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notesMasterIdLst>
    <p:notesMasterId r:id="rId24"/>
  </p:notesMasterIdLst>
  <p:sldIdLst>
    <p:sldId id="450" r:id="rId3"/>
    <p:sldId id="473" r:id="rId4"/>
    <p:sldId id="478" r:id="rId5"/>
    <p:sldId id="479" r:id="rId6"/>
    <p:sldId id="480" r:id="rId7"/>
    <p:sldId id="481" r:id="rId8"/>
    <p:sldId id="482" r:id="rId9"/>
    <p:sldId id="485" r:id="rId10"/>
    <p:sldId id="488" r:id="rId11"/>
    <p:sldId id="492" r:id="rId12"/>
    <p:sldId id="495" r:id="rId13"/>
    <p:sldId id="545" r:id="rId14"/>
    <p:sldId id="546" r:id="rId15"/>
    <p:sldId id="555" r:id="rId16"/>
    <p:sldId id="554" r:id="rId17"/>
    <p:sldId id="556" r:id="rId18"/>
    <p:sldId id="471" r:id="rId19"/>
    <p:sldId id="477" r:id="rId20"/>
    <p:sldId id="472" r:id="rId21"/>
    <p:sldId id="483" r:id="rId22"/>
    <p:sldId id="4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uku Tabata" initials="T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3300"/>
    <a:srgbClr val="5B9BD5"/>
    <a:srgbClr val="006600"/>
    <a:srgbClr val="FF0000"/>
    <a:srgbClr val="FFCCCC"/>
    <a:srgbClr val="FF99CC"/>
    <a:srgbClr val="FF6699"/>
    <a:srgbClr val="FF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91" autoAdjust="0"/>
    <p:restoredTop sz="98274" autoAdjust="0"/>
  </p:normalViewPr>
  <p:slideViewPr>
    <p:cSldViewPr snapToGrid="0" showGuides="1">
      <p:cViewPr>
        <p:scale>
          <a:sx n="50" d="100"/>
          <a:sy n="50" d="100"/>
        </p:scale>
        <p:origin x="-2664" y="-1476"/>
      </p:cViewPr>
      <p:guideLst>
        <p:guide orient="horz" pos="2160"/>
        <p:guide pos="3863"/>
      </p:guideLst>
    </p:cSldViewPr>
  </p:slideViewPr>
  <p:outlineViewPr>
    <p:cViewPr>
      <p:scale>
        <a:sx n="33" d="100"/>
        <a:sy n="33" d="100"/>
      </p:scale>
      <p:origin x="0" y="11412"/>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square"/>
            <c:size val="12"/>
          </c:marker>
          <c:dPt>
            <c:idx val="0"/>
            <c:marker>
              <c:spPr>
                <a:solidFill>
                  <a:schemeClr val="accent1"/>
                </a:solidFill>
              </c:spPr>
            </c:marker>
            <c:bubble3D val="0"/>
          </c:dPt>
          <c:dPt>
            <c:idx val="4"/>
            <c:marker>
              <c:spPr>
                <a:solidFill>
                  <a:srgbClr val="00B0F0"/>
                </a:solidFill>
              </c:spPr>
            </c:marker>
            <c:bubble3D val="0"/>
          </c:dPt>
          <c:dPt>
            <c:idx val="5"/>
            <c:marker>
              <c:spPr>
                <a:solidFill>
                  <a:srgbClr val="00B0F0"/>
                </a:solidFill>
              </c:spPr>
            </c:marker>
            <c:bubble3D val="0"/>
          </c:dPt>
          <c:dPt>
            <c:idx val="6"/>
            <c:marker>
              <c:spPr>
                <a:solidFill>
                  <a:srgbClr val="00B0F0"/>
                </a:solidFill>
              </c:spPr>
            </c:marker>
            <c:bubble3D val="0"/>
          </c:dPt>
          <c:dPt>
            <c:idx val="7"/>
            <c:marker>
              <c:spPr>
                <a:solidFill>
                  <a:srgbClr val="92D050"/>
                </a:solidFill>
              </c:spPr>
            </c:marker>
            <c:bubble3D val="0"/>
          </c:dPt>
          <c:dPt>
            <c:idx val="8"/>
            <c:marker>
              <c:spPr>
                <a:solidFill>
                  <a:srgbClr val="92D050"/>
                </a:solidFill>
              </c:spPr>
            </c:marker>
            <c:bubble3D val="0"/>
          </c:dPt>
          <c:dPt>
            <c:idx val="9"/>
            <c:marker>
              <c:spPr>
                <a:solidFill>
                  <a:srgbClr val="92D050"/>
                </a:solidFill>
              </c:spPr>
            </c:marker>
            <c:bubble3D val="0"/>
          </c:dPt>
          <c:dPt>
            <c:idx val="10"/>
            <c:marker>
              <c:spPr>
                <a:solidFill>
                  <a:srgbClr val="92D050"/>
                </a:solidFill>
              </c:spPr>
            </c:marker>
            <c:bubble3D val="0"/>
          </c:dPt>
          <c:dPt>
            <c:idx val="11"/>
            <c:marker>
              <c:spPr>
                <a:solidFill>
                  <a:srgbClr val="00B050"/>
                </a:solidFill>
              </c:spPr>
            </c:marker>
            <c:bubble3D val="0"/>
          </c:dPt>
          <c:dPt>
            <c:idx val="12"/>
            <c:marker>
              <c:spPr>
                <a:solidFill>
                  <a:srgbClr val="00B050"/>
                </a:solidFill>
              </c:spPr>
            </c:marker>
            <c:bubble3D val="0"/>
          </c:dPt>
          <c:dPt>
            <c:idx val="13"/>
            <c:marker>
              <c:spPr>
                <a:solidFill>
                  <a:srgbClr val="00B050"/>
                </a:solidFill>
              </c:spPr>
            </c:marker>
            <c:bubble3D val="0"/>
          </c:dPt>
          <c:dPt>
            <c:idx val="14"/>
            <c:marker>
              <c:spPr>
                <a:solidFill>
                  <a:srgbClr val="00B050"/>
                </a:solidFill>
              </c:spPr>
            </c:marker>
            <c:bubble3D val="0"/>
          </c:dPt>
          <c:dPt>
            <c:idx val="15"/>
            <c:marker>
              <c:spPr>
                <a:solidFill>
                  <a:schemeClr val="accent1">
                    <a:lumMod val="50000"/>
                  </a:schemeClr>
                </a:solidFill>
              </c:spPr>
            </c:marker>
            <c:bubble3D val="0"/>
          </c:dPt>
          <c:dPt>
            <c:idx val="16"/>
            <c:marker>
              <c:spPr>
                <a:solidFill>
                  <a:schemeClr val="accent1">
                    <a:lumMod val="50000"/>
                  </a:schemeClr>
                </a:solidFill>
              </c:spPr>
            </c:marker>
            <c:bubble3D val="0"/>
          </c:dPt>
          <c:dPt>
            <c:idx val="17"/>
            <c:marker>
              <c:spPr>
                <a:solidFill>
                  <a:schemeClr val="accent1">
                    <a:lumMod val="50000"/>
                  </a:schemeClr>
                </a:solidFill>
              </c:spPr>
            </c:marker>
            <c:bubble3D val="0"/>
          </c:dPt>
          <c:dPt>
            <c:idx val="18"/>
            <c:marker>
              <c:spPr>
                <a:solidFill>
                  <a:schemeClr val="accent1">
                    <a:lumMod val="50000"/>
                  </a:schemeClr>
                </a:solidFill>
              </c:spPr>
            </c:marker>
            <c:bubble3D val="0"/>
          </c:dPt>
          <c:dPt>
            <c:idx val="19"/>
            <c:marker>
              <c:spPr>
                <a:solidFill>
                  <a:schemeClr val="accent3">
                    <a:lumMod val="40000"/>
                    <a:lumOff val="60000"/>
                  </a:schemeClr>
                </a:solidFill>
              </c:spPr>
            </c:marker>
            <c:bubble3D val="0"/>
          </c:dPt>
          <c:dPt>
            <c:idx val="20"/>
            <c:marker>
              <c:spPr>
                <a:solidFill>
                  <a:schemeClr val="accent3">
                    <a:lumMod val="40000"/>
                    <a:lumOff val="60000"/>
                  </a:schemeClr>
                </a:solidFill>
              </c:spPr>
            </c:marker>
            <c:bubble3D val="0"/>
          </c:dPt>
          <c:dPt>
            <c:idx val="21"/>
            <c:marker>
              <c:spPr>
                <a:solidFill>
                  <a:srgbClr val="7030A0"/>
                </a:solidFill>
              </c:spPr>
            </c:marker>
            <c:bubble3D val="0"/>
          </c:dPt>
          <c:dPt>
            <c:idx val="22"/>
            <c:marker>
              <c:spPr>
                <a:solidFill>
                  <a:srgbClr val="7030A0"/>
                </a:solidFill>
              </c:spPr>
            </c:marker>
            <c:bubble3D val="0"/>
          </c:dPt>
          <c:dPt>
            <c:idx val="23"/>
            <c:marker>
              <c:spPr>
                <a:solidFill>
                  <a:srgbClr val="7030A0"/>
                </a:solidFill>
              </c:spPr>
            </c:marker>
            <c:bubble3D val="0"/>
          </c:dPt>
          <c:dPt>
            <c:idx val="24"/>
            <c:marker>
              <c:spPr>
                <a:solidFill>
                  <a:srgbClr val="7030A0"/>
                </a:solidFill>
              </c:spPr>
            </c:marker>
            <c:bubble3D val="0"/>
          </c:dPt>
          <c:dPt>
            <c:idx val="25"/>
            <c:marker>
              <c:spPr>
                <a:solidFill>
                  <a:schemeClr val="accent5">
                    <a:lumMod val="40000"/>
                    <a:lumOff val="60000"/>
                  </a:schemeClr>
                </a:solidFill>
              </c:spPr>
            </c:marker>
            <c:bubble3D val="0"/>
          </c:dPt>
          <c:dPt>
            <c:idx val="26"/>
            <c:marker>
              <c:spPr>
                <a:solidFill>
                  <a:schemeClr val="accent5">
                    <a:lumMod val="40000"/>
                    <a:lumOff val="60000"/>
                  </a:schemeClr>
                </a:solidFill>
              </c:spPr>
            </c:marker>
            <c:bubble3D val="0"/>
          </c:dPt>
          <c:dPt>
            <c:idx val="27"/>
            <c:marker>
              <c:spPr>
                <a:solidFill>
                  <a:schemeClr val="accent5">
                    <a:lumMod val="40000"/>
                    <a:lumOff val="60000"/>
                  </a:schemeClr>
                </a:solidFill>
              </c:spPr>
            </c:marker>
            <c:bubble3D val="0"/>
          </c:dPt>
          <c:dPt>
            <c:idx val="28"/>
            <c:marker>
              <c:spPr>
                <a:solidFill>
                  <a:srgbClr val="FF0000"/>
                </a:solidFill>
              </c:spPr>
            </c:marker>
            <c:bubble3D val="0"/>
          </c:dPt>
          <c:dPt>
            <c:idx val="29"/>
            <c:marker>
              <c:spPr>
                <a:solidFill>
                  <a:srgbClr val="FF0000"/>
                </a:solidFill>
              </c:spPr>
            </c:marker>
            <c:bubble3D val="0"/>
          </c:dPt>
          <c:dPt>
            <c:idx val="30"/>
            <c:marker>
              <c:spPr>
                <a:solidFill>
                  <a:srgbClr val="FF0000"/>
                </a:solidFill>
              </c:spPr>
            </c:marker>
            <c:bubble3D val="0"/>
          </c:dPt>
          <c:dPt>
            <c:idx val="31"/>
            <c:marker>
              <c:spPr>
                <a:solidFill>
                  <a:srgbClr val="FF0000"/>
                </a:solidFill>
              </c:spPr>
            </c:marker>
            <c:bubble3D val="0"/>
          </c:dPt>
          <c:dPt>
            <c:idx val="32"/>
            <c:marker>
              <c:spPr>
                <a:solidFill>
                  <a:srgbClr val="FFC000"/>
                </a:solidFill>
              </c:spPr>
            </c:marker>
            <c:bubble3D val="0"/>
          </c:dPt>
          <c:dPt>
            <c:idx val="33"/>
            <c:marker>
              <c:spPr>
                <a:solidFill>
                  <a:srgbClr val="FFC000"/>
                </a:solidFill>
              </c:spPr>
            </c:marker>
            <c:bubble3D val="0"/>
          </c:dPt>
          <c:dPt>
            <c:idx val="34"/>
            <c:marker>
              <c:spPr>
                <a:solidFill>
                  <a:schemeClr val="accent2">
                    <a:lumMod val="60000"/>
                    <a:lumOff val="40000"/>
                  </a:schemeClr>
                </a:solidFill>
              </c:spPr>
            </c:marker>
            <c:bubble3D val="0"/>
          </c:dPt>
          <c:dPt>
            <c:idx val="35"/>
            <c:marker>
              <c:spPr>
                <a:solidFill>
                  <a:schemeClr val="accent2">
                    <a:lumMod val="60000"/>
                    <a:lumOff val="40000"/>
                  </a:schemeClr>
                </a:solidFill>
              </c:spPr>
            </c:marker>
            <c:bubble3D val="0"/>
          </c:dPt>
          <c:dPt>
            <c:idx val="36"/>
            <c:marker>
              <c:spPr>
                <a:solidFill>
                  <a:schemeClr val="accent2">
                    <a:lumMod val="60000"/>
                    <a:lumOff val="40000"/>
                  </a:schemeClr>
                </a:solidFill>
              </c:spPr>
            </c:marker>
            <c:bubble3D val="0"/>
          </c:dPt>
          <c:dPt>
            <c:idx val="37"/>
            <c:marker>
              <c:spPr>
                <a:solidFill>
                  <a:schemeClr val="accent2">
                    <a:lumMod val="60000"/>
                    <a:lumOff val="40000"/>
                  </a:schemeClr>
                </a:solidFill>
              </c:spPr>
            </c:marker>
            <c:bubble3D val="0"/>
          </c:dPt>
          <c:dPt>
            <c:idx val="38"/>
            <c:marker>
              <c:spPr>
                <a:solidFill>
                  <a:srgbClr val="FFFF00"/>
                </a:solidFill>
              </c:spPr>
            </c:marker>
            <c:bubble3D val="0"/>
          </c:dPt>
          <c:dPt>
            <c:idx val="39"/>
            <c:marker>
              <c:spPr>
                <a:solidFill>
                  <a:srgbClr val="FFFF00"/>
                </a:solidFill>
              </c:spPr>
            </c:marker>
            <c:bubble3D val="0"/>
          </c:dPt>
          <c:dPt>
            <c:idx val="40"/>
            <c:marker>
              <c:spPr>
                <a:solidFill>
                  <a:srgbClr val="FFFF00"/>
                </a:solidFill>
              </c:spPr>
            </c:marker>
            <c:bubble3D val="0"/>
          </c:dPt>
          <c:yVal>
            <c:numRef>
              <c:f>Sheet1!$C$1:$C$41</c:f>
              <c:numCache>
                <c:formatCode>General</c:formatCode>
                <c:ptCount val="41"/>
                <c:pt idx="0" formatCode="0.0000_ ">
                  <c:v>0.61971200000000004</c:v>
                </c:pt>
                <c:pt idx="4" formatCode="0.0000_ ">
                  <c:v>0.60896223000000005</c:v>
                </c:pt>
                <c:pt idx="7" formatCode="0.0000_ ">
                  <c:v>0.34903904000000002</c:v>
                </c:pt>
                <c:pt idx="11" formatCode="0.0000_ ">
                  <c:v>0.20711930000000001</c:v>
                </c:pt>
                <c:pt idx="15" formatCode="0.0000_ ">
                  <c:v>0.16378593999999999</c:v>
                </c:pt>
                <c:pt idx="19" formatCode="0.0000_ ">
                  <c:v>0.14016766999999999</c:v>
                </c:pt>
                <c:pt idx="21" formatCode="0.0000_ ">
                  <c:v>6.3009899999999994E-2</c:v>
                </c:pt>
                <c:pt idx="25" formatCode="0.0000_ ">
                  <c:v>3.3496440000000002E-2</c:v>
                </c:pt>
                <c:pt idx="28" formatCode="0.0000_ ">
                  <c:v>0.34815153999999998</c:v>
                </c:pt>
                <c:pt idx="32" formatCode="0.0000_ ">
                  <c:v>9.6553730000000004E-2</c:v>
                </c:pt>
                <c:pt idx="34" formatCode="0.0000_ ">
                  <c:v>3.89025E-2</c:v>
                </c:pt>
                <c:pt idx="38" formatCode="0.0000_ ">
                  <c:v>2.1135379999999999E-2</c:v>
                </c:pt>
              </c:numCache>
            </c:numRef>
          </c:yVal>
          <c:smooth val="0"/>
        </c:ser>
        <c:dLbls>
          <c:showLegendKey val="0"/>
          <c:showVal val="0"/>
          <c:showCatName val="0"/>
          <c:showSerName val="0"/>
          <c:showPercent val="0"/>
          <c:showBubbleSize val="0"/>
        </c:dLbls>
        <c:axId val="344453504"/>
        <c:axId val="344455040"/>
      </c:scatterChart>
      <c:valAx>
        <c:axId val="344453504"/>
        <c:scaling>
          <c:orientation val="minMax"/>
        </c:scaling>
        <c:delete val="1"/>
        <c:axPos val="b"/>
        <c:majorTickMark val="out"/>
        <c:minorTickMark val="none"/>
        <c:tickLblPos val="nextTo"/>
        <c:crossAx val="344455040"/>
        <c:crosses val="autoZero"/>
        <c:crossBetween val="midCat"/>
      </c:valAx>
      <c:valAx>
        <c:axId val="344455040"/>
        <c:scaling>
          <c:orientation val="minMax"/>
          <c:max val="0.8"/>
          <c:min val="0"/>
        </c:scaling>
        <c:delete val="0"/>
        <c:axPos val="l"/>
        <c:majorGridlines>
          <c:spPr>
            <a:ln>
              <a:prstDash val="dash"/>
            </a:ln>
          </c:spPr>
        </c:majorGridlines>
        <c:numFmt formatCode="0.0_ " sourceLinked="0"/>
        <c:majorTickMark val="out"/>
        <c:minorTickMark val="none"/>
        <c:tickLblPos val="nextTo"/>
        <c:txPr>
          <a:bodyPr/>
          <a:lstStyle/>
          <a:p>
            <a:pPr>
              <a:defRPr lang="ja-JP" sz="2400"/>
            </a:pPr>
            <a:endParaRPr lang="ja-JP"/>
          </a:p>
        </c:txPr>
        <c:crossAx val="344453504"/>
        <c:crosses val="autoZero"/>
        <c:crossBetween val="midCat"/>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92BC7-3B87-4A6D-A0AC-2441440E227A}" type="datetimeFigureOut">
              <a:rPr lang="en-GB" smtClean="0"/>
              <a:t>07/05/2018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CC95-AC7D-47BF-AA65-55BF58E97752}" type="slidenum">
              <a:rPr lang="en-GB" smtClean="0"/>
              <a:t>‹#›</a:t>
            </a:fld>
            <a:endParaRPr lang="en-GB"/>
          </a:p>
        </p:txBody>
      </p:sp>
    </p:spTree>
    <p:extLst>
      <p:ext uri="{BB962C8B-B14F-4D97-AF65-F5344CB8AC3E}">
        <p14:creationId xmlns:p14="http://schemas.microsoft.com/office/powerpoint/2010/main" val="19983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CC95-AC7D-47BF-AA65-55BF58E97752}" type="slidenum">
              <a:rPr lang="en-GB" smtClean="0"/>
              <a:t>4</a:t>
            </a:fld>
            <a:endParaRPr lang="en-GB"/>
          </a:p>
        </p:txBody>
      </p:sp>
    </p:spTree>
    <p:extLst>
      <p:ext uri="{BB962C8B-B14F-4D97-AF65-F5344CB8AC3E}">
        <p14:creationId xmlns:p14="http://schemas.microsoft.com/office/powerpoint/2010/main" val="238706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CC95-AC7D-47BF-AA65-55BF58E97752}" type="slidenum">
              <a:rPr lang="en-GB" smtClean="0"/>
              <a:t>6</a:t>
            </a:fld>
            <a:endParaRPr lang="en-GB"/>
          </a:p>
        </p:txBody>
      </p:sp>
    </p:spTree>
    <p:extLst>
      <p:ext uri="{BB962C8B-B14F-4D97-AF65-F5344CB8AC3E}">
        <p14:creationId xmlns:p14="http://schemas.microsoft.com/office/powerpoint/2010/main" val="317104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3ACC95-AC7D-47BF-AA65-55BF58E97752}" type="slidenum">
              <a:rPr lang="en-GB" smtClean="0"/>
              <a:t>7</a:t>
            </a:fld>
            <a:endParaRPr lang="en-GB"/>
          </a:p>
        </p:txBody>
      </p:sp>
    </p:spTree>
    <p:extLst>
      <p:ext uri="{BB962C8B-B14F-4D97-AF65-F5344CB8AC3E}">
        <p14:creationId xmlns:p14="http://schemas.microsoft.com/office/powerpoint/2010/main" val="70963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B62692-0858-44A3-8201-4E8AB6CBFB67}" type="slidenum">
              <a:rPr kumimoji="1" lang="ja-JP" altLang="en-US" smtClean="0"/>
              <a:t>9</a:t>
            </a:fld>
            <a:endParaRPr kumimoji="1" lang="ja-JP" altLang="en-US"/>
          </a:p>
        </p:txBody>
      </p:sp>
    </p:spTree>
    <p:extLst>
      <p:ext uri="{BB962C8B-B14F-4D97-AF65-F5344CB8AC3E}">
        <p14:creationId xmlns:p14="http://schemas.microsoft.com/office/powerpoint/2010/main" val="32126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03ACC95-AC7D-47BF-AA65-55BF58E97752}" type="slidenum">
              <a:rPr lang="en-GB" smtClean="0"/>
              <a:t>14</a:t>
            </a:fld>
            <a:endParaRPr lang="en-GB"/>
          </a:p>
        </p:txBody>
      </p:sp>
    </p:spTree>
    <p:extLst>
      <p:ext uri="{BB962C8B-B14F-4D97-AF65-F5344CB8AC3E}">
        <p14:creationId xmlns:p14="http://schemas.microsoft.com/office/powerpoint/2010/main" val="399487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1EF8E6-0958-4B62-84DE-4606F1A2C61B}" type="slidenum">
              <a:rPr lang="en-GB" smtClean="0"/>
              <a:pPr/>
              <a:t>17</a:t>
            </a:fld>
            <a:endParaRPr lang="en-GB"/>
          </a:p>
        </p:txBody>
      </p:sp>
    </p:spTree>
    <p:extLst>
      <p:ext uri="{BB962C8B-B14F-4D97-AF65-F5344CB8AC3E}">
        <p14:creationId xmlns:p14="http://schemas.microsoft.com/office/powerpoint/2010/main" val="212238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8E5F6E1-9EC8-4F03-884E-7A986D2679BA}" type="slidenum">
              <a:rPr kumimoji="1" lang="ja-JP" altLang="en-US" smtClean="0"/>
              <a:t>19</a:t>
            </a:fld>
            <a:endParaRPr kumimoji="1" lang="ja-JP" altLang="en-US"/>
          </a:p>
        </p:txBody>
      </p:sp>
    </p:spTree>
    <p:extLst>
      <p:ext uri="{BB962C8B-B14F-4D97-AF65-F5344CB8AC3E}">
        <p14:creationId xmlns:p14="http://schemas.microsoft.com/office/powerpoint/2010/main" val="327676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CC95-AC7D-47BF-AA65-55BF58E97752}" type="slidenum">
              <a:rPr lang="en-GB" smtClean="0"/>
              <a:t>20</a:t>
            </a:fld>
            <a:endParaRPr lang="en-GB"/>
          </a:p>
        </p:txBody>
      </p:sp>
    </p:spTree>
    <p:extLst>
      <p:ext uri="{BB962C8B-B14F-4D97-AF65-F5344CB8AC3E}">
        <p14:creationId xmlns:p14="http://schemas.microsoft.com/office/powerpoint/2010/main" val="60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2A1202-1286-4923-9C3F-6CE09C05A13C}"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83584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A1202-1286-4923-9C3F-6CE09C05A13C}"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18675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A1202-1286-4923-9C3F-6CE09C05A13C}"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42126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print"/>
          <a:srcRect l="275" t="954" r="275"/>
          <a:stretch>
            <a:fillRect/>
          </a:stretch>
        </p:blipFill>
        <p:spPr bwMode="auto">
          <a:xfrm>
            <a:off x="2117" y="1"/>
            <a:ext cx="12189883" cy="1871663"/>
          </a:xfrm>
          <a:prstGeom prst="rect">
            <a:avLst/>
          </a:prstGeom>
          <a:noFill/>
          <a:ln w="9525">
            <a:noFill/>
            <a:miter lim="800000"/>
            <a:headEnd/>
            <a:tailEnd/>
          </a:ln>
        </p:spPr>
      </p:pic>
      <p:sp>
        <p:nvSpPr>
          <p:cNvPr id="2" name="タイトル 1"/>
          <p:cNvSpPr>
            <a:spLocks noGrp="1"/>
          </p:cNvSpPr>
          <p:nvPr>
            <p:ph type="ctrTitle"/>
          </p:nvPr>
        </p:nvSpPr>
        <p:spPr>
          <a:xfrm>
            <a:off x="914400" y="2130426"/>
            <a:ext cx="10363200" cy="1470025"/>
          </a:xfrm>
        </p:spPr>
        <p:txBody>
          <a:bodyPr/>
          <a:lstStyle>
            <a:lvl1pPr>
              <a:defRPr>
                <a:solidFill>
                  <a:schemeClr val="tx2"/>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828800" y="4293096"/>
            <a:ext cx="85344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r>
              <a:rPr lang="en-US" altLang="ja-JP" dirty="0" smtClean="0">
                <a:solidFill>
                  <a:prstClr val="black">
                    <a:tint val="75000"/>
                  </a:prstClr>
                </a:solidFill>
              </a:rPr>
              <a:t>6th GSICS User's Workshop, 4 September 2012, </a:t>
            </a:r>
            <a:r>
              <a:rPr lang="en-US" altLang="ja-JP" dirty="0" err="1" smtClean="0">
                <a:solidFill>
                  <a:prstClr val="black">
                    <a:tint val="75000"/>
                  </a:prstClr>
                </a:solidFill>
              </a:rPr>
              <a:t>Sopot</a:t>
            </a:r>
            <a:r>
              <a:rPr lang="en-US" altLang="ja-JP" dirty="0" smtClean="0">
                <a:solidFill>
                  <a:prstClr val="black">
                    <a:tint val="75000"/>
                  </a:prstClr>
                </a:solidFill>
              </a:rPr>
              <a:t>, Poland</a:t>
            </a:r>
            <a:endParaRPr lang="ja-JP" altLang="en-US" dirty="0">
              <a:solidFill>
                <a:prstClr val="black">
                  <a:tint val="75000"/>
                </a:prstClr>
              </a:solidFill>
            </a:endParaRPr>
          </a:p>
        </p:txBody>
      </p:sp>
      <p:sp>
        <p:nvSpPr>
          <p:cNvPr id="6" name="スライド番号プレースホルダ 5"/>
          <p:cNvSpPr>
            <a:spLocks noGrp="1"/>
          </p:cNvSpPr>
          <p:nvPr>
            <p:ph type="sldNum" sz="quarter" idx="11"/>
          </p:nvPr>
        </p:nvSpPr>
        <p:spPr/>
        <p:txBody>
          <a:bodyPr/>
          <a:lstStyle>
            <a:lvl1pPr>
              <a:defRPr/>
            </a:lvl1pPr>
          </a:lstStyle>
          <a:p>
            <a:pPr>
              <a:defRPr/>
            </a:pPr>
            <a:fld id="{DE0B9A62-1E34-45B4-8BD9-9566EBF62A1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638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5" name="スライド番号プレースホルダ 5"/>
          <p:cNvSpPr>
            <a:spLocks noGrp="1"/>
          </p:cNvSpPr>
          <p:nvPr>
            <p:ph type="sldNum" sz="quarter" idx="11"/>
          </p:nvPr>
        </p:nvSpPr>
        <p:spPr/>
        <p:txBody>
          <a:bodyPr/>
          <a:lstStyle>
            <a:lvl1pPr>
              <a:defRPr/>
            </a:lvl1pPr>
          </a:lstStyle>
          <a:p>
            <a:pPr>
              <a:defRPr/>
            </a:pPr>
            <a:fld id="{148850EF-ECDA-4ECE-8DA7-C6B35CBD46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650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print"/>
          <a:srcRect l="6076" r="4987"/>
          <a:stretch>
            <a:fillRect/>
          </a:stretch>
        </p:blipFill>
        <p:spPr bwMode="auto">
          <a:xfrm>
            <a:off x="0" y="0"/>
            <a:ext cx="12192000" cy="6858000"/>
          </a:xfrm>
          <a:prstGeom prst="rect">
            <a:avLst/>
          </a:prstGeom>
          <a:noFill/>
          <a:ln w="9525">
            <a:noFill/>
            <a:miter lim="800000"/>
            <a:headEnd/>
            <a:tailEnd/>
          </a:ln>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1CE5E5E9-1852-4C39-8493-00E30D94508B}"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49431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print"/>
          <a:srcRect l="11147"/>
          <a:stretch>
            <a:fillRect/>
          </a:stretch>
        </p:blipFill>
        <p:spPr bwMode="auto">
          <a:xfrm>
            <a:off x="0" y="0"/>
            <a:ext cx="12192000" cy="6858000"/>
          </a:xfrm>
          <a:prstGeom prst="rect">
            <a:avLst/>
          </a:prstGeom>
          <a:noFill/>
          <a:ln w="9525">
            <a:noFill/>
            <a:miter lim="800000"/>
            <a:headEnd/>
            <a:tailEnd/>
          </a:ln>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DE33DA48-C814-4300-A35E-1652EC6D97F6}"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410332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4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258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67B1DA1D-AC6B-46AC-9A22-3F58419C256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799856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IMG_6347.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67B1DA1D-AC6B-46AC-9A22-3F58419C256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42201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8197.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67B1DA1D-AC6B-46AC-9A22-3F58419C256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94244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JMA_building_m.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タイトル 1"/>
          <p:cNvSpPr>
            <a:spLocks noGrp="1"/>
          </p:cNvSpPr>
          <p:nvPr>
            <p:ph type="title"/>
          </p:nvPr>
        </p:nvSpPr>
        <p:spPr>
          <a:xfrm>
            <a:off x="911424" y="980728"/>
            <a:ext cx="10363200" cy="1824335"/>
          </a:xfrm>
        </p:spPr>
        <p:txBody>
          <a:bodyPr/>
          <a:lstStyle>
            <a:lvl1pPr algn="ctr">
              <a:defRPr sz="4000" b="1" cap="all">
                <a:solidFill>
                  <a:schemeClr val="tx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11424" y="2807056"/>
            <a:ext cx="103632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3215218" y="6381751"/>
            <a:ext cx="5761567" cy="365125"/>
          </a:xfrm>
        </p:spPr>
        <p:txBody>
          <a:bodyPr/>
          <a:lstStyle>
            <a:lvl1pPr>
              <a:defRPr>
                <a:solidFill>
                  <a:schemeClr val="bg1"/>
                </a:solidFill>
              </a:defRPr>
            </a:lvl1pPr>
          </a:lstStyle>
          <a:p>
            <a:pPr>
              <a:defRPr/>
            </a:pPr>
            <a:r>
              <a:rPr lang="en-US" altLang="ja-JP" smtClean="0">
                <a:solidFill>
                  <a:prstClr val="white"/>
                </a:solidFill>
              </a:rPr>
              <a:t>6th GSICS User's Workshop, 4 September 2012, Sopot, Poland</a:t>
            </a:r>
            <a:endParaRPr lang="ja-JP" altLang="en-US">
              <a:solidFill>
                <a:prstClr val="white"/>
              </a:solidFill>
            </a:endParaRPr>
          </a:p>
        </p:txBody>
      </p:sp>
      <p:sp>
        <p:nvSpPr>
          <p:cNvPr id="6" name="スライド番号プレースホルダ 5"/>
          <p:cNvSpPr>
            <a:spLocks noGrp="1"/>
          </p:cNvSpPr>
          <p:nvPr>
            <p:ph type="sldNum" sz="quarter" idx="11"/>
          </p:nvPr>
        </p:nvSpPr>
        <p:spPr>
          <a:xfrm>
            <a:off x="10801352" y="6381751"/>
            <a:ext cx="1212849" cy="365125"/>
          </a:xfrm>
        </p:spPr>
        <p:txBody>
          <a:bodyPr/>
          <a:lstStyle>
            <a:lvl1pPr>
              <a:defRPr>
                <a:solidFill>
                  <a:schemeClr val="bg1"/>
                </a:solidFill>
              </a:defRPr>
            </a:lvl1pPr>
          </a:lstStyle>
          <a:p>
            <a:pPr>
              <a:defRPr/>
            </a:pPr>
            <a:fld id="{67B1DA1D-AC6B-46AC-9A22-3F58419C256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73168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A1202-1286-4923-9C3F-6CE09C05A13C}"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30507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5" name="スライド番号プレースホルダ 5"/>
          <p:cNvSpPr>
            <a:spLocks noGrp="1"/>
          </p:cNvSpPr>
          <p:nvPr>
            <p:ph type="sldNum" sz="quarter" idx="11"/>
          </p:nvPr>
        </p:nvSpPr>
        <p:spPr/>
        <p:txBody>
          <a:bodyPr/>
          <a:lstStyle>
            <a:lvl1pPr>
              <a:defRPr/>
            </a:lvl1pPr>
          </a:lstStyle>
          <a:p>
            <a:pPr>
              <a:defRPr/>
            </a:pPr>
            <a:fld id="{C06AD45F-CB8C-4AFE-831E-212F8161C2A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02592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196753"/>
            <a:ext cx="53848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6197600" y="1196753"/>
            <a:ext cx="53848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6" name="スライド番号プレースホルダ 5"/>
          <p:cNvSpPr>
            <a:spLocks noGrp="1"/>
          </p:cNvSpPr>
          <p:nvPr>
            <p:ph type="sldNum" sz="quarter" idx="11"/>
          </p:nvPr>
        </p:nvSpPr>
        <p:spPr/>
        <p:txBody>
          <a:bodyPr/>
          <a:lstStyle>
            <a:lvl1pPr>
              <a:defRPr/>
            </a:lvl1pPr>
          </a:lstStyle>
          <a:p>
            <a:pPr>
              <a:defRPr/>
            </a:pPr>
            <a:fld id="{7F2CC30F-9608-4C5C-ADA7-C5CBBAF824A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120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8244" y="119675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1844825"/>
            <a:ext cx="5386917"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2012" y="119675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1844825"/>
            <a:ext cx="5389033"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8" name="スライド番号プレースホルダ 5"/>
          <p:cNvSpPr>
            <a:spLocks noGrp="1"/>
          </p:cNvSpPr>
          <p:nvPr>
            <p:ph type="sldNum" sz="quarter" idx="11"/>
          </p:nvPr>
        </p:nvSpPr>
        <p:spPr/>
        <p:txBody>
          <a:bodyPr/>
          <a:lstStyle>
            <a:lvl1pPr>
              <a:defRPr/>
            </a:lvl1pPr>
          </a:lstStyle>
          <a:p>
            <a:pPr>
              <a:defRPr/>
            </a:pPr>
            <a:fld id="{0D5E213E-8A34-443A-8715-A6596AEBE34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4859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p:txBody>
          <a:bodyPr/>
          <a:lstStyle>
            <a:lvl1pPr>
              <a:defRPr/>
            </a:lvl1pPr>
          </a:lstStyle>
          <a:p>
            <a:pPr>
              <a:defRPr/>
            </a:pPr>
            <a:fld id="{A6D3F0D8-8ADA-4B70-A11F-BA660F94498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1507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3" name="スライド番号プレースホルダ 5"/>
          <p:cNvSpPr>
            <a:spLocks noGrp="1"/>
          </p:cNvSpPr>
          <p:nvPr>
            <p:ph type="sldNum" sz="quarter" idx="11"/>
          </p:nvPr>
        </p:nvSpPr>
        <p:spPr/>
        <p:txBody>
          <a:bodyPr/>
          <a:lstStyle>
            <a:lvl1pPr>
              <a:defRPr/>
            </a:lvl1pPr>
          </a:lstStyle>
          <a:p>
            <a:pPr>
              <a:defRPr/>
            </a:pPr>
            <a:fld id="{C85B2B6A-107A-4980-9A2D-CDC1DB1D55B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6348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6" name="スライド番号プレースホルダ 5"/>
          <p:cNvSpPr>
            <a:spLocks noGrp="1"/>
          </p:cNvSpPr>
          <p:nvPr>
            <p:ph type="sldNum" sz="quarter" idx="11"/>
          </p:nvPr>
        </p:nvSpPr>
        <p:spPr/>
        <p:txBody>
          <a:bodyPr/>
          <a:lstStyle>
            <a:lvl1pPr>
              <a:defRPr/>
            </a:lvl1pPr>
          </a:lstStyle>
          <a:p>
            <a:pPr>
              <a:defRPr/>
            </a:pPr>
            <a:fld id="{57E13DEB-6F96-4E7B-AA5A-CC83EACCB44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001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6" name="スライド番号プレースホルダ 5"/>
          <p:cNvSpPr>
            <a:spLocks noGrp="1"/>
          </p:cNvSpPr>
          <p:nvPr>
            <p:ph type="sldNum" sz="quarter" idx="11"/>
          </p:nvPr>
        </p:nvSpPr>
        <p:spPr/>
        <p:txBody>
          <a:bodyPr/>
          <a:lstStyle>
            <a:lvl1pPr>
              <a:defRPr/>
            </a:lvl1pPr>
          </a:lstStyle>
          <a:p>
            <a:pPr>
              <a:defRPr/>
            </a:pPr>
            <a:fld id="{0D9987C1-93AC-4071-8322-170071EC522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60208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5" name="スライド番号プレースホルダ 5"/>
          <p:cNvSpPr>
            <a:spLocks noGrp="1"/>
          </p:cNvSpPr>
          <p:nvPr>
            <p:ph type="sldNum" sz="quarter" idx="11"/>
          </p:nvPr>
        </p:nvSpPr>
        <p:spPr/>
        <p:txBody>
          <a:bodyPr/>
          <a:lstStyle>
            <a:lvl1pPr>
              <a:defRPr/>
            </a:lvl1pPr>
          </a:lstStyle>
          <a:p>
            <a:pPr>
              <a:defRPr/>
            </a:pPr>
            <a:fld id="{A1D98697-4AE2-42C1-BB64-288C8DBD8A5E}"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3138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r>
              <a:rPr lang="en-US" altLang="ja-JP" smtClean="0">
                <a:solidFill>
                  <a:prstClr val="black">
                    <a:tint val="75000"/>
                  </a:prstClr>
                </a:solidFill>
              </a:rPr>
              <a:t>6th GSICS User's Workshop, 4 September 2012, Sopot, Poland</a:t>
            </a:r>
            <a:endParaRPr lang="ja-JP" altLang="en-US">
              <a:solidFill>
                <a:prstClr val="black">
                  <a:tint val="75000"/>
                </a:prstClr>
              </a:solidFill>
            </a:endParaRPr>
          </a:p>
        </p:txBody>
      </p:sp>
      <p:sp>
        <p:nvSpPr>
          <p:cNvPr id="5" name="スライド番号プレースホルダ 5"/>
          <p:cNvSpPr>
            <a:spLocks noGrp="1"/>
          </p:cNvSpPr>
          <p:nvPr>
            <p:ph type="sldNum" sz="quarter" idx="11"/>
          </p:nvPr>
        </p:nvSpPr>
        <p:spPr/>
        <p:txBody>
          <a:bodyPr/>
          <a:lstStyle>
            <a:lvl1pPr>
              <a:defRPr/>
            </a:lvl1pPr>
          </a:lstStyle>
          <a:p>
            <a:pPr>
              <a:defRPr/>
            </a:pPr>
            <a:fld id="{37E60FEA-66F4-4325-A3B9-606E39A04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87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2A1202-1286-4923-9C3F-6CE09C05A13C}"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157336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2A1202-1286-4923-9C3F-6CE09C05A13C}"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65906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2A1202-1286-4923-9C3F-6CE09C05A13C}" type="datetimeFigureOut">
              <a:rPr lang="en-GB" smtClean="0"/>
              <a:t>07/05/2018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307790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2A1202-1286-4923-9C3F-6CE09C05A13C}" type="datetimeFigureOut">
              <a:rPr lang="en-GB" smtClean="0"/>
              <a:t>07/05/2018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18438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1202-1286-4923-9C3F-6CE09C05A13C}" type="datetimeFigureOut">
              <a:rPr lang="en-GB" smtClean="0"/>
              <a:t>07/05/2018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133018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A1202-1286-4923-9C3F-6CE09C05A13C}"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27763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A1202-1286-4923-9C3F-6CE09C05A13C}"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43001-B54A-4374-B86C-8E3B9066C4B1}" type="slidenum">
              <a:rPr lang="en-GB" smtClean="0"/>
              <a:t>‹#›</a:t>
            </a:fld>
            <a:endParaRPr lang="en-GB"/>
          </a:p>
        </p:txBody>
      </p:sp>
    </p:spTree>
    <p:extLst>
      <p:ext uri="{BB962C8B-B14F-4D97-AF65-F5344CB8AC3E}">
        <p14:creationId xmlns:p14="http://schemas.microsoft.com/office/powerpoint/2010/main" val="61504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A1202-1286-4923-9C3F-6CE09C05A13C}" type="datetimeFigureOut">
              <a:rPr lang="en-GB" smtClean="0"/>
              <a:t>07/05/2018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43001-B54A-4374-B86C-8E3B9066C4B1}" type="slidenum">
              <a:rPr lang="en-GB" smtClean="0"/>
              <a:t>‹#›</a:t>
            </a:fld>
            <a:endParaRPr lang="en-GB"/>
          </a:p>
        </p:txBody>
      </p:sp>
    </p:spTree>
    <p:extLst>
      <p:ext uri="{BB962C8B-B14F-4D97-AF65-F5344CB8AC3E}">
        <p14:creationId xmlns:p14="http://schemas.microsoft.com/office/powerpoint/2010/main" val="314794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9" cstate="print"/>
          <a:srcRect/>
          <a:stretch>
            <a:fillRect/>
          </a:stretch>
        </p:blipFill>
        <p:spPr bwMode="auto">
          <a:xfrm>
            <a:off x="63501" y="5911850"/>
            <a:ext cx="12128500"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609600" y="53752"/>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8" name="テキスト プレースホルダ 2"/>
          <p:cNvSpPr>
            <a:spLocks noGrp="1"/>
          </p:cNvSpPr>
          <p:nvPr>
            <p:ph type="body" idx="1"/>
          </p:nvPr>
        </p:nvSpPr>
        <p:spPr bwMode="auto">
          <a:xfrm>
            <a:off x="609600" y="1196753"/>
            <a:ext cx="10972800" cy="4929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5" name="フッター プレースホルダ 4"/>
          <p:cNvSpPr>
            <a:spLocks noGrp="1"/>
          </p:cNvSpPr>
          <p:nvPr>
            <p:ph type="ftr" sz="quarter" idx="3"/>
          </p:nvPr>
        </p:nvSpPr>
        <p:spPr>
          <a:xfrm>
            <a:off x="3215218" y="6381751"/>
            <a:ext cx="587798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kumimoji="1" lang="en-US" altLang="ja-JP" smtClean="0">
                <a:solidFill>
                  <a:prstClr val="black">
                    <a:tint val="75000"/>
                  </a:prstClr>
                </a:solidFill>
              </a:rPr>
              <a:t>6th GSICS User's Workshop, 4 September 2012, Sopot, Poland</a:t>
            </a: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072034" y="6381751"/>
            <a:ext cx="2556933"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161D7E6F-8CFD-4309-83DF-4EFD1A913205}" type="slidenum">
              <a:rPr kumimoji="1" lang="ja-JP" altLang="en-US">
                <a:solidFill>
                  <a:prstClr val="black">
                    <a:tint val="75000"/>
                  </a:prstClr>
                </a:solidFill>
              </a:rPr>
              <a:pPr>
                <a:def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773195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0.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0.png"/><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922463"/>
            <a:ext cx="9144000" cy="2387600"/>
          </a:xfrm>
        </p:spPr>
        <p:txBody>
          <a:bodyPr>
            <a:normAutofit fontScale="90000"/>
          </a:bodyPr>
          <a:lstStyle/>
          <a:p>
            <a:r>
              <a:rPr lang="en-US" altLang="ja-JP" dirty="0" smtClean="0"/>
              <a:t>Re-calibration of IR and WV channel onboard historical JMA’s GEO satellites</a:t>
            </a:r>
            <a:br>
              <a:rPr lang="en-US" altLang="ja-JP" dirty="0" smtClean="0"/>
            </a:br>
            <a:r>
              <a:rPr lang="en-US" altLang="ja-JP" dirty="0" smtClean="0"/>
              <a:t/>
            </a:r>
            <a:br>
              <a:rPr lang="en-US" altLang="ja-JP" dirty="0" smtClean="0"/>
            </a:br>
            <a:r>
              <a:rPr lang="en-US" altLang="ja-JP" dirty="0" smtClean="0"/>
              <a:t>-collaboration with EUMETSAT-</a:t>
            </a:r>
            <a:endParaRPr kumimoji="1" lang="ja-JP" altLang="en-US" dirty="0"/>
          </a:p>
        </p:txBody>
      </p:sp>
      <p:sp>
        <p:nvSpPr>
          <p:cNvPr id="3" name="サブタイトル 2"/>
          <p:cNvSpPr>
            <a:spLocks noGrp="1"/>
          </p:cNvSpPr>
          <p:nvPr>
            <p:ph type="subTitle" idx="1"/>
          </p:nvPr>
        </p:nvSpPr>
        <p:spPr>
          <a:xfrm>
            <a:off x="0" y="4725988"/>
            <a:ext cx="12192000" cy="1655762"/>
          </a:xfrm>
        </p:spPr>
        <p:txBody>
          <a:bodyPr>
            <a:normAutofit/>
          </a:bodyPr>
          <a:lstStyle/>
          <a:p>
            <a:r>
              <a:rPr kumimoji="1" lang="en-US" altLang="ja-JP" sz="3200" dirty="0" err="1" smtClean="0"/>
              <a:t>Tasuku</a:t>
            </a:r>
            <a:r>
              <a:rPr kumimoji="1" lang="en-US" altLang="ja-JP" sz="3200" dirty="0" smtClean="0"/>
              <a:t> TABATA</a:t>
            </a:r>
          </a:p>
          <a:p>
            <a:r>
              <a:rPr lang="en-US" altLang="ja-JP" sz="3200" dirty="0" smtClean="0"/>
              <a:t>Japan Meteorological Agency</a:t>
            </a:r>
            <a:r>
              <a:rPr lang="ja-JP" altLang="en-US" sz="3200" dirty="0" smtClean="0"/>
              <a:t> </a:t>
            </a:r>
            <a:r>
              <a:rPr lang="en-US" altLang="ja-JP" sz="3200" dirty="0" smtClean="0"/>
              <a:t>/ Meteorological Satellite Center</a:t>
            </a:r>
          </a:p>
        </p:txBody>
      </p:sp>
    </p:spTree>
    <p:extLst>
      <p:ext uri="{BB962C8B-B14F-4D97-AF65-F5344CB8AC3E}">
        <p14:creationId xmlns:p14="http://schemas.microsoft.com/office/powerpoint/2010/main" val="44289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Users\Tabata\AppData\Roaming\Ipswitch\WS_FTP\Storage\out.png"/>
          <p:cNvPicPr/>
          <p:nvPr/>
        </p:nvPicPr>
        <p:blipFill rotWithShape="1">
          <a:blip r:embed="rId2" cstate="print">
            <a:extLst>
              <a:ext uri="{28A0092B-C50C-407E-A947-70E740481C1C}">
                <a14:useLocalDpi xmlns:a14="http://schemas.microsoft.com/office/drawing/2010/main" val="0"/>
              </a:ext>
            </a:extLst>
          </a:blip>
          <a:srcRect t="11205" b="11377"/>
          <a:stretch/>
        </p:blipFill>
        <p:spPr bwMode="auto">
          <a:xfrm>
            <a:off x="2680458" y="212086"/>
            <a:ext cx="7304400" cy="2936383"/>
          </a:xfrm>
          <a:prstGeom prst="rect">
            <a:avLst/>
          </a:prstGeom>
          <a:noFill/>
          <a:ln>
            <a:noFill/>
          </a:ln>
        </p:spPr>
      </p:pic>
      <p:pic>
        <p:nvPicPr>
          <p:cNvPr id="14" name="Picture 12" descr="C:\Users\Tabata\AppData\Roaming\Ipswitch\WS_FTP\Storage\out.png"/>
          <p:cNvPicPr>
            <a:picLocks noChangeAspect="1"/>
          </p:cNvPicPr>
          <p:nvPr/>
        </p:nvPicPr>
        <p:blipFill rotWithShape="1">
          <a:blip r:embed="rId3" cstate="print">
            <a:extLst>
              <a:ext uri="{28A0092B-C50C-407E-A947-70E740481C1C}">
                <a14:useLocalDpi xmlns:a14="http://schemas.microsoft.com/office/drawing/2010/main" val="0"/>
              </a:ext>
            </a:extLst>
          </a:blip>
          <a:srcRect t="11349" b="11775"/>
          <a:stretch/>
        </p:blipFill>
        <p:spPr bwMode="auto">
          <a:xfrm>
            <a:off x="2680458" y="3450253"/>
            <a:ext cx="7304400" cy="2807672"/>
          </a:xfrm>
          <a:prstGeom prst="rect">
            <a:avLst/>
          </a:prstGeom>
          <a:noFill/>
          <a:ln>
            <a:noFill/>
          </a:ln>
        </p:spPr>
      </p:pic>
      <p:sp>
        <p:nvSpPr>
          <p:cNvPr id="2" name="テキスト ボックス 1"/>
          <p:cNvSpPr txBox="1"/>
          <p:nvPr/>
        </p:nvSpPr>
        <p:spPr>
          <a:xfrm>
            <a:off x="1031884" y="121734"/>
            <a:ext cx="3978266" cy="461665"/>
          </a:xfrm>
          <a:prstGeom prst="rect">
            <a:avLst/>
          </a:prstGeom>
          <a:solidFill>
            <a:schemeClr val="bg1"/>
          </a:solidFill>
        </p:spPr>
        <p:txBody>
          <a:bodyPr wrap="square" rtlCol="0">
            <a:spAutoFit/>
          </a:bodyPr>
          <a:lstStyle/>
          <a:p>
            <a:r>
              <a:rPr kumimoji="1" lang="en-US" altLang="ja-JP" sz="2400" dirty="0" smtClean="0"/>
              <a:t>GOES-9 WV Tb at count 40</a:t>
            </a:r>
            <a:endParaRPr kumimoji="1" lang="ja-JP" altLang="en-US" sz="2400" dirty="0"/>
          </a:p>
        </p:txBody>
      </p:sp>
      <p:sp>
        <p:nvSpPr>
          <p:cNvPr id="5" name="テキスト ボックス 4"/>
          <p:cNvSpPr txBox="1"/>
          <p:nvPr/>
        </p:nvSpPr>
        <p:spPr>
          <a:xfrm>
            <a:off x="1031886" y="3053162"/>
            <a:ext cx="4478708" cy="461665"/>
          </a:xfrm>
          <a:prstGeom prst="rect">
            <a:avLst/>
          </a:prstGeom>
          <a:noFill/>
        </p:spPr>
        <p:txBody>
          <a:bodyPr wrap="square" rtlCol="0">
            <a:spAutoFit/>
          </a:bodyPr>
          <a:lstStyle/>
          <a:p>
            <a:r>
              <a:rPr kumimoji="1" lang="en-US" altLang="ja-JP" sz="2400" dirty="0"/>
              <a:t>GOES-9 WV Tb at count </a:t>
            </a:r>
            <a:r>
              <a:rPr kumimoji="1" lang="en-US" altLang="ja-JP" sz="2400" dirty="0" smtClean="0"/>
              <a:t>60</a:t>
            </a:r>
            <a:endParaRPr kumimoji="1" lang="ja-JP" altLang="en-US" sz="2400" dirty="0"/>
          </a:p>
        </p:txBody>
      </p:sp>
      <p:sp>
        <p:nvSpPr>
          <p:cNvPr id="3" name="正方形/長方形 2"/>
          <p:cNvSpPr/>
          <p:nvPr/>
        </p:nvSpPr>
        <p:spPr>
          <a:xfrm>
            <a:off x="8113690" y="761285"/>
            <a:ext cx="397949" cy="5245193"/>
          </a:xfrm>
          <a:prstGeom prst="rect">
            <a:avLst/>
          </a:prstGeom>
          <a:solidFill>
            <a:srgbClr val="4F81BD">
              <a:alpha val="10196"/>
            </a:srgb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 name="テキスト ボックス 3"/>
          <p:cNvSpPr txBox="1"/>
          <p:nvPr/>
        </p:nvSpPr>
        <p:spPr>
          <a:xfrm>
            <a:off x="5720102" y="280984"/>
            <a:ext cx="6295060" cy="461665"/>
          </a:xfrm>
          <a:prstGeom prst="rect">
            <a:avLst/>
          </a:prstGeom>
          <a:noFill/>
        </p:spPr>
        <p:txBody>
          <a:bodyPr wrap="square" rtlCol="0">
            <a:spAutoFit/>
          </a:bodyPr>
          <a:lstStyle/>
          <a:p>
            <a:r>
              <a:rPr lang="en-US" altLang="ja-JP" sz="2400" dirty="0" smtClean="0"/>
              <a:t>(P,Q) are estimated by data of 10% latest period</a:t>
            </a:r>
            <a:endParaRPr kumimoji="1" lang="ja-JP" altLang="en-US" sz="2400" dirty="0"/>
          </a:p>
        </p:txBody>
      </p:sp>
      <p:sp>
        <p:nvSpPr>
          <p:cNvPr id="6" name="左カーブ矢印 5"/>
          <p:cNvSpPr/>
          <p:nvPr/>
        </p:nvSpPr>
        <p:spPr>
          <a:xfrm flipH="1" flipV="1">
            <a:off x="3337945" y="4319554"/>
            <a:ext cx="751587" cy="1069070"/>
          </a:xfrm>
          <a:prstGeom prst="curvedLef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9" name="左カーブ矢印 8"/>
          <p:cNvSpPr/>
          <p:nvPr/>
        </p:nvSpPr>
        <p:spPr>
          <a:xfrm flipH="1" flipV="1">
            <a:off x="3271240" y="1161960"/>
            <a:ext cx="751587" cy="1162933"/>
          </a:xfrm>
          <a:prstGeom prst="curvedLef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7" name="テキスト ボックス 6"/>
          <p:cNvSpPr txBox="1"/>
          <p:nvPr/>
        </p:nvSpPr>
        <p:spPr>
          <a:xfrm>
            <a:off x="8867632" y="3514827"/>
            <a:ext cx="3324368" cy="1569660"/>
          </a:xfrm>
          <a:prstGeom prst="rect">
            <a:avLst/>
          </a:prstGeom>
          <a:noFill/>
        </p:spPr>
        <p:txBody>
          <a:bodyPr wrap="square" rtlCol="0">
            <a:spAutoFit/>
          </a:bodyPr>
          <a:lstStyle/>
          <a:p>
            <a:r>
              <a:rPr lang="en-US" altLang="ja-JP" sz="2400" dirty="0">
                <a:solidFill>
                  <a:srgbClr val="0070C0"/>
                </a:solidFill>
              </a:rPr>
              <a:t>Derived from AIRS</a:t>
            </a:r>
            <a:endParaRPr lang="ja-JP" altLang="en-US" sz="2400" dirty="0">
              <a:solidFill>
                <a:srgbClr val="0070C0"/>
              </a:solidFill>
            </a:endParaRPr>
          </a:p>
          <a:p>
            <a:r>
              <a:rPr lang="en-US" altLang="ja-JP" sz="2400" dirty="0">
                <a:solidFill>
                  <a:srgbClr val="FF0000"/>
                </a:solidFill>
              </a:rPr>
              <a:t>Derived from </a:t>
            </a:r>
            <a:r>
              <a:rPr lang="en-US" altLang="ja-JP" sz="2400" dirty="0" smtClean="0">
                <a:solidFill>
                  <a:srgbClr val="FF0000"/>
                </a:solidFill>
              </a:rPr>
              <a:t>HIRS/2</a:t>
            </a:r>
            <a:endParaRPr lang="ja-JP" altLang="en-US" sz="2400" dirty="0">
              <a:solidFill>
                <a:srgbClr val="FF0000"/>
              </a:solidFill>
            </a:endParaRPr>
          </a:p>
          <a:p>
            <a:r>
              <a:rPr lang="en-US" altLang="ja-JP" sz="2400" dirty="0">
                <a:solidFill>
                  <a:srgbClr val="CC0099"/>
                </a:solidFill>
              </a:rPr>
              <a:t>Derived from </a:t>
            </a:r>
            <a:r>
              <a:rPr lang="en-US" altLang="ja-JP" sz="2400" dirty="0" smtClean="0">
                <a:solidFill>
                  <a:srgbClr val="CC0099"/>
                </a:solidFill>
              </a:rPr>
              <a:t>HIRS/2</a:t>
            </a:r>
          </a:p>
          <a:p>
            <a:r>
              <a:rPr lang="en-US" altLang="ja-JP" sz="2400" dirty="0">
                <a:solidFill>
                  <a:srgbClr val="CC0099"/>
                </a:solidFill>
              </a:rPr>
              <a:t> </a:t>
            </a:r>
            <a:r>
              <a:rPr lang="en-US" altLang="ja-JP" sz="2400" dirty="0" smtClean="0">
                <a:solidFill>
                  <a:srgbClr val="CC0099"/>
                </a:solidFill>
              </a:rPr>
              <a:t>  ( corrected by P,Q)</a:t>
            </a:r>
            <a:endParaRPr lang="ja-JP" altLang="en-US" sz="2400" dirty="0">
              <a:solidFill>
                <a:srgbClr val="CC0099"/>
              </a:solidFill>
            </a:endParaRPr>
          </a:p>
        </p:txBody>
      </p:sp>
      <p:sp>
        <p:nvSpPr>
          <p:cNvPr id="8" name="テキスト ボックス 7"/>
          <p:cNvSpPr txBox="1"/>
          <p:nvPr/>
        </p:nvSpPr>
        <p:spPr>
          <a:xfrm>
            <a:off x="5958087" y="6256528"/>
            <a:ext cx="6233913" cy="584775"/>
          </a:xfrm>
          <a:prstGeom prst="rect">
            <a:avLst/>
          </a:prstGeom>
          <a:noFill/>
        </p:spPr>
        <p:txBody>
          <a:bodyPr wrap="square" rtlCol="0">
            <a:spAutoFit/>
          </a:bodyPr>
          <a:lstStyle/>
          <a:p>
            <a:r>
              <a:rPr kumimoji="1" lang="en-US" altLang="ja-JP" sz="3200" dirty="0" smtClean="0"/>
              <a:t>This method seems to work well.</a:t>
            </a:r>
            <a:endParaRPr kumimoji="1" lang="ja-JP" altLang="en-US" sz="3200" dirty="0"/>
          </a:p>
        </p:txBody>
      </p:sp>
    </p:spTree>
    <p:extLst>
      <p:ext uri="{BB962C8B-B14F-4D97-AF65-F5344CB8AC3E}">
        <p14:creationId xmlns:p14="http://schemas.microsoft.com/office/powerpoint/2010/main" val="2840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52919582"/>
              </p:ext>
            </p:extLst>
          </p:nvPr>
        </p:nvGraphicFramePr>
        <p:xfrm>
          <a:off x="1200150" y="1161142"/>
          <a:ext cx="10763247" cy="5638020"/>
        </p:xfrm>
        <a:graphic>
          <a:graphicData uri="http://schemas.openxmlformats.org/drawingml/2006/table">
            <a:tbl>
              <a:tblPr firstRow="1" bandRow="1">
                <a:tableStyleId>{21E4AEA4-8DFA-4A89-87EB-49C32662AFE0}</a:tableStyleId>
              </a:tblPr>
              <a:tblGrid>
                <a:gridCol w="1889295"/>
                <a:gridCol w="1109244"/>
                <a:gridCol w="1109244"/>
                <a:gridCol w="1109244"/>
                <a:gridCol w="1109244"/>
                <a:gridCol w="1109244"/>
                <a:gridCol w="1109244"/>
                <a:gridCol w="1109244"/>
                <a:gridCol w="1109244"/>
              </a:tblGrid>
              <a:tr h="236998">
                <a:tc>
                  <a:txBody>
                    <a:bodyPr/>
                    <a:lstStyle/>
                    <a:p>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MTSAT-2</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MTSAT-1R</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GOES-9</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GMS-5</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GMS-4</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GMS-3</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GMS-2</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600" b="0" dirty="0" smtClean="0">
                          <a:solidFill>
                            <a:schemeClr val="tx1"/>
                          </a:solidFill>
                        </a:rPr>
                        <a:t>GMS-1</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41895">
                <a:tc>
                  <a:txBody>
                    <a:bodyPr/>
                    <a:lstStyle/>
                    <a:p>
                      <a:r>
                        <a:rPr lang="en-US" altLang="ja-JP" sz="1600" dirty="0" err="1" smtClean="0"/>
                        <a:t>MetOp</a:t>
                      </a:r>
                      <a:r>
                        <a:rPr lang="en-US" altLang="ja-JP" sz="1600" dirty="0" smtClean="0"/>
                        <a:t>-B / IASI</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t>MetOp</a:t>
                      </a:r>
                      <a:r>
                        <a:rPr lang="en-US" altLang="ja-JP" sz="1600" dirty="0" smtClean="0"/>
                        <a:t>-A / IASI</a:t>
                      </a:r>
                      <a:endParaRPr lang="ja-JP" alt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Aqua/AIRS</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NOAA14/HIRS2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NOAA12/HIRS2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NOAA11/HIRS2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NOAA10/HIRS2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NOAA09/HIRS2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41895">
                <a:tc>
                  <a:txBody>
                    <a:bodyPr/>
                    <a:lstStyle/>
                    <a:p>
                      <a:r>
                        <a:rPr lang="en-US" altLang="ja-JP" sz="1600" dirty="0" smtClean="0"/>
                        <a:t>NOAA08/HIRS2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1895">
                <a:tc>
                  <a:txBody>
                    <a:bodyPr/>
                    <a:lstStyle/>
                    <a:p>
                      <a:r>
                        <a:rPr lang="en-US" altLang="ja-JP" sz="1600" dirty="0" smtClean="0"/>
                        <a:t>NOAA07/HIRS2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1895">
                <a:tc>
                  <a:txBody>
                    <a:bodyPr/>
                    <a:lstStyle/>
                    <a:p>
                      <a:r>
                        <a:rPr lang="en-US" altLang="ja-JP" sz="1600" dirty="0" smtClean="0"/>
                        <a:t>NOAA06/HIRS2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1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t>TIROS-N/HIRS2</a:t>
                      </a: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4" name="直線矢印コネクタ 3"/>
          <p:cNvCxnSpPr/>
          <p:nvPr/>
        </p:nvCxnSpPr>
        <p:spPr>
          <a:xfrm flipV="1">
            <a:off x="4745551" y="2206006"/>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745551" y="2657857"/>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3625263" y="2206006"/>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625263" y="1790698"/>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859975" y="2648506"/>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6964875" y="2657857"/>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6964875" y="3109708"/>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8069775" y="3097850"/>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8069775" y="3549701"/>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8069775" y="3977073"/>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9174675" y="3991279"/>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9174675" y="4443130"/>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10317675" y="5752153"/>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11422575" y="5752153"/>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11422575" y="6179525"/>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0317675" y="5359398"/>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1422575" y="5359398"/>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上カーブ矢印 63"/>
          <p:cNvSpPr/>
          <p:nvPr/>
        </p:nvSpPr>
        <p:spPr>
          <a:xfrm rot="16200000">
            <a:off x="6867525" y="3288351"/>
            <a:ext cx="774700" cy="252000"/>
          </a:xfrm>
          <a:prstGeom prst="curvedUpArrow">
            <a:avLst>
              <a:gd name="adj1" fmla="val 0"/>
              <a:gd name="adj2" fmla="val 16102"/>
              <a:gd name="adj3" fmla="val 13084"/>
            </a:avLst>
          </a:prstGeom>
          <a:solidFill>
            <a:schemeClr val="tx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5" name="上カーブ矢印 64"/>
          <p:cNvSpPr/>
          <p:nvPr/>
        </p:nvSpPr>
        <p:spPr>
          <a:xfrm rot="16200000">
            <a:off x="8913325" y="5098048"/>
            <a:ext cx="774700" cy="252000"/>
          </a:xfrm>
          <a:prstGeom prst="curvedUpArrow">
            <a:avLst>
              <a:gd name="adj1" fmla="val 0"/>
              <a:gd name="adj2" fmla="val 16102"/>
              <a:gd name="adj3" fmla="val 13084"/>
            </a:avLst>
          </a:prstGeom>
          <a:solidFill>
            <a:schemeClr val="tx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66" name="直線矢印コネクタ 65"/>
          <p:cNvCxnSpPr/>
          <p:nvPr/>
        </p:nvCxnSpPr>
        <p:spPr>
          <a:xfrm flipH="1">
            <a:off x="4970238" y="2596627"/>
            <a:ext cx="5079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上カーブ矢印 69"/>
          <p:cNvSpPr/>
          <p:nvPr/>
        </p:nvSpPr>
        <p:spPr>
          <a:xfrm rot="10800000">
            <a:off x="4970238" y="2047088"/>
            <a:ext cx="1994639" cy="442500"/>
          </a:xfrm>
          <a:prstGeom prst="curvedUpArrow">
            <a:avLst>
              <a:gd name="adj1" fmla="val 0"/>
              <a:gd name="adj2" fmla="val 16102"/>
              <a:gd name="adj3" fmla="val 13084"/>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71" name="直線矢印コネクタ 70"/>
          <p:cNvCxnSpPr/>
          <p:nvPr/>
        </p:nvCxnSpPr>
        <p:spPr>
          <a:xfrm flipH="1">
            <a:off x="7254877" y="3042236"/>
            <a:ext cx="5079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8350705" y="3933531"/>
            <a:ext cx="5079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9555390" y="5655706"/>
            <a:ext cx="5079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上カーブ矢印 73"/>
          <p:cNvSpPr/>
          <p:nvPr/>
        </p:nvSpPr>
        <p:spPr>
          <a:xfrm rot="10800000">
            <a:off x="9427938" y="5164167"/>
            <a:ext cx="1994639" cy="442500"/>
          </a:xfrm>
          <a:prstGeom prst="curvedUpArrow">
            <a:avLst>
              <a:gd name="adj1" fmla="val 0"/>
              <a:gd name="adj2" fmla="val 16102"/>
              <a:gd name="adj3" fmla="val 13084"/>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6" name="テキスト ボックス 95"/>
          <p:cNvSpPr txBox="1"/>
          <p:nvPr/>
        </p:nvSpPr>
        <p:spPr>
          <a:xfrm>
            <a:off x="9349981" y="1739825"/>
            <a:ext cx="2150551" cy="830997"/>
          </a:xfrm>
          <a:prstGeom prst="rect">
            <a:avLst/>
          </a:prstGeom>
          <a:solidFill>
            <a:schemeClr val="bg1"/>
          </a:solidFill>
        </p:spPr>
        <p:txBody>
          <a:bodyPr wrap="square" rtlCol="0">
            <a:spAutoFit/>
          </a:bodyPr>
          <a:lstStyle/>
          <a:p>
            <a:r>
              <a:rPr kumimoji="1" lang="en-US" altLang="ja-JP" sz="2400" dirty="0" smtClean="0">
                <a:solidFill>
                  <a:srgbClr val="FF0000"/>
                </a:solidFill>
              </a:rPr>
              <a:t>SBAF</a:t>
            </a:r>
          </a:p>
          <a:p>
            <a:r>
              <a:rPr kumimoji="1" lang="en-US" altLang="ja-JP" sz="2400" dirty="0" smtClean="0">
                <a:solidFill>
                  <a:srgbClr val="0070C0"/>
                </a:solidFill>
              </a:rPr>
              <a:t>Filling LEO bias</a:t>
            </a:r>
            <a:endParaRPr kumimoji="1" lang="ja-JP" altLang="en-US" sz="2400" dirty="0">
              <a:solidFill>
                <a:srgbClr val="0070C0"/>
              </a:solidFill>
            </a:endParaRPr>
          </a:p>
        </p:txBody>
      </p:sp>
      <p:sp>
        <p:nvSpPr>
          <p:cNvPr id="97" name="テキスト ボックス 96"/>
          <p:cNvSpPr txBox="1"/>
          <p:nvPr/>
        </p:nvSpPr>
        <p:spPr>
          <a:xfrm>
            <a:off x="171451" y="149339"/>
            <a:ext cx="5943600" cy="523220"/>
          </a:xfrm>
          <a:prstGeom prst="rect">
            <a:avLst/>
          </a:prstGeom>
          <a:noFill/>
        </p:spPr>
        <p:txBody>
          <a:bodyPr wrap="square" rtlCol="0">
            <a:spAutoFit/>
          </a:bodyPr>
          <a:lstStyle/>
          <a:p>
            <a:r>
              <a:rPr kumimoji="1" lang="en-US" altLang="ja-JP" sz="2800" dirty="0" smtClean="0"/>
              <a:t>The way to trace to </a:t>
            </a:r>
            <a:r>
              <a:rPr kumimoji="1" lang="en-US" altLang="ja-JP" sz="2800" dirty="0" err="1" smtClean="0"/>
              <a:t>MetOp</a:t>
            </a:r>
            <a:r>
              <a:rPr kumimoji="1" lang="en-US" altLang="ja-JP" sz="2800" dirty="0" smtClean="0"/>
              <a:t>/A IASI</a:t>
            </a:r>
            <a:endParaRPr kumimoji="1" lang="ja-JP" altLang="en-US" sz="2800" dirty="0"/>
          </a:p>
        </p:txBody>
      </p:sp>
      <p:sp>
        <p:nvSpPr>
          <p:cNvPr id="99" name="テキスト ボックス 98"/>
          <p:cNvSpPr txBox="1"/>
          <p:nvPr/>
        </p:nvSpPr>
        <p:spPr>
          <a:xfrm>
            <a:off x="1584360" y="672559"/>
            <a:ext cx="5924515" cy="400110"/>
          </a:xfrm>
          <a:prstGeom prst="rect">
            <a:avLst/>
          </a:prstGeom>
          <a:noFill/>
        </p:spPr>
        <p:txBody>
          <a:bodyPr wrap="square" rtlCol="0">
            <a:spAutoFit/>
          </a:bodyPr>
          <a:lstStyle/>
          <a:p>
            <a:r>
              <a:rPr kumimoji="1" lang="en-US" altLang="ja-JP" sz="2000" dirty="0" smtClean="0"/>
              <a:t>(</a:t>
            </a:r>
            <a:r>
              <a:rPr kumimoji="1" lang="en-US" altLang="ja-JP" sz="2000" dirty="0" err="1" smtClean="0"/>
              <a:t>MetOp</a:t>
            </a:r>
            <a:r>
              <a:rPr kumimoji="1" lang="en-US" altLang="ja-JP" sz="2000" dirty="0" smtClean="0"/>
              <a:t>-A IASI </a:t>
            </a:r>
            <a:r>
              <a:rPr lang="en-US" altLang="ja-JP" sz="2000" dirty="0" smtClean="0"/>
              <a:t>is considered </a:t>
            </a:r>
            <a:r>
              <a:rPr kumimoji="1" lang="en-US" altLang="ja-JP" sz="2000" dirty="0" smtClean="0"/>
              <a:t>as prime reference )</a:t>
            </a:r>
            <a:endParaRPr kumimoji="1" lang="ja-JP" altLang="en-US" sz="2000" dirty="0"/>
          </a:p>
        </p:txBody>
      </p:sp>
      <p:cxnSp>
        <p:nvCxnSpPr>
          <p:cNvPr id="31" name="直線矢印コネクタ 12"/>
          <p:cNvCxnSpPr/>
          <p:nvPr/>
        </p:nvCxnSpPr>
        <p:spPr>
          <a:xfrm>
            <a:off x="4745551" y="1790698"/>
            <a:ext cx="0" cy="252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6628812" y="586864"/>
            <a:ext cx="880063" cy="5715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591880" y="672559"/>
            <a:ext cx="5924515" cy="400110"/>
          </a:xfrm>
          <a:prstGeom prst="rect">
            <a:avLst/>
          </a:prstGeom>
          <a:noFill/>
        </p:spPr>
        <p:txBody>
          <a:bodyPr wrap="square" rtlCol="0">
            <a:spAutoFit/>
          </a:bodyPr>
          <a:lstStyle/>
          <a:p>
            <a:r>
              <a:rPr kumimoji="1" lang="en-US" altLang="ja-JP" sz="2000" dirty="0" smtClean="0">
                <a:solidFill>
                  <a:srgbClr val="FF0000"/>
                </a:solidFill>
              </a:rPr>
              <a:t>HIRS </a:t>
            </a:r>
            <a:r>
              <a:rPr lang="en-US" altLang="ja-JP" sz="2000" dirty="0" smtClean="0">
                <a:solidFill>
                  <a:srgbClr val="FF0000"/>
                </a:solidFill>
              </a:rPr>
              <a:t>is NOT considered </a:t>
            </a:r>
            <a:r>
              <a:rPr kumimoji="1" lang="en-US" altLang="ja-JP" sz="2000" dirty="0" smtClean="0">
                <a:solidFill>
                  <a:srgbClr val="FF0000"/>
                </a:solidFill>
              </a:rPr>
              <a:t>as prime reference</a:t>
            </a:r>
            <a:endParaRPr kumimoji="1" lang="ja-JP" altLang="en-US" sz="2000" dirty="0">
              <a:solidFill>
                <a:srgbClr val="FF0000"/>
              </a:solidFill>
            </a:endParaRPr>
          </a:p>
        </p:txBody>
      </p:sp>
    </p:spTree>
    <p:extLst>
      <p:ext uri="{BB962C8B-B14F-4D97-AF65-F5344CB8AC3E}">
        <p14:creationId xmlns:p14="http://schemas.microsoft.com/office/powerpoint/2010/main" val="382042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18" descr="説明: C:\Users\Tabata\AppData\Roaming\Ipswitch\WS_FTP\Storage\_IR_v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70" b="17620"/>
          <a:stretch/>
        </p:blipFill>
        <p:spPr bwMode="auto">
          <a:xfrm>
            <a:off x="3662032" y="749875"/>
            <a:ext cx="8268712" cy="27299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817" descr="説明: C:\Users\Tabata\AppData\Roaming\Ipswitch\WS_FTP\Storage\_WV_v3.png"/>
          <p:cNvPicPr>
            <a:picLocks noChangeAspect="1" noChangeArrowheads="1"/>
          </p:cNvPicPr>
          <p:nvPr/>
        </p:nvPicPr>
        <p:blipFill>
          <a:blip r:embed="rId3" cstate="print">
            <a:extLst>
              <a:ext uri="{28A0092B-C50C-407E-A947-70E740481C1C}">
                <a14:useLocalDpi xmlns:a14="http://schemas.microsoft.com/office/drawing/2010/main" val="0"/>
              </a:ext>
            </a:extLst>
          </a:blip>
          <a:srcRect t="10838" b="11514"/>
          <a:stretch>
            <a:fillRect/>
          </a:stretch>
        </p:blipFill>
        <p:spPr bwMode="auto">
          <a:xfrm>
            <a:off x="3662032" y="3554423"/>
            <a:ext cx="8268709" cy="32199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566056" y="4318012"/>
            <a:ext cx="2866864" cy="2062103"/>
          </a:xfrm>
          <a:prstGeom prst="rect">
            <a:avLst/>
          </a:prstGeom>
          <a:noFill/>
        </p:spPr>
        <p:txBody>
          <a:bodyPr wrap="square" rtlCol="0">
            <a:spAutoFit/>
          </a:bodyPr>
          <a:lstStyle/>
          <a:p>
            <a:pPr>
              <a:spcAft>
                <a:spcPts val="0"/>
              </a:spcAft>
            </a:pPr>
            <a:r>
              <a:rPr lang="en-GB" sz="1600" i="1" kern="1200" dirty="0">
                <a:solidFill>
                  <a:srgbClr val="000000"/>
                </a:solidFill>
                <a:effectLst/>
                <a:latin typeface="+mn-ea"/>
                <a:ea typeface="ＭＳ 明朝"/>
                <a:cs typeface="Times New Roman"/>
              </a:rPr>
              <a:t>●</a:t>
            </a:r>
            <a:r>
              <a:rPr lang="en-GB" sz="1600" i="1" kern="1200" dirty="0">
                <a:solidFill>
                  <a:srgbClr val="000000"/>
                </a:solidFill>
                <a:effectLst/>
                <a:latin typeface="Calibri"/>
                <a:ea typeface="ＭＳ 明朝"/>
                <a:cs typeface="Times New Roman"/>
              </a:rPr>
              <a:t> </a:t>
            </a:r>
            <a:r>
              <a:rPr lang="en-GB" sz="1600" i="1" kern="1200" dirty="0" smtClean="0">
                <a:solidFill>
                  <a:srgbClr val="000000"/>
                </a:solidFill>
                <a:effectLst/>
                <a:latin typeface="Calibri"/>
                <a:ea typeface="ＭＳ 明朝"/>
                <a:cs typeface="Times New Roman"/>
              </a:rPr>
              <a:t>GMS/VISSR</a:t>
            </a:r>
          </a:p>
          <a:p>
            <a:pPr>
              <a:spcAft>
                <a:spcPts val="0"/>
              </a:spcAft>
            </a:pPr>
            <a:r>
              <a:rPr lang="en-GB" sz="1600" i="1" kern="1200" dirty="0" smtClean="0">
                <a:solidFill>
                  <a:srgbClr val="00FF00"/>
                </a:solidFill>
                <a:effectLst/>
                <a:latin typeface="+mn-ea"/>
                <a:ea typeface="ＭＳ 明朝"/>
                <a:cs typeface="Times New Roman"/>
              </a:rPr>
              <a:t>●</a:t>
            </a:r>
            <a:r>
              <a:rPr lang="en-GB" sz="1600" i="1" kern="1200" dirty="0" smtClean="0">
                <a:solidFill>
                  <a:srgbClr val="000000"/>
                </a:solidFill>
                <a:effectLst/>
                <a:latin typeface="Calibri"/>
                <a:ea typeface="ＭＳ 明朝"/>
                <a:cs typeface="Times New Roman"/>
              </a:rPr>
              <a:t> GMS-2/VISSR</a:t>
            </a:r>
          </a:p>
          <a:p>
            <a:pPr>
              <a:spcAft>
                <a:spcPts val="0"/>
              </a:spcAft>
            </a:pPr>
            <a:r>
              <a:rPr lang="en-GB" altLang="ja-JP" sz="1600" i="1" dirty="0" smtClean="0">
                <a:solidFill>
                  <a:srgbClr val="0000CD"/>
                </a:solidFill>
                <a:latin typeface="+mn-ea"/>
                <a:ea typeface="ＭＳ 明朝"/>
                <a:cs typeface="Times New Roman"/>
              </a:rPr>
              <a:t>●</a:t>
            </a:r>
            <a:r>
              <a:rPr lang="en-GB" altLang="ja-JP" sz="1600" i="1" dirty="0" smtClean="0">
                <a:solidFill>
                  <a:srgbClr val="000000"/>
                </a:solidFill>
                <a:ea typeface="ＭＳ 明朝"/>
                <a:cs typeface="Times New Roman"/>
              </a:rPr>
              <a:t> GMS-3/VISSR</a:t>
            </a:r>
          </a:p>
          <a:p>
            <a:pPr>
              <a:spcAft>
                <a:spcPts val="0"/>
              </a:spcAft>
            </a:pPr>
            <a:r>
              <a:rPr lang="en-GB" altLang="ja-JP" sz="1600" i="1" dirty="0" smtClean="0">
                <a:solidFill>
                  <a:srgbClr val="FF0000"/>
                </a:solidFill>
                <a:latin typeface="+mn-ea"/>
                <a:ea typeface="ＭＳ 明朝"/>
                <a:cs typeface="Times New Roman"/>
              </a:rPr>
              <a:t>●</a:t>
            </a:r>
            <a:r>
              <a:rPr lang="en-GB" altLang="ja-JP" sz="1600" i="1" dirty="0" smtClean="0">
                <a:solidFill>
                  <a:srgbClr val="000000"/>
                </a:solidFill>
                <a:ea typeface="ＭＳ 明朝"/>
                <a:cs typeface="Times New Roman"/>
              </a:rPr>
              <a:t> GMS-4/VISSR</a:t>
            </a:r>
          </a:p>
          <a:p>
            <a:pPr>
              <a:spcAft>
                <a:spcPts val="0"/>
              </a:spcAft>
            </a:pPr>
            <a:r>
              <a:rPr lang="en-GB" altLang="ja-JP" sz="1600" i="1" dirty="0" smtClean="0">
                <a:solidFill>
                  <a:srgbClr val="000000"/>
                </a:solidFill>
                <a:latin typeface="+mn-ea"/>
                <a:ea typeface="ＭＳ 明朝"/>
                <a:cs typeface="Times New Roman"/>
              </a:rPr>
              <a:t>●</a:t>
            </a:r>
            <a:r>
              <a:rPr lang="en-GB" altLang="ja-JP" sz="1600" i="1" dirty="0" smtClean="0">
                <a:solidFill>
                  <a:srgbClr val="000000"/>
                </a:solidFill>
                <a:ea typeface="ＭＳ 明朝"/>
                <a:cs typeface="Times New Roman"/>
              </a:rPr>
              <a:t> GMS-5/VISSR</a:t>
            </a:r>
          </a:p>
          <a:p>
            <a:pPr>
              <a:spcAft>
                <a:spcPts val="0"/>
              </a:spcAft>
            </a:pPr>
            <a:r>
              <a:rPr lang="en-GB" altLang="ja-JP" sz="1600" i="1" dirty="0" smtClean="0">
                <a:solidFill>
                  <a:srgbClr val="00FF00"/>
                </a:solidFill>
                <a:latin typeface="+mn-ea"/>
                <a:ea typeface="ＭＳ 明朝"/>
                <a:cs typeface="Times New Roman"/>
              </a:rPr>
              <a:t>●</a:t>
            </a:r>
            <a:r>
              <a:rPr lang="en-GB" altLang="ja-JP" sz="1600" i="1" dirty="0" smtClean="0">
                <a:solidFill>
                  <a:srgbClr val="000000"/>
                </a:solidFill>
                <a:ea typeface="ＭＳ 明朝"/>
                <a:cs typeface="Times New Roman"/>
              </a:rPr>
              <a:t> GOES-9IMAGER</a:t>
            </a:r>
          </a:p>
          <a:p>
            <a:r>
              <a:rPr lang="en-GB" altLang="ja-JP" sz="1600" i="1" dirty="0" smtClean="0">
                <a:solidFill>
                  <a:srgbClr val="0000CD"/>
                </a:solidFill>
                <a:latin typeface="+mn-ea"/>
                <a:ea typeface="ＭＳ 明朝"/>
                <a:cs typeface="Times New Roman"/>
              </a:rPr>
              <a:t>●</a:t>
            </a:r>
            <a:r>
              <a:rPr lang="en-GB" altLang="ja-JP" sz="1600" i="1" dirty="0" smtClean="0">
                <a:solidFill>
                  <a:srgbClr val="000000"/>
                </a:solidFill>
                <a:ea typeface="ＭＳ 明朝"/>
                <a:cs typeface="Times New Roman"/>
              </a:rPr>
              <a:t> MTSAT-1R/JAMI</a:t>
            </a:r>
            <a:endParaRPr lang="en-US" altLang="ja-JP" sz="1600" i="1" dirty="0" smtClean="0">
              <a:solidFill>
                <a:srgbClr val="000000"/>
              </a:solidFill>
              <a:ea typeface="ＭＳ 明朝"/>
              <a:cs typeface="Times New Roman"/>
            </a:endParaRPr>
          </a:p>
          <a:p>
            <a:r>
              <a:rPr lang="en-GB" altLang="ja-JP" sz="1600" i="1" dirty="0" smtClean="0">
                <a:solidFill>
                  <a:srgbClr val="FF0000"/>
                </a:solidFill>
                <a:ea typeface="ＭＳ 明朝"/>
                <a:cs typeface="Times New Roman"/>
              </a:rPr>
              <a:t>●</a:t>
            </a:r>
            <a:r>
              <a:rPr lang="en-GB" altLang="ja-JP" sz="1600" i="1" dirty="0" smtClean="0">
                <a:solidFill>
                  <a:srgbClr val="000000"/>
                </a:solidFill>
                <a:ea typeface="ＭＳ 明朝"/>
                <a:cs typeface="Times New Roman"/>
              </a:rPr>
              <a:t> MTSAT-2/IMAGER</a:t>
            </a:r>
            <a:endParaRPr lang="en-GB" altLang="ja-JP" sz="1600" i="1" dirty="0">
              <a:solidFill>
                <a:srgbClr val="000000"/>
              </a:solidFill>
              <a:ea typeface="ＭＳ 明朝"/>
              <a:cs typeface="Times New Roman"/>
            </a:endParaRPr>
          </a:p>
        </p:txBody>
      </p:sp>
      <p:sp>
        <p:nvSpPr>
          <p:cNvPr id="7" name="Rectangle 4"/>
          <p:cNvSpPr>
            <a:spLocks noChangeArrowheads="1"/>
          </p:cNvSpPr>
          <p:nvPr/>
        </p:nvSpPr>
        <p:spPr bwMode="auto">
          <a:xfrm>
            <a:off x="3113088" y="2565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5"/>
          <p:cNvSpPr>
            <a:spLocks noChangeArrowheads="1"/>
          </p:cNvSpPr>
          <p:nvPr/>
        </p:nvSpPr>
        <p:spPr bwMode="auto">
          <a:xfrm>
            <a:off x="3113088" y="3022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3662034" y="390369"/>
            <a:ext cx="8268709" cy="645311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3392" y="165100"/>
            <a:ext cx="11817352" cy="584775"/>
          </a:xfrm>
          <a:prstGeom prst="rect">
            <a:avLst/>
          </a:prstGeom>
          <a:solidFill>
            <a:schemeClr val="bg1"/>
          </a:solidFill>
          <a:ln>
            <a:solidFill>
              <a:schemeClr val="tx1"/>
            </a:solidFill>
          </a:ln>
        </p:spPr>
        <p:txBody>
          <a:bodyPr wrap="square" rtlCol="0">
            <a:spAutoFit/>
          </a:bodyPr>
          <a:lstStyle/>
          <a:p>
            <a:r>
              <a:rPr lang="en-US" altLang="ja-JP" sz="3200" dirty="0" smtClean="0"/>
              <a:t>Bias of each GEO instrument (after LEO merging) </a:t>
            </a:r>
            <a:r>
              <a:rPr lang="en-US" altLang="ja-JP" sz="2800" dirty="0" smtClean="0"/>
              <a:t>@standard radiance</a:t>
            </a:r>
            <a:endParaRPr kumimoji="1" lang="ja-JP" altLang="en-US" sz="3200" dirty="0"/>
          </a:p>
        </p:txBody>
      </p:sp>
      <p:sp>
        <p:nvSpPr>
          <p:cNvPr id="14" name="正方形/長方形 13"/>
          <p:cNvSpPr/>
          <p:nvPr/>
        </p:nvSpPr>
        <p:spPr>
          <a:xfrm>
            <a:off x="3662034" y="3465286"/>
            <a:ext cx="8268709" cy="30371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755086" y="2672286"/>
            <a:ext cx="747486" cy="707886"/>
          </a:xfrm>
          <a:prstGeom prst="rect">
            <a:avLst/>
          </a:prstGeom>
          <a:noFill/>
        </p:spPr>
        <p:txBody>
          <a:bodyPr wrap="square" rtlCol="0">
            <a:spAutoFit/>
          </a:bodyPr>
          <a:lstStyle/>
          <a:p>
            <a:r>
              <a:rPr kumimoji="1" lang="en-US" altLang="ja-JP" sz="4000" dirty="0" smtClean="0"/>
              <a:t>IR</a:t>
            </a:r>
            <a:endParaRPr kumimoji="1" lang="ja-JP" altLang="en-US" sz="4000" dirty="0"/>
          </a:p>
        </p:txBody>
      </p:sp>
      <p:sp>
        <p:nvSpPr>
          <p:cNvPr id="17" name="テキスト ボックス 16"/>
          <p:cNvSpPr txBox="1"/>
          <p:nvPr/>
        </p:nvSpPr>
        <p:spPr>
          <a:xfrm>
            <a:off x="10762343" y="5654972"/>
            <a:ext cx="1008741" cy="707886"/>
          </a:xfrm>
          <a:prstGeom prst="rect">
            <a:avLst/>
          </a:prstGeom>
          <a:noFill/>
        </p:spPr>
        <p:txBody>
          <a:bodyPr wrap="square" rtlCol="0">
            <a:spAutoFit/>
          </a:bodyPr>
          <a:lstStyle/>
          <a:p>
            <a:r>
              <a:rPr kumimoji="1" lang="en-US" altLang="ja-JP" sz="4000" dirty="0" smtClean="0"/>
              <a:t>WV</a:t>
            </a:r>
            <a:endParaRPr kumimoji="1" lang="ja-JP" altLang="en-US" sz="4000" dirty="0"/>
          </a:p>
        </p:txBody>
      </p:sp>
      <p:sp>
        <p:nvSpPr>
          <p:cNvPr id="3" name="Rectangle 4"/>
          <p:cNvSpPr>
            <a:spLocks noChangeArrowheads="1"/>
          </p:cNvSpPr>
          <p:nvPr/>
        </p:nvSpPr>
        <p:spPr bwMode="auto">
          <a:xfrm>
            <a:off x="3113088" y="3243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Rectangle 5"/>
          <p:cNvSpPr>
            <a:spLocks noChangeArrowheads="1"/>
          </p:cNvSpPr>
          <p:nvPr/>
        </p:nvSpPr>
        <p:spPr bwMode="auto">
          <a:xfrm>
            <a:off x="3113088" y="3700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21" name="直線矢印コネクタ 6"/>
          <p:cNvCxnSpPr/>
          <p:nvPr/>
        </p:nvCxnSpPr>
        <p:spPr>
          <a:xfrm>
            <a:off x="7033883" y="4497143"/>
            <a:ext cx="445441" cy="41068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8"/>
          <p:cNvSpPr txBox="1"/>
          <p:nvPr/>
        </p:nvSpPr>
        <p:spPr>
          <a:xfrm>
            <a:off x="4203563" y="3742164"/>
            <a:ext cx="6551523" cy="830997"/>
          </a:xfrm>
          <a:prstGeom prst="rect">
            <a:avLst/>
          </a:prstGeom>
          <a:noFill/>
        </p:spPr>
        <p:txBody>
          <a:bodyPr wrap="square" rtlCol="0">
            <a:spAutoFit/>
          </a:bodyPr>
          <a:lstStyle/>
          <a:p>
            <a:r>
              <a:rPr kumimoji="1" lang="en-US" altLang="ja-JP" sz="2400" dirty="0" smtClean="0"/>
              <a:t>Big uncertainty is due to mismatch GMS-5/WV channel against HIRS/2 ch12</a:t>
            </a:r>
            <a:endParaRPr lang="ja-JP" altLang="en-US" sz="2400" dirty="0"/>
          </a:p>
        </p:txBody>
      </p:sp>
      <p:sp>
        <p:nvSpPr>
          <p:cNvPr id="11" name="円/楕円 10"/>
          <p:cNvSpPr/>
          <p:nvPr/>
        </p:nvSpPr>
        <p:spPr>
          <a:xfrm>
            <a:off x="7479324" y="4573161"/>
            <a:ext cx="1405914" cy="1081811"/>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960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3392" y="165100"/>
            <a:ext cx="11817352" cy="584775"/>
          </a:xfrm>
          <a:prstGeom prst="rect">
            <a:avLst/>
          </a:prstGeom>
          <a:solidFill>
            <a:schemeClr val="bg1"/>
          </a:solidFill>
          <a:ln>
            <a:noFill/>
          </a:ln>
        </p:spPr>
        <p:txBody>
          <a:bodyPr wrap="square" rtlCol="0">
            <a:spAutoFit/>
          </a:bodyPr>
          <a:lstStyle/>
          <a:p>
            <a:r>
              <a:rPr lang="en-US" altLang="ja-JP" sz="3200" dirty="0" smtClean="0"/>
              <a:t>Average of uncertainties (K)</a:t>
            </a:r>
            <a:endParaRPr kumimoji="1" lang="ja-JP" altLang="en-US" sz="3200" dirty="0"/>
          </a:p>
        </p:txBody>
      </p:sp>
      <p:graphicFrame>
        <p:nvGraphicFramePr>
          <p:cNvPr id="3" name="グラフ 2"/>
          <p:cNvGraphicFramePr/>
          <p:nvPr>
            <p:extLst>
              <p:ext uri="{D42A27DB-BD31-4B8C-83A1-F6EECF244321}">
                <p14:modId xmlns:p14="http://schemas.microsoft.com/office/powerpoint/2010/main" val="2740103082"/>
              </p:ext>
            </p:extLst>
          </p:nvPr>
        </p:nvGraphicFramePr>
        <p:xfrm>
          <a:off x="3449592" y="1265418"/>
          <a:ext cx="8205380" cy="5236982"/>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4281714" y="1480456"/>
            <a:ext cx="3895725" cy="500742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22582" y="1480452"/>
            <a:ext cx="2635704" cy="5007429"/>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558971" y="457487"/>
            <a:ext cx="2351315" cy="3416320"/>
          </a:xfrm>
          <a:prstGeom prst="rect">
            <a:avLst/>
          </a:prstGeom>
          <a:solidFill>
            <a:schemeClr val="bg1"/>
          </a:solidFill>
          <a:ln>
            <a:solidFill>
              <a:schemeClr val="tx1"/>
            </a:solidFill>
          </a:ln>
        </p:spPr>
        <p:txBody>
          <a:bodyPr wrap="square" rtlCol="0">
            <a:spAutoFit/>
          </a:bodyPr>
          <a:lstStyle/>
          <a:p>
            <a:r>
              <a:rPr kumimoji="1" lang="en-US" altLang="ja-JP" sz="2400" dirty="0" smtClean="0"/>
              <a:t>IR channel</a:t>
            </a:r>
          </a:p>
          <a:p>
            <a:pPr marL="457200" indent="-457200">
              <a:buFontTx/>
              <a:buChar char="-"/>
            </a:pPr>
            <a:r>
              <a:rPr kumimoji="1" lang="en-US" altLang="ja-JP" sz="2400" dirty="0" smtClean="0"/>
              <a:t>GMS</a:t>
            </a:r>
          </a:p>
          <a:p>
            <a:pPr marL="457200" indent="-457200">
              <a:buFontTx/>
              <a:buChar char="-"/>
            </a:pPr>
            <a:r>
              <a:rPr kumimoji="1" lang="en-US" altLang="ja-JP" sz="2400" dirty="0" smtClean="0"/>
              <a:t>GMS-2</a:t>
            </a:r>
          </a:p>
          <a:p>
            <a:pPr marL="457200" indent="-457200">
              <a:buFontTx/>
              <a:buChar char="-"/>
            </a:pPr>
            <a:r>
              <a:rPr kumimoji="1" lang="en-US" altLang="ja-JP" sz="2400" dirty="0" smtClean="0"/>
              <a:t>GMS-3</a:t>
            </a:r>
          </a:p>
          <a:p>
            <a:pPr marL="457200" indent="-457200">
              <a:buFontTx/>
              <a:buChar char="-"/>
            </a:pPr>
            <a:r>
              <a:rPr kumimoji="1" lang="en-US" altLang="ja-JP" sz="2400" dirty="0" smtClean="0"/>
              <a:t>GMS-4</a:t>
            </a:r>
          </a:p>
          <a:p>
            <a:pPr marL="457200" indent="-457200">
              <a:buFontTx/>
              <a:buChar char="-"/>
            </a:pPr>
            <a:r>
              <a:rPr kumimoji="1" lang="en-US" altLang="ja-JP" sz="2400" dirty="0" smtClean="0"/>
              <a:t>GMS-5</a:t>
            </a:r>
          </a:p>
          <a:p>
            <a:pPr marL="457200" indent="-457200">
              <a:buFontTx/>
              <a:buChar char="-"/>
            </a:pPr>
            <a:r>
              <a:rPr kumimoji="1" lang="en-US" altLang="ja-JP" sz="2400" dirty="0" smtClean="0"/>
              <a:t>GOES-9</a:t>
            </a:r>
          </a:p>
          <a:p>
            <a:pPr marL="457200" indent="-457200">
              <a:buFontTx/>
              <a:buChar char="-"/>
            </a:pPr>
            <a:r>
              <a:rPr kumimoji="1" lang="en-US" altLang="ja-JP" sz="2400" dirty="0" smtClean="0"/>
              <a:t>MTSAT-1R</a:t>
            </a:r>
          </a:p>
          <a:p>
            <a:pPr marL="457200" indent="-457200">
              <a:buFontTx/>
              <a:buChar char="-"/>
            </a:pPr>
            <a:r>
              <a:rPr kumimoji="1" lang="en-US" altLang="ja-JP" sz="2400" dirty="0" smtClean="0"/>
              <a:t>MTSAT-2</a:t>
            </a:r>
            <a:endParaRPr kumimoji="1" lang="ja-JP" altLang="en-US" sz="2400" dirty="0"/>
          </a:p>
        </p:txBody>
      </p:sp>
      <p:sp>
        <p:nvSpPr>
          <p:cNvPr id="8" name="テキスト ボックス 7"/>
          <p:cNvSpPr txBox="1"/>
          <p:nvPr/>
        </p:nvSpPr>
        <p:spPr>
          <a:xfrm>
            <a:off x="8606971" y="421488"/>
            <a:ext cx="2351315" cy="3416320"/>
          </a:xfrm>
          <a:prstGeom prst="rect">
            <a:avLst/>
          </a:prstGeom>
          <a:solidFill>
            <a:schemeClr val="bg1"/>
          </a:solidFill>
          <a:ln>
            <a:solidFill>
              <a:schemeClr val="tx1"/>
            </a:solidFill>
          </a:ln>
        </p:spPr>
        <p:txBody>
          <a:bodyPr wrap="square" rtlCol="0">
            <a:spAutoFit/>
          </a:bodyPr>
          <a:lstStyle/>
          <a:p>
            <a:r>
              <a:rPr kumimoji="1" lang="en-US" altLang="ja-JP" sz="2400" dirty="0" smtClean="0"/>
              <a:t>WV channel</a:t>
            </a:r>
          </a:p>
          <a:p>
            <a:pPr marL="457200" indent="-457200">
              <a:buFontTx/>
              <a:buChar char="-"/>
            </a:pPr>
            <a:endParaRPr kumimoji="1" lang="en-US" altLang="ja-JP" sz="2400" dirty="0" smtClean="0"/>
          </a:p>
          <a:p>
            <a:pPr marL="457200" indent="-457200">
              <a:buFontTx/>
              <a:buChar char="-"/>
            </a:pPr>
            <a:endParaRPr kumimoji="1" lang="en-US" altLang="ja-JP" sz="2400" dirty="0"/>
          </a:p>
          <a:p>
            <a:pPr marL="457200" indent="-457200">
              <a:buFontTx/>
              <a:buChar char="-"/>
            </a:pPr>
            <a:endParaRPr kumimoji="1" lang="en-US" altLang="ja-JP" sz="2400" dirty="0" smtClean="0"/>
          </a:p>
          <a:p>
            <a:pPr marL="457200" indent="-457200">
              <a:buFontTx/>
              <a:buChar char="-"/>
            </a:pPr>
            <a:endParaRPr kumimoji="1" lang="en-US" altLang="ja-JP" sz="2400" dirty="0"/>
          </a:p>
          <a:p>
            <a:pPr marL="457200" indent="-457200">
              <a:buFontTx/>
              <a:buChar char="-"/>
            </a:pPr>
            <a:r>
              <a:rPr kumimoji="1" lang="en-US" altLang="ja-JP" sz="2400" dirty="0" smtClean="0"/>
              <a:t>GMS-5</a:t>
            </a:r>
          </a:p>
          <a:p>
            <a:pPr marL="457200" indent="-457200">
              <a:buFontTx/>
              <a:buChar char="-"/>
            </a:pPr>
            <a:r>
              <a:rPr kumimoji="1" lang="en-US" altLang="ja-JP" sz="2400" dirty="0" smtClean="0"/>
              <a:t>GOES-9</a:t>
            </a:r>
          </a:p>
          <a:p>
            <a:pPr marL="457200" indent="-457200">
              <a:buFontTx/>
              <a:buChar char="-"/>
            </a:pPr>
            <a:r>
              <a:rPr kumimoji="1" lang="en-US" altLang="ja-JP" sz="2400" dirty="0" smtClean="0"/>
              <a:t>MTSAT-1R</a:t>
            </a:r>
          </a:p>
          <a:p>
            <a:pPr marL="457200" indent="-457200">
              <a:buFontTx/>
              <a:buChar char="-"/>
            </a:pPr>
            <a:r>
              <a:rPr kumimoji="1" lang="en-US" altLang="ja-JP" sz="2400" dirty="0" smtClean="0"/>
              <a:t>MTSAT-2</a:t>
            </a:r>
            <a:endParaRPr kumimoji="1" lang="ja-JP" altLang="en-US" sz="2400" dirty="0"/>
          </a:p>
        </p:txBody>
      </p:sp>
      <p:sp>
        <p:nvSpPr>
          <p:cNvPr id="9" name="テキスト ボックス 8"/>
          <p:cNvSpPr txBox="1"/>
          <p:nvPr/>
        </p:nvSpPr>
        <p:spPr>
          <a:xfrm>
            <a:off x="302077" y="4864523"/>
            <a:ext cx="3602265" cy="1384995"/>
          </a:xfrm>
          <a:prstGeom prst="rect">
            <a:avLst/>
          </a:prstGeom>
          <a:noFill/>
        </p:spPr>
        <p:txBody>
          <a:bodyPr wrap="square" rtlCol="0">
            <a:spAutoFit/>
          </a:bodyPr>
          <a:lstStyle/>
          <a:p>
            <a:r>
              <a:rPr kumimoji="1" lang="en-US" altLang="ja-JP" sz="2800" dirty="0" smtClean="0">
                <a:solidFill>
                  <a:schemeClr val="accent6">
                    <a:lumMod val="75000"/>
                  </a:schemeClr>
                </a:solidFill>
              </a:rPr>
              <a:t>Long chain to prime reference makes big uncertainty</a:t>
            </a:r>
            <a:endParaRPr kumimoji="1" lang="ja-JP" altLang="en-US" sz="2800" dirty="0">
              <a:solidFill>
                <a:schemeClr val="accent6">
                  <a:lumMod val="75000"/>
                </a:schemeClr>
              </a:solidFill>
            </a:endParaRPr>
          </a:p>
        </p:txBody>
      </p:sp>
    </p:spTree>
    <p:extLst>
      <p:ext uri="{BB962C8B-B14F-4D97-AF65-F5344CB8AC3E}">
        <p14:creationId xmlns:p14="http://schemas.microsoft.com/office/powerpoint/2010/main" val="16703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292292" y="1404730"/>
            <a:ext cx="9750291" cy="4500770"/>
          </a:xfrm>
          <a:prstGeom prst="rect">
            <a:avLst/>
          </a:prstGeom>
        </p:spPr>
      </p:pic>
      <p:sp>
        <p:nvSpPr>
          <p:cNvPr id="4" name="角丸四角形 627"/>
          <p:cNvSpPr/>
          <p:nvPr/>
        </p:nvSpPr>
        <p:spPr>
          <a:xfrm>
            <a:off x="0" y="1"/>
            <a:ext cx="9182099" cy="855425"/>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altLang="ja-JP" sz="4400" dirty="0" smtClean="0">
                <a:solidFill>
                  <a:schemeClr val="accent5">
                    <a:lumMod val="50000"/>
                  </a:schemeClr>
                </a:solidFill>
              </a:rPr>
              <a:t>Result (EUMETSAT)</a:t>
            </a:r>
            <a:endParaRPr lang="en-US" altLang="ja-JP" sz="4000" dirty="0">
              <a:solidFill>
                <a:schemeClr val="accent5">
                  <a:lumMod val="50000"/>
                </a:schemeClr>
              </a:solidFill>
            </a:endParaRPr>
          </a:p>
        </p:txBody>
      </p:sp>
      <p:sp>
        <p:nvSpPr>
          <p:cNvPr id="5" name="TextBox 4"/>
          <p:cNvSpPr txBox="1"/>
          <p:nvPr/>
        </p:nvSpPr>
        <p:spPr>
          <a:xfrm>
            <a:off x="10522830" y="348343"/>
            <a:ext cx="1088599" cy="954107"/>
          </a:xfrm>
          <a:prstGeom prst="rect">
            <a:avLst/>
          </a:prstGeom>
          <a:noFill/>
        </p:spPr>
        <p:txBody>
          <a:bodyPr wrap="square" rtlCol="0">
            <a:spAutoFit/>
          </a:bodyPr>
          <a:lstStyle/>
          <a:p>
            <a:r>
              <a:rPr lang="en-US" sz="2800" dirty="0" smtClean="0"/>
              <a:t>MFG</a:t>
            </a:r>
          </a:p>
          <a:p>
            <a:r>
              <a:rPr lang="en-US" sz="2800" dirty="0" smtClean="0">
                <a:solidFill>
                  <a:srgbClr val="FF0000"/>
                </a:solidFill>
              </a:rPr>
              <a:t>MSG</a:t>
            </a:r>
            <a:endParaRPr lang="en-GB" sz="2800" dirty="0">
              <a:solidFill>
                <a:srgbClr val="FF0000"/>
              </a:solidFill>
            </a:endParaRPr>
          </a:p>
        </p:txBody>
      </p:sp>
      <p:sp>
        <p:nvSpPr>
          <p:cNvPr id="6" name="TextBox 5"/>
          <p:cNvSpPr txBox="1"/>
          <p:nvPr/>
        </p:nvSpPr>
        <p:spPr>
          <a:xfrm>
            <a:off x="995831" y="779230"/>
            <a:ext cx="8427330" cy="523220"/>
          </a:xfrm>
          <a:prstGeom prst="rect">
            <a:avLst/>
          </a:prstGeom>
          <a:noFill/>
        </p:spPr>
        <p:txBody>
          <a:bodyPr wrap="square" rtlCol="0">
            <a:spAutoFit/>
          </a:bodyPr>
          <a:lstStyle/>
          <a:p>
            <a:r>
              <a:rPr lang="en-US" sz="2800" dirty="0" smtClean="0"/>
              <a:t>IR radiance (</a:t>
            </a:r>
            <a:r>
              <a:rPr lang="en-GB" sz="2800" dirty="0" err="1"/>
              <a:t>mW</a:t>
            </a:r>
            <a:r>
              <a:rPr lang="en-GB" sz="2800" dirty="0"/>
              <a:t>/m</a:t>
            </a:r>
            <a:r>
              <a:rPr lang="en-GB" sz="2800" baseline="30000" dirty="0"/>
              <a:t>2</a:t>
            </a:r>
            <a:r>
              <a:rPr lang="en-GB" sz="2800" dirty="0"/>
              <a:t>/</a:t>
            </a:r>
            <a:r>
              <a:rPr lang="en-GB" sz="2800" dirty="0" err="1"/>
              <a:t>sr</a:t>
            </a:r>
            <a:r>
              <a:rPr lang="en-GB" sz="2800" dirty="0"/>
              <a:t>/cm</a:t>
            </a:r>
            <a:r>
              <a:rPr lang="en-GB" sz="2800" baseline="30000" dirty="0"/>
              <a:t>-1</a:t>
            </a:r>
            <a:r>
              <a:rPr lang="en-US" sz="2800" dirty="0" smtClean="0"/>
              <a:t>) </a:t>
            </a:r>
            <a:r>
              <a:rPr lang="en-GB" sz="2800" dirty="0"/>
              <a:t>over </a:t>
            </a:r>
            <a:r>
              <a:rPr lang="en-GB" sz="2800" dirty="0" err="1"/>
              <a:t>Payern</a:t>
            </a:r>
            <a:r>
              <a:rPr lang="en-GB" sz="2800" dirty="0"/>
              <a:t>, </a:t>
            </a:r>
            <a:r>
              <a:rPr lang="en-GB" sz="2800" dirty="0" smtClean="0"/>
              <a:t>Switzerland</a:t>
            </a:r>
            <a:endParaRPr lang="en-GB" sz="2800" dirty="0"/>
          </a:p>
        </p:txBody>
      </p:sp>
      <p:sp>
        <p:nvSpPr>
          <p:cNvPr id="7" name="Left-Right Arrow 6"/>
          <p:cNvSpPr/>
          <p:nvPr/>
        </p:nvSpPr>
        <p:spPr>
          <a:xfrm>
            <a:off x="4046677" y="6140450"/>
            <a:ext cx="1643269" cy="451292"/>
          </a:xfrm>
          <a:prstGeom prst="leftRightArrow">
            <a:avLst>
              <a:gd name="adj1" fmla="val 50000"/>
              <a:gd name="adj2" fmla="val 15385"/>
            </a:avLst>
          </a:prstGeom>
          <a:solidFill>
            <a:srgbClr val="D8DEFE">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METEOSAT-5</a:t>
            </a:r>
            <a:endParaRPr lang="en-GB" dirty="0">
              <a:solidFill>
                <a:schemeClr val="accent5">
                  <a:lumMod val="75000"/>
                </a:schemeClr>
              </a:solidFill>
            </a:endParaRPr>
          </a:p>
        </p:txBody>
      </p:sp>
      <p:sp>
        <p:nvSpPr>
          <p:cNvPr id="8" name="Left-Right Arrow 7"/>
          <p:cNvSpPr/>
          <p:nvPr/>
        </p:nvSpPr>
        <p:spPr>
          <a:xfrm>
            <a:off x="2266950" y="6140450"/>
            <a:ext cx="1788216" cy="451292"/>
          </a:xfrm>
          <a:prstGeom prst="leftRightArrow">
            <a:avLst>
              <a:gd name="adj1" fmla="val 50000"/>
              <a:gd name="adj2" fmla="val 15385"/>
            </a:avLst>
          </a:prstGeom>
          <a:solidFill>
            <a:srgbClr val="D8DEFE">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METEOSAT-4</a:t>
            </a:r>
            <a:endParaRPr lang="en-GB" dirty="0">
              <a:solidFill>
                <a:schemeClr val="accent5">
                  <a:lumMod val="75000"/>
                </a:schemeClr>
              </a:solidFill>
            </a:endParaRPr>
          </a:p>
        </p:txBody>
      </p:sp>
      <p:sp>
        <p:nvSpPr>
          <p:cNvPr id="9" name="Left-Right Arrow 8"/>
          <p:cNvSpPr/>
          <p:nvPr/>
        </p:nvSpPr>
        <p:spPr>
          <a:xfrm>
            <a:off x="6509084" y="6154351"/>
            <a:ext cx="4283242" cy="451292"/>
          </a:xfrm>
          <a:prstGeom prst="leftRightArrow">
            <a:avLst>
              <a:gd name="adj1" fmla="val 50000"/>
              <a:gd name="adj2" fmla="val 15385"/>
            </a:avLst>
          </a:prstGeom>
          <a:solidFill>
            <a:srgbClr val="D8DEFE">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METEOSAT-7</a:t>
            </a:r>
            <a:endParaRPr lang="en-GB" dirty="0">
              <a:solidFill>
                <a:schemeClr val="accent5">
                  <a:lumMod val="75000"/>
                </a:schemeClr>
              </a:solidFill>
            </a:endParaRPr>
          </a:p>
        </p:txBody>
      </p:sp>
      <p:sp>
        <p:nvSpPr>
          <p:cNvPr id="10" name="Left-Right Arrow 9"/>
          <p:cNvSpPr/>
          <p:nvPr/>
        </p:nvSpPr>
        <p:spPr>
          <a:xfrm>
            <a:off x="5681457" y="6149754"/>
            <a:ext cx="827627" cy="451292"/>
          </a:xfrm>
          <a:prstGeom prst="leftRightArrow">
            <a:avLst>
              <a:gd name="adj1" fmla="val 50000"/>
              <a:gd name="adj2" fmla="val 15385"/>
            </a:avLst>
          </a:prstGeom>
          <a:solidFill>
            <a:srgbClr val="D8DEFE">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METEOSAT-6</a:t>
            </a:r>
            <a:endParaRPr lang="en-GB" dirty="0">
              <a:solidFill>
                <a:schemeClr val="accent5">
                  <a:lumMod val="75000"/>
                </a:schemeClr>
              </a:solidFill>
            </a:endParaRPr>
          </a:p>
        </p:txBody>
      </p:sp>
    </p:spTree>
    <p:extLst>
      <p:ext uri="{BB962C8B-B14F-4D97-AF65-F5344CB8AC3E}">
        <p14:creationId xmlns:p14="http://schemas.microsoft.com/office/powerpoint/2010/main" val="1644901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2868" y="1905237"/>
            <a:ext cx="12019132" cy="3046988"/>
          </a:xfrm>
          <a:prstGeom prst="rect">
            <a:avLst/>
          </a:prstGeom>
          <a:noFill/>
        </p:spPr>
        <p:txBody>
          <a:bodyPr wrap="square" rtlCol="0">
            <a:spAutoFit/>
          </a:bodyPr>
          <a:lstStyle/>
          <a:p>
            <a:pPr marL="571500" indent="-571500">
              <a:buFontTx/>
              <a:buChar char="-"/>
            </a:pPr>
            <a:r>
              <a:rPr kumimoji="1" lang="en-US" altLang="ja-JP" sz="3200" dirty="0" smtClean="0"/>
              <a:t>Re-calibration of IR/WV of JMA’s historical satellites</a:t>
            </a:r>
          </a:p>
          <a:p>
            <a:pPr marL="1028700" lvl="1" indent="-571500">
              <a:buFontTx/>
              <a:buChar char="-"/>
            </a:pPr>
            <a:r>
              <a:rPr kumimoji="1" lang="en-US" altLang="ja-JP" sz="3200" dirty="0" smtClean="0"/>
              <a:t>Collaboration with EUMETSAT   -- &gt; common method was applied</a:t>
            </a:r>
          </a:p>
          <a:p>
            <a:pPr marL="571500" indent="-571500">
              <a:buFontTx/>
              <a:buChar char="-"/>
            </a:pPr>
            <a:r>
              <a:rPr kumimoji="1" lang="en-US" altLang="ja-JP" sz="3200" dirty="0" smtClean="0"/>
              <a:t>IASI-A is considered as prime reference.</a:t>
            </a:r>
          </a:p>
          <a:p>
            <a:pPr marL="1028700" lvl="1" indent="-571500">
              <a:buFontTx/>
              <a:buChar char="-"/>
            </a:pPr>
            <a:r>
              <a:rPr kumimoji="1" lang="en-US" altLang="ja-JP" sz="3200" dirty="0" smtClean="0"/>
              <a:t>HIRS is one of the references, but is not considered prime.</a:t>
            </a:r>
          </a:p>
          <a:p>
            <a:pPr marL="1028700" lvl="1" indent="-571500">
              <a:buFontTx/>
              <a:buChar char="-"/>
            </a:pPr>
            <a:r>
              <a:rPr kumimoji="1" lang="en-US" altLang="ja-JP" sz="3200" dirty="0" smtClean="0"/>
              <a:t>Double difference method can estimate the bias of historical HIRS data and its uncertainties against IASI-A data.</a:t>
            </a:r>
          </a:p>
        </p:txBody>
      </p:sp>
      <p:sp>
        <p:nvSpPr>
          <p:cNvPr id="3" name="TextBox 12"/>
          <p:cNvSpPr txBox="1"/>
          <p:nvPr/>
        </p:nvSpPr>
        <p:spPr>
          <a:xfrm>
            <a:off x="172868" y="679603"/>
            <a:ext cx="2838450" cy="769441"/>
          </a:xfrm>
          <a:prstGeom prst="rect">
            <a:avLst/>
          </a:prstGeom>
          <a:noFill/>
        </p:spPr>
        <p:txBody>
          <a:bodyPr wrap="square" rtlCol="0">
            <a:spAutoFit/>
          </a:bodyPr>
          <a:lstStyle/>
          <a:p>
            <a:r>
              <a:rPr lang="en-GB" sz="4400" dirty="0" smtClean="0"/>
              <a:t>Summary</a:t>
            </a:r>
            <a:endParaRPr lang="en-GB" sz="4400" dirty="0"/>
          </a:p>
        </p:txBody>
      </p:sp>
    </p:spTree>
    <p:extLst>
      <p:ext uri="{BB962C8B-B14F-4D97-AF65-F5344CB8AC3E}">
        <p14:creationId xmlns:p14="http://schemas.microsoft.com/office/powerpoint/2010/main" val="403603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24350" y="2803087"/>
            <a:ext cx="3810000" cy="646331"/>
          </a:xfrm>
          <a:prstGeom prst="rect">
            <a:avLst/>
          </a:prstGeom>
          <a:noFill/>
        </p:spPr>
        <p:txBody>
          <a:bodyPr wrap="square" rtlCol="0">
            <a:spAutoFit/>
          </a:bodyPr>
          <a:lstStyle/>
          <a:p>
            <a:pPr algn="ctr"/>
            <a:r>
              <a:rPr kumimoji="1" lang="en-US" altLang="ja-JP" sz="3600" dirty="0" smtClean="0"/>
              <a:t>Back up</a:t>
            </a:r>
            <a:endParaRPr kumimoji="1" lang="ja-JP" altLang="en-US" sz="3600" dirty="0"/>
          </a:p>
        </p:txBody>
      </p:sp>
    </p:spTree>
    <p:extLst>
      <p:ext uri="{BB962C8B-B14F-4D97-AF65-F5344CB8AC3E}">
        <p14:creationId xmlns:p14="http://schemas.microsoft.com/office/powerpoint/2010/main" val="201605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8" y="0"/>
            <a:ext cx="10515600" cy="1325563"/>
          </a:xfrm>
        </p:spPr>
        <p:txBody>
          <a:bodyPr>
            <a:normAutofit/>
          </a:bodyPr>
          <a:lstStyle/>
          <a:p>
            <a:r>
              <a:rPr lang="en-GB" b="1" dirty="0"/>
              <a:t>JMA geostationary satellites</a:t>
            </a:r>
          </a:p>
        </p:txBody>
      </p:sp>
      <p:sp>
        <p:nvSpPr>
          <p:cNvPr id="5" name="Line 5"/>
          <p:cNvSpPr>
            <a:spLocks noChangeShapeType="1"/>
          </p:cNvSpPr>
          <p:nvPr/>
        </p:nvSpPr>
        <p:spPr bwMode="auto">
          <a:xfrm flipH="1">
            <a:off x="745951" y="3583873"/>
            <a:ext cx="8160908" cy="1949630"/>
          </a:xfrm>
          <a:prstGeom prst="line">
            <a:avLst/>
          </a:prstGeom>
          <a:noFill/>
          <a:ln w="19050">
            <a:solidFill>
              <a:schemeClr val="accent6">
                <a:lumMod val="75000"/>
              </a:schemeClr>
            </a:solidFill>
            <a:prstDash val="sysDot"/>
            <a:round/>
            <a:headEnd/>
            <a:tailEnd type="triangle" w="lg" len="lg"/>
          </a:ln>
        </p:spPr>
        <p:txBody>
          <a:bodyPr/>
          <a:lstStyle/>
          <a:p>
            <a:pPr eaLnBrk="0" hangingPunct="0">
              <a:defRPr/>
            </a:pPr>
            <a:endParaRPr kumimoji="0" lang="ja-JP" altLang="en-US" sz="2400" dirty="0"/>
          </a:p>
        </p:txBody>
      </p:sp>
      <p:sp>
        <p:nvSpPr>
          <p:cNvPr id="7" name="Text Box 4"/>
          <p:cNvSpPr txBox="1">
            <a:spLocks noChangeArrowheads="1"/>
          </p:cNvSpPr>
          <p:nvPr/>
        </p:nvSpPr>
        <p:spPr bwMode="auto">
          <a:xfrm>
            <a:off x="248156" y="1090457"/>
            <a:ext cx="6965368" cy="523220"/>
          </a:xfrm>
          <a:prstGeom prst="rect">
            <a:avLst/>
          </a:prstGeom>
          <a:noFill/>
          <a:ln w="9525">
            <a:noFill/>
            <a:miter lim="800000"/>
            <a:headEnd/>
            <a:tailEnd/>
          </a:ln>
        </p:spPr>
        <p:txBody>
          <a:bodyPr wrap="none">
            <a:spAutoFit/>
          </a:bodyPr>
          <a:lstStyle/>
          <a:p>
            <a:pPr>
              <a:defRPr/>
            </a:pPr>
            <a:r>
              <a:rPr lang="en-US" altLang="ja-JP" sz="2800" b="1" i="1" dirty="0">
                <a:solidFill>
                  <a:srgbClr val="4B4B4B"/>
                </a:solidFill>
              </a:rPr>
              <a:t>GMS (</a:t>
            </a:r>
            <a:r>
              <a:rPr lang="en-US" altLang="ja-JP" sz="2800" b="1" i="1" u="sng" dirty="0">
                <a:solidFill>
                  <a:srgbClr val="4B4B4B"/>
                </a:solidFill>
              </a:rPr>
              <a:t>G</a:t>
            </a:r>
            <a:r>
              <a:rPr lang="en-US" altLang="ja-JP" sz="2800" b="1" i="1" dirty="0">
                <a:solidFill>
                  <a:srgbClr val="4B4B4B"/>
                </a:solidFill>
              </a:rPr>
              <a:t>eostationary </a:t>
            </a:r>
            <a:r>
              <a:rPr lang="en-US" altLang="ja-JP" sz="2800" b="1" i="1" u="sng" dirty="0">
                <a:solidFill>
                  <a:srgbClr val="4B4B4B"/>
                </a:solidFill>
              </a:rPr>
              <a:t>M</a:t>
            </a:r>
            <a:r>
              <a:rPr lang="en-US" altLang="ja-JP" sz="2800" b="1" i="1" dirty="0">
                <a:solidFill>
                  <a:srgbClr val="4B4B4B"/>
                </a:solidFill>
              </a:rPr>
              <a:t>eteorological </a:t>
            </a:r>
            <a:r>
              <a:rPr lang="en-US" altLang="ja-JP" sz="2800" b="1" i="1" u="sng" dirty="0">
                <a:solidFill>
                  <a:srgbClr val="4B4B4B"/>
                </a:solidFill>
              </a:rPr>
              <a:t>S</a:t>
            </a:r>
            <a:r>
              <a:rPr lang="en-US" altLang="ja-JP" sz="2800" b="1" i="1" dirty="0">
                <a:solidFill>
                  <a:srgbClr val="4B4B4B"/>
                </a:solidFill>
              </a:rPr>
              <a:t>atellite</a:t>
            </a:r>
            <a:r>
              <a:rPr lang="en-US" altLang="ja-JP" sz="2800" dirty="0">
                <a:solidFill>
                  <a:srgbClr val="4B4B4B"/>
                </a:solidFill>
              </a:rPr>
              <a:t>)</a:t>
            </a:r>
          </a:p>
        </p:txBody>
      </p:sp>
      <p:sp>
        <p:nvSpPr>
          <p:cNvPr id="8" name="Line 5"/>
          <p:cNvSpPr>
            <a:spLocks noChangeShapeType="1"/>
          </p:cNvSpPr>
          <p:nvPr/>
        </p:nvSpPr>
        <p:spPr bwMode="auto">
          <a:xfrm>
            <a:off x="444019" y="3423426"/>
            <a:ext cx="8317701" cy="0"/>
          </a:xfrm>
          <a:prstGeom prst="line">
            <a:avLst/>
          </a:prstGeom>
          <a:noFill/>
          <a:ln w="19050">
            <a:solidFill>
              <a:schemeClr val="accent6">
                <a:lumMod val="75000"/>
              </a:schemeClr>
            </a:solidFill>
            <a:round/>
            <a:headEnd/>
            <a:tailEnd type="none" w="lg" len="lg"/>
          </a:ln>
        </p:spPr>
        <p:txBody>
          <a:bodyPr/>
          <a:lstStyle/>
          <a:p>
            <a:pPr eaLnBrk="0" hangingPunct="0">
              <a:defRPr/>
            </a:pPr>
            <a:endParaRPr kumimoji="0" lang="ja-JP" altLang="en-US" sz="2400" dirty="0"/>
          </a:p>
        </p:txBody>
      </p:sp>
      <p:sp>
        <p:nvSpPr>
          <p:cNvPr id="9" name="Line 6"/>
          <p:cNvSpPr>
            <a:spLocks noChangeShapeType="1"/>
          </p:cNvSpPr>
          <p:nvPr/>
        </p:nvSpPr>
        <p:spPr bwMode="auto">
          <a:xfrm flipH="1">
            <a:off x="539267" y="3278963"/>
            <a:ext cx="0" cy="288925"/>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0" name="Line 8"/>
          <p:cNvSpPr>
            <a:spLocks noChangeShapeType="1"/>
          </p:cNvSpPr>
          <p:nvPr/>
        </p:nvSpPr>
        <p:spPr bwMode="auto">
          <a:xfrm>
            <a:off x="5942307" y="5428010"/>
            <a:ext cx="0" cy="287338"/>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1" name="Line 11"/>
          <p:cNvSpPr>
            <a:spLocks noChangeShapeType="1"/>
          </p:cNvSpPr>
          <p:nvPr/>
        </p:nvSpPr>
        <p:spPr bwMode="auto">
          <a:xfrm>
            <a:off x="2204173" y="5445474"/>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2" name="Line 13"/>
          <p:cNvSpPr>
            <a:spLocks noChangeShapeType="1"/>
          </p:cNvSpPr>
          <p:nvPr/>
        </p:nvSpPr>
        <p:spPr bwMode="auto">
          <a:xfrm>
            <a:off x="1788100" y="3278963"/>
            <a:ext cx="0" cy="287338"/>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3" name="Line 15"/>
          <p:cNvSpPr>
            <a:spLocks noChangeShapeType="1"/>
          </p:cNvSpPr>
          <p:nvPr/>
        </p:nvSpPr>
        <p:spPr bwMode="auto">
          <a:xfrm>
            <a:off x="3244367" y="3280552"/>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4" name="Line 17"/>
          <p:cNvSpPr>
            <a:spLocks noChangeShapeType="1"/>
          </p:cNvSpPr>
          <p:nvPr/>
        </p:nvSpPr>
        <p:spPr bwMode="auto">
          <a:xfrm>
            <a:off x="4764133" y="3280552"/>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5" name="Line 19"/>
          <p:cNvSpPr>
            <a:spLocks noChangeShapeType="1"/>
          </p:cNvSpPr>
          <p:nvPr/>
        </p:nvSpPr>
        <p:spPr bwMode="auto">
          <a:xfrm>
            <a:off x="6300833" y="3280552"/>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16" name="Text Box 36"/>
          <p:cNvSpPr txBox="1">
            <a:spLocks noChangeArrowheads="1"/>
          </p:cNvSpPr>
          <p:nvPr/>
        </p:nvSpPr>
        <p:spPr bwMode="auto">
          <a:xfrm>
            <a:off x="471381" y="3574022"/>
            <a:ext cx="7466848" cy="523220"/>
          </a:xfrm>
          <a:prstGeom prst="rect">
            <a:avLst/>
          </a:prstGeom>
          <a:noFill/>
          <a:ln w="9525">
            <a:noFill/>
            <a:miter lim="800000"/>
            <a:headEnd/>
            <a:tailEnd/>
          </a:ln>
        </p:spPr>
        <p:txBody>
          <a:bodyPr wrap="square">
            <a:spAutoFit/>
          </a:bodyPr>
          <a:lstStyle/>
          <a:p>
            <a:pPr algn="ctr"/>
            <a:r>
              <a:rPr lang="en-US" altLang="ja-JP" sz="2800" b="1" i="1" dirty="0">
                <a:solidFill>
                  <a:srgbClr val="0070C0"/>
                </a:solidFill>
              </a:rPr>
              <a:t>MTSAT</a:t>
            </a:r>
            <a:r>
              <a:rPr kumimoji="0" lang="ja-JP" altLang="en-US" sz="2800" b="1" i="1" dirty="0">
                <a:solidFill>
                  <a:srgbClr val="0070C0"/>
                </a:solidFill>
              </a:rPr>
              <a:t> </a:t>
            </a:r>
            <a:r>
              <a:rPr lang="en-US" altLang="ja-JP" sz="2800" b="1" i="1" dirty="0">
                <a:solidFill>
                  <a:srgbClr val="0070C0"/>
                </a:solidFill>
              </a:rPr>
              <a:t>(</a:t>
            </a:r>
            <a:r>
              <a:rPr lang="en-US" altLang="ja-JP" sz="2800" b="1" i="1" u="sng" dirty="0">
                <a:solidFill>
                  <a:srgbClr val="0070C0"/>
                </a:solidFill>
              </a:rPr>
              <a:t>M</a:t>
            </a:r>
            <a:r>
              <a:rPr lang="en-US" altLang="ja-JP" sz="2800" b="1" i="1" dirty="0">
                <a:solidFill>
                  <a:srgbClr val="0070C0"/>
                </a:solidFill>
              </a:rPr>
              <a:t>ulti-functional </a:t>
            </a:r>
            <a:r>
              <a:rPr lang="en-US" altLang="ja-JP" sz="2800" b="1" i="1" u="sng" dirty="0">
                <a:solidFill>
                  <a:srgbClr val="0070C0"/>
                </a:solidFill>
              </a:rPr>
              <a:t>T</a:t>
            </a:r>
            <a:r>
              <a:rPr lang="en-US" altLang="ja-JP" sz="2800" b="1" i="1" dirty="0">
                <a:solidFill>
                  <a:srgbClr val="0070C0"/>
                </a:solidFill>
              </a:rPr>
              <a:t>ransport </a:t>
            </a:r>
            <a:r>
              <a:rPr lang="en-US" altLang="ja-JP" sz="2800" b="1" i="1" u="sng" dirty="0">
                <a:solidFill>
                  <a:srgbClr val="0070C0"/>
                </a:solidFill>
              </a:rPr>
              <a:t>SAT</a:t>
            </a:r>
            <a:r>
              <a:rPr lang="en-US" altLang="ja-JP" sz="2800" b="1" i="1" dirty="0">
                <a:solidFill>
                  <a:srgbClr val="0070C0"/>
                </a:solidFill>
              </a:rPr>
              <a:t>ellite</a:t>
            </a:r>
            <a:r>
              <a:rPr lang="en-US" altLang="ja-JP" sz="2800" b="1" dirty="0">
                <a:solidFill>
                  <a:srgbClr val="0070C0"/>
                </a:solidFill>
              </a:rPr>
              <a:t> ) </a:t>
            </a:r>
          </a:p>
        </p:txBody>
      </p:sp>
      <p:sp>
        <p:nvSpPr>
          <p:cNvPr id="18" name="Text Box 103"/>
          <p:cNvSpPr txBox="1">
            <a:spLocks noChangeArrowheads="1"/>
          </p:cNvSpPr>
          <p:nvPr/>
        </p:nvSpPr>
        <p:spPr bwMode="auto">
          <a:xfrm>
            <a:off x="7528713" y="1799560"/>
            <a:ext cx="1503657" cy="1815882"/>
          </a:xfrm>
          <a:prstGeom prst="rect">
            <a:avLst/>
          </a:prstGeom>
          <a:noFill/>
          <a:ln w="9525">
            <a:noFill/>
            <a:miter lim="800000"/>
            <a:headEnd/>
            <a:tailEnd/>
          </a:ln>
        </p:spPr>
        <p:txBody>
          <a:bodyPr wrap="square">
            <a:spAutoFit/>
          </a:bodyPr>
          <a:lstStyle/>
          <a:p>
            <a:r>
              <a:rPr lang="en-US" altLang="ja-JP" sz="1600" dirty="0">
                <a:solidFill>
                  <a:srgbClr val="4B4B4B"/>
                </a:solidFill>
              </a:rPr>
              <a:t>Back-up operation of GMS-5 w/ GOES-9 by NOAA/NESDIS: </a:t>
            </a:r>
          </a:p>
          <a:p>
            <a:r>
              <a:rPr lang="en-US" altLang="ja-JP" sz="1600" dirty="0">
                <a:solidFill>
                  <a:srgbClr val="4B4B4B"/>
                </a:solidFill>
              </a:rPr>
              <a:t>2003/05/22-2005/06/28</a:t>
            </a:r>
          </a:p>
        </p:txBody>
      </p:sp>
      <p:sp>
        <p:nvSpPr>
          <p:cNvPr id="19" name="Rectangle 105"/>
          <p:cNvSpPr>
            <a:spLocks noChangeArrowheads="1"/>
          </p:cNvSpPr>
          <p:nvPr/>
        </p:nvSpPr>
        <p:spPr bwMode="auto">
          <a:xfrm>
            <a:off x="7515308" y="1591386"/>
            <a:ext cx="1129540" cy="400110"/>
          </a:xfrm>
          <a:prstGeom prst="rect">
            <a:avLst/>
          </a:prstGeom>
          <a:noFill/>
          <a:ln w="9525">
            <a:noFill/>
            <a:miter lim="800000"/>
            <a:headEnd/>
            <a:tailEnd/>
          </a:ln>
        </p:spPr>
        <p:txBody>
          <a:bodyPr wrap="none">
            <a:spAutoFit/>
          </a:bodyPr>
          <a:lstStyle/>
          <a:p>
            <a:r>
              <a:rPr lang="en-US" altLang="ja-JP" sz="2000" b="1" i="1" dirty="0">
                <a:solidFill>
                  <a:srgbClr val="4B4B4B"/>
                </a:solidFill>
              </a:rPr>
              <a:t>(GOES-9)</a:t>
            </a:r>
          </a:p>
        </p:txBody>
      </p:sp>
      <p:grpSp>
        <p:nvGrpSpPr>
          <p:cNvPr id="20" name="グループ化 66"/>
          <p:cNvGrpSpPr>
            <a:grpSpLocks/>
          </p:cNvGrpSpPr>
          <p:nvPr/>
        </p:nvGrpSpPr>
        <p:grpSpPr bwMode="auto">
          <a:xfrm>
            <a:off x="1595485" y="1613676"/>
            <a:ext cx="1386861" cy="1772667"/>
            <a:chOff x="1042988" y="1332000"/>
            <a:chExt cx="1039812" cy="1772576"/>
          </a:xfrm>
        </p:grpSpPr>
        <p:sp>
          <p:nvSpPr>
            <p:cNvPr id="21" name="Text Box 14"/>
            <p:cNvSpPr txBox="1">
              <a:spLocks noChangeArrowheads="1"/>
            </p:cNvSpPr>
            <p:nvPr/>
          </p:nvSpPr>
          <p:spPr bwMode="auto">
            <a:xfrm>
              <a:off x="1042988" y="2735263"/>
              <a:ext cx="807895" cy="369313"/>
            </a:xfrm>
            <a:prstGeom prst="rect">
              <a:avLst/>
            </a:prstGeom>
            <a:noFill/>
            <a:ln w="9525">
              <a:noFill/>
              <a:miter lim="800000"/>
              <a:headEnd/>
              <a:tailEnd/>
            </a:ln>
          </p:spPr>
          <p:txBody>
            <a:bodyPr wrap="none">
              <a:spAutoFit/>
            </a:bodyPr>
            <a:lstStyle/>
            <a:p>
              <a:r>
                <a:rPr lang="en-US" altLang="ja-JP" b="1" dirty="0"/>
                <a:t>Aug 1981</a:t>
              </a:r>
            </a:p>
          </p:txBody>
        </p:sp>
        <p:pic>
          <p:nvPicPr>
            <p:cNvPr id="22" name="Picture 21" descr="GMS2"/>
            <p:cNvPicPr>
              <a:picLocks noChangeAspect="1" noChangeArrowheads="1"/>
            </p:cNvPicPr>
            <p:nvPr/>
          </p:nvPicPr>
          <p:blipFill>
            <a:blip r:embed="rId3" cstate="screen"/>
            <a:srcRect/>
            <a:stretch>
              <a:fillRect/>
            </a:stretch>
          </p:blipFill>
          <p:spPr bwMode="auto">
            <a:xfrm>
              <a:off x="1187450" y="1773238"/>
              <a:ext cx="895350" cy="1008062"/>
            </a:xfrm>
            <a:prstGeom prst="rect">
              <a:avLst/>
            </a:prstGeom>
            <a:noFill/>
            <a:ln w="9525">
              <a:noFill/>
              <a:miter lim="800000"/>
              <a:headEnd/>
              <a:tailEnd/>
            </a:ln>
          </p:spPr>
        </p:pic>
        <p:sp>
          <p:nvSpPr>
            <p:cNvPr id="23" name="Rectangle 22"/>
            <p:cNvSpPr>
              <a:spLocks noChangeArrowheads="1"/>
            </p:cNvSpPr>
            <p:nvPr/>
          </p:nvSpPr>
          <p:spPr bwMode="auto">
            <a:xfrm>
              <a:off x="1258819" y="1332000"/>
              <a:ext cx="674487" cy="400089"/>
            </a:xfrm>
            <a:prstGeom prst="rect">
              <a:avLst/>
            </a:prstGeom>
            <a:noFill/>
            <a:ln w="9525">
              <a:noFill/>
              <a:miter lim="800000"/>
              <a:headEnd/>
              <a:tailEnd/>
            </a:ln>
          </p:spPr>
          <p:txBody>
            <a:bodyPr wrap="none">
              <a:spAutoFit/>
            </a:bodyPr>
            <a:lstStyle/>
            <a:p>
              <a:pPr>
                <a:defRPr/>
              </a:pPr>
              <a:r>
                <a:rPr lang="en-US" altLang="ja-JP" sz="2000" b="1" i="1" dirty="0">
                  <a:solidFill>
                    <a:schemeClr val="accent3">
                      <a:lumMod val="50000"/>
                    </a:schemeClr>
                  </a:solidFill>
                </a:rPr>
                <a:t>GMS-2</a:t>
              </a:r>
            </a:p>
          </p:txBody>
        </p:sp>
        <p:sp>
          <p:nvSpPr>
            <p:cNvPr id="24" name="テキスト ボックス 48"/>
            <p:cNvSpPr txBox="1">
              <a:spLocks noChangeArrowheads="1"/>
            </p:cNvSpPr>
            <p:nvPr/>
          </p:nvSpPr>
          <p:spPr bwMode="auto">
            <a:xfrm>
              <a:off x="1101706" y="1536649"/>
              <a:ext cx="974521" cy="338537"/>
            </a:xfrm>
            <a:prstGeom prst="rect">
              <a:avLst/>
            </a:prstGeom>
            <a:noFill/>
            <a:ln w="9525">
              <a:noFill/>
              <a:miter lim="800000"/>
              <a:headEnd/>
              <a:tailEnd/>
            </a:ln>
          </p:spPr>
          <p:txBody>
            <a:bodyPr wrap="none">
              <a:spAutoFit/>
            </a:bodyPr>
            <a:lstStyle/>
            <a:p>
              <a:pPr eaLnBrk="0" hangingPunct="0">
                <a:defRPr/>
              </a:pPr>
              <a:r>
                <a:rPr lang="en-US" altLang="ja-JP" sz="1600" b="1" dirty="0">
                  <a:solidFill>
                    <a:schemeClr val="accent3">
                      <a:lumMod val="50000"/>
                    </a:schemeClr>
                  </a:solidFill>
                </a:rPr>
                <a:t>(Himawari-2)</a:t>
              </a:r>
              <a:endParaRPr lang="ja-JP" altLang="en-US" sz="1600" b="1" dirty="0">
                <a:solidFill>
                  <a:schemeClr val="accent3">
                    <a:lumMod val="50000"/>
                  </a:schemeClr>
                </a:solidFill>
              </a:endParaRPr>
            </a:p>
          </p:txBody>
        </p:sp>
      </p:grpSp>
      <p:grpSp>
        <p:nvGrpSpPr>
          <p:cNvPr id="25" name="グループ化 67"/>
          <p:cNvGrpSpPr>
            <a:grpSpLocks/>
          </p:cNvGrpSpPr>
          <p:nvPr/>
        </p:nvGrpSpPr>
        <p:grpSpPr bwMode="auto">
          <a:xfrm>
            <a:off x="3132187" y="1613676"/>
            <a:ext cx="1299779" cy="1772667"/>
            <a:chOff x="2195513" y="1332000"/>
            <a:chExt cx="974834" cy="1772576"/>
          </a:xfrm>
        </p:grpSpPr>
        <p:sp>
          <p:nvSpPr>
            <p:cNvPr id="26" name="Text Box 16"/>
            <p:cNvSpPr txBox="1">
              <a:spLocks noChangeArrowheads="1"/>
            </p:cNvSpPr>
            <p:nvPr/>
          </p:nvSpPr>
          <p:spPr bwMode="auto">
            <a:xfrm>
              <a:off x="2224088" y="2735263"/>
              <a:ext cx="808154" cy="369313"/>
            </a:xfrm>
            <a:prstGeom prst="rect">
              <a:avLst/>
            </a:prstGeom>
            <a:noFill/>
            <a:ln w="9525">
              <a:noFill/>
              <a:miter lim="800000"/>
              <a:headEnd/>
              <a:tailEnd/>
            </a:ln>
          </p:spPr>
          <p:txBody>
            <a:bodyPr wrap="none">
              <a:spAutoFit/>
            </a:bodyPr>
            <a:lstStyle/>
            <a:p>
              <a:r>
                <a:rPr lang="en-US" altLang="ja-JP" b="1" dirty="0"/>
                <a:t>Aug 1984</a:t>
              </a:r>
            </a:p>
          </p:txBody>
        </p:sp>
        <p:pic>
          <p:nvPicPr>
            <p:cNvPr id="27" name="Picture 25" descr="GMS3"/>
            <p:cNvPicPr>
              <a:picLocks noChangeAspect="1" noChangeArrowheads="1"/>
            </p:cNvPicPr>
            <p:nvPr/>
          </p:nvPicPr>
          <p:blipFill>
            <a:blip r:embed="rId4" cstate="screen"/>
            <a:srcRect/>
            <a:stretch>
              <a:fillRect/>
            </a:stretch>
          </p:blipFill>
          <p:spPr bwMode="auto">
            <a:xfrm>
              <a:off x="2268538" y="1773238"/>
              <a:ext cx="823912" cy="1008062"/>
            </a:xfrm>
            <a:prstGeom prst="rect">
              <a:avLst/>
            </a:prstGeom>
            <a:noFill/>
            <a:ln w="9525">
              <a:noFill/>
              <a:miter lim="800000"/>
              <a:headEnd/>
              <a:tailEnd/>
            </a:ln>
          </p:spPr>
        </p:pic>
        <p:sp>
          <p:nvSpPr>
            <p:cNvPr id="28" name="Rectangle 31"/>
            <p:cNvSpPr>
              <a:spLocks noChangeArrowheads="1"/>
            </p:cNvSpPr>
            <p:nvPr/>
          </p:nvSpPr>
          <p:spPr bwMode="auto">
            <a:xfrm>
              <a:off x="2268538" y="1332000"/>
              <a:ext cx="674704" cy="400089"/>
            </a:xfrm>
            <a:prstGeom prst="rect">
              <a:avLst/>
            </a:prstGeom>
            <a:noFill/>
            <a:ln w="9525">
              <a:noFill/>
              <a:miter lim="800000"/>
              <a:headEnd/>
              <a:tailEnd/>
            </a:ln>
          </p:spPr>
          <p:txBody>
            <a:bodyPr wrap="none">
              <a:spAutoFit/>
            </a:bodyPr>
            <a:lstStyle/>
            <a:p>
              <a:pPr>
                <a:defRPr/>
              </a:pPr>
              <a:r>
                <a:rPr lang="en-US" altLang="ja-JP" sz="2000" b="1" i="1" dirty="0">
                  <a:solidFill>
                    <a:schemeClr val="accent3">
                      <a:lumMod val="50000"/>
                    </a:schemeClr>
                  </a:solidFill>
                </a:rPr>
                <a:t>GMS-3</a:t>
              </a:r>
            </a:p>
          </p:txBody>
        </p:sp>
        <p:sp>
          <p:nvSpPr>
            <p:cNvPr id="29" name="テキスト ボックス 50"/>
            <p:cNvSpPr txBox="1">
              <a:spLocks noChangeArrowheads="1"/>
            </p:cNvSpPr>
            <p:nvPr/>
          </p:nvSpPr>
          <p:spPr bwMode="auto">
            <a:xfrm>
              <a:off x="2195513" y="1536649"/>
              <a:ext cx="974834" cy="338537"/>
            </a:xfrm>
            <a:prstGeom prst="rect">
              <a:avLst/>
            </a:prstGeom>
            <a:noFill/>
            <a:ln w="9525">
              <a:noFill/>
              <a:miter lim="800000"/>
              <a:headEnd/>
              <a:tailEnd/>
            </a:ln>
          </p:spPr>
          <p:txBody>
            <a:bodyPr wrap="none">
              <a:spAutoFit/>
            </a:bodyPr>
            <a:lstStyle/>
            <a:p>
              <a:pPr eaLnBrk="0" hangingPunct="0">
                <a:defRPr/>
              </a:pPr>
              <a:r>
                <a:rPr lang="en-US" altLang="ja-JP" sz="1600" b="1" dirty="0">
                  <a:solidFill>
                    <a:schemeClr val="accent3">
                      <a:lumMod val="50000"/>
                    </a:schemeClr>
                  </a:solidFill>
                </a:rPr>
                <a:t>(Himawari-3)</a:t>
              </a:r>
              <a:endParaRPr lang="ja-JP" altLang="en-US" sz="1600" b="1" dirty="0">
                <a:solidFill>
                  <a:schemeClr val="accent3">
                    <a:lumMod val="50000"/>
                  </a:schemeClr>
                </a:solidFill>
              </a:endParaRPr>
            </a:p>
          </p:txBody>
        </p:sp>
      </p:grpSp>
      <p:grpSp>
        <p:nvGrpSpPr>
          <p:cNvPr id="30" name="グループ化 68"/>
          <p:cNvGrpSpPr>
            <a:grpSpLocks/>
          </p:cNvGrpSpPr>
          <p:nvPr/>
        </p:nvGrpSpPr>
        <p:grpSpPr bwMode="auto">
          <a:xfrm>
            <a:off x="4510135" y="1613676"/>
            <a:ext cx="1342113" cy="1767904"/>
            <a:chOff x="3228976" y="1332000"/>
            <a:chExt cx="1005922" cy="1767813"/>
          </a:xfrm>
        </p:grpSpPr>
        <p:sp>
          <p:nvSpPr>
            <p:cNvPr id="31" name="Text Box 18"/>
            <p:cNvSpPr txBox="1">
              <a:spLocks noChangeArrowheads="1"/>
            </p:cNvSpPr>
            <p:nvPr/>
          </p:nvSpPr>
          <p:spPr bwMode="auto">
            <a:xfrm>
              <a:off x="3228976" y="2730500"/>
              <a:ext cx="789600" cy="369313"/>
            </a:xfrm>
            <a:prstGeom prst="rect">
              <a:avLst/>
            </a:prstGeom>
            <a:noFill/>
            <a:ln w="9525">
              <a:noFill/>
              <a:miter lim="800000"/>
              <a:headEnd/>
              <a:tailEnd/>
            </a:ln>
          </p:spPr>
          <p:txBody>
            <a:bodyPr wrap="none">
              <a:spAutoFit/>
            </a:bodyPr>
            <a:lstStyle/>
            <a:p>
              <a:r>
                <a:rPr lang="en-US" altLang="ja-JP" b="1" dirty="0"/>
                <a:t>Sep 1989</a:t>
              </a:r>
            </a:p>
          </p:txBody>
        </p:sp>
        <p:pic>
          <p:nvPicPr>
            <p:cNvPr id="32" name="Picture 26" descr="GMS4"/>
            <p:cNvPicPr>
              <a:picLocks noChangeAspect="1" noChangeArrowheads="1"/>
            </p:cNvPicPr>
            <p:nvPr/>
          </p:nvPicPr>
          <p:blipFill>
            <a:blip r:embed="rId5" cstate="screen"/>
            <a:srcRect/>
            <a:stretch>
              <a:fillRect/>
            </a:stretch>
          </p:blipFill>
          <p:spPr bwMode="auto">
            <a:xfrm>
              <a:off x="3348038" y="1773238"/>
              <a:ext cx="792162" cy="1008062"/>
            </a:xfrm>
            <a:prstGeom prst="rect">
              <a:avLst/>
            </a:prstGeom>
            <a:noFill/>
            <a:ln w="9525">
              <a:noFill/>
              <a:miter lim="800000"/>
              <a:headEnd/>
              <a:tailEnd/>
            </a:ln>
          </p:spPr>
        </p:pic>
        <p:sp>
          <p:nvSpPr>
            <p:cNvPr id="33" name="Rectangle 32"/>
            <p:cNvSpPr>
              <a:spLocks noChangeArrowheads="1"/>
            </p:cNvSpPr>
            <p:nvPr/>
          </p:nvSpPr>
          <p:spPr bwMode="auto">
            <a:xfrm>
              <a:off x="3309886" y="1332000"/>
              <a:ext cx="674260" cy="400089"/>
            </a:xfrm>
            <a:prstGeom prst="rect">
              <a:avLst/>
            </a:prstGeom>
            <a:noFill/>
            <a:ln w="9525">
              <a:noFill/>
              <a:miter lim="800000"/>
              <a:headEnd/>
              <a:tailEnd/>
            </a:ln>
          </p:spPr>
          <p:txBody>
            <a:bodyPr wrap="none">
              <a:spAutoFit/>
            </a:bodyPr>
            <a:lstStyle/>
            <a:p>
              <a:pPr>
                <a:defRPr/>
              </a:pPr>
              <a:r>
                <a:rPr lang="en-US" altLang="ja-JP" sz="2000" b="1" i="1" dirty="0">
                  <a:solidFill>
                    <a:schemeClr val="accent3">
                      <a:lumMod val="50000"/>
                    </a:schemeClr>
                  </a:solidFill>
                </a:rPr>
                <a:t>GMS-4</a:t>
              </a:r>
            </a:p>
          </p:txBody>
        </p:sp>
        <p:sp>
          <p:nvSpPr>
            <p:cNvPr id="34" name="テキスト ボックス 51"/>
            <p:cNvSpPr txBox="1">
              <a:spLocks noChangeArrowheads="1"/>
            </p:cNvSpPr>
            <p:nvPr/>
          </p:nvSpPr>
          <p:spPr bwMode="auto">
            <a:xfrm>
              <a:off x="3260705" y="1536649"/>
              <a:ext cx="974193" cy="338537"/>
            </a:xfrm>
            <a:prstGeom prst="rect">
              <a:avLst/>
            </a:prstGeom>
            <a:noFill/>
            <a:ln w="9525">
              <a:noFill/>
              <a:miter lim="800000"/>
              <a:headEnd/>
              <a:tailEnd/>
            </a:ln>
          </p:spPr>
          <p:txBody>
            <a:bodyPr wrap="none">
              <a:spAutoFit/>
            </a:bodyPr>
            <a:lstStyle/>
            <a:p>
              <a:pPr eaLnBrk="0" hangingPunct="0">
                <a:defRPr/>
              </a:pPr>
              <a:r>
                <a:rPr lang="en-US" altLang="ja-JP" sz="1600" b="1" dirty="0">
                  <a:solidFill>
                    <a:schemeClr val="accent3">
                      <a:lumMod val="50000"/>
                    </a:schemeClr>
                  </a:solidFill>
                </a:rPr>
                <a:t>(Himawari-4)</a:t>
              </a:r>
              <a:endParaRPr lang="ja-JP" altLang="en-US" sz="1600" b="1" dirty="0">
                <a:solidFill>
                  <a:schemeClr val="accent3">
                    <a:lumMod val="50000"/>
                  </a:schemeClr>
                </a:solidFill>
              </a:endParaRPr>
            </a:p>
          </p:txBody>
        </p:sp>
      </p:grpSp>
      <p:grpSp>
        <p:nvGrpSpPr>
          <p:cNvPr id="35" name="グループ化 69"/>
          <p:cNvGrpSpPr>
            <a:grpSpLocks/>
          </p:cNvGrpSpPr>
          <p:nvPr/>
        </p:nvGrpSpPr>
        <p:grpSpPr bwMode="auto">
          <a:xfrm>
            <a:off x="6061655" y="1605738"/>
            <a:ext cx="1299779" cy="1775857"/>
            <a:chOff x="4392613" y="1323975"/>
            <a:chExt cx="974834" cy="1775857"/>
          </a:xfrm>
        </p:grpSpPr>
        <p:sp>
          <p:nvSpPr>
            <p:cNvPr id="36" name="Text Box 20"/>
            <p:cNvSpPr txBox="1">
              <a:spLocks noChangeArrowheads="1"/>
            </p:cNvSpPr>
            <p:nvPr/>
          </p:nvSpPr>
          <p:spPr bwMode="auto">
            <a:xfrm>
              <a:off x="4427538" y="2730500"/>
              <a:ext cx="827390" cy="369332"/>
            </a:xfrm>
            <a:prstGeom prst="rect">
              <a:avLst/>
            </a:prstGeom>
            <a:noFill/>
            <a:ln w="9525">
              <a:noFill/>
              <a:miter lim="800000"/>
              <a:headEnd/>
              <a:tailEnd/>
            </a:ln>
          </p:spPr>
          <p:txBody>
            <a:bodyPr wrap="none">
              <a:spAutoFit/>
            </a:bodyPr>
            <a:lstStyle/>
            <a:p>
              <a:r>
                <a:rPr lang="en-US" altLang="ja-JP" b="1" dirty="0"/>
                <a:t>Mar 1995</a:t>
              </a:r>
            </a:p>
          </p:txBody>
        </p:sp>
        <p:pic>
          <p:nvPicPr>
            <p:cNvPr id="37" name="Picture 27" descr="GMS5"/>
            <p:cNvPicPr>
              <a:picLocks noChangeAspect="1" noChangeArrowheads="1"/>
            </p:cNvPicPr>
            <p:nvPr/>
          </p:nvPicPr>
          <p:blipFill>
            <a:blip r:embed="rId6" cstate="screen"/>
            <a:srcRect/>
            <a:stretch>
              <a:fillRect/>
            </a:stretch>
          </p:blipFill>
          <p:spPr bwMode="auto">
            <a:xfrm>
              <a:off x="4500563" y="1773238"/>
              <a:ext cx="846137" cy="1008062"/>
            </a:xfrm>
            <a:prstGeom prst="rect">
              <a:avLst/>
            </a:prstGeom>
            <a:noFill/>
            <a:ln w="9525">
              <a:noFill/>
              <a:miter lim="800000"/>
              <a:headEnd/>
              <a:tailEnd/>
            </a:ln>
          </p:spPr>
        </p:pic>
        <p:sp>
          <p:nvSpPr>
            <p:cNvPr id="38" name="Rectangle 33"/>
            <p:cNvSpPr>
              <a:spLocks noChangeArrowheads="1"/>
            </p:cNvSpPr>
            <p:nvPr/>
          </p:nvSpPr>
          <p:spPr bwMode="auto">
            <a:xfrm>
              <a:off x="4500563" y="1323975"/>
              <a:ext cx="674704" cy="400110"/>
            </a:xfrm>
            <a:prstGeom prst="rect">
              <a:avLst/>
            </a:prstGeom>
            <a:noFill/>
            <a:ln w="9525">
              <a:noFill/>
              <a:miter lim="800000"/>
              <a:headEnd/>
              <a:tailEnd/>
            </a:ln>
          </p:spPr>
          <p:txBody>
            <a:bodyPr wrap="none">
              <a:spAutoFit/>
            </a:bodyPr>
            <a:lstStyle/>
            <a:p>
              <a:pPr>
                <a:defRPr/>
              </a:pPr>
              <a:r>
                <a:rPr lang="en-US" altLang="ja-JP" sz="2000" b="1" i="1" dirty="0">
                  <a:solidFill>
                    <a:schemeClr val="accent3">
                      <a:lumMod val="50000"/>
                    </a:schemeClr>
                  </a:solidFill>
                </a:rPr>
                <a:t>GMS-5</a:t>
              </a:r>
            </a:p>
          </p:txBody>
        </p:sp>
        <p:sp>
          <p:nvSpPr>
            <p:cNvPr id="39" name="テキスト ボックス 52"/>
            <p:cNvSpPr txBox="1">
              <a:spLocks noChangeArrowheads="1"/>
            </p:cNvSpPr>
            <p:nvPr/>
          </p:nvSpPr>
          <p:spPr bwMode="auto">
            <a:xfrm>
              <a:off x="4392613" y="1536572"/>
              <a:ext cx="974834" cy="338554"/>
            </a:xfrm>
            <a:prstGeom prst="rect">
              <a:avLst/>
            </a:prstGeom>
            <a:noFill/>
            <a:ln w="9525">
              <a:noFill/>
              <a:miter lim="800000"/>
              <a:headEnd/>
              <a:tailEnd/>
            </a:ln>
          </p:spPr>
          <p:txBody>
            <a:bodyPr wrap="none">
              <a:spAutoFit/>
            </a:bodyPr>
            <a:lstStyle/>
            <a:p>
              <a:pPr eaLnBrk="0" hangingPunct="0">
                <a:defRPr/>
              </a:pPr>
              <a:r>
                <a:rPr lang="en-US" altLang="ja-JP" sz="1600" b="1" dirty="0">
                  <a:solidFill>
                    <a:schemeClr val="accent3">
                      <a:lumMod val="50000"/>
                    </a:schemeClr>
                  </a:solidFill>
                </a:rPr>
                <a:t>(Himawari-5)</a:t>
              </a:r>
              <a:endParaRPr lang="ja-JP" altLang="en-US" sz="1600" b="1" dirty="0">
                <a:solidFill>
                  <a:schemeClr val="accent3">
                    <a:lumMod val="50000"/>
                  </a:schemeClr>
                </a:solidFill>
              </a:endParaRPr>
            </a:p>
          </p:txBody>
        </p:sp>
      </p:grpSp>
      <p:grpSp>
        <p:nvGrpSpPr>
          <p:cNvPr id="40" name="グループ化 72"/>
          <p:cNvGrpSpPr>
            <a:grpSpLocks/>
          </p:cNvGrpSpPr>
          <p:nvPr/>
        </p:nvGrpSpPr>
        <p:grpSpPr bwMode="auto">
          <a:xfrm>
            <a:off x="572224" y="3932586"/>
            <a:ext cx="1553287" cy="2077482"/>
            <a:chOff x="166291" y="3644900"/>
            <a:chExt cx="1165349" cy="2077482"/>
          </a:xfrm>
        </p:grpSpPr>
        <p:sp>
          <p:nvSpPr>
            <p:cNvPr id="41" name="Text Box 12"/>
            <p:cNvSpPr txBox="1">
              <a:spLocks noChangeArrowheads="1"/>
            </p:cNvSpPr>
            <p:nvPr/>
          </p:nvSpPr>
          <p:spPr bwMode="auto">
            <a:xfrm>
              <a:off x="166291" y="5353050"/>
              <a:ext cx="785426" cy="369332"/>
            </a:xfrm>
            <a:prstGeom prst="rect">
              <a:avLst/>
            </a:prstGeom>
            <a:noFill/>
            <a:ln w="9525">
              <a:noFill/>
              <a:miter lim="800000"/>
              <a:headEnd/>
              <a:tailEnd/>
            </a:ln>
          </p:spPr>
          <p:txBody>
            <a:bodyPr wrap="none">
              <a:spAutoFit/>
            </a:bodyPr>
            <a:lstStyle/>
            <a:p>
              <a:r>
                <a:rPr lang="en-US" altLang="ja-JP" b="1" dirty="0"/>
                <a:t>Feb 2005</a:t>
              </a:r>
            </a:p>
          </p:txBody>
        </p:sp>
        <p:pic>
          <p:nvPicPr>
            <p:cNvPr id="42" name="Picture 34" descr="MTSAT-1R"/>
            <p:cNvPicPr>
              <a:picLocks noChangeAspect="1" noChangeArrowheads="1"/>
            </p:cNvPicPr>
            <p:nvPr/>
          </p:nvPicPr>
          <p:blipFill>
            <a:blip r:embed="rId7" cstate="screen"/>
            <a:srcRect/>
            <a:stretch>
              <a:fillRect/>
            </a:stretch>
          </p:blipFill>
          <p:spPr bwMode="auto">
            <a:xfrm>
              <a:off x="259191" y="4138017"/>
              <a:ext cx="1072449" cy="1019175"/>
            </a:xfrm>
            <a:prstGeom prst="rect">
              <a:avLst/>
            </a:prstGeom>
            <a:noFill/>
            <a:ln w="9525">
              <a:noFill/>
              <a:miter lim="800000"/>
              <a:headEnd/>
              <a:tailEnd/>
            </a:ln>
          </p:spPr>
        </p:pic>
        <p:sp>
          <p:nvSpPr>
            <p:cNvPr id="43" name="Rectangle 38"/>
            <p:cNvSpPr>
              <a:spLocks noChangeArrowheads="1"/>
            </p:cNvSpPr>
            <p:nvPr/>
          </p:nvSpPr>
          <p:spPr bwMode="auto">
            <a:xfrm>
              <a:off x="179388" y="3644900"/>
              <a:ext cx="950670" cy="400110"/>
            </a:xfrm>
            <a:prstGeom prst="rect">
              <a:avLst/>
            </a:prstGeom>
            <a:noFill/>
            <a:ln w="9525">
              <a:noFill/>
              <a:miter lim="800000"/>
              <a:headEnd/>
              <a:tailEnd/>
            </a:ln>
          </p:spPr>
          <p:txBody>
            <a:bodyPr wrap="none">
              <a:spAutoFit/>
            </a:bodyPr>
            <a:lstStyle/>
            <a:p>
              <a:r>
                <a:rPr lang="en-US" altLang="ja-JP" sz="2000" b="1" i="1" dirty="0">
                  <a:solidFill>
                    <a:srgbClr val="0070C0"/>
                  </a:solidFill>
                </a:rPr>
                <a:t>MTSAT-1R</a:t>
              </a:r>
            </a:p>
          </p:txBody>
        </p:sp>
        <p:sp>
          <p:nvSpPr>
            <p:cNvPr id="44" name="テキスト ボックス 53"/>
            <p:cNvSpPr txBox="1">
              <a:spLocks noChangeArrowheads="1"/>
            </p:cNvSpPr>
            <p:nvPr/>
          </p:nvSpPr>
          <p:spPr bwMode="auto">
            <a:xfrm>
              <a:off x="179388" y="3872855"/>
              <a:ext cx="975155" cy="338554"/>
            </a:xfrm>
            <a:prstGeom prst="rect">
              <a:avLst/>
            </a:prstGeom>
            <a:noFill/>
            <a:ln w="9525">
              <a:noFill/>
              <a:miter lim="800000"/>
              <a:headEnd/>
              <a:tailEnd/>
            </a:ln>
          </p:spPr>
          <p:txBody>
            <a:bodyPr wrap="none">
              <a:spAutoFit/>
            </a:bodyPr>
            <a:lstStyle/>
            <a:p>
              <a:pPr eaLnBrk="0" hangingPunct="0"/>
              <a:r>
                <a:rPr lang="en-US" altLang="ja-JP" sz="1600" b="1" dirty="0">
                  <a:solidFill>
                    <a:srgbClr val="0070C0"/>
                  </a:solidFill>
                </a:rPr>
                <a:t>(Himawari-6)</a:t>
              </a:r>
              <a:endParaRPr lang="ja-JP" altLang="en-US" sz="1600" b="1" dirty="0">
                <a:solidFill>
                  <a:srgbClr val="0070C0"/>
                </a:solidFill>
              </a:endParaRPr>
            </a:p>
          </p:txBody>
        </p:sp>
      </p:grpSp>
      <p:grpSp>
        <p:nvGrpSpPr>
          <p:cNvPr id="45" name="グループ化 73"/>
          <p:cNvGrpSpPr>
            <a:grpSpLocks/>
          </p:cNvGrpSpPr>
          <p:nvPr/>
        </p:nvGrpSpPr>
        <p:grpSpPr bwMode="auto">
          <a:xfrm>
            <a:off x="2108924" y="3932586"/>
            <a:ext cx="1456267" cy="2077482"/>
            <a:chOff x="1318419" y="3644900"/>
            <a:chExt cx="1092994" cy="2077482"/>
          </a:xfrm>
        </p:grpSpPr>
        <p:sp>
          <p:nvSpPr>
            <p:cNvPr id="46" name="Text Box 9"/>
            <p:cNvSpPr txBox="1">
              <a:spLocks noChangeArrowheads="1"/>
            </p:cNvSpPr>
            <p:nvPr/>
          </p:nvSpPr>
          <p:spPr bwMode="auto">
            <a:xfrm>
              <a:off x="1318419" y="5353050"/>
              <a:ext cx="785738" cy="369332"/>
            </a:xfrm>
            <a:prstGeom prst="rect">
              <a:avLst/>
            </a:prstGeom>
            <a:noFill/>
            <a:ln w="9525">
              <a:noFill/>
              <a:miter lim="800000"/>
              <a:headEnd/>
              <a:tailEnd/>
            </a:ln>
          </p:spPr>
          <p:txBody>
            <a:bodyPr wrap="none">
              <a:spAutoFit/>
            </a:bodyPr>
            <a:lstStyle/>
            <a:p>
              <a:r>
                <a:rPr lang="en-US" altLang="ja-JP" b="1" dirty="0"/>
                <a:t>Feb 2006</a:t>
              </a:r>
            </a:p>
          </p:txBody>
        </p:sp>
        <p:pic>
          <p:nvPicPr>
            <p:cNvPr id="47" name="Picture 37" descr="mtsat-2"/>
            <p:cNvPicPr>
              <a:picLocks noChangeAspect="1" noChangeArrowheads="1"/>
            </p:cNvPicPr>
            <p:nvPr/>
          </p:nvPicPr>
          <p:blipFill>
            <a:blip r:embed="rId8" cstate="screen"/>
            <a:srcRect/>
            <a:stretch>
              <a:fillRect/>
            </a:stretch>
          </p:blipFill>
          <p:spPr bwMode="auto">
            <a:xfrm>
              <a:off x="1403350" y="4145954"/>
              <a:ext cx="1008063" cy="1011238"/>
            </a:xfrm>
            <a:prstGeom prst="rect">
              <a:avLst/>
            </a:prstGeom>
            <a:noFill/>
            <a:ln w="9525">
              <a:noFill/>
              <a:miter lim="800000"/>
              <a:headEnd/>
              <a:tailEnd/>
            </a:ln>
          </p:spPr>
        </p:pic>
        <p:sp>
          <p:nvSpPr>
            <p:cNvPr id="48" name="Rectangle 38"/>
            <p:cNvSpPr>
              <a:spLocks noChangeArrowheads="1"/>
            </p:cNvSpPr>
            <p:nvPr/>
          </p:nvSpPr>
          <p:spPr bwMode="auto">
            <a:xfrm>
              <a:off x="1403350" y="3644900"/>
              <a:ext cx="842765" cy="400110"/>
            </a:xfrm>
            <a:prstGeom prst="rect">
              <a:avLst/>
            </a:prstGeom>
            <a:noFill/>
            <a:ln w="9525">
              <a:noFill/>
              <a:miter lim="800000"/>
              <a:headEnd/>
              <a:tailEnd/>
            </a:ln>
          </p:spPr>
          <p:txBody>
            <a:bodyPr wrap="none">
              <a:spAutoFit/>
            </a:bodyPr>
            <a:lstStyle/>
            <a:p>
              <a:r>
                <a:rPr lang="en-US" altLang="ja-JP" sz="2000" b="1" i="1" dirty="0">
                  <a:solidFill>
                    <a:srgbClr val="0070C0"/>
                  </a:solidFill>
                </a:rPr>
                <a:t>MTSAT-2</a:t>
              </a:r>
            </a:p>
          </p:txBody>
        </p:sp>
        <p:sp>
          <p:nvSpPr>
            <p:cNvPr id="49" name="テキスト ボックス 54"/>
            <p:cNvSpPr txBox="1">
              <a:spLocks noChangeArrowheads="1"/>
            </p:cNvSpPr>
            <p:nvPr/>
          </p:nvSpPr>
          <p:spPr bwMode="auto">
            <a:xfrm>
              <a:off x="1331913" y="3860800"/>
              <a:ext cx="975543" cy="338554"/>
            </a:xfrm>
            <a:prstGeom prst="rect">
              <a:avLst/>
            </a:prstGeom>
            <a:noFill/>
            <a:ln w="9525">
              <a:noFill/>
              <a:miter lim="800000"/>
              <a:headEnd/>
              <a:tailEnd/>
            </a:ln>
          </p:spPr>
          <p:txBody>
            <a:bodyPr wrap="none">
              <a:spAutoFit/>
            </a:bodyPr>
            <a:lstStyle/>
            <a:p>
              <a:pPr eaLnBrk="0" hangingPunct="0"/>
              <a:r>
                <a:rPr lang="en-US" altLang="ja-JP" sz="1600" b="1" dirty="0">
                  <a:solidFill>
                    <a:srgbClr val="0070C0"/>
                  </a:solidFill>
                </a:rPr>
                <a:t>(Himawari-7)</a:t>
              </a:r>
              <a:endParaRPr lang="ja-JP" altLang="en-US" sz="1600" b="1" dirty="0">
                <a:solidFill>
                  <a:srgbClr val="0070C0"/>
                </a:solidFill>
              </a:endParaRPr>
            </a:p>
          </p:txBody>
        </p:sp>
      </p:grpSp>
      <p:grpSp>
        <p:nvGrpSpPr>
          <p:cNvPr id="50" name="グループ化 63"/>
          <p:cNvGrpSpPr>
            <a:grpSpLocks/>
          </p:cNvGrpSpPr>
          <p:nvPr/>
        </p:nvGrpSpPr>
        <p:grpSpPr bwMode="auto">
          <a:xfrm>
            <a:off x="312784" y="1613677"/>
            <a:ext cx="1264135" cy="1798066"/>
            <a:chOff x="80963" y="1332000"/>
            <a:chExt cx="947737" cy="1797975"/>
          </a:xfrm>
        </p:grpSpPr>
        <p:pic>
          <p:nvPicPr>
            <p:cNvPr id="51" name="Picture 3" descr="GMS1"/>
            <p:cNvPicPr>
              <a:picLocks noChangeAspect="1" noChangeArrowheads="1"/>
            </p:cNvPicPr>
            <p:nvPr/>
          </p:nvPicPr>
          <p:blipFill>
            <a:blip r:embed="rId9" cstate="screen"/>
            <a:srcRect/>
            <a:stretch>
              <a:fillRect/>
            </a:stretch>
          </p:blipFill>
          <p:spPr bwMode="auto">
            <a:xfrm>
              <a:off x="179388" y="1778000"/>
              <a:ext cx="849312" cy="1003300"/>
            </a:xfrm>
            <a:prstGeom prst="rect">
              <a:avLst/>
            </a:prstGeom>
            <a:noFill/>
            <a:ln w="9525">
              <a:noFill/>
              <a:miter lim="800000"/>
              <a:headEnd/>
              <a:tailEnd/>
            </a:ln>
          </p:spPr>
        </p:pic>
        <p:sp>
          <p:nvSpPr>
            <p:cNvPr id="52" name="Text Box 7"/>
            <p:cNvSpPr txBox="1">
              <a:spLocks noChangeArrowheads="1"/>
            </p:cNvSpPr>
            <p:nvPr/>
          </p:nvSpPr>
          <p:spPr bwMode="auto">
            <a:xfrm>
              <a:off x="80963" y="2760662"/>
              <a:ext cx="721315" cy="369313"/>
            </a:xfrm>
            <a:prstGeom prst="rect">
              <a:avLst/>
            </a:prstGeom>
            <a:noFill/>
            <a:ln w="9525">
              <a:noFill/>
              <a:miter lim="800000"/>
              <a:headEnd/>
              <a:tailEnd/>
            </a:ln>
          </p:spPr>
          <p:txBody>
            <a:bodyPr wrap="none">
              <a:spAutoFit/>
            </a:bodyPr>
            <a:lstStyle/>
            <a:p>
              <a:r>
                <a:rPr lang="en-US" altLang="ja-JP" b="1" dirty="0"/>
                <a:t>Jul 1977</a:t>
              </a:r>
            </a:p>
          </p:txBody>
        </p:sp>
        <p:sp>
          <p:nvSpPr>
            <p:cNvPr id="53" name="Rectangle 32"/>
            <p:cNvSpPr>
              <a:spLocks noChangeArrowheads="1"/>
            </p:cNvSpPr>
            <p:nvPr/>
          </p:nvSpPr>
          <p:spPr bwMode="auto">
            <a:xfrm>
              <a:off x="318997" y="1332000"/>
              <a:ext cx="518212" cy="400090"/>
            </a:xfrm>
            <a:prstGeom prst="rect">
              <a:avLst/>
            </a:prstGeom>
            <a:noFill/>
            <a:ln w="9525">
              <a:noFill/>
              <a:miter lim="800000"/>
              <a:headEnd/>
              <a:tailEnd/>
            </a:ln>
          </p:spPr>
          <p:txBody>
            <a:bodyPr wrap="none">
              <a:spAutoFit/>
            </a:bodyPr>
            <a:lstStyle/>
            <a:p>
              <a:pPr>
                <a:defRPr/>
              </a:pPr>
              <a:r>
                <a:rPr lang="en-US" altLang="ja-JP" sz="2000" b="1" i="1" dirty="0">
                  <a:solidFill>
                    <a:schemeClr val="accent3">
                      <a:lumMod val="50000"/>
                    </a:schemeClr>
                  </a:solidFill>
                </a:rPr>
                <a:t>GMS</a:t>
              </a:r>
            </a:p>
          </p:txBody>
        </p:sp>
        <p:sp>
          <p:nvSpPr>
            <p:cNvPr id="54" name="テキスト ボックス 51"/>
            <p:cNvSpPr txBox="1">
              <a:spLocks noChangeArrowheads="1"/>
            </p:cNvSpPr>
            <p:nvPr/>
          </p:nvSpPr>
          <p:spPr bwMode="auto">
            <a:xfrm>
              <a:off x="146025" y="1536649"/>
              <a:ext cx="849474" cy="338537"/>
            </a:xfrm>
            <a:prstGeom prst="rect">
              <a:avLst/>
            </a:prstGeom>
            <a:noFill/>
            <a:ln w="9525">
              <a:noFill/>
              <a:miter lim="800000"/>
              <a:headEnd/>
              <a:tailEnd/>
            </a:ln>
          </p:spPr>
          <p:txBody>
            <a:bodyPr wrap="none">
              <a:spAutoFit/>
            </a:bodyPr>
            <a:lstStyle/>
            <a:p>
              <a:pPr eaLnBrk="0" hangingPunct="0">
                <a:defRPr/>
              </a:pPr>
              <a:r>
                <a:rPr lang="en-US" altLang="ja-JP" sz="1600" b="1" dirty="0">
                  <a:solidFill>
                    <a:schemeClr val="accent3">
                      <a:lumMod val="50000"/>
                    </a:schemeClr>
                  </a:solidFill>
                </a:rPr>
                <a:t>(Himawari)</a:t>
              </a:r>
              <a:endParaRPr lang="ja-JP" altLang="en-US" sz="1600" b="1" dirty="0">
                <a:solidFill>
                  <a:schemeClr val="accent3">
                    <a:lumMod val="50000"/>
                  </a:schemeClr>
                </a:solidFill>
              </a:endParaRPr>
            </a:p>
          </p:txBody>
        </p:sp>
      </p:grpSp>
      <p:sp>
        <p:nvSpPr>
          <p:cNvPr id="55" name="Line 5"/>
          <p:cNvSpPr>
            <a:spLocks noChangeShapeType="1"/>
          </p:cNvSpPr>
          <p:nvPr/>
        </p:nvSpPr>
        <p:spPr bwMode="auto">
          <a:xfrm>
            <a:off x="635725" y="5570885"/>
            <a:ext cx="7666332" cy="0"/>
          </a:xfrm>
          <a:prstGeom prst="line">
            <a:avLst/>
          </a:prstGeom>
          <a:noFill/>
          <a:ln w="19050">
            <a:solidFill>
              <a:schemeClr val="accent6">
                <a:lumMod val="75000"/>
              </a:schemeClr>
            </a:solidFill>
            <a:round/>
            <a:headEnd/>
            <a:tailEnd type="triangle" w="lg" len="lg"/>
          </a:ln>
        </p:spPr>
        <p:txBody>
          <a:bodyPr/>
          <a:lstStyle/>
          <a:p>
            <a:pPr eaLnBrk="0" hangingPunct="0">
              <a:defRPr/>
            </a:pPr>
            <a:endParaRPr kumimoji="0" lang="ja-JP" altLang="en-US" sz="2400" dirty="0"/>
          </a:p>
        </p:txBody>
      </p:sp>
      <p:sp>
        <p:nvSpPr>
          <p:cNvPr id="56" name="Line 15"/>
          <p:cNvSpPr>
            <a:spLocks noChangeShapeType="1"/>
          </p:cNvSpPr>
          <p:nvPr/>
        </p:nvSpPr>
        <p:spPr bwMode="auto">
          <a:xfrm>
            <a:off x="684407" y="5445474"/>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57" name="Line 8"/>
          <p:cNvSpPr>
            <a:spLocks noChangeShapeType="1"/>
          </p:cNvSpPr>
          <p:nvPr/>
        </p:nvSpPr>
        <p:spPr bwMode="auto">
          <a:xfrm>
            <a:off x="7762433" y="5282026"/>
            <a:ext cx="0" cy="287337"/>
          </a:xfrm>
          <a:prstGeom prst="line">
            <a:avLst/>
          </a:prstGeom>
          <a:noFill/>
          <a:ln w="19050">
            <a:solidFill>
              <a:schemeClr val="accent6">
                <a:lumMod val="75000"/>
              </a:schemeClr>
            </a:solidFill>
            <a:round/>
            <a:headEnd/>
            <a:tailEnd/>
          </a:ln>
        </p:spPr>
        <p:txBody>
          <a:bodyPr/>
          <a:lstStyle/>
          <a:p>
            <a:pPr eaLnBrk="0" hangingPunct="0">
              <a:defRPr/>
            </a:pPr>
            <a:endParaRPr kumimoji="0" lang="ja-JP" altLang="en-US" sz="2400" dirty="0"/>
          </a:p>
        </p:txBody>
      </p:sp>
      <p:sp>
        <p:nvSpPr>
          <p:cNvPr id="58" name="Text Box 36"/>
          <p:cNvSpPr txBox="1">
            <a:spLocks noChangeArrowheads="1"/>
          </p:cNvSpPr>
          <p:nvPr/>
        </p:nvSpPr>
        <p:spPr bwMode="auto">
          <a:xfrm>
            <a:off x="5329387" y="4412070"/>
            <a:ext cx="3551614" cy="523220"/>
          </a:xfrm>
          <a:prstGeom prst="rect">
            <a:avLst/>
          </a:prstGeom>
          <a:noFill/>
          <a:ln w="9525">
            <a:noFill/>
            <a:miter lim="800000"/>
            <a:headEnd/>
            <a:tailEnd/>
          </a:ln>
        </p:spPr>
        <p:txBody>
          <a:bodyPr wrap="square">
            <a:spAutoFit/>
          </a:bodyPr>
          <a:lstStyle/>
          <a:p>
            <a:pPr algn="ctr">
              <a:defRPr/>
            </a:pPr>
            <a:r>
              <a:rPr lang="en-US" altLang="ja-JP" sz="2800" b="1" i="1" dirty="0">
                <a:solidFill>
                  <a:srgbClr val="00B050"/>
                </a:solidFill>
              </a:rPr>
              <a:t>Himawari</a:t>
            </a:r>
            <a:endParaRPr lang="en-US" altLang="ja-JP" sz="2800" b="1" dirty="0">
              <a:solidFill>
                <a:srgbClr val="00B050"/>
              </a:solidFill>
            </a:endParaRPr>
          </a:p>
        </p:txBody>
      </p:sp>
      <p:sp>
        <p:nvSpPr>
          <p:cNvPr id="60" name="Text Box 12"/>
          <p:cNvSpPr txBox="1">
            <a:spLocks noChangeArrowheads="1"/>
          </p:cNvSpPr>
          <p:nvPr/>
        </p:nvSpPr>
        <p:spPr bwMode="auto">
          <a:xfrm>
            <a:off x="5546490" y="5160085"/>
            <a:ext cx="652743" cy="369332"/>
          </a:xfrm>
          <a:prstGeom prst="rect">
            <a:avLst/>
          </a:prstGeom>
          <a:noFill/>
          <a:ln w="9525">
            <a:noFill/>
            <a:miter lim="800000"/>
            <a:headEnd/>
            <a:tailEnd/>
          </a:ln>
        </p:spPr>
        <p:txBody>
          <a:bodyPr wrap="none">
            <a:spAutoFit/>
          </a:bodyPr>
          <a:lstStyle/>
          <a:p>
            <a:r>
              <a:rPr lang="en-US" altLang="ja-JP" b="1" dirty="0">
                <a:solidFill>
                  <a:srgbClr val="00B050"/>
                </a:solidFill>
              </a:rPr>
              <a:t>2014</a:t>
            </a:r>
          </a:p>
        </p:txBody>
      </p:sp>
      <p:pic>
        <p:nvPicPr>
          <p:cNvPr id="61" name="Picture 325" descr="\\Jz200822\衛星課共有\[ 班 ]運用管理班\90　ポンチ絵素材\無題.gif"/>
          <p:cNvPicPr>
            <a:picLocks noChangeAspect="1" noChangeArrowheads="1"/>
          </p:cNvPicPr>
          <p:nvPr/>
        </p:nvPicPr>
        <p:blipFill>
          <a:blip r:embed="rId10" cstate="screen"/>
          <a:srcRect r="68700" b="50252"/>
          <a:stretch>
            <a:fillRect/>
          </a:stretch>
        </p:blipFill>
        <p:spPr bwMode="auto">
          <a:xfrm>
            <a:off x="4825297" y="5196911"/>
            <a:ext cx="1528233" cy="1188627"/>
          </a:xfrm>
          <a:prstGeom prst="rect">
            <a:avLst/>
          </a:prstGeom>
          <a:noFill/>
          <a:ln w="9525">
            <a:noFill/>
            <a:miter lim="800000"/>
            <a:headEnd/>
            <a:tailEnd/>
          </a:ln>
        </p:spPr>
      </p:pic>
      <p:sp>
        <p:nvSpPr>
          <p:cNvPr id="62" name="Rectangle 38"/>
          <p:cNvSpPr>
            <a:spLocks noChangeArrowheads="1"/>
          </p:cNvSpPr>
          <p:nvPr/>
        </p:nvSpPr>
        <p:spPr bwMode="auto">
          <a:xfrm>
            <a:off x="5040238" y="4820361"/>
            <a:ext cx="1688283" cy="461665"/>
          </a:xfrm>
          <a:prstGeom prst="rect">
            <a:avLst/>
          </a:prstGeom>
          <a:noFill/>
          <a:ln w="9525">
            <a:noFill/>
            <a:miter lim="800000"/>
            <a:headEnd/>
            <a:tailEnd/>
          </a:ln>
        </p:spPr>
        <p:txBody>
          <a:bodyPr wrap="none">
            <a:spAutoFit/>
          </a:bodyPr>
          <a:lstStyle/>
          <a:p>
            <a:pPr>
              <a:defRPr/>
            </a:pPr>
            <a:r>
              <a:rPr lang="en-US" altLang="ja-JP" sz="2400" b="1" i="1" dirty="0">
                <a:solidFill>
                  <a:srgbClr val="00B050"/>
                </a:solidFill>
              </a:rPr>
              <a:t>Himawari-8</a:t>
            </a:r>
          </a:p>
        </p:txBody>
      </p:sp>
      <p:sp>
        <p:nvSpPr>
          <p:cNvPr id="64" name="Text Box 12"/>
          <p:cNvSpPr txBox="1">
            <a:spLocks noChangeArrowheads="1"/>
          </p:cNvSpPr>
          <p:nvPr/>
        </p:nvSpPr>
        <p:spPr bwMode="auto">
          <a:xfrm>
            <a:off x="7503011" y="5159984"/>
            <a:ext cx="652743" cy="369332"/>
          </a:xfrm>
          <a:prstGeom prst="rect">
            <a:avLst/>
          </a:prstGeom>
          <a:noFill/>
          <a:ln w="9525">
            <a:noFill/>
            <a:miter lim="800000"/>
            <a:headEnd/>
            <a:tailEnd/>
          </a:ln>
        </p:spPr>
        <p:txBody>
          <a:bodyPr wrap="none">
            <a:spAutoFit/>
          </a:bodyPr>
          <a:lstStyle/>
          <a:p>
            <a:r>
              <a:rPr lang="en-US" altLang="ja-JP" b="1" dirty="0">
                <a:solidFill>
                  <a:srgbClr val="00B050"/>
                </a:solidFill>
              </a:rPr>
              <a:t>2016</a:t>
            </a:r>
          </a:p>
        </p:txBody>
      </p:sp>
      <p:pic>
        <p:nvPicPr>
          <p:cNvPr id="65" name="Picture 325" descr="\\Jz200822\衛星課共有\[ 班 ]運用管理班\90　ポンチ絵素材\無題.gif"/>
          <p:cNvPicPr>
            <a:picLocks noChangeAspect="1" noChangeArrowheads="1"/>
          </p:cNvPicPr>
          <p:nvPr/>
        </p:nvPicPr>
        <p:blipFill>
          <a:blip r:embed="rId10" cstate="screen"/>
          <a:srcRect r="68700" b="50252"/>
          <a:stretch>
            <a:fillRect/>
          </a:stretch>
        </p:blipFill>
        <p:spPr bwMode="auto">
          <a:xfrm>
            <a:off x="6816653" y="5336024"/>
            <a:ext cx="1528233" cy="1186846"/>
          </a:xfrm>
          <a:prstGeom prst="rect">
            <a:avLst/>
          </a:prstGeom>
          <a:noFill/>
          <a:ln w="9525">
            <a:noFill/>
            <a:miter lim="800000"/>
            <a:headEnd/>
            <a:tailEnd/>
          </a:ln>
        </p:spPr>
      </p:pic>
      <p:sp>
        <p:nvSpPr>
          <p:cNvPr id="66" name="Rectangle 38"/>
          <p:cNvSpPr>
            <a:spLocks noChangeArrowheads="1"/>
          </p:cNvSpPr>
          <p:nvPr/>
        </p:nvSpPr>
        <p:spPr bwMode="auto">
          <a:xfrm>
            <a:off x="7356549" y="4855221"/>
            <a:ext cx="1688283" cy="461665"/>
          </a:xfrm>
          <a:prstGeom prst="rect">
            <a:avLst/>
          </a:prstGeom>
          <a:noFill/>
          <a:ln w="9525">
            <a:noFill/>
            <a:miter lim="800000"/>
            <a:headEnd/>
            <a:tailEnd/>
          </a:ln>
        </p:spPr>
        <p:txBody>
          <a:bodyPr wrap="none">
            <a:spAutoFit/>
          </a:bodyPr>
          <a:lstStyle/>
          <a:p>
            <a:pPr>
              <a:defRPr/>
            </a:pPr>
            <a:r>
              <a:rPr lang="en-US" altLang="ja-JP" sz="2400" b="1" i="1" dirty="0">
                <a:solidFill>
                  <a:srgbClr val="00B050"/>
                </a:solidFill>
              </a:rPr>
              <a:t>Himawari-9</a:t>
            </a:r>
          </a:p>
        </p:txBody>
      </p:sp>
      <p:sp>
        <p:nvSpPr>
          <p:cNvPr id="67" name="Rectangle 3"/>
          <p:cNvSpPr txBox="1">
            <a:spLocks noChangeArrowheads="1"/>
          </p:cNvSpPr>
          <p:nvPr/>
        </p:nvSpPr>
        <p:spPr bwMode="auto">
          <a:xfrm>
            <a:off x="829251" y="2934476"/>
            <a:ext cx="863600" cy="201612"/>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NASDA</a:t>
            </a:r>
          </a:p>
        </p:txBody>
      </p:sp>
      <p:sp>
        <p:nvSpPr>
          <p:cNvPr id="68" name="Rectangle 3"/>
          <p:cNvSpPr txBox="1">
            <a:spLocks noChangeArrowheads="1"/>
          </p:cNvSpPr>
          <p:nvPr/>
        </p:nvSpPr>
        <p:spPr bwMode="auto">
          <a:xfrm>
            <a:off x="2268584" y="2934476"/>
            <a:ext cx="863600" cy="201612"/>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NASDA</a:t>
            </a:r>
          </a:p>
        </p:txBody>
      </p:sp>
      <p:sp>
        <p:nvSpPr>
          <p:cNvPr id="69" name="Rectangle 3"/>
          <p:cNvSpPr txBox="1">
            <a:spLocks noChangeArrowheads="1"/>
          </p:cNvSpPr>
          <p:nvPr/>
        </p:nvSpPr>
        <p:spPr bwMode="auto">
          <a:xfrm>
            <a:off x="3612667" y="2934476"/>
            <a:ext cx="863600" cy="201612"/>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NASDA</a:t>
            </a:r>
          </a:p>
        </p:txBody>
      </p:sp>
      <p:sp>
        <p:nvSpPr>
          <p:cNvPr id="70" name="Rectangle 3"/>
          <p:cNvSpPr txBox="1">
            <a:spLocks noChangeArrowheads="1"/>
          </p:cNvSpPr>
          <p:nvPr/>
        </p:nvSpPr>
        <p:spPr bwMode="auto">
          <a:xfrm>
            <a:off x="4956751" y="2934476"/>
            <a:ext cx="863600" cy="201612"/>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NASDA</a:t>
            </a:r>
          </a:p>
        </p:txBody>
      </p:sp>
      <p:sp>
        <p:nvSpPr>
          <p:cNvPr id="71" name="Rectangle 3"/>
          <p:cNvSpPr txBox="1">
            <a:spLocks noChangeArrowheads="1"/>
          </p:cNvSpPr>
          <p:nvPr/>
        </p:nvSpPr>
        <p:spPr bwMode="auto">
          <a:xfrm>
            <a:off x="6588700" y="2934476"/>
            <a:ext cx="863600" cy="201612"/>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NASDA</a:t>
            </a:r>
          </a:p>
        </p:txBody>
      </p:sp>
      <p:sp>
        <p:nvSpPr>
          <p:cNvPr id="72" name="Rectangle 3"/>
          <p:cNvSpPr txBox="1">
            <a:spLocks noChangeArrowheads="1"/>
          </p:cNvSpPr>
          <p:nvPr/>
        </p:nvSpPr>
        <p:spPr bwMode="auto">
          <a:xfrm>
            <a:off x="1357507" y="5316886"/>
            <a:ext cx="863600" cy="200025"/>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SS/L</a:t>
            </a:r>
          </a:p>
        </p:txBody>
      </p:sp>
      <p:sp>
        <p:nvSpPr>
          <p:cNvPr id="73" name="Rectangle 3"/>
          <p:cNvSpPr txBox="1">
            <a:spLocks noChangeArrowheads="1"/>
          </p:cNvSpPr>
          <p:nvPr/>
        </p:nvSpPr>
        <p:spPr bwMode="auto">
          <a:xfrm>
            <a:off x="1933240" y="5316886"/>
            <a:ext cx="1151467" cy="200025"/>
          </a:xfrm>
          <a:prstGeom prst="rect">
            <a:avLst/>
          </a:prstGeom>
          <a:noFill/>
          <a:ln w="9525">
            <a:noFill/>
            <a:miter lim="800000"/>
            <a:headEnd/>
            <a:tailEnd/>
          </a:ln>
        </p:spPr>
        <p:txBody>
          <a:bodyPr/>
          <a:lstStyle/>
          <a:p>
            <a:pPr marL="342900" indent="-342900" algn="ctr">
              <a:lnSpc>
                <a:spcPct val="80000"/>
              </a:lnSpc>
              <a:spcBef>
                <a:spcPct val="20000"/>
              </a:spcBef>
              <a:defRPr/>
            </a:pPr>
            <a:r>
              <a:rPr lang="ja-JP" altLang="en-US" sz="1000" b="1" dirty="0">
                <a:solidFill>
                  <a:schemeClr val="bg1"/>
                </a:solidFill>
                <a:latin typeface="+mn-lt"/>
                <a:ea typeface="+mn-ea"/>
              </a:rPr>
              <a:t>Ⓒ</a:t>
            </a:r>
            <a:r>
              <a:rPr lang="en-US" altLang="ja-JP" sz="1000" b="1" dirty="0">
                <a:solidFill>
                  <a:schemeClr val="bg1"/>
                </a:solidFill>
                <a:latin typeface="+mn-lt"/>
                <a:ea typeface="+mn-ea"/>
              </a:rPr>
              <a:t>MELCO</a:t>
            </a:r>
          </a:p>
        </p:txBody>
      </p:sp>
      <p:graphicFrame>
        <p:nvGraphicFramePr>
          <p:cNvPr id="6" name="Group 100"/>
          <p:cNvGraphicFramePr>
            <a:graphicFrameLocks/>
          </p:cNvGraphicFramePr>
          <p:nvPr>
            <p:extLst>
              <p:ext uri="{D42A27DB-BD31-4B8C-83A1-F6EECF244321}">
                <p14:modId xmlns:p14="http://schemas.microsoft.com/office/powerpoint/2010/main" val="4291429420"/>
              </p:ext>
            </p:extLst>
          </p:nvPr>
        </p:nvGraphicFramePr>
        <p:xfrm>
          <a:off x="8994330" y="1258891"/>
          <a:ext cx="3054332" cy="3943953"/>
        </p:xfrm>
        <a:graphic>
          <a:graphicData uri="http://schemas.openxmlformats.org/drawingml/2006/table">
            <a:tbl>
              <a:tblPr/>
              <a:tblGrid>
                <a:gridCol w="1470605">
                  <a:extLst>
                    <a:ext uri="{9D8B030D-6E8A-4147-A177-3AD203B41FA5}">
                      <a16:colId xmlns:a16="http://schemas.microsoft.com/office/drawing/2014/main" xmlns="" val="20000"/>
                    </a:ext>
                  </a:extLst>
                </a:gridCol>
                <a:gridCol w="1583727">
                  <a:extLst>
                    <a:ext uri="{9D8B030D-6E8A-4147-A177-3AD203B41FA5}">
                      <a16:colId xmlns:a16="http://schemas.microsoft.com/office/drawing/2014/main" xmlns="" val="20001"/>
                    </a:ext>
                  </a:extLst>
                </a:gridCol>
              </a:tblGrid>
              <a:tr h="4942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明朝" pitchFamily="17" charset="-128"/>
                          <a:cs typeface="Arial" charset="0"/>
                        </a:rPr>
                        <a:t>Satellite</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BD9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明朝" pitchFamily="17" charset="-128"/>
                          <a:cs typeface="Arial" charset="0"/>
                        </a:rPr>
                        <a:t>Operation period</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BD97"/>
                    </a:solidFill>
                  </a:tcPr>
                </a:tc>
                <a:extLst>
                  <a:ext uri="{0D108BD9-81ED-4DB2-BD59-A6C34878D82A}">
                    <a16:rowId xmlns:a16="http://schemas.microsoft.com/office/drawing/2014/main" xmlns="" val="10000"/>
                  </a:ext>
                </a:extLst>
              </a:tr>
              <a:tr h="301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GMS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1978 – 1981</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extLst>
                  <a:ext uri="{0D108BD9-81ED-4DB2-BD59-A6C34878D82A}">
                    <a16:rowId xmlns:a16="http://schemas.microsoft.com/office/drawing/2014/main" xmlns="" val="10001"/>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GMS-2</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1981 – 1984</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extLst>
                  <a:ext uri="{0D108BD9-81ED-4DB2-BD59-A6C34878D82A}">
                    <a16:rowId xmlns:a16="http://schemas.microsoft.com/office/drawing/2014/main" xmlns="" val="10002"/>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GMS-3</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1984 – 1989</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extLst>
                  <a:ext uri="{0D108BD9-81ED-4DB2-BD59-A6C34878D82A}">
                    <a16:rowId xmlns:a16="http://schemas.microsoft.com/office/drawing/2014/main" xmlns="" val="10003"/>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GMS-4</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1989 – 1995</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extLst>
                  <a:ext uri="{0D108BD9-81ED-4DB2-BD59-A6C34878D82A}">
                    <a16:rowId xmlns:a16="http://schemas.microsoft.com/office/drawing/2014/main" xmlns="" val="10004"/>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GMS-5</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1995 – 2003</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extLst>
                  <a:ext uri="{0D108BD9-81ED-4DB2-BD59-A6C34878D82A}">
                    <a16:rowId xmlns:a16="http://schemas.microsoft.com/office/drawing/2014/main" xmlns="" val="10005"/>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GOES-9</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2003 – 2005</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6"/>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MTSAT-1R</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2005 – 2010</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extLst>
                  <a:ext uri="{0D108BD9-81ED-4DB2-BD59-A6C34878D82A}">
                    <a16:rowId xmlns:a16="http://schemas.microsoft.com/office/drawing/2014/main" xmlns="" val="10007"/>
                  </a:ext>
                </a:extLst>
              </a:tr>
              <a:tr h="3369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MTSAT-2</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2010 – 2015</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extLst>
                  <a:ext uri="{0D108BD9-81ED-4DB2-BD59-A6C34878D82A}">
                    <a16:rowId xmlns:a16="http://schemas.microsoft.com/office/drawing/2014/main" xmlns="" val="10008"/>
                  </a:ext>
                </a:extLst>
              </a:tr>
              <a:tr h="3000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0000"/>
                          </a:solidFill>
                          <a:effectLst/>
                          <a:latin typeface="Arial" charset="0"/>
                          <a:ea typeface="ＭＳ 明朝" pitchFamily="17" charset="-128"/>
                          <a:cs typeface="Arial" charset="0"/>
                        </a:rPr>
                        <a:t>Himawari-8</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0000"/>
                          </a:solidFill>
                          <a:effectLst/>
                          <a:latin typeface="Arial" charset="0"/>
                          <a:ea typeface="ＭＳ 明朝" pitchFamily="17" charset="-128"/>
                          <a:cs typeface="Arial" charset="0"/>
                        </a:rPr>
                        <a:t>2015 – 2022</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extLst>
                  <a:ext uri="{0D108BD9-81ED-4DB2-BD59-A6C34878D82A}">
                    <a16:rowId xmlns:a16="http://schemas.microsoft.com/office/drawing/2014/main" xmlns="" val="10009"/>
                  </a:ext>
                </a:extLst>
              </a:tr>
              <a:tr h="3000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Himawari-9</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明朝" pitchFamily="17" charset="-128"/>
                          <a:cs typeface="Arial" charset="0"/>
                        </a:rPr>
                        <a:t>2022 – 2029</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extLst>
                  <a:ext uri="{0D108BD9-81ED-4DB2-BD59-A6C34878D82A}">
                    <a16:rowId xmlns:a16="http://schemas.microsoft.com/office/drawing/2014/main" xmlns="" val="10010"/>
                  </a:ext>
                </a:extLst>
              </a:tr>
            </a:tbl>
          </a:graphicData>
        </a:graphic>
      </p:graphicFrame>
      <p:sp>
        <p:nvSpPr>
          <p:cNvPr id="74" name="TextBox 73"/>
          <p:cNvSpPr txBox="1"/>
          <p:nvPr/>
        </p:nvSpPr>
        <p:spPr>
          <a:xfrm>
            <a:off x="3875980" y="6230447"/>
            <a:ext cx="3573703" cy="541046"/>
          </a:xfrm>
          <a:prstGeom prst="rect">
            <a:avLst/>
          </a:prstGeom>
          <a:noFill/>
        </p:spPr>
        <p:txBody>
          <a:bodyPr wrap="square" rtlCol="0">
            <a:spAutoFit/>
          </a:bodyPr>
          <a:lstStyle/>
          <a:p>
            <a:pPr algn="ctr">
              <a:lnSpc>
                <a:spcPct val="80000"/>
              </a:lnSpc>
            </a:pPr>
            <a:r>
              <a:rPr lang="en-GB" sz="1600" dirty="0">
                <a:solidFill>
                  <a:srgbClr val="FF0000"/>
                </a:solidFill>
              </a:rPr>
              <a:t>launched on </a:t>
            </a:r>
            <a:r>
              <a:rPr lang="en-GB" dirty="0">
                <a:solidFill>
                  <a:srgbClr val="FF0000"/>
                </a:solidFill>
              </a:rPr>
              <a:t>7 Oct. 2014</a:t>
            </a:r>
          </a:p>
          <a:p>
            <a:pPr algn="ctr">
              <a:lnSpc>
                <a:spcPct val="80000"/>
              </a:lnSpc>
            </a:pPr>
            <a:r>
              <a:rPr lang="en-US" dirty="0">
                <a:solidFill>
                  <a:srgbClr val="FF0000"/>
                </a:solidFill>
              </a:rPr>
              <a:t>Operation started on 7 July 2015</a:t>
            </a:r>
            <a:endParaRPr lang="en-GB" dirty="0">
              <a:solidFill>
                <a:srgbClr val="FF0000"/>
              </a:solidFill>
            </a:endParaRPr>
          </a:p>
        </p:txBody>
      </p:sp>
      <p:sp>
        <p:nvSpPr>
          <p:cNvPr id="17" name="スライド番号プレースホルダー 16"/>
          <p:cNvSpPr>
            <a:spLocks noGrp="1"/>
          </p:cNvSpPr>
          <p:nvPr>
            <p:ph type="sldNum" sz="quarter" idx="12"/>
          </p:nvPr>
        </p:nvSpPr>
        <p:spPr/>
        <p:txBody>
          <a:bodyPr/>
          <a:lstStyle/>
          <a:p>
            <a:fld id="{0BB208F0-6506-4A53-8573-371B9A226856}" type="slidenum">
              <a:rPr lang="en-GB" sz="1600" smtClean="0"/>
              <a:pPr/>
              <a:t>17</a:t>
            </a:fld>
            <a:endParaRPr lang="en-GB" sz="1600"/>
          </a:p>
        </p:txBody>
      </p:sp>
      <p:sp>
        <p:nvSpPr>
          <p:cNvPr id="76" name="TextBox 73"/>
          <p:cNvSpPr txBox="1"/>
          <p:nvPr/>
        </p:nvSpPr>
        <p:spPr>
          <a:xfrm>
            <a:off x="7762432" y="5763760"/>
            <a:ext cx="4060915" cy="762645"/>
          </a:xfrm>
          <a:prstGeom prst="rect">
            <a:avLst/>
          </a:prstGeom>
          <a:noFill/>
        </p:spPr>
        <p:txBody>
          <a:bodyPr wrap="square" rtlCol="0">
            <a:spAutoFit/>
          </a:bodyPr>
          <a:lstStyle/>
          <a:p>
            <a:pPr algn="ctr">
              <a:lnSpc>
                <a:spcPct val="80000"/>
              </a:lnSpc>
            </a:pPr>
            <a:r>
              <a:rPr lang="en-GB" sz="1600" dirty="0">
                <a:solidFill>
                  <a:srgbClr val="FF0000"/>
                </a:solidFill>
              </a:rPr>
              <a:t>launched on </a:t>
            </a:r>
            <a:r>
              <a:rPr lang="en-GB" dirty="0">
                <a:solidFill>
                  <a:srgbClr val="FF0000"/>
                </a:solidFill>
              </a:rPr>
              <a:t>2 November 2016</a:t>
            </a:r>
          </a:p>
          <a:p>
            <a:pPr algn="ctr">
              <a:lnSpc>
                <a:spcPct val="80000"/>
              </a:lnSpc>
            </a:pPr>
            <a:r>
              <a:rPr lang="en-US" dirty="0" smtClean="0">
                <a:solidFill>
                  <a:srgbClr val="FF0000"/>
                </a:solidFill>
              </a:rPr>
              <a:t>and became </a:t>
            </a:r>
            <a:r>
              <a:rPr lang="en-US" dirty="0">
                <a:solidFill>
                  <a:srgbClr val="FF0000"/>
                </a:solidFill>
              </a:rPr>
              <a:t>back up of Himawari-8 in March </a:t>
            </a:r>
            <a:r>
              <a:rPr lang="en-US" dirty="0" smtClean="0">
                <a:solidFill>
                  <a:srgbClr val="FF0000"/>
                </a:solidFill>
              </a:rPr>
              <a:t>2017</a:t>
            </a:r>
            <a:endParaRPr lang="en-GB" dirty="0">
              <a:solidFill>
                <a:srgbClr val="FF0000"/>
              </a:solidFill>
            </a:endParaRPr>
          </a:p>
        </p:txBody>
      </p:sp>
    </p:spTree>
    <p:extLst>
      <p:ext uri="{BB962C8B-B14F-4D97-AF65-F5344CB8AC3E}">
        <p14:creationId xmlns:p14="http://schemas.microsoft.com/office/powerpoint/2010/main" val="103537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t="9518" b="13110"/>
          <a:stretch/>
        </p:blipFill>
        <p:spPr>
          <a:xfrm>
            <a:off x="182572" y="3106279"/>
            <a:ext cx="11602707" cy="2603500"/>
          </a:xfrm>
          <a:prstGeom prst="rect">
            <a:avLst/>
          </a:prstGeom>
        </p:spPr>
      </p:pic>
      <p:sp>
        <p:nvSpPr>
          <p:cNvPr id="4" name="テキスト ボックス 7"/>
          <p:cNvSpPr txBox="1"/>
          <p:nvPr/>
        </p:nvSpPr>
        <p:spPr>
          <a:xfrm>
            <a:off x="3934875" y="5882118"/>
            <a:ext cx="4339767" cy="584775"/>
          </a:xfrm>
          <a:prstGeom prst="rect">
            <a:avLst/>
          </a:prstGeom>
          <a:noFill/>
        </p:spPr>
        <p:txBody>
          <a:bodyPr wrap="square" rtlCol="0">
            <a:spAutoFit/>
          </a:bodyPr>
          <a:lstStyle/>
          <a:p>
            <a:pPr algn="ctr"/>
            <a:r>
              <a:rPr lang="en-US" altLang="ja-JP" sz="3200" dirty="0" smtClean="0"/>
              <a:t>Wave number</a:t>
            </a:r>
            <a:r>
              <a:rPr lang="ja-JP" altLang="en-US" sz="3200" dirty="0" smtClean="0"/>
              <a:t> </a:t>
            </a:r>
            <a:r>
              <a:rPr lang="en-US" altLang="ja-JP" sz="3200" dirty="0" smtClean="0"/>
              <a:t>(cm</a:t>
            </a:r>
            <a:r>
              <a:rPr lang="en-US" altLang="ja-JP" sz="3200" baseline="30000" dirty="0"/>
              <a:t>-1</a:t>
            </a:r>
            <a:r>
              <a:rPr lang="en-US" altLang="ja-JP" sz="3200" dirty="0" smtClean="0"/>
              <a:t>)</a:t>
            </a:r>
            <a:endParaRPr kumimoji="1" lang="ja-JP" altLang="en-US" sz="3200" dirty="0"/>
          </a:p>
        </p:txBody>
      </p:sp>
      <p:sp>
        <p:nvSpPr>
          <p:cNvPr id="6" name="テキスト ボックス 10"/>
          <p:cNvSpPr txBox="1"/>
          <p:nvPr/>
        </p:nvSpPr>
        <p:spPr>
          <a:xfrm>
            <a:off x="3080812" y="1244391"/>
            <a:ext cx="5960808" cy="1815882"/>
          </a:xfrm>
          <a:prstGeom prst="rect">
            <a:avLst/>
          </a:prstGeom>
          <a:noFill/>
        </p:spPr>
        <p:txBody>
          <a:bodyPr wrap="square" rtlCol="0">
            <a:spAutoFit/>
          </a:bodyPr>
          <a:lstStyle/>
          <a:p>
            <a:r>
              <a:rPr kumimoji="1" lang="en-US" altLang="ja-JP" sz="2800" dirty="0" smtClean="0">
                <a:solidFill>
                  <a:srgbClr val="FF0000"/>
                </a:solidFill>
              </a:rPr>
              <a:t>IR/WV channel of imager on JMA’s and EUMETSAT’s geostationary satellite</a:t>
            </a:r>
          </a:p>
          <a:p>
            <a:r>
              <a:rPr lang="en-US" altLang="ja-JP" sz="2800" dirty="0" smtClean="0">
                <a:solidFill>
                  <a:srgbClr val="0070C0"/>
                </a:solidFill>
              </a:rPr>
              <a:t>HIRS</a:t>
            </a:r>
            <a:r>
              <a:rPr lang="ja-JP" altLang="en-US" sz="2800" dirty="0" smtClean="0">
                <a:solidFill>
                  <a:srgbClr val="0070C0"/>
                </a:solidFill>
              </a:rPr>
              <a:t>（</a:t>
            </a:r>
            <a:r>
              <a:rPr lang="en-US" altLang="ja-JP" sz="2800" dirty="0" smtClean="0">
                <a:solidFill>
                  <a:srgbClr val="0070C0"/>
                </a:solidFill>
              </a:rPr>
              <a:t>NOAA12</a:t>
            </a:r>
            <a:r>
              <a:rPr lang="ja-JP" altLang="en-US" sz="2800" dirty="0" smtClean="0">
                <a:solidFill>
                  <a:srgbClr val="0070C0"/>
                </a:solidFill>
              </a:rPr>
              <a:t>）</a:t>
            </a:r>
            <a:endParaRPr lang="en-US" altLang="ja-JP" sz="2800" dirty="0" smtClean="0">
              <a:solidFill>
                <a:srgbClr val="0070C0"/>
              </a:solidFill>
            </a:endParaRPr>
          </a:p>
          <a:p>
            <a:endParaRPr kumimoji="1" lang="ja-JP" altLang="en-US" sz="2800" dirty="0">
              <a:solidFill>
                <a:srgbClr val="FF0000"/>
              </a:solidFill>
            </a:endParaRPr>
          </a:p>
        </p:txBody>
      </p:sp>
      <p:sp>
        <p:nvSpPr>
          <p:cNvPr id="7" name="テキスト ボックス 11"/>
          <p:cNvSpPr txBox="1"/>
          <p:nvPr/>
        </p:nvSpPr>
        <p:spPr>
          <a:xfrm>
            <a:off x="9343749" y="1918158"/>
            <a:ext cx="1992611" cy="584775"/>
          </a:xfrm>
          <a:prstGeom prst="rect">
            <a:avLst/>
          </a:prstGeom>
          <a:noFill/>
          <a:ln>
            <a:solidFill>
              <a:srgbClr val="FF0000"/>
            </a:solidFill>
          </a:ln>
        </p:spPr>
        <p:txBody>
          <a:bodyPr wrap="square" rtlCol="0">
            <a:spAutoFit/>
          </a:bodyPr>
          <a:lstStyle/>
          <a:p>
            <a:pPr algn="ctr"/>
            <a:r>
              <a:rPr kumimoji="1" lang="en-US" altLang="ja-JP" sz="3200" dirty="0" smtClean="0"/>
              <a:t>HIRS ch12</a:t>
            </a:r>
            <a:endParaRPr kumimoji="1" lang="ja-JP" altLang="en-US" sz="3200" dirty="0"/>
          </a:p>
        </p:txBody>
      </p:sp>
      <p:cxnSp>
        <p:nvCxnSpPr>
          <p:cNvPr id="8" name="直線矢印コネクタ 13"/>
          <p:cNvCxnSpPr>
            <a:stCxn id="7" idx="2"/>
          </p:cNvCxnSpPr>
          <p:nvPr/>
        </p:nvCxnSpPr>
        <p:spPr>
          <a:xfrm flipH="1">
            <a:off x="7697475" y="2502933"/>
            <a:ext cx="2642580" cy="9577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16"/>
          <p:cNvSpPr txBox="1"/>
          <p:nvPr/>
        </p:nvSpPr>
        <p:spPr>
          <a:xfrm>
            <a:off x="461443" y="1968638"/>
            <a:ext cx="1996008" cy="584775"/>
          </a:xfrm>
          <a:prstGeom prst="rect">
            <a:avLst/>
          </a:prstGeom>
          <a:noFill/>
          <a:ln>
            <a:solidFill>
              <a:srgbClr val="FF0000"/>
            </a:solidFill>
          </a:ln>
        </p:spPr>
        <p:txBody>
          <a:bodyPr wrap="square" rtlCol="0">
            <a:spAutoFit/>
          </a:bodyPr>
          <a:lstStyle/>
          <a:p>
            <a:pPr algn="ctr"/>
            <a:r>
              <a:rPr kumimoji="1" lang="en-US" altLang="ja-JP" sz="3200" dirty="0" smtClean="0"/>
              <a:t>HIRS ch08</a:t>
            </a:r>
            <a:endParaRPr kumimoji="1" lang="ja-JP" altLang="en-US" sz="3200" dirty="0"/>
          </a:p>
        </p:txBody>
      </p:sp>
      <p:cxnSp>
        <p:nvCxnSpPr>
          <p:cNvPr id="10" name="直線矢印コネクタ 17"/>
          <p:cNvCxnSpPr>
            <a:stCxn id="9" idx="2"/>
          </p:cNvCxnSpPr>
          <p:nvPr/>
        </p:nvCxnSpPr>
        <p:spPr>
          <a:xfrm>
            <a:off x="1459447" y="2553413"/>
            <a:ext cx="2111068" cy="6812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角丸四角形 627"/>
          <p:cNvSpPr/>
          <p:nvPr/>
        </p:nvSpPr>
        <p:spPr>
          <a:xfrm>
            <a:off x="182572" y="469841"/>
            <a:ext cx="11602707" cy="1103402"/>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4400" dirty="0" smtClean="0"/>
              <a:t>Select suitable reference channel of HIRS</a:t>
            </a:r>
            <a:endParaRPr lang="en-US" sz="4400" dirty="0"/>
          </a:p>
        </p:txBody>
      </p:sp>
      <p:sp>
        <p:nvSpPr>
          <p:cNvPr id="18" name="TextBox 17"/>
          <p:cNvSpPr txBox="1"/>
          <p:nvPr/>
        </p:nvSpPr>
        <p:spPr>
          <a:xfrm>
            <a:off x="3580857" y="5643672"/>
            <a:ext cx="1865087" cy="369332"/>
          </a:xfrm>
          <a:prstGeom prst="rect">
            <a:avLst/>
          </a:prstGeom>
          <a:noFill/>
        </p:spPr>
        <p:txBody>
          <a:bodyPr wrap="square" rtlCol="0">
            <a:spAutoFit/>
          </a:bodyPr>
          <a:lstStyle/>
          <a:p>
            <a:pPr algn="ctr"/>
            <a:r>
              <a:rPr lang="en-US" dirty="0" smtClean="0"/>
              <a:t>1000</a:t>
            </a:r>
            <a:endParaRPr lang="en-GB" dirty="0"/>
          </a:p>
        </p:txBody>
      </p:sp>
      <p:sp>
        <p:nvSpPr>
          <p:cNvPr id="21" name="TextBox 20"/>
          <p:cNvSpPr txBox="1"/>
          <p:nvPr/>
        </p:nvSpPr>
        <p:spPr>
          <a:xfrm>
            <a:off x="326332" y="5630976"/>
            <a:ext cx="1865087" cy="369332"/>
          </a:xfrm>
          <a:prstGeom prst="rect">
            <a:avLst/>
          </a:prstGeom>
          <a:noFill/>
        </p:spPr>
        <p:txBody>
          <a:bodyPr wrap="square" rtlCol="0">
            <a:spAutoFit/>
          </a:bodyPr>
          <a:lstStyle/>
          <a:p>
            <a:pPr algn="ctr"/>
            <a:r>
              <a:rPr lang="en-US" dirty="0" smtClean="0"/>
              <a:t>500</a:t>
            </a:r>
            <a:endParaRPr lang="en-GB" dirty="0"/>
          </a:p>
        </p:txBody>
      </p:sp>
      <p:sp>
        <p:nvSpPr>
          <p:cNvPr id="22" name="TextBox 21"/>
          <p:cNvSpPr txBox="1"/>
          <p:nvPr/>
        </p:nvSpPr>
        <p:spPr>
          <a:xfrm>
            <a:off x="6835379" y="5649240"/>
            <a:ext cx="1865087" cy="369332"/>
          </a:xfrm>
          <a:prstGeom prst="rect">
            <a:avLst/>
          </a:prstGeom>
          <a:noFill/>
        </p:spPr>
        <p:txBody>
          <a:bodyPr wrap="square" rtlCol="0">
            <a:spAutoFit/>
          </a:bodyPr>
          <a:lstStyle/>
          <a:p>
            <a:pPr algn="ctr"/>
            <a:r>
              <a:rPr lang="en-US" dirty="0" smtClean="0"/>
              <a:t>1500</a:t>
            </a:r>
            <a:endParaRPr lang="en-GB" dirty="0"/>
          </a:p>
        </p:txBody>
      </p:sp>
      <p:sp>
        <p:nvSpPr>
          <p:cNvPr id="23" name="TextBox 22"/>
          <p:cNvSpPr txBox="1"/>
          <p:nvPr/>
        </p:nvSpPr>
        <p:spPr>
          <a:xfrm>
            <a:off x="10097993" y="5630976"/>
            <a:ext cx="1865087" cy="369332"/>
          </a:xfrm>
          <a:prstGeom prst="rect">
            <a:avLst/>
          </a:prstGeom>
          <a:noFill/>
        </p:spPr>
        <p:txBody>
          <a:bodyPr wrap="square" rtlCol="0">
            <a:spAutoFit/>
          </a:bodyPr>
          <a:lstStyle/>
          <a:p>
            <a:pPr algn="ctr"/>
            <a:r>
              <a:rPr lang="en-US" dirty="0" smtClean="0"/>
              <a:t>2000</a:t>
            </a:r>
            <a:endParaRPr lang="en-GB" dirty="0"/>
          </a:p>
        </p:txBody>
      </p:sp>
      <p:sp>
        <p:nvSpPr>
          <p:cNvPr id="25" name="テキスト ボックス 16"/>
          <p:cNvSpPr txBox="1"/>
          <p:nvPr/>
        </p:nvSpPr>
        <p:spPr>
          <a:xfrm>
            <a:off x="1223206" y="3513169"/>
            <a:ext cx="968215" cy="584775"/>
          </a:xfrm>
          <a:prstGeom prst="rect">
            <a:avLst/>
          </a:prstGeom>
          <a:noFill/>
          <a:ln>
            <a:solidFill>
              <a:srgbClr val="0070C0"/>
            </a:solidFill>
            <a:prstDash val="dash"/>
          </a:ln>
        </p:spPr>
        <p:txBody>
          <a:bodyPr wrap="square" rtlCol="0">
            <a:spAutoFit/>
          </a:bodyPr>
          <a:lstStyle/>
          <a:p>
            <a:pPr algn="ctr"/>
            <a:r>
              <a:rPr kumimoji="1" lang="en-US" altLang="ja-JP" sz="3200" dirty="0" smtClean="0"/>
              <a:t>IR</a:t>
            </a:r>
            <a:endParaRPr kumimoji="1" lang="ja-JP" altLang="en-US" sz="3200" dirty="0"/>
          </a:p>
        </p:txBody>
      </p:sp>
      <p:sp>
        <p:nvSpPr>
          <p:cNvPr id="26" name="テキスト ボックス 16"/>
          <p:cNvSpPr txBox="1"/>
          <p:nvPr/>
        </p:nvSpPr>
        <p:spPr>
          <a:xfrm>
            <a:off x="5577110" y="3513167"/>
            <a:ext cx="968215" cy="584775"/>
          </a:xfrm>
          <a:prstGeom prst="rect">
            <a:avLst/>
          </a:prstGeom>
          <a:noFill/>
          <a:ln>
            <a:solidFill>
              <a:srgbClr val="0070C0"/>
            </a:solidFill>
            <a:prstDash val="dash"/>
          </a:ln>
        </p:spPr>
        <p:txBody>
          <a:bodyPr wrap="square" rtlCol="0">
            <a:spAutoFit/>
          </a:bodyPr>
          <a:lstStyle/>
          <a:p>
            <a:pPr algn="ctr"/>
            <a:r>
              <a:rPr kumimoji="1" lang="en-US" altLang="ja-JP" sz="3200" dirty="0" smtClean="0"/>
              <a:t>WV</a:t>
            </a:r>
            <a:endParaRPr kumimoji="1" lang="ja-JP" altLang="en-US" sz="3200" dirty="0"/>
          </a:p>
        </p:txBody>
      </p:sp>
    </p:spTree>
    <p:extLst>
      <p:ext uri="{BB962C8B-B14F-4D97-AF65-F5344CB8AC3E}">
        <p14:creationId xmlns:p14="http://schemas.microsoft.com/office/powerpoint/2010/main" val="92984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627"/>
          <p:cNvSpPr/>
          <p:nvPr/>
        </p:nvSpPr>
        <p:spPr>
          <a:xfrm>
            <a:off x="1" y="2"/>
            <a:ext cx="9182099" cy="855425"/>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altLang="ja-JP" sz="4400" dirty="0" smtClean="0">
                <a:solidFill>
                  <a:schemeClr val="accent5">
                    <a:lumMod val="50000"/>
                  </a:schemeClr>
                </a:solidFill>
              </a:rPr>
              <a:t>Purpose of re-calibration</a:t>
            </a:r>
            <a:endParaRPr lang="en-US" altLang="ja-JP" sz="4000" dirty="0">
              <a:solidFill>
                <a:schemeClr val="accent5">
                  <a:lumMod val="50000"/>
                </a:schemeClr>
              </a:solidFill>
            </a:endParaRPr>
          </a:p>
        </p:txBody>
      </p:sp>
      <p:sp>
        <p:nvSpPr>
          <p:cNvPr id="2" name="正方形/長方形 1"/>
          <p:cNvSpPr/>
          <p:nvPr/>
        </p:nvSpPr>
        <p:spPr>
          <a:xfrm>
            <a:off x="95251" y="639164"/>
            <a:ext cx="11868151" cy="6161687"/>
          </a:xfrm>
          <a:prstGeom prst="rect">
            <a:avLst/>
          </a:prstGeom>
        </p:spPr>
        <p:txBody>
          <a:bodyPr wrap="square">
            <a:spAutoFit/>
          </a:bodyPr>
          <a:lstStyle/>
          <a:p>
            <a:pPr lvl="0" defTabSz="2437365">
              <a:lnSpc>
                <a:spcPct val="90000"/>
              </a:lnSpc>
              <a:defRPr/>
            </a:pPr>
            <a:r>
              <a:rPr kumimoji="1" lang="en-US" altLang="ja-JP" sz="2800" kern="0" dirty="0" smtClean="0">
                <a:solidFill>
                  <a:srgbClr val="1F497D"/>
                </a:solidFill>
                <a:ea typeface="ＭＳ Ｐゴシック" panose="020B0600070205080204" pitchFamily="34" charset="-128"/>
              </a:rPr>
              <a:t>Requirement </a:t>
            </a:r>
            <a:r>
              <a:rPr kumimoji="1" lang="en-US" altLang="ja-JP" sz="2800" kern="0" dirty="0">
                <a:solidFill>
                  <a:srgbClr val="1F497D"/>
                </a:solidFill>
                <a:ea typeface="ＭＳ Ｐゴシック" panose="020B0600070205080204" pitchFamily="34" charset="-128"/>
              </a:rPr>
              <a:t>of high quality historical geostationary meteorological satellite data for climate</a:t>
            </a:r>
          </a:p>
          <a:p>
            <a:pPr marL="457200" lvl="0" indent="-457200" defTabSz="2437365">
              <a:buFontTx/>
              <a:buChar char="-"/>
              <a:defRPr/>
            </a:pPr>
            <a:r>
              <a:rPr kumimoji="1" lang="en-US" altLang="ja-JP" sz="2000" kern="0" dirty="0">
                <a:solidFill>
                  <a:prstClr val="black"/>
                </a:solidFill>
              </a:rPr>
              <a:t>Geostationary satellite observations are available for more than 40 years with high spatial and temporal coverage, which are suitable for deriving essential climate variables such as cloud properties, global radiation budget, and atmospheric motion vectors and for assimilating in climate </a:t>
            </a:r>
            <a:r>
              <a:rPr kumimoji="1" lang="en-US" altLang="ja-JP" sz="2000" kern="0" dirty="0" err="1">
                <a:solidFill>
                  <a:prstClr val="black"/>
                </a:solidFill>
              </a:rPr>
              <a:t>reanalyses</a:t>
            </a:r>
            <a:r>
              <a:rPr kumimoji="1" lang="en-US" altLang="ja-JP" sz="2000" kern="0" dirty="0">
                <a:solidFill>
                  <a:prstClr val="black"/>
                </a:solidFill>
              </a:rPr>
              <a:t>;  </a:t>
            </a:r>
          </a:p>
          <a:p>
            <a:pPr marL="457200" lvl="0" indent="-457200" defTabSz="2437365">
              <a:buFontTx/>
              <a:buChar char="-"/>
              <a:defRPr/>
            </a:pPr>
            <a:r>
              <a:rPr kumimoji="1" lang="en-US" altLang="ja-JP" sz="2000" kern="0" dirty="0">
                <a:solidFill>
                  <a:prstClr val="black"/>
                </a:solidFill>
              </a:rPr>
              <a:t>However, these historical instruments were primarily built for weather applications, but generating climate quality  datasets require higher quality input data;</a:t>
            </a:r>
          </a:p>
          <a:p>
            <a:pPr marL="457200" lvl="0" indent="-457200" defTabSz="2437365">
              <a:buFontTx/>
              <a:buChar char="-"/>
              <a:defRPr/>
            </a:pPr>
            <a:r>
              <a:rPr kumimoji="1" lang="en-US" altLang="ja-JP" sz="2000" kern="0" dirty="0">
                <a:solidFill>
                  <a:prstClr val="black"/>
                </a:solidFill>
              </a:rPr>
              <a:t>We attempt to generate higher quality geo-stationary radiance data by re-calibrating them using superior quality reference datasets and accounting for changes in the characteristics of the geo-stationary satellites and sensors during their operational lifetime.</a:t>
            </a:r>
          </a:p>
          <a:p>
            <a:pPr lvl="0" defTabSz="2437365">
              <a:defRPr/>
            </a:pPr>
            <a:r>
              <a:rPr kumimoji="1" lang="en-US" altLang="ja-JP" sz="2800" kern="0" dirty="0">
                <a:solidFill>
                  <a:srgbClr val="1F497D"/>
                </a:solidFill>
                <a:ea typeface="ＭＳ Ｐゴシック" panose="020B0600070205080204" pitchFamily="34" charset="-128"/>
              </a:rPr>
              <a:t>Common method among satellite operation agencies</a:t>
            </a:r>
          </a:p>
          <a:p>
            <a:pPr marL="457200" lvl="0" indent="-457200" defTabSz="2437365">
              <a:buFontTx/>
              <a:buChar char="-"/>
              <a:defRPr/>
            </a:pPr>
            <a:r>
              <a:rPr kumimoji="1" lang="en-US" altLang="ja-JP" sz="2000" kern="0" dirty="0">
                <a:solidFill>
                  <a:prstClr val="black"/>
                </a:solidFill>
              </a:rPr>
              <a:t>Climate studies require homogeneous dataset of whole globe;</a:t>
            </a:r>
          </a:p>
          <a:p>
            <a:pPr marL="457200" indent="-457200" defTabSz="2437365">
              <a:buFontTx/>
              <a:buChar char="-"/>
              <a:defRPr/>
            </a:pPr>
            <a:r>
              <a:rPr kumimoji="1" lang="en-US" altLang="ja-JP" sz="2000" kern="0" dirty="0">
                <a:solidFill>
                  <a:prstClr val="black"/>
                </a:solidFill>
              </a:rPr>
              <a:t>Cooperation among satellite agencies and applying common method for qualification of all the satellite data is important.</a:t>
            </a:r>
          </a:p>
          <a:p>
            <a:pPr lvl="0" defTabSz="2437365">
              <a:defRPr/>
            </a:pPr>
            <a:r>
              <a:rPr kumimoji="1" lang="en-US" altLang="ja-JP" sz="2800" kern="0" dirty="0">
                <a:solidFill>
                  <a:srgbClr val="1F497D"/>
                </a:solidFill>
                <a:ea typeface="ＭＳ Ｐゴシック" panose="020B0600070205080204" pitchFamily="34" charset="-128"/>
              </a:rPr>
              <a:t>Re-calibration of Infrared and Water-Vapor channels of imagers on EUMETSAT and JMA historical geostationary satellites</a:t>
            </a:r>
          </a:p>
          <a:p>
            <a:pPr marL="457200" lvl="0" indent="-457200" defTabSz="2437365">
              <a:buFontTx/>
              <a:buChar char="-"/>
              <a:defRPr/>
            </a:pPr>
            <a:r>
              <a:rPr kumimoji="1" lang="en-US" altLang="ja-JP" sz="2000" kern="0" dirty="0">
                <a:solidFill>
                  <a:prstClr val="black"/>
                </a:solidFill>
              </a:rPr>
              <a:t>Infrared (IR) and Water-Vapor (WV) channel are considered in this study;</a:t>
            </a:r>
          </a:p>
          <a:p>
            <a:pPr marL="457200" lvl="0" indent="-457200" defTabSz="2437365">
              <a:buFontTx/>
              <a:buChar char="-"/>
              <a:defRPr/>
            </a:pPr>
            <a:r>
              <a:rPr kumimoji="1" lang="en-US" altLang="ja-JP" sz="2000" kern="0" dirty="0">
                <a:solidFill>
                  <a:prstClr val="black"/>
                </a:solidFill>
              </a:rPr>
              <a:t>Re-calibration of Visible (VIS) channel is future challenge</a:t>
            </a:r>
            <a:r>
              <a:rPr kumimoji="1" lang="en-US" altLang="ja-JP" sz="2000" kern="0" dirty="0" smtClean="0">
                <a:solidFill>
                  <a:prstClr val="black"/>
                </a:solidFill>
              </a:rPr>
              <a:t>.</a:t>
            </a:r>
            <a:endParaRPr kumimoji="1" lang="en-US" altLang="ja-JP" sz="2000" kern="0" dirty="0">
              <a:solidFill>
                <a:prstClr val="black"/>
              </a:solidFill>
            </a:endParaRPr>
          </a:p>
        </p:txBody>
      </p:sp>
    </p:spTree>
    <p:extLst>
      <p:ext uri="{BB962C8B-B14F-4D97-AF65-F5344CB8AC3E}">
        <p14:creationId xmlns:p14="http://schemas.microsoft.com/office/powerpoint/2010/main" val="9398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627"/>
          <p:cNvSpPr/>
          <p:nvPr/>
        </p:nvSpPr>
        <p:spPr>
          <a:xfrm>
            <a:off x="-849991" y="-19049"/>
            <a:ext cx="14034856" cy="82590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endParaRPr lang="en-US" sz="4000" dirty="0">
              <a:solidFill>
                <a:schemeClr val="tx2"/>
              </a:solidFill>
            </a:endParaRPr>
          </a:p>
        </p:txBody>
      </p:sp>
      <p:sp>
        <p:nvSpPr>
          <p:cNvPr id="16" name="角丸四角形 627"/>
          <p:cNvSpPr/>
          <p:nvPr/>
        </p:nvSpPr>
        <p:spPr>
          <a:xfrm>
            <a:off x="1" y="-19047"/>
            <a:ext cx="9182099" cy="855425"/>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altLang="ja-JP" sz="4400" dirty="0" smtClean="0">
                <a:solidFill>
                  <a:schemeClr val="accent5">
                    <a:lumMod val="50000"/>
                  </a:schemeClr>
                </a:solidFill>
              </a:rPr>
              <a:t>Method</a:t>
            </a:r>
            <a:endParaRPr lang="en-US" altLang="ja-JP" sz="4000" dirty="0">
              <a:solidFill>
                <a:schemeClr val="accent5">
                  <a:lumMod val="50000"/>
                </a:schemeClr>
              </a:solidFill>
            </a:endParaRPr>
          </a:p>
        </p:txBody>
      </p:sp>
      <p:sp>
        <p:nvSpPr>
          <p:cNvPr id="17" name="テキスト ボックス 253"/>
          <p:cNvSpPr txBox="1"/>
          <p:nvPr/>
        </p:nvSpPr>
        <p:spPr>
          <a:xfrm>
            <a:off x="8920833" y="6049036"/>
            <a:ext cx="3186281" cy="461665"/>
          </a:xfrm>
          <a:prstGeom prst="rect">
            <a:avLst/>
          </a:prstGeom>
          <a:noFill/>
          <a:effectLst/>
        </p:spPr>
        <p:txBody>
          <a:bodyPr wrap="square" rtlCol="0">
            <a:spAutoFit/>
          </a:bodyPr>
          <a:lstStyle/>
          <a:p>
            <a:r>
              <a:rPr lang="en-US" altLang="ja-JP" sz="2400" dirty="0" smtClean="0">
                <a:latin typeface="Tahoma" panose="020B0604030504040204" pitchFamily="34" charset="0"/>
                <a:ea typeface="Tahoma" panose="020B0604030504040204" pitchFamily="34" charset="0"/>
                <a:cs typeface="Tahoma" panose="020B0604030504040204" pitchFamily="34" charset="0"/>
              </a:rPr>
              <a:t>apply same method</a:t>
            </a:r>
            <a:endParaRPr lang="en-US" altLang="ja-JP" sz="1100" dirty="0">
              <a:latin typeface="Tahoma" panose="020B0604030504040204" pitchFamily="34" charset="0"/>
              <a:ea typeface="Tahoma" panose="020B0604030504040204" pitchFamily="34" charset="0"/>
              <a:cs typeface="Tahoma" panose="020B0604030504040204" pitchFamily="34" charset="0"/>
            </a:endParaRPr>
          </a:p>
        </p:txBody>
      </p:sp>
      <p:pic>
        <p:nvPicPr>
          <p:cNvPr id="18" name="Picture 8" descr="http://free-illustrations-ls01.gatag.net/images/lgi01a20140712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5018" y="3675871"/>
            <a:ext cx="1322524" cy="964772"/>
          </a:xfrm>
          <a:prstGeom prst="rect">
            <a:avLst/>
          </a:prstGeom>
          <a:noFill/>
          <a:extLst>
            <a:ext uri="{909E8E84-426E-40DD-AFC4-6F175D3DCCD1}">
              <a14:hiddenFill xmlns:a14="http://schemas.microsoft.com/office/drawing/2010/main">
                <a:solidFill>
                  <a:srgbClr val="FFFFFF"/>
                </a:solidFill>
              </a14:hiddenFill>
            </a:ext>
          </a:extLst>
        </p:spPr>
      </p:pic>
      <p:sp>
        <p:nvSpPr>
          <p:cNvPr id="19" name="Up-Down Arrow 18"/>
          <p:cNvSpPr/>
          <p:nvPr/>
        </p:nvSpPr>
        <p:spPr>
          <a:xfrm rot="18939475">
            <a:off x="9323875" y="2948425"/>
            <a:ext cx="537423" cy="1372294"/>
          </a:xfrm>
          <a:prstGeom prst="up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0" name="Picture 19" descr="https://quickquack.files.wordpress.com/2012/04/mtsa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4117" y="2672054"/>
            <a:ext cx="1692275" cy="1177408"/>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8972204" y="5532107"/>
            <a:ext cx="1240763" cy="180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Isosceles Triangle 21"/>
          <p:cNvSpPr/>
          <p:nvPr/>
        </p:nvSpPr>
        <p:spPr>
          <a:xfrm>
            <a:off x="8994269" y="3529996"/>
            <a:ext cx="1196635" cy="2105032"/>
          </a:xfrm>
          <a:prstGeom prst="triangle">
            <a:avLst>
              <a:gd name="adj" fmla="val 0"/>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3" name="Isosceles Triangle 22"/>
          <p:cNvSpPr/>
          <p:nvPr/>
        </p:nvSpPr>
        <p:spPr>
          <a:xfrm>
            <a:off x="8994269" y="4505195"/>
            <a:ext cx="1196635" cy="1105708"/>
          </a:xfrm>
          <a:prstGeom prst="triangle">
            <a:avLst>
              <a:gd name="adj" fmla="val 84444"/>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角丸四角形 627"/>
          <p:cNvSpPr/>
          <p:nvPr/>
        </p:nvSpPr>
        <p:spPr>
          <a:xfrm>
            <a:off x="6917259" y="3736700"/>
            <a:ext cx="2622607" cy="821106"/>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smtClean="0"/>
              <a:t>geostationary </a:t>
            </a:r>
            <a:r>
              <a:rPr lang="en-US" sz="2400" dirty="0"/>
              <a:t>satellite</a:t>
            </a:r>
          </a:p>
        </p:txBody>
      </p:sp>
      <p:sp>
        <p:nvSpPr>
          <p:cNvPr id="25" name="角丸四角形 627"/>
          <p:cNvSpPr/>
          <p:nvPr/>
        </p:nvSpPr>
        <p:spPr>
          <a:xfrm>
            <a:off x="9245164" y="2760116"/>
            <a:ext cx="2813547" cy="769881"/>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smtClean="0">
                <a:solidFill>
                  <a:schemeClr val="tx2"/>
                </a:solidFill>
              </a:rPr>
              <a:t>compare data</a:t>
            </a:r>
            <a:endParaRPr lang="en-US" sz="2800" dirty="0">
              <a:solidFill>
                <a:schemeClr val="tx2"/>
              </a:solidFill>
            </a:endParaRPr>
          </a:p>
        </p:txBody>
      </p:sp>
      <p:pic>
        <p:nvPicPr>
          <p:cNvPr id="26" name="Picture 4" descr="http://ds.data.jma.go.jp/gmd/argo/data/japanese/JMAlogo.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4849" y="5804334"/>
            <a:ext cx="751857" cy="7693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pload.wikimedia.org/wikipedia/commons/thumb/e/e2/EUMETSAT_logo.svg/1200px-EUMETSAT_logo.svg.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62568" y="5836909"/>
            <a:ext cx="1309483" cy="736744"/>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 627"/>
          <p:cNvSpPr/>
          <p:nvPr/>
        </p:nvSpPr>
        <p:spPr>
          <a:xfrm>
            <a:off x="9706392" y="4576040"/>
            <a:ext cx="2861307" cy="516736"/>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smtClean="0"/>
              <a:t>Low earth orbit satellite</a:t>
            </a:r>
            <a:endParaRPr lang="en-US" sz="2400" dirty="0"/>
          </a:p>
        </p:txBody>
      </p:sp>
      <p:sp>
        <p:nvSpPr>
          <p:cNvPr id="31" name="角丸四角形 627"/>
          <p:cNvSpPr/>
          <p:nvPr/>
        </p:nvSpPr>
        <p:spPr>
          <a:xfrm>
            <a:off x="505463" y="806860"/>
            <a:ext cx="11323948" cy="1306154"/>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marL="342900" indent="-342900">
              <a:lnSpc>
                <a:spcPct val="90000"/>
              </a:lnSpc>
              <a:buFontTx/>
              <a:buChar char="-"/>
            </a:pPr>
            <a:r>
              <a:rPr lang="en-US" altLang="ja-JP" sz="2800" dirty="0" smtClean="0">
                <a:solidFill>
                  <a:schemeClr val="tx1"/>
                </a:solidFill>
              </a:rPr>
              <a:t>Compare with spatially, temporally, and geometrically collocated data observed by  a imager on low earth orbit satellite.</a:t>
            </a:r>
          </a:p>
          <a:p>
            <a:pPr marL="342900" indent="-342900">
              <a:lnSpc>
                <a:spcPct val="90000"/>
              </a:lnSpc>
              <a:buFontTx/>
              <a:buChar char="-"/>
            </a:pPr>
            <a:r>
              <a:rPr lang="en-US" altLang="ja-JP" sz="2800" dirty="0" smtClean="0">
                <a:solidFill>
                  <a:schemeClr val="tx1"/>
                </a:solidFill>
              </a:rPr>
              <a:t>Fundamental idea is same as that of GSICS IR channel calibration</a:t>
            </a:r>
          </a:p>
        </p:txBody>
      </p:sp>
      <p:graphicFrame>
        <p:nvGraphicFramePr>
          <p:cNvPr id="3" name="表 2"/>
          <p:cNvGraphicFramePr>
            <a:graphicFrameLocks noGrp="1"/>
          </p:cNvGraphicFramePr>
          <p:nvPr>
            <p:extLst>
              <p:ext uri="{D42A27DB-BD31-4B8C-83A1-F6EECF244321}">
                <p14:modId xmlns:p14="http://schemas.microsoft.com/office/powerpoint/2010/main" val="2846891486"/>
              </p:ext>
            </p:extLst>
          </p:nvPr>
        </p:nvGraphicFramePr>
        <p:xfrm>
          <a:off x="124781" y="2113014"/>
          <a:ext cx="7139387" cy="4671439"/>
        </p:xfrm>
        <a:graphic>
          <a:graphicData uri="http://schemas.openxmlformats.org/drawingml/2006/table">
            <a:tbl>
              <a:tblPr firstRow="1" bandRow="1">
                <a:tableStyleId>{5C22544A-7EE6-4342-B048-85BDC9FD1C3A}</a:tableStyleId>
              </a:tblPr>
              <a:tblGrid>
                <a:gridCol w="2229535"/>
                <a:gridCol w="2358943"/>
                <a:gridCol w="2550909"/>
              </a:tblGrid>
              <a:tr h="382818">
                <a:tc>
                  <a:txBody>
                    <a:bodyPr/>
                    <a:lstStyle/>
                    <a:p>
                      <a:pPr algn="ctr">
                        <a:spcAft>
                          <a:spcPts val="0"/>
                        </a:spcAft>
                      </a:pPr>
                      <a:r>
                        <a:rPr lang="en-US" sz="2000" kern="1200" dirty="0">
                          <a:effectLst/>
                        </a:rPr>
                        <a:t>Imager</a:t>
                      </a:r>
                      <a:endParaRPr lang="ja-JP" sz="1800" kern="100" dirty="0">
                        <a:effectLst/>
                        <a:latin typeface="Century"/>
                        <a:ea typeface="ＭＳ 明朝"/>
                        <a:cs typeface="Times New Roman"/>
                      </a:endParaRPr>
                    </a:p>
                  </a:txBody>
                  <a:tcPr marL="121920" marR="121920"/>
                </a:tc>
                <a:tc>
                  <a:txBody>
                    <a:bodyPr/>
                    <a:lstStyle/>
                    <a:p>
                      <a:pPr algn="ctr">
                        <a:spcAft>
                          <a:spcPts val="0"/>
                        </a:spcAft>
                      </a:pPr>
                      <a:r>
                        <a:rPr lang="en-US" sz="2000" kern="1200" dirty="0">
                          <a:effectLst/>
                        </a:rPr>
                        <a:t>Satellite</a:t>
                      </a:r>
                      <a:endParaRPr lang="ja-JP" sz="1800" kern="100" dirty="0">
                        <a:effectLst/>
                        <a:latin typeface="Century"/>
                        <a:ea typeface="ＭＳ 明朝"/>
                        <a:cs typeface="Times New Roman"/>
                      </a:endParaRPr>
                    </a:p>
                  </a:txBody>
                  <a:tcPr marL="121920" marR="121920"/>
                </a:tc>
                <a:tc>
                  <a:txBody>
                    <a:bodyPr/>
                    <a:lstStyle/>
                    <a:p>
                      <a:pPr algn="ctr">
                        <a:spcAft>
                          <a:spcPts val="0"/>
                        </a:spcAft>
                      </a:pPr>
                      <a:r>
                        <a:rPr lang="en-US" sz="2000" kern="1200" dirty="0">
                          <a:effectLst/>
                        </a:rPr>
                        <a:t>Period</a:t>
                      </a:r>
                      <a:endParaRPr lang="ja-JP" sz="1800" kern="100" dirty="0">
                        <a:effectLst/>
                        <a:latin typeface="Century"/>
                        <a:ea typeface="ＭＳ 明朝"/>
                        <a:cs typeface="Times New Roman"/>
                      </a:endParaRPr>
                    </a:p>
                  </a:txBody>
                  <a:tcPr marL="121920" marR="121920"/>
                </a:tc>
              </a:tr>
              <a:tr h="689072">
                <a:tc>
                  <a:txBody>
                    <a:bodyPr/>
                    <a:lstStyle/>
                    <a:p>
                      <a:pPr algn="l">
                        <a:spcAft>
                          <a:spcPts val="0"/>
                        </a:spcAft>
                      </a:pPr>
                      <a:r>
                        <a:rPr lang="en-US" sz="2000" kern="1200">
                          <a:effectLst/>
                        </a:rPr>
                        <a:t>MVIRI/SEVIRI</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METEOSAT series</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1981 -</a:t>
                      </a:r>
                      <a:endParaRPr lang="ja-JP" sz="1800" kern="100">
                        <a:effectLst/>
                        <a:latin typeface="Century"/>
                        <a:ea typeface="ＭＳ 明朝"/>
                        <a:cs typeface="Times New Roman"/>
                      </a:endParaRPr>
                    </a:p>
                  </a:txBody>
                  <a:tcPr marL="121920" marR="121920"/>
                </a:tc>
              </a:tr>
              <a:tr h="689072">
                <a:tc>
                  <a:txBody>
                    <a:bodyPr/>
                    <a:lstStyle/>
                    <a:p>
                      <a:pPr algn="l">
                        <a:spcAft>
                          <a:spcPts val="0"/>
                        </a:spcAft>
                      </a:pPr>
                      <a:r>
                        <a:rPr lang="en-US" sz="2000" kern="1200">
                          <a:effectLst/>
                        </a:rPr>
                        <a:t>VISSR / JAMI / IMAGER</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Himawari series</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1978 -</a:t>
                      </a:r>
                      <a:endParaRPr lang="ja-JP" sz="1800" kern="100">
                        <a:effectLst/>
                        <a:latin typeface="Century"/>
                        <a:ea typeface="ＭＳ 明朝"/>
                        <a:cs typeface="Times New Roman"/>
                      </a:endParaRPr>
                    </a:p>
                  </a:txBody>
                  <a:tcPr marL="121920" marR="121920"/>
                </a:tc>
              </a:tr>
              <a:tr h="995327">
                <a:tc>
                  <a:txBody>
                    <a:bodyPr/>
                    <a:lstStyle/>
                    <a:p>
                      <a:pPr algn="l">
                        <a:spcAft>
                          <a:spcPts val="0"/>
                        </a:spcAft>
                      </a:pPr>
                      <a:r>
                        <a:rPr lang="en-US" sz="2000" kern="1200">
                          <a:effectLst/>
                        </a:rPr>
                        <a:t>HIRS/2</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TIROS-N</a:t>
                      </a:r>
                      <a:endParaRPr lang="ja-JP" sz="1800" kern="100">
                        <a:effectLst/>
                      </a:endParaRPr>
                    </a:p>
                    <a:p>
                      <a:pPr algn="l">
                        <a:spcAft>
                          <a:spcPts val="0"/>
                        </a:spcAft>
                      </a:pPr>
                      <a:r>
                        <a:rPr lang="en-US" sz="2000" kern="1200">
                          <a:effectLst/>
                        </a:rPr>
                        <a:t>NOAA-6 - NOAA-14 </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1978 – 2006</a:t>
                      </a:r>
                      <a:endParaRPr lang="ja-JP" sz="1800" kern="100">
                        <a:effectLst/>
                        <a:latin typeface="Century"/>
                        <a:ea typeface="ＭＳ 明朝"/>
                        <a:cs typeface="Times New Roman"/>
                      </a:endParaRPr>
                    </a:p>
                  </a:txBody>
                  <a:tcPr marL="121920" marR="121920"/>
                </a:tc>
              </a:tr>
              <a:tr h="382818">
                <a:tc>
                  <a:txBody>
                    <a:bodyPr/>
                    <a:lstStyle/>
                    <a:p>
                      <a:pPr algn="l">
                        <a:spcAft>
                          <a:spcPts val="0"/>
                        </a:spcAft>
                      </a:pPr>
                      <a:r>
                        <a:rPr lang="en-US" sz="2000" kern="1200">
                          <a:effectLst/>
                        </a:rPr>
                        <a:t>HIRS/3</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NOAA-15,16,17</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1998 – 2013</a:t>
                      </a:r>
                      <a:endParaRPr lang="ja-JP" sz="1800" kern="100">
                        <a:effectLst/>
                        <a:latin typeface="Century"/>
                        <a:ea typeface="ＭＳ 明朝"/>
                        <a:cs typeface="Times New Roman"/>
                      </a:endParaRPr>
                    </a:p>
                  </a:txBody>
                  <a:tcPr marL="121920" marR="121920"/>
                </a:tc>
              </a:tr>
              <a:tr h="689072">
                <a:tc>
                  <a:txBody>
                    <a:bodyPr/>
                    <a:lstStyle/>
                    <a:p>
                      <a:pPr algn="l">
                        <a:spcAft>
                          <a:spcPts val="0"/>
                        </a:spcAft>
                      </a:pPr>
                      <a:r>
                        <a:rPr lang="en-US" sz="2000" kern="1200">
                          <a:effectLst/>
                        </a:rPr>
                        <a:t>HIRS/4</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NOAA-18,19</a:t>
                      </a:r>
                      <a:endParaRPr lang="ja-JP" sz="1800" kern="100">
                        <a:effectLst/>
                      </a:endParaRPr>
                    </a:p>
                    <a:p>
                      <a:pPr algn="l">
                        <a:spcAft>
                          <a:spcPts val="0"/>
                        </a:spcAft>
                      </a:pPr>
                      <a:r>
                        <a:rPr lang="en-US" sz="2000" kern="1200">
                          <a:effectLst/>
                        </a:rPr>
                        <a:t>METOP-1,2</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2005 - </a:t>
                      </a:r>
                      <a:endParaRPr lang="ja-JP" sz="1800" kern="100">
                        <a:effectLst/>
                        <a:latin typeface="Century"/>
                        <a:ea typeface="ＭＳ 明朝"/>
                        <a:cs typeface="Times New Roman"/>
                      </a:endParaRPr>
                    </a:p>
                  </a:txBody>
                  <a:tcPr marL="121920" marR="121920"/>
                </a:tc>
              </a:tr>
              <a:tr h="382818">
                <a:tc>
                  <a:txBody>
                    <a:bodyPr/>
                    <a:lstStyle/>
                    <a:p>
                      <a:pPr algn="l">
                        <a:spcAft>
                          <a:spcPts val="0"/>
                        </a:spcAft>
                      </a:pPr>
                      <a:r>
                        <a:rPr lang="en-US" sz="2000" kern="1200">
                          <a:effectLst/>
                        </a:rPr>
                        <a:t>AIRS</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Aqua</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a:effectLst/>
                        </a:rPr>
                        <a:t>2002-</a:t>
                      </a:r>
                      <a:endParaRPr lang="ja-JP" sz="1800" kern="100">
                        <a:effectLst/>
                        <a:latin typeface="Century"/>
                        <a:ea typeface="ＭＳ 明朝"/>
                        <a:cs typeface="Times New Roman"/>
                      </a:endParaRPr>
                    </a:p>
                  </a:txBody>
                  <a:tcPr marL="121920" marR="121920"/>
                </a:tc>
              </a:tr>
              <a:tr h="382818">
                <a:tc>
                  <a:txBody>
                    <a:bodyPr/>
                    <a:lstStyle/>
                    <a:p>
                      <a:pPr algn="l">
                        <a:spcAft>
                          <a:spcPts val="0"/>
                        </a:spcAft>
                      </a:pPr>
                      <a:r>
                        <a:rPr lang="en-US" sz="2000" kern="1200" dirty="0">
                          <a:effectLst/>
                        </a:rPr>
                        <a:t>IASI</a:t>
                      </a:r>
                      <a:endParaRPr lang="ja-JP" sz="1800" kern="100" dirty="0">
                        <a:effectLst/>
                        <a:latin typeface="Century"/>
                        <a:ea typeface="ＭＳ 明朝"/>
                        <a:cs typeface="Times New Roman"/>
                      </a:endParaRPr>
                    </a:p>
                  </a:txBody>
                  <a:tcPr marL="121920" marR="121920"/>
                </a:tc>
                <a:tc>
                  <a:txBody>
                    <a:bodyPr/>
                    <a:lstStyle/>
                    <a:p>
                      <a:pPr algn="l">
                        <a:spcAft>
                          <a:spcPts val="0"/>
                        </a:spcAft>
                      </a:pPr>
                      <a:r>
                        <a:rPr lang="en-US" sz="2000" kern="1200">
                          <a:effectLst/>
                        </a:rPr>
                        <a:t>Metop-A/B</a:t>
                      </a:r>
                      <a:endParaRPr lang="ja-JP" sz="1800" kern="100">
                        <a:effectLst/>
                        <a:latin typeface="Century"/>
                        <a:ea typeface="ＭＳ 明朝"/>
                        <a:cs typeface="Times New Roman"/>
                      </a:endParaRPr>
                    </a:p>
                  </a:txBody>
                  <a:tcPr marL="121920" marR="121920"/>
                </a:tc>
                <a:tc>
                  <a:txBody>
                    <a:bodyPr/>
                    <a:lstStyle/>
                    <a:p>
                      <a:pPr algn="l">
                        <a:spcAft>
                          <a:spcPts val="0"/>
                        </a:spcAft>
                      </a:pPr>
                      <a:r>
                        <a:rPr lang="en-US" sz="2000" kern="1200" dirty="0">
                          <a:effectLst/>
                        </a:rPr>
                        <a:t>2007-</a:t>
                      </a:r>
                      <a:endParaRPr lang="ja-JP" sz="1800" kern="100" dirty="0">
                        <a:effectLst/>
                        <a:latin typeface="Century"/>
                        <a:ea typeface="ＭＳ 明朝"/>
                        <a:cs typeface="Times New Roman"/>
                      </a:endParaRPr>
                    </a:p>
                  </a:txBody>
                  <a:tcPr marL="121920" marR="121920"/>
                </a:tc>
              </a:tr>
            </a:tbl>
          </a:graphicData>
        </a:graphic>
      </p:graphicFrame>
      <p:sp>
        <p:nvSpPr>
          <p:cNvPr id="4" name="Rectangle 1"/>
          <p:cNvSpPr>
            <a:spLocks noChangeArrowheads="1"/>
          </p:cNvSpPr>
          <p:nvPr/>
        </p:nvSpPr>
        <p:spPr bwMode="auto">
          <a:xfrm>
            <a:off x="3292414" y="226418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28168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rotWithShape="1">
          <a:blip r:embed="rId3" cstate="email">
            <a:extLst>
              <a:ext uri="{28A0092B-C50C-407E-A947-70E740481C1C}">
                <a14:useLocalDpi xmlns:a14="http://schemas.microsoft.com/office/drawing/2010/main"/>
              </a:ext>
            </a:extLst>
          </a:blip>
          <a:srcRect l="8793" b="3020"/>
          <a:stretch/>
        </p:blipFill>
        <p:spPr>
          <a:xfrm>
            <a:off x="7302787" y="128948"/>
            <a:ext cx="4761480" cy="4160222"/>
          </a:xfrm>
          <a:prstGeom prst="rect">
            <a:avLst/>
          </a:prstGeom>
        </p:spPr>
      </p:pic>
      <p:sp>
        <p:nvSpPr>
          <p:cNvPr id="4" name="TextBox 3"/>
          <p:cNvSpPr txBox="1"/>
          <p:nvPr/>
        </p:nvSpPr>
        <p:spPr>
          <a:xfrm>
            <a:off x="8440477" y="4125392"/>
            <a:ext cx="2449059" cy="400110"/>
          </a:xfrm>
          <a:prstGeom prst="rect">
            <a:avLst/>
          </a:prstGeom>
          <a:noFill/>
        </p:spPr>
        <p:txBody>
          <a:bodyPr wrap="square" rtlCol="0">
            <a:spAutoFit/>
          </a:bodyPr>
          <a:lstStyle/>
          <a:p>
            <a:pPr algn="ctr"/>
            <a:r>
              <a:rPr lang="en-US" sz="2000" dirty="0" smtClean="0"/>
              <a:t>GEO count</a:t>
            </a:r>
            <a:endParaRPr lang="en-GB" sz="2000" dirty="0"/>
          </a:p>
        </p:txBody>
      </p:sp>
      <p:sp>
        <p:nvSpPr>
          <p:cNvPr id="5" name="TextBox 4"/>
          <p:cNvSpPr txBox="1"/>
          <p:nvPr/>
        </p:nvSpPr>
        <p:spPr>
          <a:xfrm rot="16200000">
            <a:off x="4681427" y="1902337"/>
            <a:ext cx="4482080" cy="707886"/>
          </a:xfrm>
          <a:prstGeom prst="rect">
            <a:avLst/>
          </a:prstGeom>
          <a:noFill/>
        </p:spPr>
        <p:txBody>
          <a:bodyPr wrap="square" rtlCol="0">
            <a:spAutoFit/>
          </a:bodyPr>
          <a:lstStyle/>
          <a:p>
            <a:pPr algn="ctr"/>
            <a:r>
              <a:rPr lang="en-US" sz="2000" dirty="0" smtClean="0"/>
              <a:t>Pseudo-GEO radiance</a:t>
            </a:r>
          </a:p>
          <a:p>
            <a:pPr algn="ctr"/>
            <a:r>
              <a:rPr lang="en-US" sz="2000" dirty="0" smtClean="0"/>
              <a:t>(made from HIRS/AIRS/IAIS)</a:t>
            </a:r>
            <a:endParaRPr lang="en-GB" sz="2000" dirty="0"/>
          </a:p>
        </p:txBody>
      </p:sp>
      <p:cxnSp>
        <p:nvCxnSpPr>
          <p:cNvPr id="7" name="Straight Connector 6"/>
          <p:cNvCxnSpPr/>
          <p:nvPr/>
        </p:nvCxnSpPr>
        <p:spPr>
          <a:xfrm flipH="1">
            <a:off x="7842788" y="365760"/>
            <a:ext cx="3261361" cy="36118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38967" y="3066419"/>
            <a:ext cx="3946519" cy="1015663"/>
          </a:xfrm>
          <a:prstGeom prst="rect">
            <a:avLst/>
          </a:prstGeom>
          <a:noFill/>
        </p:spPr>
        <p:txBody>
          <a:bodyPr wrap="square" rtlCol="0">
            <a:spAutoFit/>
          </a:bodyPr>
          <a:lstStyle/>
          <a:p>
            <a:r>
              <a:rPr lang="en-US" sz="2000" dirty="0" smtClean="0">
                <a:solidFill>
                  <a:srgbClr val="FF0000"/>
                </a:solidFill>
              </a:rPr>
              <a:t>Linear fitting</a:t>
            </a:r>
          </a:p>
          <a:p>
            <a:pPr marL="457200" indent="-457200">
              <a:buFont typeface="Wingdings" pitchFamily="2" charset="2"/>
              <a:buChar char="à"/>
            </a:pPr>
            <a:r>
              <a:rPr lang="en-US" sz="2000" dirty="0" smtClean="0">
                <a:solidFill>
                  <a:srgbClr val="FF0000"/>
                </a:solidFill>
                <a:sym typeface="Wingdings" panose="05000000000000000000" pitchFamily="2" charset="2"/>
              </a:rPr>
              <a:t>This calibration is </a:t>
            </a:r>
            <a:endParaRPr lang="en-GB" sz="2000" dirty="0">
              <a:solidFill>
                <a:srgbClr val="FF0000"/>
              </a:solidFill>
              <a:sym typeface="Wingdings" panose="05000000000000000000" pitchFamily="2" charset="2"/>
            </a:endParaRPr>
          </a:p>
          <a:p>
            <a:r>
              <a:rPr lang="en-GB" sz="2000" dirty="0" smtClean="0">
                <a:solidFill>
                  <a:srgbClr val="FF0000"/>
                </a:solidFill>
                <a:sym typeface="Wingdings" panose="05000000000000000000" pitchFamily="2" charset="2"/>
              </a:rPr>
              <a:t>“tentative correction coefficients”</a:t>
            </a:r>
            <a:endParaRPr lang="en-US" sz="2000" dirty="0" smtClean="0">
              <a:solidFill>
                <a:srgbClr val="FF0000"/>
              </a:solidFill>
              <a:sym typeface="Wingdings" panose="05000000000000000000" pitchFamily="2" charset="2"/>
            </a:endParaRPr>
          </a:p>
        </p:txBody>
      </p:sp>
      <p:grpSp>
        <p:nvGrpSpPr>
          <p:cNvPr id="22" name="グループ化 21"/>
          <p:cNvGrpSpPr/>
          <p:nvPr/>
        </p:nvGrpSpPr>
        <p:grpSpPr>
          <a:xfrm>
            <a:off x="8371621" y="4664958"/>
            <a:ext cx="1463040" cy="1897972"/>
            <a:chOff x="8812527" y="343066"/>
            <a:chExt cx="1463040" cy="1897972"/>
          </a:xfrm>
        </p:grpSpPr>
        <p:sp>
          <p:nvSpPr>
            <p:cNvPr id="8" name="円/楕円 7"/>
            <p:cNvSpPr/>
            <p:nvPr/>
          </p:nvSpPr>
          <p:spPr>
            <a:xfrm>
              <a:off x="9330687" y="976118"/>
              <a:ext cx="42672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9544047" y="343066"/>
              <a:ext cx="0" cy="1897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8812527" y="1181858"/>
              <a:ext cx="1463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直線矢印コネクタ 18"/>
          <p:cNvCxnSpPr/>
          <p:nvPr/>
        </p:nvCxnSpPr>
        <p:spPr>
          <a:xfrm flipH="1" flipV="1">
            <a:off x="8445339" y="3664744"/>
            <a:ext cx="444443" cy="163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176980" y="5679011"/>
            <a:ext cx="3015020" cy="707886"/>
          </a:xfrm>
          <a:prstGeom prst="rect">
            <a:avLst/>
          </a:prstGeom>
          <a:noFill/>
        </p:spPr>
        <p:txBody>
          <a:bodyPr wrap="square" rtlCol="0">
            <a:spAutoFit/>
          </a:bodyPr>
          <a:lstStyle/>
          <a:p>
            <a:r>
              <a:rPr kumimoji="1" lang="en-US" altLang="ja-JP" sz="2000" dirty="0" smtClean="0"/>
              <a:t>Each point has uncertainty</a:t>
            </a:r>
          </a:p>
          <a:p>
            <a:r>
              <a:rPr kumimoji="1" lang="en-US" altLang="ja-JP" sz="2000" dirty="0" smtClean="0"/>
              <a:t>In x and y axis</a:t>
            </a:r>
            <a:endParaRPr kumimoji="1" lang="ja-JP" altLang="en-US" sz="2000" dirty="0"/>
          </a:p>
        </p:txBody>
      </p:sp>
      <p:sp>
        <p:nvSpPr>
          <p:cNvPr id="25" name="テキスト ボックス 24"/>
          <p:cNvSpPr txBox="1"/>
          <p:nvPr/>
        </p:nvSpPr>
        <p:spPr>
          <a:xfrm>
            <a:off x="154416" y="128948"/>
            <a:ext cx="6139704" cy="523220"/>
          </a:xfrm>
          <a:prstGeom prst="rect">
            <a:avLst/>
          </a:prstGeom>
          <a:noFill/>
        </p:spPr>
        <p:txBody>
          <a:bodyPr wrap="square" rtlCol="0">
            <a:spAutoFit/>
          </a:bodyPr>
          <a:lstStyle/>
          <a:p>
            <a:r>
              <a:rPr kumimoji="1" lang="en-US" altLang="ja-JP" sz="2800" dirty="0" smtClean="0"/>
              <a:t>Get tentative correction coefficients</a:t>
            </a:r>
            <a:endParaRPr kumimoji="1" lang="ja-JP" altLang="en-US" sz="2800" dirty="0"/>
          </a:p>
        </p:txBody>
      </p:sp>
      <p:sp>
        <p:nvSpPr>
          <p:cNvPr id="29" name="テキスト ボックス 28"/>
          <p:cNvSpPr txBox="1"/>
          <p:nvPr/>
        </p:nvSpPr>
        <p:spPr>
          <a:xfrm>
            <a:off x="103255" y="856357"/>
            <a:ext cx="7438257" cy="6001643"/>
          </a:xfrm>
          <a:prstGeom prst="rect">
            <a:avLst/>
          </a:prstGeom>
          <a:noFill/>
        </p:spPr>
        <p:txBody>
          <a:bodyPr wrap="square" rtlCol="0">
            <a:spAutoFit/>
          </a:bodyPr>
          <a:lstStyle/>
          <a:p>
            <a:r>
              <a:rPr kumimoji="1" lang="en-US" altLang="ja-JP" sz="2400" dirty="0" smtClean="0"/>
              <a:t>Plot GEO count and Pseudo GEO radiance </a:t>
            </a:r>
          </a:p>
          <a:p>
            <a:r>
              <a:rPr kumimoji="1" lang="en-US" altLang="ja-JP" sz="2400" dirty="0" smtClean="0"/>
              <a:t>  - Plot collocation data in +- 2 days</a:t>
            </a:r>
          </a:p>
          <a:p>
            <a:r>
              <a:rPr kumimoji="1" lang="en-US" altLang="ja-JP" sz="2400" dirty="0"/>
              <a:t> - </a:t>
            </a:r>
            <a:r>
              <a:rPr kumimoji="1" lang="en-US" altLang="ja-JP" sz="2400" dirty="0" smtClean="0"/>
              <a:t>100 plots are minimum number for linear fitting</a:t>
            </a:r>
          </a:p>
          <a:p>
            <a:r>
              <a:rPr kumimoji="1" lang="en-US" altLang="ja-JP" sz="2400" dirty="0" smtClean="0"/>
              <a:t>  - We consider uncertainty of each point</a:t>
            </a:r>
          </a:p>
          <a:p>
            <a:r>
              <a:rPr kumimoji="1" lang="en-US" altLang="ja-JP" sz="2400" dirty="0"/>
              <a:t> </a:t>
            </a:r>
            <a:r>
              <a:rPr kumimoji="1" lang="en-US" altLang="ja-JP" sz="2400" dirty="0" smtClean="0"/>
              <a:t>   - variance in </a:t>
            </a:r>
            <a:r>
              <a:rPr kumimoji="1" lang="en-US" altLang="ja-JP" sz="2400" i="1" dirty="0" smtClean="0"/>
              <a:t>x</a:t>
            </a:r>
            <a:r>
              <a:rPr kumimoji="1" lang="en-US" altLang="ja-JP" sz="2400" dirty="0" smtClean="0"/>
              <a:t> axis </a:t>
            </a:r>
          </a:p>
          <a:p>
            <a:r>
              <a:rPr kumimoji="1" lang="en-US" altLang="ja-JP" sz="2400" dirty="0"/>
              <a:t> </a:t>
            </a:r>
            <a:r>
              <a:rPr kumimoji="1" lang="en-US" altLang="ja-JP" sz="2400" dirty="0" smtClean="0"/>
              <a:t>          variance of GEO count in FOV area.</a:t>
            </a:r>
          </a:p>
          <a:p>
            <a:r>
              <a:rPr kumimoji="1" lang="en-US" altLang="ja-JP" sz="2400" dirty="0"/>
              <a:t> </a:t>
            </a:r>
            <a:r>
              <a:rPr kumimoji="1" lang="en-US" altLang="ja-JP" sz="2400" dirty="0" smtClean="0"/>
              <a:t>   -</a:t>
            </a:r>
            <a:r>
              <a:rPr kumimoji="1" lang="en-US" altLang="ja-JP" sz="2400" dirty="0"/>
              <a:t> variance </a:t>
            </a:r>
            <a:r>
              <a:rPr kumimoji="1" lang="en-US" altLang="ja-JP" sz="2400" dirty="0" smtClean="0"/>
              <a:t>in </a:t>
            </a:r>
            <a:r>
              <a:rPr kumimoji="1" lang="en-US" altLang="ja-JP" sz="2400" i="1" dirty="0" smtClean="0"/>
              <a:t>y</a:t>
            </a:r>
            <a:r>
              <a:rPr kumimoji="1" lang="en-US" altLang="ja-JP" sz="2400" dirty="0" smtClean="0"/>
              <a:t> axis</a:t>
            </a:r>
          </a:p>
          <a:p>
            <a:r>
              <a:rPr kumimoji="1" lang="en-US" altLang="ja-JP" sz="2400" dirty="0"/>
              <a:t> </a:t>
            </a:r>
            <a:r>
              <a:rPr kumimoji="1" lang="en-US" altLang="ja-JP" sz="2400" dirty="0" smtClean="0"/>
              <a:t>          variance from LEO NEDT</a:t>
            </a:r>
            <a:endParaRPr kumimoji="1" lang="en-US" altLang="ja-JP" sz="2400" dirty="0"/>
          </a:p>
          <a:p>
            <a:r>
              <a:rPr kumimoji="1" lang="en-US" altLang="ja-JP" sz="2400" dirty="0" smtClean="0"/>
              <a:t>           variance from SBAF (only HIRS/2)</a:t>
            </a:r>
          </a:p>
          <a:p>
            <a:r>
              <a:rPr kumimoji="1" lang="en-US" altLang="ja-JP" sz="2400" dirty="0" smtClean="0"/>
              <a:t>           </a:t>
            </a:r>
            <a:r>
              <a:rPr kumimoji="1" lang="en-US" altLang="ja-JP" sz="2400" dirty="0"/>
              <a:t>variance from l</a:t>
            </a:r>
            <a:r>
              <a:rPr kumimoji="1" lang="en-US" altLang="ja-JP" sz="2400" dirty="0" smtClean="0"/>
              <a:t>iner multi regression (only AIRS)</a:t>
            </a:r>
          </a:p>
          <a:p>
            <a:r>
              <a:rPr kumimoji="1" lang="en-US" altLang="ja-JP" sz="2400" dirty="0" smtClean="0"/>
              <a:t>    - temporal mismatch</a:t>
            </a:r>
            <a:r>
              <a:rPr kumimoji="1" lang="en-US" altLang="ja-JP" sz="2400" dirty="0"/>
              <a:t>/ </a:t>
            </a:r>
            <a:r>
              <a:rPr kumimoji="1" lang="en-US" altLang="ja-JP" sz="2400" dirty="0" smtClean="0"/>
              <a:t>variability, etc… are not considered</a:t>
            </a:r>
          </a:p>
          <a:p>
            <a:r>
              <a:rPr kumimoji="1" lang="en-US" altLang="ja-JP" sz="2400" dirty="0" smtClean="0"/>
              <a:t>  - Apply linear fitting</a:t>
            </a:r>
          </a:p>
          <a:p>
            <a:r>
              <a:rPr kumimoji="1" lang="en-US" altLang="ja-JP" sz="2400" dirty="0"/>
              <a:t> </a:t>
            </a:r>
            <a:r>
              <a:rPr kumimoji="1" lang="en-US" altLang="ja-JP" sz="2400" dirty="0" smtClean="0"/>
              <a:t>   -  use </a:t>
            </a:r>
            <a:r>
              <a:rPr kumimoji="1" lang="en-US" altLang="ja-JP" sz="2400" dirty="0" err="1" smtClean="0"/>
              <a:t>fitexy</a:t>
            </a:r>
            <a:r>
              <a:rPr kumimoji="1" lang="en-US" altLang="ja-JP" sz="2400" dirty="0" smtClean="0"/>
              <a:t> (library in IDL)</a:t>
            </a:r>
          </a:p>
          <a:p>
            <a:r>
              <a:rPr kumimoji="1" lang="en-US" altLang="ja-JP" sz="2400" dirty="0" smtClean="0"/>
              <a:t>           this module can consider uncertainty of</a:t>
            </a:r>
          </a:p>
          <a:p>
            <a:r>
              <a:rPr kumimoji="1" lang="en-US" altLang="ja-JP" sz="2400" dirty="0"/>
              <a:t> </a:t>
            </a:r>
            <a:r>
              <a:rPr kumimoji="1" lang="en-US" altLang="ja-JP" sz="2400" dirty="0" smtClean="0"/>
              <a:t>          uncertainty of  each point in both of </a:t>
            </a:r>
            <a:r>
              <a:rPr kumimoji="1" lang="en-US" altLang="ja-JP" sz="2400" i="1" dirty="0" smtClean="0"/>
              <a:t>x</a:t>
            </a:r>
            <a:r>
              <a:rPr kumimoji="1" lang="en-US" altLang="ja-JP" sz="2400" dirty="0" smtClean="0"/>
              <a:t> and </a:t>
            </a:r>
            <a:r>
              <a:rPr kumimoji="1" lang="en-US" altLang="ja-JP" sz="2400" i="1" dirty="0" smtClean="0"/>
              <a:t>y </a:t>
            </a:r>
            <a:r>
              <a:rPr kumimoji="1" lang="en-US" altLang="ja-JP" sz="2400" dirty="0" smtClean="0"/>
              <a:t>axis</a:t>
            </a:r>
            <a:endParaRPr kumimoji="1" lang="ja-JP" altLang="en-US" sz="2400" dirty="0"/>
          </a:p>
        </p:txBody>
      </p:sp>
    </p:spTree>
    <p:extLst>
      <p:ext uri="{BB962C8B-B14F-4D97-AF65-F5344CB8AC3E}">
        <p14:creationId xmlns:p14="http://schemas.microsoft.com/office/powerpoint/2010/main" val="25998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3350"/>
            <a:ext cx="10972800" cy="1143000"/>
          </a:xfrm>
        </p:spPr>
        <p:txBody>
          <a:bodyPr>
            <a:normAutofit/>
          </a:bodyPr>
          <a:lstStyle/>
          <a:p>
            <a:r>
              <a:rPr kumimoji="1" lang="en-US" altLang="ja-JP" sz="3600" dirty="0" smtClean="0"/>
              <a:t>Standard Radiance</a:t>
            </a:r>
            <a:endParaRPr kumimoji="1" lang="ja-JP" altLang="en-US" sz="3600" dirty="0"/>
          </a:p>
        </p:txBody>
      </p:sp>
      <p:sp>
        <p:nvSpPr>
          <p:cNvPr id="3" name="コンテンツ プレースホルダー 2"/>
          <p:cNvSpPr>
            <a:spLocks noGrp="1"/>
          </p:cNvSpPr>
          <p:nvPr>
            <p:ph idx="1"/>
          </p:nvPr>
        </p:nvSpPr>
        <p:spPr>
          <a:xfrm>
            <a:off x="396753" y="604951"/>
            <a:ext cx="10945216" cy="2895713"/>
          </a:xfrm>
        </p:spPr>
        <p:txBody>
          <a:bodyPr>
            <a:noAutofit/>
          </a:bodyPr>
          <a:lstStyle/>
          <a:p>
            <a:r>
              <a:rPr lang="en-US" altLang="ja-JP" dirty="0" smtClean="0"/>
              <a:t>Same condition as GSICS GEO-LEO IR</a:t>
            </a:r>
          </a:p>
          <a:p>
            <a:pPr lvl="1"/>
            <a:r>
              <a:rPr lang="en-US" altLang="ja-JP" dirty="0"/>
              <a:t> The standard radiance of AHI was calculated for each channel by RTTOV-11.2 </a:t>
            </a:r>
          </a:p>
          <a:p>
            <a:pPr lvl="1"/>
            <a:r>
              <a:rPr lang="en-US" altLang="ja-JP" dirty="0" smtClean="0"/>
              <a:t> </a:t>
            </a:r>
            <a:r>
              <a:rPr lang="en-US" altLang="ja-JP" dirty="0"/>
              <a:t>in a 1976 US Standard Atmosphere at </a:t>
            </a:r>
            <a:r>
              <a:rPr lang="en-US" altLang="ja-JP" dirty="0" err="1" smtClean="0"/>
              <a:t>nadir,at</a:t>
            </a:r>
            <a:r>
              <a:rPr lang="en-US" altLang="ja-JP" dirty="0" smtClean="0"/>
              <a:t> </a:t>
            </a:r>
            <a:r>
              <a:rPr lang="en-US" altLang="ja-JP" dirty="0"/>
              <a:t>night, in clear sky, and over the sea with an SST of 288.15K and a wind </a:t>
            </a:r>
            <a:endParaRPr lang="en-US" altLang="ja-JP" dirty="0" smtClean="0"/>
          </a:p>
          <a:p>
            <a:pPr lvl="1"/>
            <a:r>
              <a:rPr lang="en-US" altLang="ja-JP" dirty="0" smtClean="0"/>
              <a:t>speed </a:t>
            </a:r>
            <a:r>
              <a:rPr lang="en-US" altLang="ja-JP" dirty="0"/>
              <a:t>of 7m/</a:t>
            </a:r>
            <a:r>
              <a:rPr lang="en-US" altLang="ja-JP" dirty="0" err="1"/>
              <a:t>s.</a:t>
            </a:r>
            <a:r>
              <a:rPr kumimoji="1" lang="en-US" altLang="ja-JP" dirty="0" err="1" smtClean="0"/>
              <a:t>RTTOV</a:t>
            </a:r>
            <a:r>
              <a:rPr kumimoji="1" lang="en-US" altLang="ja-JP" dirty="0" smtClean="0"/>
              <a:t> v11</a:t>
            </a:r>
            <a:endParaRPr lang="en-US" altLang="ja-JP" dirty="0" smtClean="0"/>
          </a:p>
          <a:p>
            <a:r>
              <a:rPr lang="en-US" altLang="ja-JP" dirty="0" smtClean="0"/>
              <a:t>Use RTTOV-11.2 v7 predictors</a:t>
            </a:r>
          </a:p>
          <a:p>
            <a:r>
              <a:rPr lang="en-US" altLang="ja-JP" sz="2400" dirty="0" smtClean="0"/>
              <a:t>his value is used for assessment of GEISCS GEOLEO-IR.</a:t>
            </a:r>
            <a:endParaRPr lang="en-US" altLang="ja-JP" dirty="0" smtClean="0"/>
          </a:p>
        </p:txBody>
      </p:sp>
      <p:graphicFrame>
        <p:nvGraphicFramePr>
          <p:cNvPr id="5" name="表 4"/>
          <p:cNvGraphicFramePr>
            <a:graphicFrameLocks noGrp="1"/>
          </p:cNvGraphicFramePr>
          <p:nvPr>
            <p:extLst>
              <p:ext uri="{D42A27DB-BD31-4B8C-83A1-F6EECF244321}">
                <p14:modId xmlns:p14="http://schemas.microsoft.com/office/powerpoint/2010/main" val="2060269503"/>
              </p:ext>
            </p:extLst>
          </p:nvPr>
        </p:nvGraphicFramePr>
        <p:xfrm>
          <a:off x="1294629" y="3590536"/>
          <a:ext cx="9673637" cy="3076964"/>
        </p:xfrm>
        <a:graphic>
          <a:graphicData uri="http://schemas.openxmlformats.org/drawingml/2006/table">
            <a:tbl>
              <a:tblPr firstRow="1" firstCol="1" bandRow="1">
                <a:tableStyleId>{7DF18680-E054-41AD-8BC1-D1AEF772440D}</a:tableStyleId>
              </a:tblPr>
              <a:tblGrid>
                <a:gridCol w="1599399"/>
                <a:gridCol w="1911661"/>
                <a:gridCol w="2158643"/>
                <a:gridCol w="1844203"/>
                <a:gridCol w="2159731"/>
              </a:tblGrid>
              <a:tr h="281437">
                <a:tc>
                  <a:txBody>
                    <a:bodyPr/>
                    <a:lstStyle/>
                    <a:p>
                      <a:pPr algn="ctr">
                        <a:spcAft>
                          <a:spcPts val="0"/>
                        </a:spcAft>
                      </a:pPr>
                      <a:r>
                        <a:rPr lang="en-US" sz="2000" kern="100" dirty="0">
                          <a:effectLst/>
                        </a:rPr>
                        <a:t> </a:t>
                      </a:r>
                      <a:endParaRPr lang="ja-JP" sz="2000" kern="100" dirty="0">
                        <a:effectLst/>
                        <a:latin typeface="Century"/>
                        <a:ea typeface="ＭＳ 明朝"/>
                        <a:cs typeface="Times New Roman"/>
                      </a:endParaRPr>
                    </a:p>
                  </a:txBody>
                  <a:tcPr marL="68580" marR="68580" marT="0" marB="0"/>
                </a:tc>
                <a:tc gridSpan="2">
                  <a:txBody>
                    <a:bodyPr/>
                    <a:lstStyle/>
                    <a:p>
                      <a:pPr algn="ctr">
                        <a:spcAft>
                          <a:spcPts val="0"/>
                        </a:spcAft>
                      </a:pPr>
                      <a:r>
                        <a:rPr lang="en-US" altLang="ja-JP" sz="2000" kern="100" dirty="0" smtClean="0">
                          <a:effectLst/>
                        </a:rPr>
                        <a:t>radiance</a:t>
                      </a:r>
                      <a:r>
                        <a:rPr lang="ja-JP" sz="2000" kern="100" dirty="0" smtClean="0">
                          <a:effectLst/>
                        </a:rPr>
                        <a:t> </a:t>
                      </a:r>
                      <a:r>
                        <a:rPr lang="de-DE" sz="2000" kern="100" dirty="0">
                          <a:effectLst/>
                        </a:rPr>
                        <a:t>(mW/m</a:t>
                      </a:r>
                      <a:r>
                        <a:rPr lang="de-DE" sz="2000" kern="100" baseline="30000" dirty="0">
                          <a:effectLst/>
                        </a:rPr>
                        <a:t>2</a:t>
                      </a:r>
                      <a:r>
                        <a:rPr lang="de-DE" sz="2000" kern="100" dirty="0">
                          <a:effectLst/>
                        </a:rPr>
                        <a:t>/sr/cm</a:t>
                      </a:r>
                      <a:r>
                        <a:rPr lang="de-DE" sz="2000" kern="100" baseline="30000" dirty="0">
                          <a:effectLst/>
                        </a:rPr>
                        <a:t>-1</a:t>
                      </a:r>
                      <a:r>
                        <a:rPr lang="de-DE" sz="2000" kern="100" dirty="0">
                          <a:effectLst/>
                        </a:rPr>
                        <a:t>)</a:t>
                      </a:r>
                      <a:endParaRPr lang="ja-JP" sz="2000" kern="100" dirty="0">
                        <a:effectLst/>
                        <a:latin typeface="Century"/>
                        <a:ea typeface="ＭＳ 明朝"/>
                        <a:cs typeface="Times New Roman"/>
                      </a:endParaRPr>
                    </a:p>
                  </a:txBody>
                  <a:tcPr marL="68580" marR="68580" marT="0" marB="0"/>
                </a:tc>
                <a:tc hMerge="1">
                  <a:txBody>
                    <a:bodyPr/>
                    <a:lstStyle/>
                    <a:p>
                      <a:endParaRPr kumimoji="1" lang="ja-JP" altLang="en-US"/>
                    </a:p>
                  </a:txBody>
                  <a:tcPr/>
                </a:tc>
                <a:tc gridSpan="2">
                  <a:txBody>
                    <a:bodyPr/>
                    <a:lstStyle/>
                    <a:p>
                      <a:pPr algn="ctr">
                        <a:spcAft>
                          <a:spcPts val="0"/>
                        </a:spcAft>
                      </a:pPr>
                      <a:r>
                        <a:rPr lang="en-US" altLang="ja-JP" sz="2000" kern="100" dirty="0" smtClean="0">
                          <a:effectLst/>
                        </a:rPr>
                        <a:t>Brightness Temperature</a:t>
                      </a:r>
                      <a:r>
                        <a:rPr lang="ja-JP" sz="2000" kern="100" dirty="0" smtClean="0">
                          <a:effectLst/>
                        </a:rPr>
                        <a:t> </a:t>
                      </a:r>
                      <a:r>
                        <a:rPr lang="de-DE" sz="2000" kern="100" dirty="0">
                          <a:effectLst/>
                        </a:rPr>
                        <a:t>(K)</a:t>
                      </a:r>
                      <a:endParaRPr lang="ja-JP" sz="2000" kern="100" dirty="0">
                        <a:effectLst/>
                        <a:latin typeface="Century"/>
                        <a:ea typeface="ＭＳ 明朝"/>
                        <a:cs typeface="Times New Roman"/>
                      </a:endParaRPr>
                    </a:p>
                  </a:txBody>
                  <a:tcPr marL="68580" marR="68580" marT="0" marB="0"/>
                </a:tc>
                <a:tc hMerge="1">
                  <a:txBody>
                    <a:bodyPr/>
                    <a:lstStyle/>
                    <a:p>
                      <a:endParaRPr kumimoji="1" lang="ja-JP" altLang="en-US"/>
                    </a:p>
                  </a:txBody>
                  <a:tcPr/>
                </a:tc>
              </a:tr>
              <a:tr h="281437">
                <a:tc>
                  <a:txBody>
                    <a:bodyPr/>
                    <a:lstStyle/>
                    <a:p>
                      <a:pPr algn="ctr">
                        <a:spcAft>
                          <a:spcPts val="0"/>
                        </a:spcAft>
                      </a:pPr>
                      <a:r>
                        <a:rPr lang="de-DE" sz="2000" kern="100">
                          <a:effectLst/>
                        </a:rPr>
                        <a:t> </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altLang="ja-JP" sz="2000" kern="100" dirty="0" smtClean="0">
                          <a:effectLst/>
                        </a:rPr>
                        <a:t>IR</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2000" kern="100" dirty="0" smtClean="0">
                          <a:effectLst/>
                        </a:rPr>
                        <a:t>WV</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2000" kern="100" dirty="0" smtClean="0">
                          <a:effectLst/>
                        </a:rPr>
                        <a:t>IR</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2000" kern="100" dirty="0" smtClean="0">
                          <a:effectLst/>
                        </a:rPr>
                        <a:t>WV</a:t>
                      </a:r>
                      <a:endParaRPr lang="ja-JP" sz="2000" kern="100" dirty="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GMS-1</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dirty="0">
                          <a:effectLst/>
                        </a:rPr>
                        <a:t>96.373</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285.43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r>
              <a:tr h="312708">
                <a:tc>
                  <a:txBody>
                    <a:bodyPr/>
                    <a:lstStyle/>
                    <a:p>
                      <a:pPr algn="ctr">
                        <a:spcAft>
                          <a:spcPts val="0"/>
                        </a:spcAft>
                      </a:pPr>
                      <a:r>
                        <a:rPr lang="en-US" sz="2000" kern="100">
                          <a:effectLst/>
                        </a:rPr>
                        <a:t>GMS-2</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91.593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285.84</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r>
              <a:tr h="325856">
                <a:tc>
                  <a:txBody>
                    <a:bodyPr/>
                    <a:lstStyle/>
                    <a:p>
                      <a:pPr algn="ctr">
                        <a:spcAft>
                          <a:spcPts val="0"/>
                        </a:spcAft>
                      </a:pPr>
                      <a:r>
                        <a:rPr lang="en-US" sz="2000" kern="100">
                          <a:effectLst/>
                        </a:rPr>
                        <a:t>GMS-3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96.868</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285.48</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GMS-4</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90.551</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285.51</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a:t>
                      </a:r>
                      <a:endParaRPr lang="ja-JP" sz="2000" kern="10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GMS-5</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90.853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dirty="0">
                          <a:effectLst/>
                        </a:rPr>
                        <a:t>7.1787</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286.14</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243.69</a:t>
                      </a:r>
                      <a:endParaRPr lang="ja-JP" sz="2000" kern="10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GOES-9</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89.514</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5.0823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286.26</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238.25</a:t>
                      </a:r>
                      <a:endParaRPr lang="ja-JP" sz="2000" kern="10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MTSAT-1R</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90.681</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4.9840</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286.17</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237.85</a:t>
                      </a:r>
                      <a:endParaRPr lang="ja-JP" sz="2000" kern="100">
                        <a:effectLst/>
                        <a:latin typeface="Century"/>
                        <a:ea typeface="ＭＳ 明朝"/>
                        <a:cs typeface="Times New Roman"/>
                      </a:endParaRPr>
                    </a:p>
                  </a:txBody>
                  <a:tcPr marL="68580" marR="68580" marT="0" marB="0"/>
                </a:tc>
              </a:tr>
              <a:tr h="281437">
                <a:tc>
                  <a:txBody>
                    <a:bodyPr/>
                    <a:lstStyle/>
                    <a:p>
                      <a:pPr algn="ctr">
                        <a:spcAft>
                          <a:spcPts val="0"/>
                        </a:spcAft>
                      </a:pPr>
                      <a:r>
                        <a:rPr lang="en-US" sz="2000" kern="100">
                          <a:effectLst/>
                        </a:rPr>
                        <a:t>MTSAT-2</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91.497</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5.3513</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a:effectLst/>
                        </a:rPr>
                        <a:t>286.70</a:t>
                      </a:r>
                      <a:endParaRPr lang="ja-JP" sz="2000" kern="100">
                        <a:effectLst/>
                        <a:latin typeface="Century"/>
                        <a:ea typeface="ＭＳ 明朝"/>
                        <a:cs typeface="Times New Roman"/>
                      </a:endParaRPr>
                    </a:p>
                  </a:txBody>
                  <a:tcPr marL="68580" marR="68580" marT="0" marB="0"/>
                </a:tc>
                <a:tc>
                  <a:txBody>
                    <a:bodyPr/>
                    <a:lstStyle/>
                    <a:p>
                      <a:pPr algn="ctr">
                        <a:spcAft>
                          <a:spcPts val="0"/>
                        </a:spcAft>
                      </a:pPr>
                      <a:r>
                        <a:rPr lang="en-US" sz="2000" kern="100" dirty="0">
                          <a:effectLst/>
                        </a:rPr>
                        <a:t>239.17</a:t>
                      </a:r>
                      <a:endParaRPr lang="ja-JP" sz="2000" kern="100" dirty="0">
                        <a:effectLst/>
                        <a:latin typeface="Century"/>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66275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19955" y="645457"/>
            <a:ext cx="11187952" cy="6042212"/>
            <a:chOff x="86714" y="29412"/>
            <a:chExt cx="6378856" cy="4011343"/>
          </a:xfrm>
        </p:grpSpPr>
        <p:grpSp>
          <p:nvGrpSpPr>
            <p:cNvPr id="3" name="グループ化 2"/>
            <p:cNvGrpSpPr/>
            <p:nvPr/>
          </p:nvGrpSpPr>
          <p:grpSpPr>
            <a:xfrm>
              <a:off x="86714" y="51205"/>
              <a:ext cx="6378856" cy="3989550"/>
              <a:chOff x="86714" y="51205"/>
              <a:chExt cx="6378856" cy="3989550"/>
            </a:xfrm>
          </p:grpSpPr>
          <p:grpSp>
            <p:nvGrpSpPr>
              <p:cNvPr id="8" name="グループ化 7"/>
              <p:cNvGrpSpPr/>
              <p:nvPr/>
            </p:nvGrpSpPr>
            <p:grpSpPr>
              <a:xfrm>
                <a:off x="86714" y="51205"/>
                <a:ext cx="6378856" cy="3892145"/>
                <a:chOff x="86714" y="51205"/>
                <a:chExt cx="6378856" cy="3892145"/>
              </a:xfrm>
            </p:grpSpPr>
            <p:grpSp>
              <p:nvGrpSpPr>
                <p:cNvPr id="10" name="Group 28"/>
                <p:cNvGrpSpPr/>
                <p:nvPr/>
              </p:nvGrpSpPr>
              <p:grpSpPr>
                <a:xfrm>
                  <a:off x="3324285" y="65835"/>
                  <a:ext cx="3141285" cy="3854655"/>
                  <a:chOff x="5852058" y="102501"/>
                  <a:chExt cx="6011317" cy="6001472"/>
                </a:xfrm>
              </p:grpSpPr>
              <p:pic>
                <p:nvPicPr>
                  <p:cNvPr id="18"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95" t="11472" r="3377" b="12718"/>
                  <a:stretch/>
                </p:blipFill>
                <p:spPr>
                  <a:xfrm>
                    <a:off x="5853960" y="102501"/>
                    <a:ext cx="5745479" cy="2664950"/>
                  </a:xfrm>
                  <a:prstGeom prst="rect">
                    <a:avLst/>
                  </a:prstGeom>
                </p:spPr>
              </p:pic>
              <p:sp>
                <p:nvSpPr>
                  <p:cNvPr id="19" name="TextBox 15"/>
                  <p:cNvSpPr txBox="1"/>
                  <p:nvPr/>
                </p:nvSpPr>
                <p:spPr>
                  <a:xfrm>
                    <a:off x="6618731" y="5552015"/>
                    <a:ext cx="107579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1400</a:t>
                    </a:r>
                    <a:endParaRPr lang="ja-JP" sz="2000">
                      <a:effectLst/>
                      <a:latin typeface="ＭＳ Ｐゴシック"/>
                      <a:cs typeface="ＭＳ Ｐゴシック"/>
                    </a:endParaRPr>
                  </a:p>
                </p:txBody>
              </p:sp>
              <p:sp>
                <p:nvSpPr>
                  <p:cNvPr id="20" name="TextBox 16"/>
                  <p:cNvSpPr txBox="1"/>
                  <p:nvPr/>
                </p:nvSpPr>
                <p:spPr>
                  <a:xfrm>
                    <a:off x="7443405" y="5555334"/>
                    <a:ext cx="107513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1500</a:t>
                    </a:r>
                    <a:endParaRPr lang="ja-JP" sz="2000">
                      <a:effectLst/>
                      <a:latin typeface="ＭＳ Ｐゴシック"/>
                      <a:cs typeface="ＭＳ Ｐゴシック"/>
                    </a:endParaRPr>
                  </a:p>
                </p:txBody>
              </p:sp>
              <p:sp>
                <p:nvSpPr>
                  <p:cNvPr id="21" name="TextBox 17"/>
                  <p:cNvSpPr txBox="1"/>
                  <p:nvPr/>
                </p:nvSpPr>
                <p:spPr>
                  <a:xfrm>
                    <a:off x="8289137" y="5555163"/>
                    <a:ext cx="107513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1600</a:t>
                    </a:r>
                    <a:endParaRPr lang="ja-JP" sz="2000">
                      <a:effectLst/>
                      <a:latin typeface="ＭＳ Ｐゴシック"/>
                      <a:cs typeface="ＭＳ Ｐゴシック"/>
                    </a:endParaRPr>
                  </a:p>
                </p:txBody>
              </p:sp>
              <p:sp>
                <p:nvSpPr>
                  <p:cNvPr id="22" name="TextBox 18"/>
                  <p:cNvSpPr txBox="1"/>
                  <p:nvPr/>
                </p:nvSpPr>
                <p:spPr>
                  <a:xfrm>
                    <a:off x="9112013" y="5555179"/>
                    <a:ext cx="107579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1700</a:t>
                    </a:r>
                    <a:endParaRPr lang="ja-JP" sz="2000">
                      <a:effectLst/>
                      <a:latin typeface="ＭＳ Ｐゴシック"/>
                      <a:cs typeface="ＭＳ Ｐゴシック"/>
                    </a:endParaRPr>
                  </a:p>
                </p:txBody>
              </p:sp>
              <p:sp>
                <p:nvSpPr>
                  <p:cNvPr id="23" name="TextBox 19"/>
                  <p:cNvSpPr txBox="1"/>
                  <p:nvPr/>
                </p:nvSpPr>
                <p:spPr>
                  <a:xfrm>
                    <a:off x="9942507" y="5547560"/>
                    <a:ext cx="107513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1800</a:t>
                    </a:r>
                    <a:endParaRPr lang="ja-JP" sz="2000">
                      <a:effectLst/>
                      <a:latin typeface="ＭＳ Ｐゴシック"/>
                      <a:cs typeface="ＭＳ Ｐゴシック"/>
                    </a:endParaRPr>
                  </a:p>
                </p:txBody>
              </p:sp>
              <p:sp>
                <p:nvSpPr>
                  <p:cNvPr id="24" name="TextBox 20"/>
                  <p:cNvSpPr txBox="1"/>
                  <p:nvPr/>
                </p:nvSpPr>
                <p:spPr>
                  <a:xfrm>
                    <a:off x="10788241" y="5553928"/>
                    <a:ext cx="1075134" cy="548639"/>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1900</a:t>
                    </a:r>
                    <a:endParaRPr lang="ja-JP" sz="2000">
                      <a:effectLst/>
                      <a:latin typeface="ＭＳ Ｐゴシック"/>
                      <a:cs typeface="ＭＳ Ｐゴシック"/>
                    </a:endParaRPr>
                  </a:p>
                </p:txBody>
              </p:sp>
              <p:pic>
                <p:nvPicPr>
                  <p:cNvPr id="25"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3657" t="11580" r="3296" b="13079"/>
                  <a:stretch/>
                </p:blipFill>
                <p:spPr>
                  <a:xfrm>
                    <a:off x="5852058" y="2880055"/>
                    <a:ext cx="5769246" cy="2635721"/>
                  </a:xfrm>
                  <a:prstGeom prst="rect">
                    <a:avLst/>
                  </a:prstGeom>
                </p:spPr>
              </p:pic>
            </p:grpSp>
            <p:grpSp>
              <p:nvGrpSpPr>
                <p:cNvPr id="11" name="Group 27"/>
                <p:cNvGrpSpPr/>
                <p:nvPr/>
              </p:nvGrpSpPr>
              <p:grpSpPr>
                <a:xfrm>
                  <a:off x="86714" y="51205"/>
                  <a:ext cx="3245879" cy="3892145"/>
                  <a:chOff x="156279" y="93903"/>
                  <a:chExt cx="5849730" cy="6058072"/>
                </a:xfrm>
              </p:grpSpPr>
              <p:pic>
                <p:nvPicPr>
                  <p:cNvPr id="1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435" t="11155" r="3163" b="12801"/>
                  <a:stretch/>
                </p:blipFill>
                <p:spPr>
                  <a:xfrm>
                    <a:off x="210935" y="93903"/>
                    <a:ext cx="5795074" cy="2698968"/>
                  </a:xfrm>
                  <a:prstGeom prst="rect">
                    <a:avLst/>
                  </a:prstGeom>
                </p:spPr>
              </p:pic>
              <p:sp>
                <p:nvSpPr>
                  <p:cNvPr id="13" name="TextBox 9"/>
                  <p:cNvSpPr txBox="1"/>
                  <p:nvPr/>
                </p:nvSpPr>
                <p:spPr>
                  <a:xfrm>
                    <a:off x="177678" y="5603335"/>
                    <a:ext cx="1075795" cy="548640"/>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700</a:t>
                    </a:r>
                    <a:endParaRPr lang="ja-JP" sz="2000">
                      <a:effectLst/>
                      <a:latin typeface="ＭＳ Ｐゴシック"/>
                      <a:cs typeface="ＭＳ Ｐゴシック"/>
                    </a:endParaRPr>
                  </a:p>
                </p:txBody>
              </p:sp>
              <p:sp>
                <p:nvSpPr>
                  <p:cNvPr id="14" name="TextBox 10"/>
                  <p:cNvSpPr txBox="1"/>
                  <p:nvPr/>
                </p:nvSpPr>
                <p:spPr>
                  <a:xfrm>
                    <a:off x="1446638" y="5596045"/>
                    <a:ext cx="1075795" cy="548640"/>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800</a:t>
                    </a:r>
                    <a:endParaRPr lang="ja-JP" sz="2000">
                      <a:effectLst/>
                      <a:latin typeface="ＭＳ Ｐゴシック"/>
                      <a:cs typeface="ＭＳ Ｐゴシック"/>
                    </a:endParaRPr>
                  </a:p>
                </p:txBody>
              </p:sp>
              <p:sp>
                <p:nvSpPr>
                  <p:cNvPr id="15" name="TextBox 11"/>
                  <p:cNvSpPr txBox="1"/>
                  <p:nvPr/>
                </p:nvSpPr>
                <p:spPr>
                  <a:xfrm>
                    <a:off x="2711543" y="5588425"/>
                    <a:ext cx="1075135" cy="548640"/>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900</a:t>
                    </a:r>
                    <a:endParaRPr lang="ja-JP" sz="2000">
                      <a:effectLst/>
                      <a:latin typeface="ＭＳ Ｐゴシック"/>
                      <a:cs typeface="ＭＳ Ｐゴシック"/>
                    </a:endParaRPr>
                  </a:p>
                </p:txBody>
              </p:sp>
              <p:sp>
                <p:nvSpPr>
                  <p:cNvPr id="16" name="TextBox 12"/>
                  <p:cNvSpPr txBox="1"/>
                  <p:nvPr/>
                </p:nvSpPr>
                <p:spPr>
                  <a:xfrm>
                    <a:off x="3945968" y="5596045"/>
                    <a:ext cx="1075795" cy="548640"/>
                  </a:xfrm>
                  <a:prstGeom prst="rect">
                    <a:avLst/>
                  </a:prstGeom>
                  <a:noFill/>
                </p:spPr>
                <p:txBody>
                  <a:bodyPr wrap="square" rtlCol="0">
                    <a:noAutofit/>
                  </a:bodyPr>
                  <a:lstStyle/>
                  <a:p>
                    <a:pPr algn="ctr">
                      <a:spcAft>
                        <a:spcPts val="0"/>
                      </a:spcAft>
                    </a:pPr>
                    <a:r>
                      <a:rPr lang="en-US" sz="2000" kern="1200">
                        <a:solidFill>
                          <a:srgbClr val="000000"/>
                        </a:solidFill>
                        <a:effectLst/>
                        <a:latin typeface="Century"/>
                        <a:ea typeface="ＭＳ 明朝"/>
                        <a:cs typeface="Times New Roman"/>
                      </a:rPr>
                      <a:t>1000</a:t>
                    </a:r>
                    <a:endParaRPr lang="ja-JP" sz="2000">
                      <a:effectLst/>
                      <a:latin typeface="ＭＳ Ｐゴシック"/>
                      <a:cs typeface="ＭＳ Ｐゴシック"/>
                    </a:endParaRPr>
                  </a:p>
                </p:txBody>
              </p:sp>
              <p:pic>
                <p:nvPicPr>
                  <p:cNvPr id="17"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978" t="11276" r="3203" b="12885"/>
                  <a:stretch/>
                </p:blipFill>
                <p:spPr>
                  <a:xfrm>
                    <a:off x="156279" y="2858754"/>
                    <a:ext cx="5849474" cy="2705007"/>
                  </a:xfrm>
                  <a:prstGeom prst="rect">
                    <a:avLst/>
                  </a:prstGeom>
                </p:spPr>
              </p:pic>
            </p:grpSp>
          </p:grpSp>
          <p:sp>
            <p:nvSpPr>
              <p:cNvPr id="9" name="テキスト ボックス 7"/>
              <p:cNvSpPr txBox="1"/>
              <p:nvPr/>
            </p:nvSpPr>
            <p:spPr>
              <a:xfrm>
                <a:off x="2540346" y="3673851"/>
                <a:ext cx="1705610" cy="366904"/>
              </a:xfrm>
              <a:prstGeom prst="rect">
                <a:avLst/>
              </a:prstGeom>
              <a:noFill/>
              <a:ln>
                <a:solidFill>
                  <a:schemeClr val="bg1"/>
                </a:solidFill>
              </a:ln>
            </p:spPr>
            <p:txBody>
              <a:bodyPr wrap="square" rtlCol="0">
                <a:noAutofit/>
              </a:bodyPr>
              <a:lstStyle/>
              <a:p>
                <a:pPr algn="ctr">
                  <a:spcAft>
                    <a:spcPts val="0"/>
                  </a:spcAft>
                </a:pPr>
                <a:r>
                  <a:rPr lang="en-US" dirty="0" smtClean="0">
                    <a:solidFill>
                      <a:srgbClr val="000000"/>
                    </a:solidFill>
                    <a:latin typeface="Century"/>
                    <a:ea typeface="ＭＳ 明朝"/>
                    <a:cs typeface="Times New Roman"/>
                  </a:rPr>
                  <a:t>wave number</a:t>
                </a:r>
                <a:r>
                  <a:rPr lang="en-US" kern="1200" dirty="0" smtClean="0">
                    <a:solidFill>
                      <a:srgbClr val="000000"/>
                    </a:solidFill>
                    <a:effectLst/>
                    <a:latin typeface="Century"/>
                    <a:ea typeface="ＭＳ 明朝"/>
                    <a:cs typeface="Times New Roman"/>
                  </a:rPr>
                  <a:t> </a:t>
                </a:r>
                <a:r>
                  <a:rPr lang="en-US" kern="1200" dirty="0">
                    <a:solidFill>
                      <a:srgbClr val="000000"/>
                    </a:solidFill>
                    <a:effectLst/>
                    <a:latin typeface="Century"/>
                    <a:ea typeface="ＭＳ 明朝"/>
                    <a:cs typeface="Times New Roman"/>
                  </a:rPr>
                  <a:t>(cm</a:t>
                </a:r>
                <a:r>
                  <a:rPr lang="en-US" kern="1200" baseline="30000" dirty="0">
                    <a:solidFill>
                      <a:srgbClr val="000000"/>
                    </a:solidFill>
                    <a:effectLst/>
                    <a:latin typeface="Century"/>
                    <a:ea typeface="ＭＳ 明朝"/>
                    <a:cs typeface="Times New Roman"/>
                  </a:rPr>
                  <a:t>-1</a:t>
                </a:r>
                <a:r>
                  <a:rPr lang="en-US" kern="1200" dirty="0">
                    <a:solidFill>
                      <a:srgbClr val="000000"/>
                    </a:solidFill>
                    <a:effectLst/>
                    <a:latin typeface="Century"/>
                    <a:ea typeface="ＭＳ 明朝"/>
                    <a:cs typeface="Times New Roman"/>
                  </a:rPr>
                  <a:t>)</a:t>
                </a:r>
                <a:endParaRPr lang="ja-JP" sz="2000" dirty="0">
                  <a:effectLst/>
                  <a:latin typeface="ＭＳ Ｐゴシック"/>
                  <a:cs typeface="ＭＳ Ｐゴシック"/>
                </a:endParaRPr>
              </a:p>
            </p:txBody>
          </p:sp>
        </p:grpSp>
        <p:sp>
          <p:nvSpPr>
            <p:cNvPr id="4" name="テキスト ボックス 16"/>
            <p:cNvSpPr txBox="1"/>
            <p:nvPr/>
          </p:nvSpPr>
          <p:spPr>
            <a:xfrm>
              <a:off x="252221" y="29412"/>
              <a:ext cx="625602" cy="443963"/>
            </a:xfrm>
            <a:prstGeom prst="rect">
              <a:avLst/>
            </a:prstGeom>
            <a:noFill/>
            <a:ln>
              <a:noFill/>
              <a:prstDash val="dash"/>
            </a:ln>
          </p:spPr>
          <p:txBody>
            <a:bodyPr wrap="square" rtlCol="0">
              <a:noAutofit/>
            </a:bodyPr>
            <a:lstStyle/>
            <a:p>
              <a:pPr algn="ctr">
                <a:spcAft>
                  <a:spcPts val="0"/>
                </a:spcAft>
              </a:pPr>
              <a:r>
                <a:rPr lang="en-US" kern="1200">
                  <a:solidFill>
                    <a:srgbClr val="000000"/>
                  </a:solidFill>
                  <a:effectLst/>
                  <a:latin typeface="Century"/>
                  <a:ea typeface="ＭＳ 明朝"/>
                  <a:cs typeface="Times New Roman"/>
                </a:rPr>
                <a:t>GEO IR</a:t>
              </a:r>
              <a:endParaRPr lang="ja-JP" sz="3600">
                <a:effectLst/>
                <a:latin typeface="ＭＳ Ｐゴシック"/>
                <a:cs typeface="ＭＳ Ｐゴシック"/>
              </a:endParaRPr>
            </a:p>
          </p:txBody>
        </p:sp>
        <p:sp>
          <p:nvSpPr>
            <p:cNvPr id="5" name="テキスト ボックス 16"/>
            <p:cNvSpPr txBox="1"/>
            <p:nvPr/>
          </p:nvSpPr>
          <p:spPr>
            <a:xfrm>
              <a:off x="201016" y="1828440"/>
              <a:ext cx="896263" cy="421346"/>
            </a:xfrm>
            <a:prstGeom prst="rect">
              <a:avLst/>
            </a:prstGeom>
            <a:noFill/>
            <a:ln>
              <a:noFill/>
              <a:prstDash val="dash"/>
            </a:ln>
          </p:spPr>
          <p:txBody>
            <a:bodyPr wrap="square" rtlCol="0">
              <a:noAutofit/>
            </a:bodyPr>
            <a:lstStyle/>
            <a:p>
              <a:pPr algn="ctr">
                <a:spcAft>
                  <a:spcPts val="0"/>
                </a:spcAft>
              </a:pPr>
              <a:r>
                <a:rPr lang="en-US" kern="1200">
                  <a:solidFill>
                    <a:srgbClr val="000000"/>
                  </a:solidFill>
                  <a:effectLst/>
                  <a:latin typeface="Century"/>
                  <a:ea typeface="ＭＳ 明朝"/>
                  <a:cs typeface="Times New Roman"/>
                </a:rPr>
                <a:t>HIRS CH08</a:t>
              </a:r>
              <a:endParaRPr lang="ja-JP" sz="3600">
                <a:effectLst/>
                <a:latin typeface="ＭＳ Ｐゴシック"/>
                <a:cs typeface="ＭＳ Ｐゴシック"/>
              </a:endParaRPr>
            </a:p>
          </p:txBody>
        </p:sp>
        <p:sp>
          <p:nvSpPr>
            <p:cNvPr id="6" name="テキスト ボックス 16"/>
            <p:cNvSpPr txBox="1"/>
            <p:nvPr/>
          </p:nvSpPr>
          <p:spPr>
            <a:xfrm>
              <a:off x="3449272" y="1812977"/>
              <a:ext cx="837816" cy="421346"/>
            </a:xfrm>
            <a:prstGeom prst="rect">
              <a:avLst/>
            </a:prstGeom>
            <a:noFill/>
            <a:ln>
              <a:noFill/>
              <a:prstDash val="dash"/>
            </a:ln>
          </p:spPr>
          <p:txBody>
            <a:bodyPr wrap="square" rtlCol="0">
              <a:noAutofit/>
            </a:bodyPr>
            <a:lstStyle/>
            <a:p>
              <a:pPr algn="ctr">
                <a:spcAft>
                  <a:spcPts val="0"/>
                </a:spcAft>
              </a:pPr>
              <a:r>
                <a:rPr lang="en-US" kern="1200">
                  <a:solidFill>
                    <a:srgbClr val="000000"/>
                  </a:solidFill>
                  <a:effectLst/>
                  <a:latin typeface="Century"/>
                  <a:ea typeface="ＭＳ 明朝"/>
                  <a:cs typeface="Times New Roman"/>
                </a:rPr>
                <a:t>HIRS CH12</a:t>
              </a:r>
              <a:endParaRPr lang="ja-JP" sz="3600">
                <a:effectLst/>
                <a:latin typeface="ＭＳ Ｐゴシック"/>
                <a:cs typeface="ＭＳ Ｐゴシック"/>
              </a:endParaRPr>
            </a:p>
          </p:txBody>
        </p:sp>
        <p:sp>
          <p:nvSpPr>
            <p:cNvPr id="7" name="テキスト ボックス 16"/>
            <p:cNvSpPr txBox="1"/>
            <p:nvPr/>
          </p:nvSpPr>
          <p:spPr>
            <a:xfrm>
              <a:off x="3381476" y="29417"/>
              <a:ext cx="782727" cy="421346"/>
            </a:xfrm>
            <a:prstGeom prst="rect">
              <a:avLst/>
            </a:prstGeom>
            <a:noFill/>
            <a:ln>
              <a:noFill/>
              <a:prstDash val="dash"/>
            </a:ln>
          </p:spPr>
          <p:txBody>
            <a:bodyPr wrap="square" rtlCol="0">
              <a:noAutofit/>
            </a:bodyPr>
            <a:lstStyle/>
            <a:p>
              <a:pPr algn="ctr">
                <a:spcAft>
                  <a:spcPts val="0"/>
                </a:spcAft>
              </a:pPr>
              <a:r>
                <a:rPr lang="en-US" kern="1200" dirty="0">
                  <a:solidFill>
                    <a:srgbClr val="000000"/>
                  </a:solidFill>
                  <a:effectLst/>
                  <a:latin typeface="Century"/>
                  <a:ea typeface="ＭＳ 明朝"/>
                  <a:cs typeface="Times New Roman"/>
                </a:rPr>
                <a:t>GEO WV</a:t>
              </a:r>
              <a:endParaRPr lang="ja-JP" sz="3600" dirty="0">
                <a:effectLst/>
                <a:latin typeface="ＭＳ Ｐゴシック"/>
                <a:cs typeface="ＭＳ Ｐゴシック"/>
              </a:endParaRPr>
            </a:p>
            <a:p>
              <a:pPr algn="ctr">
                <a:spcAft>
                  <a:spcPts val="0"/>
                </a:spcAft>
              </a:pPr>
              <a:r>
                <a:rPr lang="en-US" dirty="0">
                  <a:effectLst/>
                  <a:latin typeface="ＭＳ Ｐゴシック"/>
                  <a:cs typeface="ＭＳ Ｐゴシック"/>
                </a:rPr>
                <a:t> </a:t>
              </a:r>
              <a:endParaRPr lang="ja-JP" sz="3600" dirty="0">
                <a:effectLst/>
                <a:latin typeface="ＭＳ Ｐゴシック"/>
                <a:cs typeface="ＭＳ Ｐゴシック"/>
              </a:endParaRPr>
            </a:p>
          </p:txBody>
        </p:sp>
      </p:grpSp>
      <p:sp>
        <p:nvSpPr>
          <p:cNvPr id="26" name="タイトル 1"/>
          <p:cNvSpPr txBox="1">
            <a:spLocks/>
          </p:cNvSpPr>
          <p:nvPr/>
        </p:nvSpPr>
        <p:spPr>
          <a:xfrm>
            <a:off x="134512" y="75577"/>
            <a:ext cx="4113344" cy="7383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2800" dirty="0" smtClean="0"/>
              <a:t>SRF of each channel</a:t>
            </a:r>
            <a:endParaRPr kumimoji="1" lang="ja-JP" altLang="en-US" sz="2800" dirty="0"/>
          </a:p>
        </p:txBody>
      </p:sp>
    </p:spTree>
    <p:extLst>
      <p:ext uri="{BB962C8B-B14F-4D97-AF65-F5344CB8AC3E}">
        <p14:creationId xmlns:p14="http://schemas.microsoft.com/office/powerpoint/2010/main" val="301105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627"/>
          <p:cNvSpPr/>
          <p:nvPr/>
        </p:nvSpPr>
        <p:spPr>
          <a:xfrm>
            <a:off x="182572" y="112982"/>
            <a:ext cx="8523279" cy="616078"/>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3200" dirty="0" smtClean="0"/>
              <a:t>HIRS/3,4 are not suited as reference</a:t>
            </a:r>
            <a:endParaRPr lang="en-US" sz="3200" dirty="0"/>
          </a:p>
        </p:txBody>
      </p:sp>
      <p:sp>
        <p:nvSpPr>
          <p:cNvPr id="20" name="角丸四角形 627"/>
          <p:cNvSpPr/>
          <p:nvPr/>
        </p:nvSpPr>
        <p:spPr>
          <a:xfrm>
            <a:off x="6450622" y="4204966"/>
            <a:ext cx="5521441" cy="127402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dirty="0" smtClean="0"/>
              <a:t>Match–up </a:t>
            </a:r>
            <a:r>
              <a:rPr lang="en-US" dirty="0"/>
              <a:t>data for Metosat-7 WV channel with HIRS-2 and HIRS-3 over 0° coverage for January 2003</a:t>
            </a:r>
          </a:p>
        </p:txBody>
      </p:sp>
      <p:sp>
        <p:nvSpPr>
          <p:cNvPr id="22" name="TextBox 14"/>
          <p:cNvSpPr txBox="1">
            <a:spLocks noChangeArrowheads="1"/>
          </p:cNvSpPr>
          <p:nvPr/>
        </p:nvSpPr>
        <p:spPr bwMode="auto">
          <a:xfrm>
            <a:off x="6795904" y="2643602"/>
            <a:ext cx="10111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eaLnBrk="1" hangingPunct="1"/>
            <a:r>
              <a:rPr lang="en-GB" altLang="en-US" sz="700"/>
              <a:t>HIRS/2</a:t>
            </a:r>
          </a:p>
        </p:txBody>
      </p:sp>
      <p:sp>
        <p:nvSpPr>
          <p:cNvPr id="23" name="TextBox 15"/>
          <p:cNvSpPr txBox="1">
            <a:spLocks noChangeArrowheads="1"/>
          </p:cNvSpPr>
          <p:nvPr/>
        </p:nvSpPr>
        <p:spPr bwMode="auto">
          <a:xfrm>
            <a:off x="10242396" y="2568977"/>
            <a:ext cx="10111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eaLnBrk="1" hangingPunct="1"/>
            <a:r>
              <a:rPr lang="en-GB" altLang="en-US" sz="700"/>
              <a:t>HIRS/3</a:t>
            </a:r>
          </a:p>
        </p:txBody>
      </p:sp>
      <p:pic>
        <p:nvPicPr>
          <p:cNvPr id="24" name="Picture 23" descr="image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3578" y="1082053"/>
            <a:ext cx="3086679" cy="29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image0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5785" y="1048240"/>
            <a:ext cx="3115559" cy="30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4"/>
          <p:cNvSpPr txBox="1">
            <a:spLocks noChangeArrowheads="1"/>
          </p:cNvSpPr>
          <p:nvPr/>
        </p:nvSpPr>
        <p:spPr bwMode="auto">
          <a:xfrm>
            <a:off x="7504604" y="2577598"/>
            <a:ext cx="15266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eaLnBrk="1" hangingPunct="1"/>
            <a:r>
              <a:rPr lang="en-GB" altLang="en-US" sz="2000" b="0" dirty="0">
                <a:solidFill>
                  <a:srgbClr val="0000FF"/>
                </a:solidFill>
              </a:rPr>
              <a:t>HIRS/2</a:t>
            </a:r>
          </a:p>
        </p:txBody>
      </p:sp>
      <p:sp>
        <p:nvSpPr>
          <p:cNvPr id="27" name="TextBox 15"/>
          <p:cNvSpPr txBox="1">
            <a:spLocks noChangeArrowheads="1"/>
          </p:cNvSpPr>
          <p:nvPr/>
        </p:nvSpPr>
        <p:spPr bwMode="auto">
          <a:xfrm>
            <a:off x="10480481" y="2602853"/>
            <a:ext cx="1539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eaLnBrk="1" hangingPunct="1"/>
            <a:r>
              <a:rPr lang="en-GB" altLang="en-US" sz="2000" b="0" dirty="0">
                <a:solidFill>
                  <a:srgbClr val="0000FF"/>
                </a:solidFill>
              </a:rPr>
              <a:t>HIRS/3</a:t>
            </a:r>
          </a:p>
        </p:txBody>
      </p:sp>
      <p:sp>
        <p:nvSpPr>
          <p:cNvPr id="28" name="Oval 27"/>
          <p:cNvSpPr>
            <a:spLocks noChangeArrowheads="1"/>
          </p:cNvSpPr>
          <p:nvPr/>
        </p:nvSpPr>
        <p:spPr bwMode="auto">
          <a:xfrm>
            <a:off x="6414766" y="1233080"/>
            <a:ext cx="1314483" cy="33648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a:spcBef>
                <a:spcPct val="50000"/>
              </a:spcBef>
            </a:pPr>
            <a:endParaRPr lang="en-US" altLang="en-US" sz="700"/>
          </a:p>
        </p:txBody>
      </p:sp>
      <p:sp>
        <p:nvSpPr>
          <p:cNvPr id="29" name="Oval 28"/>
          <p:cNvSpPr>
            <a:spLocks noChangeArrowheads="1"/>
          </p:cNvSpPr>
          <p:nvPr/>
        </p:nvSpPr>
        <p:spPr bwMode="auto">
          <a:xfrm>
            <a:off x="9321316" y="1227118"/>
            <a:ext cx="1314483" cy="33648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a:spcBef>
                <a:spcPct val="50000"/>
              </a:spcBef>
            </a:pPr>
            <a:endParaRPr lang="en-US" altLang="en-US" sz="700"/>
          </a:p>
        </p:txBody>
      </p:sp>
      <p:sp>
        <p:nvSpPr>
          <p:cNvPr id="30" name="TextBox 13"/>
          <p:cNvSpPr txBox="1">
            <a:spLocks noChangeArrowheads="1"/>
          </p:cNvSpPr>
          <p:nvPr/>
        </p:nvSpPr>
        <p:spPr bwMode="auto">
          <a:xfrm>
            <a:off x="9467717" y="1565319"/>
            <a:ext cx="1352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eaLnBrk="1" hangingPunct="1"/>
            <a:r>
              <a:rPr lang="en-GB" altLang="en-US" sz="1400" dirty="0">
                <a:solidFill>
                  <a:srgbClr val="FF0000"/>
                </a:solidFill>
              </a:rPr>
              <a:t>LARGER!</a:t>
            </a:r>
          </a:p>
        </p:txBody>
      </p:sp>
      <p:sp>
        <p:nvSpPr>
          <p:cNvPr id="31" name="テキスト ボックス 7"/>
          <p:cNvSpPr txBox="1"/>
          <p:nvPr/>
        </p:nvSpPr>
        <p:spPr>
          <a:xfrm>
            <a:off x="883392" y="4913111"/>
            <a:ext cx="4339767" cy="400110"/>
          </a:xfrm>
          <a:prstGeom prst="rect">
            <a:avLst/>
          </a:prstGeom>
          <a:noFill/>
        </p:spPr>
        <p:txBody>
          <a:bodyPr wrap="square" rtlCol="0">
            <a:spAutoFit/>
          </a:bodyPr>
          <a:lstStyle/>
          <a:p>
            <a:pPr algn="ctr"/>
            <a:r>
              <a:rPr lang="en-US" altLang="ja-JP" sz="2000" dirty="0" smtClean="0"/>
              <a:t>Wave number</a:t>
            </a:r>
            <a:r>
              <a:rPr lang="ja-JP" altLang="en-US" sz="2000" dirty="0" smtClean="0"/>
              <a:t> </a:t>
            </a:r>
            <a:r>
              <a:rPr lang="en-US" altLang="ja-JP" sz="2000" dirty="0" smtClean="0"/>
              <a:t>(cm</a:t>
            </a:r>
            <a:r>
              <a:rPr lang="en-US" altLang="ja-JP" sz="2000" baseline="30000" dirty="0"/>
              <a:t>-1</a:t>
            </a:r>
            <a:r>
              <a:rPr lang="en-US" altLang="ja-JP" sz="2000" dirty="0" smtClean="0"/>
              <a:t>)</a:t>
            </a:r>
            <a:endParaRPr kumimoji="1" lang="ja-JP" altLang="en-US" sz="2000" dirty="0"/>
          </a:p>
        </p:txBody>
      </p:sp>
      <p:grpSp>
        <p:nvGrpSpPr>
          <p:cNvPr id="5" name="Group 4"/>
          <p:cNvGrpSpPr/>
          <p:nvPr/>
        </p:nvGrpSpPr>
        <p:grpSpPr>
          <a:xfrm>
            <a:off x="-44832" y="1052041"/>
            <a:ext cx="6250647" cy="3948855"/>
            <a:chOff x="-44833" y="2010659"/>
            <a:chExt cx="6250646" cy="3948855"/>
          </a:xfrm>
        </p:grpSpPr>
        <p:pic>
          <p:nvPicPr>
            <p:cNvPr id="2" name="Picture 1"/>
            <p:cNvPicPr>
              <a:picLocks/>
            </p:cNvPicPr>
            <p:nvPr/>
          </p:nvPicPr>
          <p:blipFill rotWithShape="1">
            <a:blip r:embed="rId5" cstate="email">
              <a:extLst>
                <a:ext uri="{28A0092B-C50C-407E-A947-70E740481C1C}">
                  <a14:useLocalDpi xmlns:a14="http://schemas.microsoft.com/office/drawing/2010/main"/>
                </a:ext>
              </a:extLst>
            </a:blip>
            <a:srcRect l="4154" t="11163" b="13488"/>
            <a:stretch/>
          </p:blipFill>
          <p:spPr>
            <a:xfrm>
              <a:off x="217833" y="3779047"/>
              <a:ext cx="5943720" cy="1892323"/>
            </a:xfrm>
            <a:prstGeom prst="rect">
              <a:avLst/>
            </a:prstGeom>
          </p:spPr>
        </p:pic>
        <p:grpSp>
          <p:nvGrpSpPr>
            <p:cNvPr id="3" name="Group 2"/>
            <p:cNvGrpSpPr/>
            <p:nvPr/>
          </p:nvGrpSpPr>
          <p:grpSpPr>
            <a:xfrm>
              <a:off x="-44833" y="2010659"/>
              <a:ext cx="6250646" cy="3948855"/>
              <a:chOff x="-44833" y="2010659"/>
              <a:chExt cx="6250646" cy="3948855"/>
            </a:xfrm>
          </p:grpSpPr>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t="10319" b="12500"/>
              <a:stretch/>
            </p:blipFill>
            <p:spPr>
              <a:xfrm>
                <a:off x="-44833" y="2010659"/>
                <a:ext cx="6196214" cy="1848371"/>
              </a:xfrm>
              <a:prstGeom prst="rect">
                <a:avLst/>
              </a:prstGeom>
            </p:spPr>
          </p:pic>
          <p:sp>
            <p:nvSpPr>
              <p:cNvPr id="35" name="TextBox 34"/>
              <p:cNvSpPr txBox="1"/>
              <p:nvPr/>
            </p:nvSpPr>
            <p:spPr>
              <a:xfrm>
                <a:off x="117434" y="5572336"/>
                <a:ext cx="1075417" cy="369332"/>
              </a:xfrm>
              <a:prstGeom prst="rect">
                <a:avLst/>
              </a:prstGeom>
              <a:noFill/>
            </p:spPr>
            <p:txBody>
              <a:bodyPr wrap="square" rtlCol="0">
                <a:spAutoFit/>
              </a:bodyPr>
              <a:lstStyle/>
              <a:p>
                <a:pPr algn="ctr"/>
                <a:r>
                  <a:rPr lang="en-US" dirty="0" smtClean="0"/>
                  <a:t>1300</a:t>
                </a:r>
                <a:endParaRPr lang="en-GB" dirty="0"/>
              </a:p>
            </p:txBody>
          </p:sp>
          <p:sp>
            <p:nvSpPr>
              <p:cNvPr id="36" name="TextBox 35"/>
              <p:cNvSpPr txBox="1"/>
              <p:nvPr/>
            </p:nvSpPr>
            <p:spPr>
              <a:xfrm>
                <a:off x="960458" y="5587724"/>
                <a:ext cx="1075417" cy="369332"/>
              </a:xfrm>
              <a:prstGeom prst="rect">
                <a:avLst/>
              </a:prstGeom>
              <a:noFill/>
            </p:spPr>
            <p:txBody>
              <a:bodyPr wrap="square" rtlCol="0">
                <a:spAutoFit/>
              </a:bodyPr>
              <a:lstStyle/>
              <a:p>
                <a:pPr algn="ctr"/>
                <a:r>
                  <a:rPr lang="en-US" dirty="0" smtClean="0"/>
                  <a:t>1400</a:t>
                </a:r>
                <a:endParaRPr lang="en-GB" dirty="0"/>
              </a:p>
            </p:txBody>
          </p:sp>
          <p:sp>
            <p:nvSpPr>
              <p:cNvPr id="37" name="TextBox 36"/>
              <p:cNvSpPr txBox="1"/>
              <p:nvPr/>
            </p:nvSpPr>
            <p:spPr>
              <a:xfrm>
                <a:off x="1785216" y="5590182"/>
                <a:ext cx="1075417" cy="369332"/>
              </a:xfrm>
              <a:prstGeom prst="rect">
                <a:avLst/>
              </a:prstGeom>
              <a:noFill/>
            </p:spPr>
            <p:txBody>
              <a:bodyPr wrap="square" rtlCol="0">
                <a:spAutoFit/>
              </a:bodyPr>
              <a:lstStyle/>
              <a:p>
                <a:pPr algn="ctr"/>
                <a:r>
                  <a:rPr lang="en-US" dirty="0" smtClean="0"/>
                  <a:t>1500</a:t>
                </a:r>
                <a:endParaRPr lang="en-GB" dirty="0"/>
              </a:p>
            </p:txBody>
          </p:sp>
          <p:sp>
            <p:nvSpPr>
              <p:cNvPr id="38" name="TextBox 37"/>
              <p:cNvSpPr txBox="1"/>
              <p:nvPr/>
            </p:nvSpPr>
            <p:spPr>
              <a:xfrm>
                <a:off x="2631036" y="5590182"/>
                <a:ext cx="1075417" cy="369332"/>
              </a:xfrm>
              <a:prstGeom prst="rect">
                <a:avLst/>
              </a:prstGeom>
              <a:noFill/>
            </p:spPr>
            <p:txBody>
              <a:bodyPr wrap="square" rtlCol="0">
                <a:spAutoFit/>
              </a:bodyPr>
              <a:lstStyle/>
              <a:p>
                <a:pPr algn="ctr"/>
                <a:r>
                  <a:rPr lang="en-US" dirty="0" smtClean="0"/>
                  <a:t>1600</a:t>
                </a:r>
                <a:endParaRPr lang="en-GB" dirty="0"/>
              </a:p>
            </p:txBody>
          </p:sp>
          <p:sp>
            <p:nvSpPr>
              <p:cNvPr id="39" name="TextBox 38"/>
              <p:cNvSpPr txBox="1"/>
              <p:nvPr/>
            </p:nvSpPr>
            <p:spPr>
              <a:xfrm>
                <a:off x="3453996" y="5590182"/>
                <a:ext cx="1075417" cy="369332"/>
              </a:xfrm>
              <a:prstGeom prst="rect">
                <a:avLst/>
              </a:prstGeom>
              <a:noFill/>
            </p:spPr>
            <p:txBody>
              <a:bodyPr wrap="square" rtlCol="0">
                <a:spAutoFit/>
              </a:bodyPr>
              <a:lstStyle/>
              <a:p>
                <a:pPr algn="ctr"/>
                <a:r>
                  <a:rPr lang="en-US" dirty="0" smtClean="0"/>
                  <a:t>1700</a:t>
                </a:r>
                <a:endParaRPr lang="en-GB" dirty="0"/>
              </a:p>
            </p:txBody>
          </p:sp>
          <p:sp>
            <p:nvSpPr>
              <p:cNvPr id="40" name="TextBox 39"/>
              <p:cNvSpPr txBox="1"/>
              <p:nvPr/>
            </p:nvSpPr>
            <p:spPr>
              <a:xfrm>
                <a:off x="4284576" y="5584541"/>
                <a:ext cx="1075417" cy="369332"/>
              </a:xfrm>
              <a:prstGeom prst="rect">
                <a:avLst/>
              </a:prstGeom>
              <a:noFill/>
            </p:spPr>
            <p:txBody>
              <a:bodyPr wrap="square" rtlCol="0">
                <a:spAutoFit/>
              </a:bodyPr>
              <a:lstStyle/>
              <a:p>
                <a:pPr algn="ctr"/>
                <a:r>
                  <a:rPr lang="en-US" dirty="0" smtClean="0"/>
                  <a:t>1800</a:t>
                </a:r>
                <a:endParaRPr lang="en-GB" dirty="0"/>
              </a:p>
            </p:txBody>
          </p:sp>
          <p:sp>
            <p:nvSpPr>
              <p:cNvPr id="41" name="TextBox 40"/>
              <p:cNvSpPr txBox="1"/>
              <p:nvPr/>
            </p:nvSpPr>
            <p:spPr>
              <a:xfrm>
                <a:off x="5130396" y="5589256"/>
                <a:ext cx="1075417" cy="369332"/>
              </a:xfrm>
              <a:prstGeom prst="rect">
                <a:avLst/>
              </a:prstGeom>
              <a:noFill/>
            </p:spPr>
            <p:txBody>
              <a:bodyPr wrap="square" rtlCol="0">
                <a:spAutoFit/>
              </a:bodyPr>
              <a:lstStyle/>
              <a:p>
                <a:pPr algn="ctr"/>
                <a:r>
                  <a:rPr lang="en-US" dirty="0" smtClean="0"/>
                  <a:t>1900</a:t>
                </a:r>
                <a:endParaRPr lang="en-GB" dirty="0"/>
              </a:p>
            </p:txBody>
          </p:sp>
        </p:grpSp>
      </p:grpSp>
      <p:sp>
        <p:nvSpPr>
          <p:cNvPr id="42" name="角丸四角形 627"/>
          <p:cNvSpPr/>
          <p:nvPr/>
        </p:nvSpPr>
        <p:spPr>
          <a:xfrm>
            <a:off x="6880429" y="631199"/>
            <a:ext cx="2032859" cy="490683"/>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err="1" smtClean="0">
                <a:solidFill>
                  <a:srgbClr val="FF0000"/>
                </a:solidFill>
              </a:rPr>
              <a:t>rmsd</a:t>
            </a:r>
            <a:r>
              <a:rPr lang="en-US" sz="2400" dirty="0" smtClean="0">
                <a:solidFill>
                  <a:srgbClr val="FF0000"/>
                </a:solidFill>
              </a:rPr>
              <a:t>=0.115</a:t>
            </a:r>
            <a:endParaRPr lang="en-US" sz="2400" dirty="0">
              <a:solidFill>
                <a:srgbClr val="FF0000"/>
              </a:solidFill>
            </a:endParaRPr>
          </a:p>
        </p:txBody>
      </p:sp>
      <p:sp>
        <p:nvSpPr>
          <p:cNvPr id="43" name="角丸四角形 627"/>
          <p:cNvSpPr/>
          <p:nvPr/>
        </p:nvSpPr>
        <p:spPr>
          <a:xfrm>
            <a:off x="9729341" y="631199"/>
            <a:ext cx="2032859" cy="490683"/>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altLang="ja-JP" sz="2400" dirty="0" err="1" smtClean="0">
                <a:solidFill>
                  <a:srgbClr val="FF0000"/>
                </a:solidFill>
              </a:rPr>
              <a:t>rmsd</a:t>
            </a:r>
            <a:r>
              <a:rPr lang="en-US" altLang="ja-JP" sz="2400" dirty="0" smtClean="0">
                <a:solidFill>
                  <a:srgbClr val="FF0000"/>
                </a:solidFill>
              </a:rPr>
              <a:t>=0.339</a:t>
            </a:r>
            <a:endParaRPr lang="en-US" altLang="ja-JP" sz="2400" dirty="0">
              <a:solidFill>
                <a:srgbClr val="FF0000"/>
              </a:solidFill>
            </a:endParaRPr>
          </a:p>
        </p:txBody>
      </p:sp>
      <p:sp>
        <p:nvSpPr>
          <p:cNvPr id="44" name="角丸四角形 627"/>
          <p:cNvSpPr/>
          <p:nvPr/>
        </p:nvSpPr>
        <p:spPr>
          <a:xfrm>
            <a:off x="3130362" y="3042076"/>
            <a:ext cx="2727367" cy="1676651"/>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solidFill>
                  <a:schemeClr val="accent5">
                    <a:lumMod val="75000"/>
                  </a:schemeClr>
                </a:solidFill>
              </a:rPr>
              <a:t>HIRS/2 ch12</a:t>
            </a:r>
          </a:p>
          <a:p>
            <a:r>
              <a:rPr lang="en-US" sz="2400" dirty="0" smtClean="0">
                <a:solidFill>
                  <a:srgbClr val="FF0000"/>
                </a:solidFill>
              </a:rPr>
              <a:t>HIRS/3 </a:t>
            </a:r>
            <a:r>
              <a:rPr lang="en-US" sz="2400" dirty="0">
                <a:solidFill>
                  <a:srgbClr val="FF0000"/>
                </a:solidFill>
              </a:rPr>
              <a:t>ch12</a:t>
            </a:r>
          </a:p>
          <a:p>
            <a:r>
              <a:rPr lang="en-US" sz="2400" dirty="0" smtClean="0">
                <a:solidFill>
                  <a:srgbClr val="00B050"/>
                </a:solidFill>
              </a:rPr>
              <a:t>HIRS/4 </a:t>
            </a:r>
            <a:r>
              <a:rPr lang="en-US" sz="2400" dirty="0">
                <a:solidFill>
                  <a:srgbClr val="00B050"/>
                </a:solidFill>
              </a:rPr>
              <a:t>ch12</a:t>
            </a:r>
          </a:p>
          <a:p>
            <a:endParaRPr lang="en-US" sz="2400" dirty="0"/>
          </a:p>
        </p:txBody>
      </p:sp>
      <p:sp>
        <p:nvSpPr>
          <p:cNvPr id="45" name="角丸四角形 627"/>
          <p:cNvSpPr/>
          <p:nvPr/>
        </p:nvSpPr>
        <p:spPr>
          <a:xfrm>
            <a:off x="2654549" y="1769570"/>
            <a:ext cx="3464745" cy="96115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dirty="0" smtClean="0">
                <a:solidFill>
                  <a:schemeClr val="tx1"/>
                </a:solidFill>
              </a:rPr>
              <a:t>WV channel of GEO satellite imager</a:t>
            </a:r>
            <a:endParaRPr lang="en-US" sz="2000" dirty="0">
              <a:solidFill>
                <a:schemeClr val="tx1"/>
              </a:solidFill>
            </a:endParaRPr>
          </a:p>
        </p:txBody>
      </p:sp>
      <p:sp>
        <p:nvSpPr>
          <p:cNvPr id="4" name="テキスト ボックス 3"/>
          <p:cNvSpPr txBox="1"/>
          <p:nvPr/>
        </p:nvSpPr>
        <p:spPr>
          <a:xfrm>
            <a:off x="3453996" y="5478988"/>
            <a:ext cx="8566223" cy="1200329"/>
          </a:xfrm>
          <a:prstGeom prst="rect">
            <a:avLst/>
          </a:prstGeom>
          <a:noFill/>
        </p:spPr>
        <p:txBody>
          <a:bodyPr wrap="square" rtlCol="0">
            <a:spAutoFit/>
          </a:bodyPr>
          <a:lstStyle/>
          <a:p>
            <a:r>
              <a:rPr kumimoji="1" lang="en-US" altLang="ja-JP" sz="2400" dirty="0" smtClean="0"/>
              <a:t>- Start date of AIRS is earlier than end date of HIRS/2</a:t>
            </a:r>
          </a:p>
          <a:p>
            <a:r>
              <a:rPr kumimoji="1" lang="en-US" altLang="ja-JP" sz="2400" dirty="0" smtClean="0">
                <a:sym typeface="Wingdings" pitchFamily="2" charset="2"/>
              </a:rPr>
              <a:t> Combination of HIRS/2 , AIRS and IASI covers whole GEO historical satellite observation period.</a:t>
            </a:r>
            <a:endParaRPr kumimoji="1" lang="ja-JP" altLang="en-US" sz="2400" dirty="0"/>
          </a:p>
        </p:txBody>
      </p:sp>
    </p:spTree>
    <p:extLst>
      <p:ext uri="{BB962C8B-B14F-4D97-AF65-F5344CB8AC3E}">
        <p14:creationId xmlns:p14="http://schemas.microsoft.com/office/powerpoint/2010/main" val="234633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188" y="1"/>
            <a:ext cx="10515600" cy="1325563"/>
          </a:xfrm>
        </p:spPr>
        <p:txBody>
          <a:bodyPr>
            <a:normAutofit/>
          </a:bodyPr>
          <a:lstStyle/>
          <a:p>
            <a:r>
              <a:rPr lang="en-US" altLang="ja-JP" dirty="0" smtClean="0"/>
              <a:t>Spectral </a:t>
            </a:r>
            <a:r>
              <a:rPr lang="en-US" altLang="ja-JP" dirty="0"/>
              <a:t>Band Adjustment </a:t>
            </a:r>
            <a:r>
              <a:rPr lang="en-US" altLang="ja-JP" dirty="0" smtClean="0"/>
              <a:t>Factors (SBAF)</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57955" r="55467"/>
          <a:stretch/>
        </p:blipFill>
        <p:spPr>
          <a:xfrm>
            <a:off x="3142322" y="1148425"/>
            <a:ext cx="3121636" cy="1803753"/>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t="57838" r="56351" b="1"/>
          <a:stretch/>
        </p:blipFill>
        <p:spPr>
          <a:xfrm>
            <a:off x="3204287" y="3281634"/>
            <a:ext cx="3059671" cy="1808766"/>
          </a:xfrm>
          <a:prstGeom prst="rect">
            <a:avLst/>
          </a:prstGeom>
        </p:spPr>
      </p:pic>
      <p:sp>
        <p:nvSpPr>
          <p:cNvPr id="6" name="テキスト ボックス 5"/>
          <p:cNvSpPr txBox="1"/>
          <p:nvPr/>
        </p:nvSpPr>
        <p:spPr>
          <a:xfrm>
            <a:off x="-172543" y="2685797"/>
            <a:ext cx="3163675" cy="646331"/>
          </a:xfrm>
          <a:prstGeom prst="rect">
            <a:avLst/>
          </a:prstGeom>
          <a:noFill/>
        </p:spPr>
        <p:txBody>
          <a:bodyPr wrap="square" rtlCol="0">
            <a:spAutoFit/>
          </a:bodyPr>
          <a:lstStyle/>
          <a:p>
            <a:pPr algn="ctr"/>
            <a:r>
              <a:rPr kumimoji="1" lang="en-US" altLang="ja-JP" dirty="0" smtClean="0"/>
              <a:t>IASI Observation Data</a:t>
            </a:r>
          </a:p>
          <a:p>
            <a:pPr algn="ctr"/>
            <a:r>
              <a:rPr lang="ja-JP" altLang="en-US" dirty="0" smtClean="0"/>
              <a:t>（</a:t>
            </a:r>
            <a:r>
              <a:rPr lang="en-US" altLang="ja-JP" dirty="0"/>
              <a:t>a</a:t>
            </a:r>
            <a:r>
              <a:rPr lang="en-US" altLang="ja-JP" dirty="0" smtClean="0"/>
              <a:t>ctual </a:t>
            </a:r>
            <a:r>
              <a:rPr lang="en-US" altLang="ja-JP" dirty="0"/>
              <a:t>measurement</a:t>
            </a:r>
            <a:r>
              <a:rPr lang="ja-JP" altLang="en-US" dirty="0" smtClean="0"/>
              <a:t>）</a:t>
            </a:r>
            <a:endParaRPr lang="en-US" altLang="ja-JP" dirty="0" smtClean="0"/>
          </a:p>
        </p:txBody>
      </p:sp>
      <p:cxnSp>
        <p:nvCxnSpPr>
          <p:cNvPr id="8" name="直線矢印コネクタ 7"/>
          <p:cNvCxnSpPr/>
          <p:nvPr/>
        </p:nvCxnSpPr>
        <p:spPr>
          <a:xfrm>
            <a:off x="2503042" y="3216749"/>
            <a:ext cx="585773" cy="3617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151048" y="2498662"/>
            <a:ext cx="576064" cy="361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088815" y="2767399"/>
            <a:ext cx="3013552" cy="338554"/>
          </a:xfrm>
          <a:prstGeom prst="rect">
            <a:avLst/>
          </a:prstGeom>
          <a:noFill/>
        </p:spPr>
        <p:txBody>
          <a:bodyPr wrap="square" rtlCol="0">
            <a:spAutoFit/>
          </a:bodyPr>
          <a:lstStyle/>
          <a:p>
            <a:pPr algn="ctr"/>
            <a:r>
              <a:rPr lang="en-US" altLang="ja-JP" sz="1600" dirty="0" smtClean="0"/>
              <a:t>LEO</a:t>
            </a:r>
            <a:r>
              <a:rPr lang="ja-JP" altLang="en-US" sz="1600" dirty="0" smtClean="0"/>
              <a:t>（</a:t>
            </a:r>
            <a:r>
              <a:rPr lang="en-US" altLang="ja-JP" sz="1600" dirty="0" smtClean="0"/>
              <a:t>HIRS</a:t>
            </a:r>
            <a:r>
              <a:rPr lang="ja-JP" altLang="en-US" sz="1600" dirty="0" smtClean="0"/>
              <a:t>） </a:t>
            </a:r>
            <a:r>
              <a:rPr lang="en-US" altLang="ja-JP" sz="1600" dirty="0" smtClean="0"/>
              <a:t>pseudo-data</a:t>
            </a:r>
            <a:endParaRPr kumimoji="1" lang="ja-JP" altLang="en-US" sz="1600" dirty="0"/>
          </a:p>
        </p:txBody>
      </p:sp>
      <p:pic>
        <p:nvPicPr>
          <p:cNvPr id="1026" name="Picture 2" descr="\\hpcnas.dpc.kishou.go.jp\share\個人用\msysen30\scat_IR_QUAD_suprad_compensated_MTSAT1R_IR1_NOAA18_CH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2085" y="1153202"/>
            <a:ext cx="4552640" cy="341448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矢印コネクタ 15"/>
          <p:cNvCxnSpPr/>
          <p:nvPr/>
        </p:nvCxnSpPr>
        <p:spPr>
          <a:xfrm flipV="1">
            <a:off x="6202025" y="3281634"/>
            <a:ext cx="578681" cy="4502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64907" y="2448611"/>
            <a:ext cx="576064" cy="3511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263958" y="4627283"/>
            <a:ext cx="6028897" cy="646331"/>
          </a:xfrm>
          <a:prstGeom prst="rect">
            <a:avLst/>
          </a:prstGeom>
          <a:noFill/>
        </p:spPr>
        <p:txBody>
          <a:bodyPr wrap="square" rtlCol="0">
            <a:spAutoFit/>
          </a:bodyPr>
          <a:lstStyle/>
          <a:p>
            <a:r>
              <a:rPr kumimoji="1" lang="en-US" altLang="ja-JP" dirty="0" smtClean="0"/>
              <a:t>SBAF is  </a:t>
            </a:r>
            <a:r>
              <a:rPr lang="en-US" altLang="ja-JP" dirty="0" smtClean="0"/>
              <a:t>the </a:t>
            </a:r>
            <a:r>
              <a:rPr lang="en-US" altLang="ja-JP" dirty="0"/>
              <a:t>regression </a:t>
            </a:r>
            <a:r>
              <a:rPr lang="en-US" altLang="ja-JP" dirty="0" smtClean="0"/>
              <a:t>line of scatter plot.</a:t>
            </a:r>
          </a:p>
          <a:p>
            <a:r>
              <a:rPr kumimoji="1" lang="en-US" altLang="ja-JP" dirty="0" smtClean="0"/>
              <a:t>( Plotting  in “Radiance”: </a:t>
            </a:r>
            <a:r>
              <a:rPr lang="en-US" altLang="ja-JP" dirty="0" smtClean="0"/>
              <a:t>  </a:t>
            </a:r>
            <a:r>
              <a:rPr kumimoji="1" lang="en-US" altLang="ja-JP" dirty="0" smtClean="0"/>
              <a:t>not in “Brightness Temperature”)</a:t>
            </a:r>
          </a:p>
        </p:txBody>
      </p:sp>
      <p:sp>
        <p:nvSpPr>
          <p:cNvPr id="15" name="テキスト ボックス 14"/>
          <p:cNvSpPr txBox="1"/>
          <p:nvPr/>
        </p:nvSpPr>
        <p:spPr>
          <a:xfrm>
            <a:off x="3088648" y="5090400"/>
            <a:ext cx="3013552" cy="338554"/>
          </a:xfrm>
          <a:prstGeom prst="rect">
            <a:avLst/>
          </a:prstGeom>
          <a:noFill/>
        </p:spPr>
        <p:txBody>
          <a:bodyPr wrap="square" rtlCol="0">
            <a:spAutoFit/>
          </a:bodyPr>
          <a:lstStyle/>
          <a:p>
            <a:pPr algn="ctr"/>
            <a:r>
              <a:rPr lang="en-US" altLang="ja-JP" sz="1600" dirty="0" smtClean="0"/>
              <a:t>GEO</a:t>
            </a:r>
            <a:r>
              <a:rPr lang="ja-JP" altLang="en-US" sz="1600" dirty="0" smtClean="0"/>
              <a:t> </a:t>
            </a:r>
            <a:r>
              <a:rPr lang="en-US" altLang="ja-JP" sz="1600" dirty="0" smtClean="0"/>
              <a:t>pseudo-data</a:t>
            </a:r>
            <a:endParaRPr kumimoji="1" lang="ja-JP" altLang="en-US" sz="1600" dirty="0"/>
          </a:p>
        </p:txBody>
      </p:sp>
      <p:sp>
        <p:nvSpPr>
          <p:cNvPr id="14" name="テキスト ボックス 13"/>
          <p:cNvSpPr txBox="1"/>
          <p:nvPr/>
        </p:nvSpPr>
        <p:spPr>
          <a:xfrm>
            <a:off x="8082706" y="2050300"/>
            <a:ext cx="3088085" cy="1384995"/>
          </a:xfrm>
          <a:prstGeom prst="rect">
            <a:avLst/>
          </a:prstGeom>
          <a:noFill/>
        </p:spPr>
        <p:txBody>
          <a:bodyPr wrap="square" rtlCol="0">
            <a:spAutoFit/>
          </a:bodyPr>
          <a:lstStyle/>
          <a:p>
            <a:r>
              <a:rPr kumimoji="1" lang="en-US" altLang="ja-JP" sz="2800" dirty="0" smtClean="0"/>
              <a:t>Linear regression : </a:t>
            </a:r>
            <a:r>
              <a:rPr kumimoji="1" lang="en-US" altLang="ja-JP" sz="2800" i="1" dirty="0" smtClean="0"/>
              <a:t>y=</a:t>
            </a:r>
            <a:r>
              <a:rPr kumimoji="1" lang="en-US" altLang="ja-JP" sz="2800" i="1" dirty="0" err="1" smtClean="0"/>
              <a:t>ax+b</a:t>
            </a:r>
            <a:endParaRPr kumimoji="1" lang="en-US" altLang="ja-JP" sz="2800" i="1" dirty="0" smtClean="0"/>
          </a:p>
          <a:p>
            <a:r>
              <a:rPr kumimoji="1" lang="en-US" altLang="ja-JP" sz="2800" i="1" dirty="0" smtClean="0"/>
              <a:t>  --&gt;  SBAF</a:t>
            </a:r>
          </a:p>
        </p:txBody>
      </p:sp>
      <p:sp>
        <p:nvSpPr>
          <p:cNvPr id="18" name="テキスト ボックス 17"/>
          <p:cNvSpPr txBox="1"/>
          <p:nvPr/>
        </p:nvSpPr>
        <p:spPr>
          <a:xfrm>
            <a:off x="4835155" y="5597186"/>
            <a:ext cx="7267200" cy="1200329"/>
          </a:xfrm>
          <a:prstGeom prst="rect">
            <a:avLst/>
          </a:prstGeom>
          <a:noFill/>
        </p:spPr>
        <p:txBody>
          <a:bodyPr wrap="square" rtlCol="0">
            <a:spAutoFit/>
          </a:bodyPr>
          <a:lstStyle/>
          <a:p>
            <a:r>
              <a:rPr kumimoji="1" lang="en-US" altLang="ja-JP" dirty="0" smtClean="0"/>
              <a:t>- SBAF between 2 GEO sensor can be </a:t>
            </a:r>
            <a:r>
              <a:rPr kumimoji="1" lang="en-US" altLang="ja-JP" dirty="0" err="1" smtClean="0"/>
              <a:t>calcurated</a:t>
            </a:r>
            <a:r>
              <a:rPr kumimoji="1" lang="en-US" altLang="ja-JP" dirty="0" smtClean="0"/>
              <a:t> by this method</a:t>
            </a:r>
          </a:p>
          <a:p>
            <a:r>
              <a:rPr kumimoji="1" lang="en-US" altLang="ja-JP" i="1" dirty="0" smtClean="0"/>
              <a:t>- </a:t>
            </a:r>
            <a:r>
              <a:rPr kumimoji="1" lang="en-US" altLang="ja-JP" i="1" dirty="0" err="1" smtClean="0"/>
              <a:t>var</a:t>
            </a:r>
            <a:r>
              <a:rPr kumimoji="1" lang="en-US" altLang="ja-JP" i="1" dirty="0" smtClean="0"/>
              <a:t>(a) , </a:t>
            </a:r>
            <a:r>
              <a:rPr kumimoji="1" lang="en-US" altLang="ja-JP" i="1" dirty="0" err="1" smtClean="0"/>
              <a:t>var</a:t>
            </a:r>
            <a:r>
              <a:rPr kumimoji="1" lang="en-US" altLang="ja-JP" i="1" dirty="0" smtClean="0"/>
              <a:t>(b) </a:t>
            </a:r>
            <a:r>
              <a:rPr kumimoji="1" lang="en-US" altLang="ja-JP" dirty="0" smtClean="0"/>
              <a:t>and</a:t>
            </a:r>
            <a:r>
              <a:rPr kumimoji="1" lang="en-US" altLang="ja-JP" i="1" dirty="0" smtClean="0"/>
              <a:t> </a:t>
            </a:r>
            <a:r>
              <a:rPr kumimoji="1" lang="en-US" altLang="ja-JP" i="1" dirty="0" err="1" smtClean="0"/>
              <a:t>cov</a:t>
            </a:r>
            <a:r>
              <a:rPr kumimoji="1" lang="en-US" altLang="ja-JP" i="1" dirty="0" smtClean="0"/>
              <a:t>(</a:t>
            </a:r>
            <a:r>
              <a:rPr kumimoji="1" lang="en-US" altLang="ja-JP" i="1" dirty="0" err="1" smtClean="0"/>
              <a:t>a,b</a:t>
            </a:r>
            <a:r>
              <a:rPr kumimoji="1" lang="en-US" altLang="ja-JP" i="1" dirty="0" smtClean="0"/>
              <a:t>) </a:t>
            </a:r>
            <a:r>
              <a:rPr kumimoji="1" lang="en-US" altLang="ja-JP" dirty="0" smtClean="0"/>
              <a:t>are also  calculated from  this plot.</a:t>
            </a:r>
          </a:p>
          <a:p>
            <a:r>
              <a:rPr kumimoji="1" lang="en-US" altLang="ja-JP" dirty="0" smtClean="0"/>
              <a:t>- Only </a:t>
            </a:r>
            <a:r>
              <a:rPr kumimoji="1" lang="en-US" altLang="ja-JP" i="1" dirty="0"/>
              <a:t>a</a:t>
            </a:r>
            <a:r>
              <a:rPr kumimoji="1" lang="en-US" altLang="ja-JP" i="1" dirty="0" smtClean="0"/>
              <a:t>bs(</a:t>
            </a:r>
            <a:r>
              <a:rPr kumimoji="1" lang="en-US" altLang="ja-JP" dirty="0" err="1" smtClean="0"/>
              <a:t>IASI_latitude</a:t>
            </a:r>
            <a:r>
              <a:rPr kumimoji="1" lang="en-US" altLang="ja-JP" dirty="0" smtClean="0"/>
              <a:t>) &lt; 0  are used to calculate SBAF</a:t>
            </a:r>
          </a:p>
          <a:p>
            <a:r>
              <a:rPr kumimoji="1" lang="en-US" altLang="ja-JP" dirty="0"/>
              <a:t> </a:t>
            </a:r>
            <a:r>
              <a:rPr kumimoji="1" lang="en-US" altLang="ja-JP" dirty="0" smtClean="0"/>
              <a:t>  - (note) module for drawing this picture is able to work on JMA’s computer</a:t>
            </a:r>
          </a:p>
        </p:txBody>
      </p:sp>
      <p:cxnSp>
        <p:nvCxnSpPr>
          <p:cNvPr id="11" name="カギ線コネクタ 10"/>
          <p:cNvCxnSpPr/>
          <p:nvPr/>
        </p:nvCxnSpPr>
        <p:spPr>
          <a:xfrm rot="16200000" flipV="1">
            <a:off x="4352593" y="5933284"/>
            <a:ext cx="939857" cy="454195"/>
          </a:xfrm>
          <a:prstGeom prst="bentConnector3">
            <a:avLst>
              <a:gd name="adj1" fmla="val -96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10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737356" y="2964793"/>
                <a:ext cx="4458785"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𝑃𝑠𝑒𝑢𝑑𝑜𝐺𝑒𝑜𝑅𝑎𝑑</m:t>
                      </m:r>
                      <m:r>
                        <a:rPr lang="en-US" sz="2000" b="0" i="1" smtClean="0">
                          <a:latin typeface="Cambria Math" panose="02040503050406030204" pitchFamily="18" charset="0"/>
                        </a:rPr>
                        <m:t>=</m:t>
                      </m:r>
                      <m:nary>
                        <m:naryPr>
                          <m:chr m:val="∑"/>
                          <m:ctrlPr>
                            <a:rPr lang="en-US" sz="2000" b="0" i="1" smtClean="0">
                              <a:latin typeface="Cambria Math"/>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𝐾</m:t>
                          </m:r>
                        </m:sup>
                        <m:e>
                          <m:sSub>
                            <m:sSubPr>
                              <m:ctrlPr>
                                <a:rPr lang="en-US" sz="2000" b="0" i="1" smtClean="0">
                                  <a:latin typeface="Cambria Math"/>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 </m:t>
                          </m:r>
                          <m:r>
                            <a:rPr lang="en-US" sz="2000" b="0" i="1" smtClean="0">
                              <a:latin typeface="Cambria Math" panose="02040503050406030204" pitchFamily="18" charset="0"/>
                            </a:rPr>
                            <m:t>𝐼𝑎𝑠𝑖𝑅𝑎𝑑𝑂𝑏</m:t>
                          </m:r>
                          <m:sSub>
                            <m:sSubPr>
                              <m:ctrlPr>
                                <a:rPr lang="en-US" sz="2000" b="0" i="1" smtClean="0">
                                  <a:latin typeface="Cambria Math"/>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 </m:t>
                          </m:r>
                        </m:e>
                      </m:nary>
                      <m:r>
                        <a:rPr lang="en-US" sz="2000" b="0" i="1" smtClean="0">
                          <a:latin typeface="Cambria Math" panose="02040503050406030204" pitchFamily="18" charset="0"/>
                        </a:rPr>
                        <m:t> </m:t>
                      </m:r>
                    </m:oMath>
                  </m:oMathPara>
                </a14:m>
                <a:endParaRPr lang="en-GB"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37356" y="2964793"/>
                <a:ext cx="4458785" cy="865493"/>
              </a:xfrm>
              <a:prstGeom prst="rect">
                <a:avLst/>
              </a:prstGeom>
              <a:blipFill rotWithShape="1">
                <a:blip r:embed="rId3"/>
                <a:stretch>
                  <a:fillRect/>
                </a:stretch>
              </a:blipFill>
            </p:spPr>
            <p:txBody>
              <a:bodyPr/>
              <a:lstStyle/>
              <a:p>
                <a:r>
                  <a:rPr lang="ja-JP" altLang="en-US">
                    <a:noFill/>
                  </a:rPr>
                  <a:t> </a:t>
                </a:r>
              </a:p>
            </p:txBody>
          </p:sp>
        </mc:Fallback>
      </mc:AlternateContent>
      <p:sp>
        <p:nvSpPr>
          <p:cNvPr id="19" name="TextBox 18"/>
          <p:cNvSpPr txBox="1"/>
          <p:nvPr/>
        </p:nvSpPr>
        <p:spPr>
          <a:xfrm>
            <a:off x="3710208" y="3725029"/>
            <a:ext cx="1992579" cy="400110"/>
          </a:xfrm>
          <a:prstGeom prst="rect">
            <a:avLst/>
          </a:prstGeom>
          <a:noFill/>
          <a:ln>
            <a:solidFill>
              <a:schemeClr val="tx1"/>
            </a:solidFill>
            <a:prstDash val="dash"/>
          </a:ln>
        </p:spPr>
        <p:txBody>
          <a:bodyPr wrap="square" rtlCol="0">
            <a:spAutoFit/>
          </a:bodyPr>
          <a:lstStyle/>
          <a:p>
            <a:r>
              <a:rPr lang="en-US" sz="2000" i="1" dirty="0" smtClean="0"/>
              <a:t>k</a:t>
            </a:r>
            <a:r>
              <a:rPr lang="en-US" sz="2000" dirty="0" smtClean="0"/>
              <a:t> : IASI channel</a:t>
            </a:r>
            <a:endParaRPr lang="en-GB" sz="2000" dirty="0"/>
          </a:p>
        </p:txBody>
      </p:sp>
      <p:sp>
        <p:nvSpPr>
          <p:cNvPr id="11" name="TextBox 14"/>
          <p:cNvSpPr txBox="1">
            <a:spLocks noChangeArrowheads="1"/>
          </p:cNvSpPr>
          <p:nvPr/>
        </p:nvSpPr>
        <p:spPr bwMode="auto">
          <a:xfrm>
            <a:off x="10439402" y="269343"/>
            <a:ext cx="1119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algn="ctr" eaLnBrk="1" hangingPunct="1"/>
            <a:r>
              <a:rPr lang="en-GB" altLang="en-US" sz="2800" b="0" dirty="0" smtClean="0">
                <a:solidFill>
                  <a:srgbClr val="0000FF"/>
                </a:solidFill>
              </a:rPr>
              <a:t>IR</a:t>
            </a:r>
            <a:endParaRPr lang="en-GB" altLang="en-US" sz="2800" b="0" dirty="0">
              <a:solidFill>
                <a:srgbClr val="0000FF"/>
              </a:solidFill>
            </a:endParaRPr>
          </a:p>
        </p:txBody>
      </p:sp>
      <p:sp>
        <p:nvSpPr>
          <p:cNvPr id="12" name="TextBox 14"/>
          <p:cNvSpPr txBox="1">
            <a:spLocks noChangeArrowheads="1"/>
          </p:cNvSpPr>
          <p:nvPr/>
        </p:nvSpPr>
        <p:spPr bwMode="auto">
          <a:xfrm>
            <a:off x="10439402" y="3601771"/>
            <a:ext cx="1119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900" b="1" kern="1200">
                <a:solidFill>
                  <a:schemeClr val="bg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00" b="1" kern="1200">
                <a:solidFill>
                  <a:schemeClr val="bg1"/>
                </a:solidFill>
                <a:latin typeface="Tahoma" panose="020B0604030504040204" pitchFamily="34" charset="0"/>
                <a:ea typeface="+mn-ea"/>
                <a:cs typeface="Arial" panose="020B0604020202020204" pitchFamily="34" charset="0"/>
              </a:defRPr>
            </a:lvl9pPr>
          </a:lstStyle>
          <a:p>
            <a:pPr algn="ctr" eaLnBrk="1" hangingPunct="1"/>
            <a:r>
              <a:rPr lang="en-GB" altLang="en-US" sz="2800" b="0" dirty="0" smtClean="0">
                <a:solidFill>
                  <a:srgbClr val="0000FF"/>
                </a:solidFill>
              </a:rPr>
              <a:t>WV</a:t>
            </a:r>
            <a:endParaRPr lang="en-GB" altLang="en-US" sz="2800" b="0" dirty="0">
              <a:solidFill>
                <a:srgbClr val="0000FF"/>
              </a:solidFill>
            </a:endParaRPr>
          </a:p>
        </p:txBody>
      </p:sp>
      <p:sp>
        <p:nvSpPr>
          <p:cNvPr id="21" name="角丸四角形 627"/>
          <p:cNvSpPr/>
          <p:nvPr/>
        </p:nvSpPr>
        <p:spPr>
          <a:xfrm>
            <a:off x="446858" y="997159"/>
            <a:ext cx="4788819" cy="885033"/>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t>IASI spectra cover all SRF range of IR and WV channels. </a:t>
            </a:r>
            <a:r>
              <a:rPr lang="en-US" sz="2800" dirty="0" smtClean="0"/>
              <a:t>(No gap)</a:t>
            </a:r>
            <a:endParaRPr lang="en-US" sz="2800" dirty="0"/>
          </a:p>
        </p:txBody>
      </p:sp>
      <p:grpSp>
        <p:nvGrpSpPr>
          <p:cNvPr id="44" name="Group 43"/>
          <p:cNvGrpSpPr/>
          <p:nvPr/>
        </p:nvGrpSpPr>
        <p:grpSpPr>
          <a:xfrm>
            <a:off x="5935312" y="3353239"/>
            <a:ext cx="6256688" cy="3406460"/>
            <a:chOff x="6006531" y="2667663"/>
            <a:chExt cx="6256688" cy="3406460"/>
          </a:xfrm>
        </p:grpSpPr>
        <p:pic>
          <p:nvPicPr>
            <p:cNvPr id="45" name="Picture 44"/>
            <p:cNvPicPr>
              <a:picLocks noChangeAspect="1"/>
            </p:cNvPicPr>
            <p:nvPr/>
          </p:nvPicPr>
          <p:blipFill rotWithShape="1">
            <a:blip r:embed="rId4" cstate="email">
              <a:extLst>
                <a:ext uri="{28A0092B-C50C-407E-A947-70E740481C1C}">
                  <a14:useLocalDpi xmlns:a14="http://schemas.microsoft.com/office/drawing/2010/main"/>
                </a:ext>
              </a:extLst>
            </a:blip>
            <a:srcRect b="12500"/>
            <a:stretch/>
          </p:blipFill>
          <p:spPr>
            <a:xfrm>
              <a:off x="6006531" y="2667663"/>
              <a:ext cx="6196214" cy="3111500"/>
            </a:xfrm>
            <a:prstGeom prst="rect">
              <a:avLst/>
            </a:prstGeom>
          </p:spPr>
        </p:pic>
        <p:sp>
          <p:nvSpPr>
            <p:cNvPr id="46" name="TextBox 45"/>
            <p:cNvSpPr txBox="1"/>
            <p:nvPr/>
          </p:nvSpPr>
          <p:spPr>
            <a:xfrm>
              <a:off x="6174839" y="5680685"/>
              <a:ext cx="1075417" cy="369332"/>
            </a:xfrm>
            <a:prstGeom prst="rect">
              <a:avLst/>
            </a:prstGeom>
            <a:noFill/>
          </p:spPr>
          <p:txBody>
            <a:bodyPr wrap="square" rtlCol="0">
              <a:spAutoFit/>
            </a:bodyPr>
            <a:lstStyle/>
            <a:p>
              <a:pPr algn="ctr"/>
              <a:r>
                <a:rPr lang="en-US" dirty="0" smtClean="0"/>
                <a:t>1300</a:t>
              </a:r>
              <a:endParaRPr lang="en-GB" dirty="0"/>
            </a:p>
          </p:txBody>
        </p:sp>
        <p:sp>
          <p:nvSpPr>
            <p:cNvPr id="47" name="TextBox 46"/>
            <p:cNvSpPr txBox="1"/>
            <p:nvPr/>
          </p:nvSpPr>
          <p:spPr>
            <a:xfrm>
              <a:off x="7017863" y="5701471"/>
              <a:ext cx="1075417" cy="369332"/>
            </a:xfrm>
            <a:prstGeom prst="rect">
              <a:avLst/>
            </a:prstGeom>
            <a:noFill/>
          </p:spPr>
          <p:txBody>
            <a:bodyPr wrap="square" rtlCol="0">
              <a:spAutoFit/>
            </a:bodyPr>
            <a:lstStyle/>
            <a:p>
              <a:pPr algn="ctr"/>
              <a:r>
                <a:rPr lang="en-US" dirty="0" smtClean="0"/>
                <a:t>1400</a:t>
              </a:r>
              <a:endParaRPr lang="en-GB" dirty="0"/>
            </a:p>
          </p:txBody>
        </p:sp>
        <p:sp>
          <p:nvSpPr>
            <p:cNvPr id="48" name="TextBox 47"/>
            <p:cNvSpPr txBox="1"/>
            <p:nvPr/>
          </p:nvSpPr>
          <p:spPr>
            <a:xfrm>
              <a:off x="7842622" y="5704791"/>
              <a:ext cx="1075417" cy="369332"/>
            </a:xfrm>
            <a:prstGeom prst="rect">
              <a:avLst/>
            </a:prstGeom>
            <a:noFill/>
          </p:spPr>
          <p:txBody>
            <a:bodyPr wrap="square" rtlCol="0">
              <a:spAutoFit/>
            </a:bodyPr>
            <a:lstStyle/>
            <a:p>
              <a:pPr algn="ctr"/>
              <a:r>
                <a:rPr lang="en-US" dirty="0" smtClean="0"/>
                <a:t>1500</a:t>
              </a:r>
              <a:endParaRPr lang="en-GB" dirty="0"/>
            </a:p>
          </p:txBody>
        </p:sp>
        <p:sp>
          <p:nvSpPr>
            <p:cNvPr id="49" name="TextBox 48"/>
            <p:cNvSpPr txBox="1"/>
            <p:nvPr/>
          </p:nvSpPr>
          <p:spPr>
            <a:xfrm>
              <a:off x="8688442" y="5704791"/>
              <a:ext cx="1075417" cy="369332"/>
            </a:xfrm>
            <a:prstGeom prst="rect">
              <a:avLst/>
            </a:prstGeom>
            <a:noFill/>
          </p:spPr>
          <p:txBody>
            <a:bodyPr wrap="square" rtlCol="0">
              <a:spAutoFit/>
            </a:bodyPr>
            <a:lstStyle/>
            <a:p>
              <a:pPr algn="ctr"/>
              <a:r>
                <a:rPr lang="en-US" dirty="0" smtClean="0"/>
                <a:t>1600</a:t>
              </a:r>
              <a:endParaRPr lang="en-GB" dirty="0"/>
            </a:p>
          </p:txBody>
        </p:sp>
        <p:sp>
          <p:nvSpPr>
            <p:cNvPr id="50" name="TextBox 49"/>
            <p:cNvSpPr txBox="1"/>
            <p:nvPr/>
          </p:nvSpPr>
          <p:spPr>
            <a:xfrm>
              <a:off x="9511402" y="5704791"/>
              <a:ext cx="1075417" cy="369332"/>
            </a:xfrm>
            <a:prstGeom prst="rect">
              <a:avLst/>
            </a:prstGeom>
            <a:noFill/>
          </p:spPr>
          <p:txBody>
            <a:bodyPr wrap="square" rtlCol="0">
              <a:spAutoFit/>
            </a:bodyPr>
            <a:lstStyle/>
            <a:p>
              <a:pPr algn="ctr"/>
              <a:r>
                <a:rPr lang="en-US" dirty="0" smtClean="0"/>
                <a:t>1700</a:t>
              </a:r>
              <a:endParaRPr lang="en-GB" dirty="0"/>
            </a:p>
          </p:txBody>
        </p:sp>
        <p:sp>
          <p:nvSpPr>
            <p:cNvPr id="51" name="TextBox 50"/>
            <p:cNvSpPr txBox="1"/>
            <p:nvPr/>
          </p:nvSpPr>
          <p:spPr>
            <a:xfrm>
              <a:off x="10341982" y="5697171"/>
              <a:ext cx="1075417" cy="369332"/>
            </a:xfrm>
            <a:prstGeom prst="rect">
              <a:avLst/>
            </a:prstGeom>
            <a:noFill/>
          </p:spPr>
          <p:txBody>
            <a:bodyPr wrap="square" rtlCol="0">
              <a:spAutoFit/>
            </a:bodyPr>
            <a:lstStyle/>
            <a:p>
              <a:pPr algn="ctr"/>
              <a:r>
                <a:rPr lang="en-US" dirty="0" smtClean="0"/>
                <a:t>1800</a:t>
              </a:r>
              <a:endParaRPr lang="en-GB" dirty="0"/>
            </a:p>
          </p:txBody>
        </p:sp>
        <p:sp>
          <p:nvSpPr>
            <p:cNvPr id="52" name="TextBox 51"/>
            <p:cNvSpPr txBox="1"/>
            <p:nvPr/>
          </p:nvSpPr>
          <p:spPr>
            <a:xfrm>
              <a:off x="11187802" y="5703540"/>
              <a:ext cx="1075417" cy="369332"/>
            </a:xfrm>
            <a:prstGeom prst="rect">
              <a:avLst/>
            </a:prstGeom>
            <a:noFill/>
          </p:spPr>
          <p:txBody>
            <a:bodyPr wrap="square" rtlCol="0">
              <a:spAutoFit/>
            </a:bodyPr>
            <a:lstStyle/>
            <a:p>
              <a:pPr algn="ctr"/>
              <a:r>
                <a:rPr lang="en-US" dirty="0" smtClean="0"/>
                <a:t>1900</a:t>
              </a:r>
              <a:endParaRPr lang="en-GB" dirty="0"/>
            </a:p>
          </p:txBody>
        </p:sp>
      </p:grpSp>
      <p:grpSp>
        <p:nvGrpSpPr>
          <p:cNvPr id="53" name="Group 52"/>
          <p:cNvGrpSpPr/>
          <p:nvPr/>
        </p:nvGrpSpPr>
        <p:grpSpPr>
          <a:xfrm>
            <a:off x="5893188" y="19884"/>
            <a:ext cx="6261769" cy="3448716"/>
            <a:chOff x="-3110" y="2640647"/>
            <a:chExt cx="6261769" cy="3448716"/>
          </a:xfrm>
        </p:grpSpPr>
        <p:pic>
          <p:nvPicPr>
            <p:cNvPr id="54" name="Picture 53"/>
            <p:cNvPicPr>
              <a:picLocks noChangeAspect="1"/>
            </p:cNvPicPr>
            <p:nvPr/>
          </p:nvPicPr>
          <p:blipFill rotWithShape="1">
            <a:blip r:embed="rId5" cstate="email">
              <a:extLst>
                <a:ext uri="{28A0092B-C50C-407E-A947-70E740481C1C}">
                  <a14:useLocalDpi xmlns:a14="http://schemas.microsoft.com/office/drawing/2010/main"/>
                </a:ext>
              </a:extLst>
            </a:blip>
            <a:srcRect b="13214"/>
            <a:stretch/>
          </p:blipFill>
          <p:spPr>
            <a:xfrm>
              <a:off x="-3110" y="2640647"/>
              <a:ext cx="6196214" cy="3086100"/>
            </a:xfrm>
            <a:prstGeom prst="rect">
              <a:avLst/>
            </a:prstGeom>
          </p:spPr>
        </p:pic>
        <p:sp>
          <p:nvSpPr>
            <p:cNvPr id="55" name="TextBox 54"/>
            <p:cNvSpPr txBox="1"/>
            <p:nvPr/>
          </p:nvSpPr>
          <p:spPr>
            <a:xfrm>
              <a:off x="157607" y="5720031"/>
              <a:ext cx="1075417" cy="369332"/>
            </a:xfrm>
            <a:prstGeom prst="rect">
              <a:avLst/>
            </a:prstGeom>
            <a:noFill/>
          </p:spPr>
          <p:txBody>
            <a:bodyPr wrap="square" rtlCol="0">
              <a:spAutoFit/>
            </a:bodyPr>
            <a:lstStyle/>
            <a:p>
              <a:pPr algn="ctr"/>
              <a:r>
                <a:rPr lang="en-US" dirty="0" smtClean="0"/>
                <a:t>700</a:t>
              </a:r>
              <a:endParaRPr lang="en-GB" dirty="0"/>
            </a:p>
          </p:txBody>
        </p:sp>
        <p:sp>
          <p:nvSpPr>
            <p:cNvPr id="56" name="TextBox 55"/>
            <p:cNvSpPr txBox="1"/>
            <p:nvPr/>
          </p:nvSpPr>
          <p:spPr>
            <a:xfrm>
              <a:off x="1426582" y="5712411"/>
              <a:ext cx="1075417" cy="369332"/>
            </a:xfrm>
            <a:prstGeom prst="rect">
              <a:avLst/>
            </a:prstGeom>
            <a:noFill/>
          </p:spPr>
          <p:txBody>
            <a:bodyPr wrap="square" rtlCol="0">
              <a:spAutoFit/>
            </a:bodyPr>
            <a:lstStyle/>
            <a:p>
              <a:pPr algn="ctr"/>
              <a:r>
                <a:rPr lang="en-US" dirty="0" smtClean="0"/>
                <a:t>800</a:t>
              </a:r>
              <a:endParaRPr lang="en-GB" dirty="0"/>
            </a:p>
          </p:txBody>
        </p:sp>
        <p:sp>
          <p:nvSpPr>
            <p:cNvPr id="57" name="TextBox 56"/>
            <p:cNvSpPr txBox="1"/>
            <p:nvPr/>
          </p:nvSpPr>
          <p:spPr>
            <a:xfrm>
              <a:off x="2691502" y="5704791"/>
              <a:ext cx="1075417" cy="369332"/>
            </a:xfrm>
            <a:prstGeom prst="rect">
              <a:avLst/>
            </a:prstGeom>
            <a:noFill/>
          </p:spPr>
          <p:txBody>
            <a:bodyPr wrap="square" rtlCol="0">
              <a:spAutoFit/>
            </a:bodyPr>
            <a:lstStyle/>
            <a:p>
              <a:pPr algn="ctr"/>
              <a:r>
                <a:rPr lang="en-US" dirty="0" smtClean="0"/>
                <a:t>900</a:t>
              </a:r>
              <a:endParaRPr lang="en-GB" dirty="0"/>
            </a:p>
          </p:txBody>
        </p:sp>
        <p:sp>
          <p:nvSpPr>
            <p:cNvPr id="58" name="TextBox 57"/>
            <p:cNvSpPr txBox="1"/>
            <p:nvPr/>
          </p:nvSpPr>
          <p:spPr>
            <a:xfrm>
              <a:off x="3925942" y="5712411"/>
              <a:ext cx="1075417" cy="369332"/>
            </a:xfrm>
            <a:prstGeom prst="rect">
              <a:avLst/>
            </a:prstGeom>
            <a:noFill/>
          </p:spPr>
          <p:txBody>
            <a:bodyPr wrap="square" rtlCol="0">
              <a:spAutoFit/>
            </a:bodyPr>
            <a:lstStyle/>
            <a:p>
              <a:pPr algn="ctr"/>
              <a:r>
                <a:rPr lang="en-US" dirty="0" smtClean="0"/>
                <a:t>1000</a:t>
              </a:r>
              <a:endParaRPr lang="en-GB" dirty="0"/>
            </a:p>
          </p:txBody>
        </p:sp>
        <p:sp>
          <p:nvSpPr>
            <p:cNvPr id="59" name="TextBox 58"/>
            <p:cNvSpPr txBox="1"/>
            <p:nvPr/>
          </p:nvSpPr>
          <p:spPr>
            <a:xfrm>
              <a:off x="5183242" y="5704791"/>
              <a:ext cx="1075417" cy="369332"/>
            </a:xfrm>
            <a:prstGeom prst="rect">
              <a:avLst/>
            </a:prstGeom>
            <a:noFill/>
          </p:spPr>
          <p:txBody>
            <a:bodyPr wrap="square" rtlCol="0">
              <a:spAutoFit/>
            </a:bodyPr>
            <a:lstStyle/>
            <a:p>
              <a:pPr algn="ctr"/>
              <a:r>
                <a:rPr lang="en-US" dirty="0" smtClean="0"/>
                <a:t>1100</a:t>
              </a:r>
              <a:endParaRPr lang="en-GB" dirty="0"/>
            </a:p>
          </p:txBody>
        </p:sp>
      </p:grpSp>
      <p:sp>
        <p:nvSpPr>
          <p:cNvPr id="17" name="TextBox 16"/>
          <p:cNvSpPr txBox="1"/>
          <p:nvPr/>
        </p:nvSpPr>
        <p:spPr>
          <a:xfrm>
            <a:off x="504589" y="4262658"/>
            <a:ext cx="4673355" cy="830997"/>
          </a:xfrm>
          <a:prstGeom prst="rect">
            <a:avLst/>
          </a:prstGeom>
          <a:solidFill>
            <a:schemeClr val="bg1">
              <a:lumMod val="95000"/>
            </a:schemeClr>
          </a:solidFill>
          <a:ln w="3175">
            <a:solidFill>
              <a:schemeClr val="tx1"/>
            </a:solidFill>
            <a:prstDash val="solid"/>
          </a:ln>
        </p:spPr>
        <p:txBody>
          <a:bodyPr wrap="square" rtlCol="0">
            <a:spAutoFit/>
          </a:bodyPr>
          <a:lstStyle/>
          <a:p>
            <a:r>
              <a:rPr lang="en-US" sz="2400" dirty="0" smtClean="0"/>
              <a:t>Top        </a:t>
            </a:r>
            <a:r>
              <a:rPr lang="en-US" dirty="0" smtClean="0"/>
              <a:t>(black)</a:t>
            </a:r>
            <a:r>
              <a:rPr lang="en-US" sz="2400" dirty="0" smtClean="0"/>
              <a:t>: AIRS channel spectra</a:t>
            </a:r>
          </a:p>
          <a:p>
            <a:r>
              <a:rPr lang="en-US" sz="2400" dirty="0" smtClean="0"/>
              <a:t>Bottom </a:t>
            </a:r>
            <a:r>
              <a:rPr lang="en-US" dirty="0" smtClean="0"/>
              <a:t>(gray)  </a:t>
            </a:r>
            <a:r>
              <a:rPr lang="en-US" sz="2400" dirty="0" smtClean="0"/>
              <a:t>: IASI</a:t>
            </a:r>
            <a:r>
              <a:rPr lang="en-US" sz="2400" dirty="0"/>
              <a:t> channel </a:t>
            </a:r>
            <a:r>
              <a:rPr lang="en-US" sz="2400" dirty="0" smtClean="0"/>
              <a:t>spectra</a:t>
            </a:r>
            <a:endParaRPr lang="en-US" sz="2400" dirty="0"/>
          </a:p>
        </p:txBody>
      </p:sp>
      <p:cxnSp>
        <p:nvCxnSpPr>
          <p:cNvPr id="6" name="Straight Arrow Connector 5"/>
          <p:cNvCxnSpPr>
            <a:stCxn id="17" idx="3"/>
          </p:cNvCxnSpPr>
          <p:nvPr/>
        </p:nvCxnSpPr>
        <p:spPr>
          <a:xfrm>
            <a:off x="5177944" y="4678157"/>
            <a:ext cx="1275835" cy="1547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16"/>
          <p:cNvSpPr txBox="1"/>
          <p:nvPr/>
        </p:nvSpPr>
        <p:spPr>
          <a:xfrm>
            <a:off x="6615880" y="604860"/>
            <a:ext cx="968215" cy="584775"/>
          </a:xfrm>
          <a:prstGeom prst="rect">
            <a:avLst/>
          </a:prstGeom>
          <a:noFill/>
          <a:ln>
            <a:solidFill>
              <a:schemeClr val="tx1"/>
            </a:solidFill>
            <a:prstDash val="dash"/>
          </a:ln>
        </p:spPr>
        <p:txBody>
          <a:bodyPr wrap="square" rtlCol="0">
            <a:spAutoFit/>
          </a:bodyPr>
          <a:lstStyle/>
          <a:p>
            <a:pPr algn="ctr"/>
            <a:r>
              <a:rPr kumimoji="1" lang="en-US" altLang="ja-JP" sz="3200" dirty="0" smtClean="0"/>
              <a:t>IR</a:t>
            </a:r>
            <a:endParaRPr kumimoji="1" lang="ja-JP" altLang="en-US" sz="3200" dirty="0"/>
          </a:p>
        </p:txBody>
      </p:sp>
      <p:sp>
        <p:nvSpPr>
          <p:cNvPr id="64" name="テキスト ボックス 16"/>
          <p:cNvSpPr txBox="1"/>
          <p:nvPr/>
        </p:nvSpPr>
        <p:spPr>
          <a:xfrm>
            <a:off x="6591613" y="3950813"/>
            <a:ext cx="968215" cy="584775"/>
          </a:xfrm>
          <a:prstGeom prst="rect">
            <a:avLst/>
          </a:prstGeom>
          <a:noFill/>
          <a:ln>
            <a:solidFill>
              <a:schemeClr val="tx1"/>
            </a:solidFill>
            <a:prstDash val="dash"/>
          </a:ln>
        </p:spPr>
        <p:txBody>
          <a:bodyPr wrap="square" rtlCol="0">
            <a:spAutoFit/>
          </a:bodyPr>
          <a:lstStyle/>
          <a:p>
            <a:pPr algn="ctr"/>
            <a:r>
              <a:rPr kumimoji="1" lang="en-US" altLang="ja-JP" sz="3200" dirty="0" smtClean="0"/>
              <a:t>WV</a:t>
            </a:r>
            <a:endParaRPr kumimoji="1" lang="ja-JP" altLang="en-US" sz="3200" dirty="0"/>
          </a:p>
        </p:txBody>
      </p:sp>
      <p:sp>
        <p:nvSpPr>
          <p:cNvPr id="15" name="角丸四角形 627"/>
          <p:cNvSpPr/>
          <p:nvPr/>
        </p:nvSpPr>
        <p:spPr>
          <a:xfrm>
            <a:off x="182572" y="302016"/>
            <a:ext cx="5921048" cy="1103402"/>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800" dirty="0"/>
              <a:t>M</a:t>
            </a:r>
            <a:r>
              <a:rPr lang="en-US" sz="2800" dirty="0" smtClean="0"/>
              <a:t>ake pseudo GEO radiance from IASI</a:t>
            </a:r>
            <a:endParaRPr lang="en-US" sz="2800" dirty="0"/>
          </a:p>
        </p:txBody>
      </p:sp>
      <p:cxnSp>
        <p:nvCxnSpPr>
          <p:cNvPr id="4" name="直線矢印コネクタ 3"/>
          <p:cNvCxnSpPr/>
          <p:nvPr/>
        </p:nvCxnSpPr>
        <p:spPr>
          <a:xfrm>
            <a:off x="1785259" y="1827462"/>
            <a:ext cx="14748" cy="5630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角丸四角形 627"/>
          <p:cNvSpPr/>
          <p:nvPr/>
        </p:nvSpPr>
        <p:spPr>
          <a:xfrm>
            <a:off x="374097" y="2390489"/>
            <a:ext cx="4296020" cy="29482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t>Convolution method is available</a:t>
            </a:r>
            <a:endParaRPr lang="en-US" sz="2800" dirty="0"/>
          </a:p>
        </p:txBody>
      </p:sp>
      <p:sp>
        <p:nvSpPr>
          <p:cNvPr id="34" name="角丸四角形 627"/>
          <p:cNvSpPr/>
          <p:nvPr/>
        </p:nvSpPr>
        <p:spPr>
          <a:xfrm>
            <a:off x="150103" y="5457989"/>
            <a:ext cx="5633289" cy="1067533"/>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t>On the other hand, AIRS has gap channels.</a:t>
            </a:r>
          </a:p>
          <a:p>
            <a:r>
              <a:rPr lang="en-US" sz="2400" dirty="0" smtClean="0"/>
              <a:t>This convolution method is not available.</a:t>
            </a:r>
            <a:endParaRPr lang="en-US" sz="2400" dirty="0"/>
          </a:p>
        </p:txBody>
      </p:sp>
    </p:spTree>
    <p:extLst>
      <p:ext uri="{BB962C8B-B14F-4D97-AF65-F5344CB8AC3E}">
        <p14:creationId xmlns:p14="http://schemas.microsoft.com/office/powerpoint/2010/main" val="105452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99"/>
          <p:cNvSpPr/>
          <p:nvPr/>
        </p:nvSpPr>
        <p:spPr>
          <a:xfrm>
            <a:off x="8934781" y="1799590"/>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97" name="Rectangle 147"/>
          <p:cNvSpPr/>
          <p:nvPr/>
        </p:nvSpPr>
        <p:spPr>
          <a:xfrm>
            <a:off x="7209487" y="4290695"/>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98" name="Rectangle 163"/>
          <p:cNvSpPr/>
          <p:nvPr/>
        </p:nvSpPr>
        <p:spPr>
          <a:xfrm>
            <a:off x="8375981" y="428625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99" name="Oval 175"/>
          <p:cNvSpPr/>
          <p:nvPr/>
        </p:nvSpPr>
        <p:spPr>
          <a:xfrm>
            <a:off x="7798132" y="445452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0" name="Oval 176"/>
          <p:cNvSpPr/>
          <p:nvPr/>
        </p:nvSpPr>
        <p:spPr>
          <a:xfrm>
            <a:off x="8111187" y="445452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1" name="Rectangle 207"/>
          <p:cNvSpPr/>
          <p:nvPr/>
        </p:nvSpPr>
        <p:spPr>
          <a:xfrm>
            <a:off x="8934147" y="4299585"/>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2" name="Rectangle 167"/>
          <p:cNvSpPr/>
          <p:nvPr/>
        </p:nvSpPr>
        <p:spPr>
          <a:xfrm>
            <a:off x="8957007" y="5158105"/>
            <a:ext cx="407035" cy="384810"/>
          </a:xfrm>
          <a:prstGeom prst="rect">
            <a:avLst/>
          </a:prstGeom>
          <a:pattFill prst="wdDnDiag">
            <a:fgClr>
              <a:srgbClr val="92D050"/>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3" name="Rectangle 207"/>
          <p:cNvSpPr/>
          <p:nvPr/>
        </p:nvSpPr>
        <p:spPr>
          <a:xfrm>
            <a:off x="8936687" y="3881120"/>
            <a:ext cx="407035" cy="384810"/>
          </a:xfrm>
          <a:prstGeom prst="rect">
            <a:avLst/>
          </a:prstGeom>
          <a:pattFill prst="wdDnDiag">
            <a:fgClr>
              <a:schemeClr val="accent2">
                <a:lumMod val="60000"/>
                <a:lumOff val="40000"/>
              </a:schemeClr>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4" name="Rectangle 200"/>
          <p:cNvSpPr/>
          <p:nvPr/>
        </p:nvSpPr>
        <p:spPr>
          <a:xfrm>
            <a:off x="8934781" y="2232660"/>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5" name="Rectangle 201"/>
          <p:cNvSpPr/>
          <p:nvPr/>
        </p:nvSpPr>
        <p:spPr>
          <a:xfrm>
            <a:off x="8934781" y="2666365"/>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6" name="Oval 205"/>
          <p:cNvSpPr/>
          <p:nvPr/>
        </p:nvSpPr>
        <p:spPr>
          <a:xfrm>
            <a:off x="9103056" y="3123565"/>
            <a:ext cx="80645" cy="77470"/>
          </a:xfrm>
          <a:prstGeom prst="ellipse">
            <a:avLst/>
          </a:prstGeom>
          <a:solidFill>
            <a:schemeClr val="accent2">
              <a:lumMod val="60000"/>
              <a:lumOff val="4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7" name="Oval 206"/>
          <p:cNvSpPr/>
          <p:nvPr/>
        </p:nvSpPr>
        <p:spPr>
          <a:xfrm>
            <a:off x="9103056" y="3315970"/>
            <a:ext cx="80645" cy="77470"/>
          </a:xfrm>
          <a:prstGeom prst="ellipse">
            <a:avLst/>
          </a:prstGeom>
          <a:solidFill>
            <a:schemeClr val="accent2">
              <a:lumMod val="60000"/>
              <a:lumOff val="4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8" name="Rectangle 207"/>
          <p:cNvSpPr/>
          <p:nvPr/>
        </p:nvSpPr>
        <p:spPr>
          <a:xfrm>
            <a:off x="8934781" y="3460750"/>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9" name="Rectangle 210"/>
          <p:cNvSpPr/>
          <p:nvPr/>
        </p:nvSpPr>
        <p:spPr>
          <a:xfrm>
            <a:off x="8934781" y="4711700"/>
            <a:ext cx="407035" cy="3848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0" name="角丸四角形 109"/>
          <p:cNvSpPr/>
          <p:nvPr/>
        </p:nvSpPr>
        <p:spPr>
          <a:xfrm>
            <a:off x="7041847" y="572450"/>
            <a:ext cx="1516943" cy="24892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t">
            <a:noAutofit/>
          </a:bodyPr>
          <a:lstStyle/>
          <a:p>
            <a:pPr algn="ctr">
              <a:spcAft>
                <a:spcPts val="0"/>
              </a:spcAft>
            </a:pPr>
            <a:r>
              <a:rPr lang="en-US" altLang="ja-JP" sz="1200" kern="1200" dirty="0" smtClean="0">
                <a:solidFill>
                  <a:srgbClr val="000000"/>
                </a:solidFill>
                <a:effectLst/>
                <a:ea typeface="ＭＳ 明朝"/>
                <a:cs typeface="Times New Roman"/>
              </a:rPr>
              <a:t># of footprint by IASI</a:t>
            </a:r>
            <a:endParaRPr lang="ja-JP" sz="1200" dirty="0">
              <a:effectLst/>
              <a:latin typeface="ＭＳ Ｐゴシック"/>
              <a:cs typeface="ＭＳ Ｐゴシック"/>
            </a:endParaRPr>
          </a:p>
        </p:txBody>
      </p:sp>
      <p:sp>
        <p:nvSpPr>
          <p:cNvPr id="112" name="Rectangle 139"/>
          <p:cNvSpPr/>
          <p:nvPr/>
        </p:nvSpPr>
        <p:spPr>
          <a:xfrm>
            <a:off x="7213932" y="1796415"/>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3" name="Rectangle 155"/>
          <p:cNvSpPr/>
          <p:nvPr/>
        </p:nvSpPr>
        <p:spPr>
          <a:xfrm>
            <a:off x="8368997" y="1796415"/>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4" name="角丸四角形 113"/>
          <p:cNvSpPr/>
          <p:nvPr/>
        </p:nvSpPr>
        <p:spPr>
          <a:xfrm>
            <a:off x="9600898" y="1894206"/>
            <a:ext cx="2165959" cy="478791"/>
          </a:xfrm>
          <a:prstGeom prst="roundRect">
            <a:avLst>
              <a:gd name="adj" fmla="val 0"/>
            </a:avLst>
          </a:prstGeom>
          <a:noFill/>
          <a:ln>
            <a:solidFill>
              <a:srgbClr val="00B0F0"/>
            </a:solidFill>
          </a:ln>
          <a:effectLst/>
        </p:spPr>
        <p:style>
          <a:lnRef idx="1">
            <a:schemeClr val="accent1"/>
          </a:lnRef>
          <a:fillRef idx="2">
            <a:schemeClr val="accent1"/>
          </a:fillRef>
          <a:effectRef idx="1">
            <a:schemeClr val="accent1"/>
          </a:effectRef>
          <a:fontRef idx="minor">
            <a:schemeClr val="dk1"/>
          </a:fontRef>
        </p:style>
        <p:txBody>
          <a:bodyPr wrap="square" lIns="36000" rIns="36000" rtlCol="0" anchor="t">
            <a:noAutofit/>
          </a:bodyPr>
          <a:lstStyle/>
          <a:p>
            <a:pPr>
              <a:spcAft>
                <a:spcPts val="0"/>
              </a:spcAft>
            </a:pPr>
            <a:r>
              <a:rPr lang="en-US" altLang="ja-JP" sz="1200" kern="1200" dirty="0" smtClean="0">
                <a:solidFill>
                  <a:srgbClr val="000000"/>
                </a:solidFill>
                <a:effectLst/>
                <a:ea typeface="ＭＳ 明朝"/>
                <a:cs typeface="Times New Roman"/>
              </a:rPr>
              <a:t>Pseudo AIRS radiance calculated from real IASI observation</a:t>
            </a:r>
            <a:endParaRPr lang="ja-JP" sz="1600" dirty="0">
              <a:effectLst/>
              <a:latin typeface="ＭＳ Ｐゴシック"/>
              <a:cs typeface="ＭＳ Ｐゴシック"/>
            </a:endParaRPr>
          </a:p>
        </p:txBody>
      </p:sp>
      <p:sp>
        <p:nvSpPr>
          <p:cNvPr id="115" name="Right Brace 332"/>
          <p:cNvSpPr/>
          <p:nvPr/>
        </p:nvSpPr>
        <p:spPr>
          <a:xfrm rot="10800000">
            <a:off x="6873571" y="1791335"/>
            <a:ext cx="229871" cy="3299460"/>
          </a:xfrm>
          <a:prstGeom prst="rightBrace">
            <a:avLst>
              <a:gd name="adj1" fmla="val 8333"/>
              <a:gd name="adj2" fmla="val 51701"/>
            </a:avLst>
          </a:prstGeom>
          <a:ln w="127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ja-JP" altLang="en-US"/>
          </a:p>
        </p:txBody>
      </p:sp>
      <p:sp>
        <p:nvSpPr>
          <p:cNvPr id="116" name="角丸四角形 115"/>
          <p:cNvSpPr/>
          <p:nvPr/>
        </p:nvSpPr>
        <p:spPr>
          <a:xfrm>
            <a:off x="9516442" y="5313045"/>
            <a:ext cx="2471420" cy="453662"/>
          </a:xfrm>
          <a:prstGeom prst="roundRect">
            <a:avLst>
              <a:gd name="adj" fmla="val 0"/>
            </a:avLst>
          </a:prstGeom>
          <a:noFill/>
          <a:ln>
            <a:solidFill>
              <a:srgbClr val="92D050"/>
            </a:solidFill>
          </a:ln>
          <a:effectLst/>
        </p:spPr>
        <p:style>
          <a:lnRef idx="1">
            <a:schemeClr val="accent1"/>
          </a:lnRef>
          <a:fillRef idx="2">
            <a:schemeClr val="accent1"/>
          </a:fillRef>
          <a:effectRef idx="1">
            <a:schemeClr val="accent1"/>
          </a:effectRef>
          <a:fontRef idx="minor">
            <a:schemeClr val="dk1"/>
          </a:fontRef>
        </p:style>
        <p:txBody>
          <a:bodyPr wrap="square" lIns="36000" rIns="36000" rtlCol="0" anchor="t">
            <a:noAutofit/>
          </a:bodyPr>
          <a:lstStyle/>
          <a:p>
            <a:pPr>
              <a:spcAft>
                <a:spcPts val="0"/>
              </a:spcAft>
            </a:pPr>
            <a:r>
              <a:rPr lang="en-US" altLang="ja-JP" sz="1200" dirty="0">
                <a:solidFill>
                  <a:srgbClr val="000000"/>
                </a:solidFill>
                <a:ea typeface="ＭＳ 明朝"/>
                <a:cs typeface="Times New Roman"/>
              </a:rPr>
              <a:t>Pseudo </a:t>
            </a:r>
            <a:r>
              <a:rPr lang="en-US" altLang="ja-JP" sz="1200" dirty="0" smtClean="0">
                <a:solidFill>
                  <a:srgbClr val="000000"/>
                </a:solidFill>
                <a:ea typeface="ＭＳ 明朝"/>
                <a:cs typeface="Times New Roman"/>
              </a:rPr>
              <a:t>GEO </a:t>
            </a:r>
            <a:r>
              <a:rPr lang="en-US" altLang="ja-JP" sz="1200" dirty="0">
                <a:solidFill>
                  <a:srgbClr val="000000"/>
                </a:solidFill>
                <a:ea typeface="ＭＳ 明朝"/>
                <a:cs typeface="Times New Roman"/>
              </a:rPr>
              <a:t>radiance calculated from real IASI observation</a:t>
            </a:r>
            <a:endParaRPr lang="ja-JP" altLang="ja-JP" sz="1600" dirty="0">
              <a:latin typeface="ＭＳ Ｐゴシック"/>
              <a:cs typeface="ＭＳ Ｐゴシック"/>
            </a:endParaRPr>
          </a:p>
        </p:txBody>
      </p:sp>
      <p:sp>
        <p:nvSpPr>
          <p:cNvPr id="117" name="Rectangle 140"/>
          <p:cNvSpPr/>
          <p:nvPr/>
        </p:nvSpPr>
        <p:spPr>
          <a:xfrm>
            <a:off x="7213932" y="2229485"/>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8" name="Rectangle 141"/>
          <p:cNvSpPr/>
          <p:nvPr/>
        </p:nvSpPr>
        <p:spPr>
          <a:xfrm>
            <a:off x="7213932" y="266319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9" name="Oval 142"/>
          <p:cNvSpPr/>
          <p:nvPr/>
        </p:nvSpPr>
        <p:spPr>
          <a:xfrm>
            <a:off x="7382207" y="311912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0" name="Oval 145"/>
          <p:cNvSpPr/>
          <p:nvPr/>
        </p:nvSpPr>
        <p:spPr>
          <a:xfrm>
            <a:off x="7382207" y="311912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1" name="Oval 146"/>
          <p:cNvSpPr/>
          <p:nvPr/>
        </p:nvSpPr>
        <p:spPr>
          <a:xfrm>
            <a:off x="7382207" y="331216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2" name="Rectangle 147"/>
          <p:cNvSpPr/>
          <p:nvPr/>
        </p:nvSpPr>
        <p:spPr>
          <a:xfrm>
            <a:off x="7213932" y="345694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3" name="Rectangle 148"/>
          <p:cNvSpPr/>
          <p:nvPr/>
        </p:nvSpPr>
        <p:spPr>
          <a:xfrm>
            <a:off x="7213932" y="3889375"/>
            <a:ext cx="407035" cy="384810"/>
          </a:xfrm>
          <a:prstGeom prst="rect">
            <a:avLst/>
          </a:prstGeom>
          <a:pattFill prst="lgCheck">
            <a:fgClr>
              <a:schemeClr val="tx2">
                <a:lumMod val="20000"/>
                <a:lumOff val="80000"/>
              </a:schemeClr>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4" name="Oval 153"/>
          <p:cNvSpPr/>
          <p:nvPr/>
        </p:nvSpPr>
        <p:spPr>
          <a:xfrm>
            <a:off x="7791147" y="239839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5" name="Rectangle 156"/>
          <p:cNvSpPr/>
          <p:nvPr/>
        </p:nvSpPr>
        <p:spPr>
          <a:xfrm>
            <a:off x="8368997" y="2229485"/>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6" name="Oval 154"/>
          <p:cNvSpPr/>
          <p:nvPr/>
        </p:nvSpPr>
        <p:spPr>
          <a:xfrm>
            <a:off x="8104201" y="239839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7" name="Rectangle 157"/>
          <p:cNvSpPr/>
          <p:nvPr/>
        </p:nvSpPr>
        <p:spPr>
          <a:xfrm>
            <a:off x="8368997" y="266319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8" name="Oval 158"/>
          <p:cNvSpPr/>
          <p:nvPr/>
        </p:nvSpPr>
        <p:spPr>
          <a:xfrm>
            <a:off x="8513142" y="311912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9" name="Oval 161"/>
          <p:cNvSpPr/>
          <p:nvPr/>
        </p:nvSpPr>
        <p:spPr>
          <a:xfrm>
            <a:off x="8513142" y="311912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0" name="Oval 162"/>
          <p:cNvSpPr/>
          <p:nvPr/>
        </p:nvSpPr>
        <p:spPr>
          <a:xfrm>
            <a:off x="8513142" y="331216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1" name="Rectangle 163"/>
          <p:cNvSpPr/>
          <p:nvPr/>
        </p:nvSpPr>
        <p:spPr>
          <a:xfrm>
            <a:off x="8368997" y="345694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2" name="Rectangle 164"/>
          <p:cNvSpPr/>
          <p:nvPr/>
        </p:nvSpPr>
        <p:spPr>
          <a:xfrm>
            <a:off x="8368997" y="3889375"/>
            <a:ext cx="407035" cy="384810"/>
          </a:xfrm>
          <a:prstGeom prst="rect">
            <a:avLst/>
          </a:prstGeom>
          <a:pattFill prst="lgCheck">
            <a:fgClr>
              <a:schemeClr val="tx2">
                <a:lumMod val="20000"/>
                <a:lumOff val="80000"/>
              </a:schemeClr>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3" name="Oval 169"/>
          <p:cNvSpPr/>
          <p:nvPr/>
        </p:nvSpPr>
        <p:spPr>
          <a:xfrm>
            <a:off x="7791147" y="196532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4" name="Oval 170"/>
          <p:cNvSpPr/>
          <p:nvPr/>
        </p:nvSpPr>
        <p:spPr>
          <a:xfrm>
            <a:off x="8104201" y="1965325"/>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5" name="Oval 171"/>
          <p:cNvSpPr/>
          <p:nvPr/>
        </p:nvSpPr>
        <p:spPr>
          <a:xfrm>
            <a:off x="7791147" y="280670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6" name="Oval 172"/>
          <p:cNvSpPr/>
          <p:nvPr/>
        </p:nvSpPr>
        <p:spPr>
          <a:xfrm>
            <a:off x="8104201" y="280670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7" name="Oval 173"/>
          <p:cNvSpPr/>
          <p:nvPr/>
        </p:nvSpPr>
        <p:spPr>
          <a:xfrm>
            <a:off x="7791147" y="4009390"/>
            <a:ext cx="80645" cy="77470"/>
          </a:xfrm>
          <a:prstGeom prst="ellipse">
            <a:avLst/>
          </a:prstGeom>
          <a:pattFill prst="lgCheck">
            <a:fgClr>
              <a:schemeClr val="tx2">
                <a:lumMod val="20000"/>
                <a:lumOff val="80000"/>
              </a:schemeClr>
            </a:fgClr>
            <a:bgClr>
              <a:schemeClr val="bg1"/>
            </a:bgClr>
          </a:patt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8" name="Oval 175"/>
          <p:cNvSpPr/>
          <p:nvPr/>
        </p:nvSpPr>
        <p:spPr>
          <a:xfrm>
            <a:off x="7791147" y="362458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9" name="Oval 176"/>
          <p:cNvSpPr/>
          <p:nvPr/>
        </p:nvSpPr>
        <p:spPr>
          <a:xfrm>
            <a:off x="8104201" y="362458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0" name="Oval 174"/>
          <p:cNvSpPr/>
          <p:nvPr/>
        </p:nvSpPr>
        <p:spPr>
          <a:xfrm>
            <a:off x="8104201" y="4009390"/>
            <a:ext cx="80645" cy="77470"/>
          </a:xfrm>
          <a:prstGeom prst="ellipse">
            <a:avLst/>
          </a:prstGeom>
          <a:pattFill prst="lgCheck">
            <a:fgClr>
              <a:schemeClr val="tx2">
                <a:lumMod val="20000"/>
                <a:lumOff val="80000"/>
              </a:schemeClr>
            </a:fgClr>
            <a:bgClr>
              <a:schemeClr val="bg1"/>
            </a:bgClr>
          </a:patt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1" name="Rectangle 150"/>
          <p:cNvSpPr/>
          <p:nvPr/>
        </p:nvSpPr>
        <p:spPr>
          <a:xfrm>
            <a:off x="7213932" y="470789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2" name="Rectangle 193"/>
          <p:cNvSpPr/>
          <p:nvPr/>
        </p:nvSpPr>
        <p:spPr>
          <a:xfrm>
            <a:off x="7105982" y="1212215"/>
            <a:ext cx="1781175" cy="44221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3" name="Rectangle 197"/>
          <p:cNvSpPr/>
          <p:nvPr/>
        </p:nvSpPr>
        <p:spPr>
          <a:xfrm>
            <a:off x="7167576" y="3869057"/>
            <a:ext cx="2244725" cy="407035"/>
          </a:xfrm>
          <a:prstGeom prst="rect">
            <a:avLst/>
          </a:prstGeom>
          <a:solidFill>
            <a:schemeClr val="tx1">
              <a:lumMod val="75000"/>
              <a:lumOff val="25000"/>
              <a:alpha val="69804"/>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4" name="Rectangle 166"/>
          <p:cNvSpPr/>
          <p:nvPr/>
        </p:nvSpPr>
        <p:spPr>
          <a:xfrm>
            <a:off x="8368997" y="4707890"/>
            <a:ext cx="407035" cy="384810"/>
          </a:xfrm>
          <a:prstGeom prst="rect">
            <a:avLst/>
          </a:prstGeom>
          <a:solidFill>
            <a:schemeClr val="tx2">
              <a:lumMod val="20000"/>
              <a:lumOff val="8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5" name="Oval 177"/>
          <p:cNvSpPr/>
          <p:nvPr/>
        </p:nvSpPr>
        <p:spPr>
          <a:xfrm>
            <a:off x="7791147" y="489966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6" name="Oval 178"/>
          <p:cNvSpPr/>
          <p:nvPr/>
        </p:nvSpPr>
        <p:spPr>
          <a:xfrm>
            <a:off x="8104201" y="4899660"/>
            <a:ext cx="80645" cy="77470"/>
          </a:xfrm>
          <a:prstGeom prst="ellipse">
            <a:avLst/>
          </a:prstGeom>
          <a:solidFill>
            <a:schemeClr val="tx2">
              <a:lumMod val="20000"/>
              <a:lumOff val="80000"/>
            </a:schemeClr>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7" name="Rectangle 90"/>
          <p:cNvSpPr/>
          <p:nvPr/>
        </p:nvSpPr>
        <p:spPr>
          <a:xfrm>
            <a:off x="7165036" y="5116197"/>
            <a:ext cx="1650365" cy="457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8" name="Rectangle 151"/>
          <p:cNvSpPr/>
          <p:nvPr/>
        </p:nvSpPr>
        <p:spPr>
          <a:xfrm>
            <a:off x="7213932" y="5140325"/>
            <a:ext cx="407035" cy="384810"/>
          </a:xfrm>
          <a:prstGeom prst="rect">
            <a:avLst/>
          </a:prstGeom>
          <a:solidFill>
            <a:srgbClr val="92D050"/>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49" name="Rectangle 167"/>
          <p:cNvSpPr/>
          <p:nvPr/>
        </p:nvSpPr>
        <p:spPr>
          <a:xfrm>
            <a:off x="8368997" y="5140325"/>
            <a:ext cx="407035" cy="384810"/>
          </a:xfrm>
          <a:prstGeom prst="rect">
            <a:avLst/>
          </a:prstGeom>
          <a:solidFill>
            <a:srgbClr val="92D050"/>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0" name="Oval 181"/>
          <p:cNvSpPr/>
          <p:nvPr/>
        </p:nvSpPr>
        <p:spPr>
          <a:xfrm>
            <a:off x="7791147" y="5332730"/>
            <a:ext cx="80645" cy="77470"/>
          </a:xfrm>
          <a:prstGeom prst="ellipse">
            <a:avLst/>
          </a:prstGeom>
          <a:solidFill>
            <a:srgbClr val="92D050"/>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1" name="Oval 182"/>
          <p:cNvSpPr/>
          <p:nvPr/>
        </p:nvSpPr>
        <p:spPr>
          <a:xfrm>
            <a:off x="8104201" y="5332730"/>
            <a:ext cx="80645" cy="77470"/>
          </a:xfrm>
          <a:prstGeom prst="ellipse">
            <a:avLst/>
          </a:prstGeom>
          <a:solidFill>
            <a:srgbClr val="92D050"/>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2" name="角丸四角形 151"/>
          <p:cNvSpPr/>
          <p:nvPr/>
        </p:nvSpPr>
        <p:spPr>
          <a:xfrm>
            <a:off x="9583117" y="2555875"/>
            <a:ext cx="2354579" cy="457200"/>
          </a:xfrm>
          <a:prstGeom prst="roundRect">
            <a:avLst>
              <a:gd name="adj" fmla="val 0"/>
            </a:avLst>
          </a:prstGeom>
          <a:noFill/>
          <a:ln>
            <a:solidFill>
              <a:srgbClr val="00B050"/>
            </a:solidFill>
          </a:ln>
          <a:effectLst/>
        </p:spPr>
        <p:style>
          <a:lnRef idx="1">
            <a:schemeClr val="accent1"/>
          </a:lnRef>
          <a:fillRef idx="2">
            <a:schemeClr val="accent1"/>
          </a:fillRef>
          <a:effectRef idx="1">
            <a:schemeClr val="accent1"/>
          </a:effectRef>
          <a:fontRef idx="minor">
            <a:schemeClr val="dk1"/>
          </a:fontRef>
        </p:style>
        <p:txBody>
          <a:bodyPr wrap="square" lIns="36000" rIns="36000" rtlCol="0" anchor="t">
            <a:noAutofit/>
          </a:bodyPr>
          <a:lstStyle/>
          <a:p>
            <a:pPr algn="ctr">
              <a:spcAft>
                <a:spcPts val="0"/>
              </a:spcAft>
            </a:pPr>
            <a:r>
              <a:rPr lang="en-US" altLang="ja-JP" sz="1200" dirty="0">
                <a:solidFill>
                  <a:srgbClr val="00B050"/>
                </a:solidFill>
                <a:ea typeface="ＭＳ 明朝"/>
                <a:cs typeface="Times New Roman"/>
              </a:rPr>
              <a:t>Table is prepared </a:t>
            </a:r>
            <a:r>
              <a:rPr lang="en-US" altLang="ja-JP" sz="1200" dirty="0" smtClean="0">
                <a:solidFill>
                  <a:srgbClr val="00B050"/>
                </a:solidFill>
                <a:ea typeface="ＭＳ 明朝"/>
                <a:cs typeface="Times New Roman"/>
              </a:rPr>
              <a:t>from IASI observation  in advance</a:t>
            </a:r>
            <a:endParaRPr lang="ja-JP" altLang="ja-JP" sz="1200" dirty="0">
              <a:latin typeface="ＭＳ Ｐゴシック"/>
              <a:cs typeface="ＭＳ Ｐゴシック"/>
            </a:endParaRPr>
          </a:p>
        </p:txBody>
      </p:sp>
      <p:sp>
        <p:nvSpPr>
          <p:cNvPr id="153" name="角丸四角形 152"/>
          <p:cNvSpPr/>
          <p:nvPr/>
        </p:nvSpPr>
        <p:spPr>
          <a:xfrm>
            <a:off x="6552897" y="1749065"/>
            <a:ext cx="488951" cy="3202305"/>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vert="vert270" wrap="square" rtlCol="0" anchor="t">
            <a:noAutofit/>
          </a:bodyPr>
          <a:lstStyle/>
          <a:p>
            <a:pPr algn="ctr">
              <a:spcAft>
                <a:spcPts val="0"/>
              </a:spcAft>
            </a:pPr>
            <a:r>
              <a:rPr lang="en-US" altLang="ja-JP" sz="1600" kern="1200" dirty="0" smtClean="0">
                <a:solidFill>
                  <a:srgbClr val="000000"/>
                </a:solidFill>
                <a:effectLst/>
                <a:ea typeface="ＭＳ 明朝"/>
                <a:cs typeface="Times New Roman"/>
              </a:rPr>
              <a:t># of AIRS channel in range of GEO SRF</a:t>
            </a:r>
            <a:endParaRPr lang="ja-JP" dirty="0">
              <a:effectLst/>
              <a:latin typeface="ＭＳ Ｐゴシック"/>
              <a:cs typeface="ＭＳ Ｐゴシック"/>
            </a:endParaRPr>
          </a:p>
        </p:txBody>
      </p:sp>
      <p:sp>
        <p:nvSpPr>
          <p:cNvPr id="154" name="角丸四角形 153"/>
          <p:cNvSpPr/>
          <p:nvPr/>
        </p:nvSpPr>
        <p:spPr>
          <a:xfrm>
            <a:off x="9405316" y="171452"/>
            <a:ext cx="2503805" cy="316865"/>
          </a:xfrm>
          <a:prstGeom prst="roundRect">
            <a:avLst>
              <a:gd name="adj" fmla="val 0"/>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lIns="36000" rIns="36000" rtlCol="0" anchor="t">
            <a:noAutofit/>
          </a:bodyPr>
          <a:lstStyle/>
          <a:p>
            <a:pPr algn="ctr">
              <a:spcAft>
                <a:spcPts val="0"/>
              </a:spcAft>
            </a:pPr>
            <a:r>
              <a:rPr lang="ja-JP" sz="1200" kern="1200" dirty="0" smtClean="0">
                <a:solidFill>
                  <a:srgbClr val="000000"/>
                </a:solidFill>
                <a:effectLst/>
                <a:ea typeface="ＭＳ 明朝"/>
                <a:cs typeface="Times New Roman"/>
              </a:rPr>
              <a:t>“</a:t>
            </a:r>
            <a:r>
              <a:rPr lang="ja-JP" sz="1200" kern="1200" dirty="0">
                <a:solidFill>
                  <a:srgbClr val="000000"/>
                </a:solidFill>
                <a:effectLst/>
                <a:ea typeface="ＭＳ 明朝"/>
                <a:cs typeface="Times New Roman"/>
              </a:rPr>
              <a:t>１</a:t>
            </a:r>
            <a:r>
              <a:rPr lang="ja-JP" sz="1200" kern="1200" dirty="0" smtClean="0">
                <a:solidFill>
                  <a:srgbClr val="000000"/>
                </a:solidFill>
                <a:effectLst/>
                <a:ea typeface="ＭＳ 明朝"/>
                <a:cs typeface="Times New Roman"/>
              </a:rPr>
              <a:t>”</a:t>
            </a:r>
            <a:r>
              <a:rPr lang="en-US" altLang="ja-JP" sz="1600" dirty="0">
                <a:latin typeface="ＭＳ Ｐゴシック"/>
                <a:cs typeface="Times New Roman"/>
              </a:rPr>
              <a:t> </a:t>
            </a:r>
            <a:r>
              <a:rPr lang="en-US" altLang="ja-JP" sz="1600" dirty="0" smtClean="0">
                <a:latin typeface="ＭＳ Ｐゴシック"/>
                <a:cs typeface="Times New Roman"/>
              </a:rPr>
              <a:t>for constant term</a:t>
            </a:r>
            <a:r>
              <a:rPr lang="en-US" sz="1600" dirty="0">
                <a:effectLst/>
                <a:latin typeface="ＭＳ Ｐゴシック"/>
                <a:cs typeface="ＭＳ Ｐゴシック"/>
              </a:rPr>
              <a:t> </a:t>
            </a:r>
            <a:endParaRPr lang="ja-JP" sz="1600" dirty="0">
              <a:effectLst/>
              <a:latin typeface="ＭＳ Ｐゴシック"/>
              <a:cs typeface="ＭＳ Ｐゴシック"/>
            </a:endParaRPr>
          </a:p>
        </p:txBody>
      </p:sp>
      <p:cxnSp>
        <p:nvCxnSpPr>
          <p:cNvPr id="155" name="直線矢印コネクタ 154"/>
          <p:cNvCxnSpPr>
            <a:stCxn id="154" idx="1"/>
          </p:cNvCxnSpPr>
          <p:nvPr/>
        </p:nvCxnSpPr>
        <p:spPr>
          <a:xfrm flipH="1">
            <a:off x="7368238" y="329883"/>
            <a:ext cx="2037079" cy="105378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flipH="1">
            <a:off x="8566482" y="2049145"/>
            <a:ext cx="1017271" cy="32385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9863762" y="4038600"/>
            <a:ext cx="1903095" cy="408940"/>
          </a:xfrm>
          <a:prstGeom prst="roundRect">
            <a:avLst>
              <a:gd name="adj" fmla="val 0"/>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lIns="36000" rIns="36000" rtlCol="0" anchor="t">
            <a:noAutofit/>
          </a:bodyPr>
          <a:lstStyle/>
          <a:p>
            <a:pPr algn="ctr">
              <a:spcAft>
                <a:spcPts val="0"/>
              </a:spcAft>
            </a:pPr>
            <a:r>
              <a:rPr lang="en-US" altLang="ja-JP" sz="1200" dirty="0" smtClean="0">
                <a:solidFill>
                  <a:srgbClr val="000000"/>
                </a:solidFill>
                <a:ea typeface="ＭＳ 明朝"/>
                <a:cs typeface="Times New Roman"/>
              </a:rPr>
              <a:t>mask for channels with flag in real AIRS observation</a:t>
            </a:r>
            <a:endParaRPr lang="ja-JP" sz="1600" dirty="0">
              <a:effectLst/>
              <a:latin typeface="ＭＳ Ｐゴシック"/>
              <a:cs typeface="ＭＳ Ｐゴシック"/>
            </a:endParaRPr>
          </a:p>
        </p:txBody>
      </p:sp>
      <p:cxnSp>
        <p:nvCxnSpPr>
          <p:cNvPr id="158" name="直線矢印コネクタ 157"/>
          <p:cNvCxnSpPr>
            <a:stCxn id="157" idx="1"/>
          </p:cNvCxnSpPr>
          <p:nvPr/>
        </p:nvCxnSpPr>
        <p:spPr>
          <a:xfrm flipH="1" flipV="1">
            <a:off x="9405317" y="4015743"/>
            <a:ext cx="458444" cy="2273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角丸四角形 158"/>
          <p:cNvSpPr/>
          <p:nvPr/>
        </p:nvSpPr>
        <p:spPr>
          <a:xfrm>
            <a:off x="8876362" y="1057910"/>
            <a:ext cx="3061335" cy="79502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t"/>
          <a:lstStyle/>
          <a:p>
            <a:pPr algn="ctr">
              <a:spcAft>
                <a:spcPts val="0"/>
              </a:spcAft>
            </a:pPr>
            <a:r>
              <a:rPr lang="en-US" sz="4400" b="1" i="1" kern="1200" dirty="0" smtClean="0">
                <a:solidFill>
                  <a:srgbClr val="7030A0"/>
                </a:solidFill>
                <a:effectLst/>
                <a:ea typeface="ＭＳ 明朝"/>
                <a:cs typeface="Times New Roman"/>
              </a:rPr>
              <a:t>A</a:t>
            </a:r>
            <a:r>
              <a:rPr lang="en-US" sz="1600" kern="1200" dirty="0" smtClean="0">
                <a:solidFill>
                  <a:srgbClr val="7030A0"/>
                </a:solidFill>
                <a:effectLst/>
                <a:ea typeface="ＭＳ 明朝"/>
                <a:cs typeface="Times New Roman"/>
              </a:rPr>
              <a:t>(except mask line)</a:t>
            </a:r>
            <a:endParaRPr lang="ja-JP" sz="1200" dirty="0">
              <a:effectLst/>
              <a:latin typeface="ＭＳ Ｐゴシック"/>
              <a:cs typeface="ＭＳ Ｐゴシック"/>
            </a:endParaRPr>
          </a:p>
        </p:txBody>
      </p:sp>
      <p:cxnSp>
        <p:nvCxnSpPr>
          <p:cNvPr id="160" name="直線矢印コネクタ 159"/>
          <p:cNvCxnSpPr/>
          <p:nvPr/>
        </p:nvCxnSpPr>
        <p:spPr>
          <a:xfrm flipH="1">
            <a:off x="8798257" y="1498602"/>
            <a:ext cx="549275" cy="177165"/>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1" name="Rectangle 90"/>
          <p:cNvSpPr/>
          <p:nvPr/>
        </p:nvSpPr>
        <p:spPr>
          <a:xfrm>
            <a:off x="7161226" y="1328422"/>
            <a:ext cx="1656715" cy="37623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2" name="角丸四角形 161"/>
          <p:cNvSpPr/>
          <p:nvPr/>
        </p:nvSpPr>
        <p:spPr>
          <a:xfrm>
            <a:off x="9488673" y="4538345"/>
            <a:ext cx="3061335" cy="79502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t"/>
          <a:lstStyle/>
          <a:p>
            <a:pPr>
              <a:spcAft>
                <a:spcPts val="0"/>
              </a:spcAft>
            </a:pPr>
            <a:r>
              <a:rPr lang="en-US" sz="4400" b="1" i="1" kern="1200" dirty="0">
                <a:solidFill>
                  <a:srgbClr val="7030A0"/>
                </a:solidFill>
                <a:effectLst/>
                <a:ea typeface="ＭＳ 明朝"/>
                <a:cs typeface="Times New Roman"/>
              </a:rPr>
              <a:t>B</a:t>
            </a:r>
            <a:endParaRPr lang="ja-JP" sz="1200" dirty="0">
              <a:effectLst/>
              <a:latin typeface="ＭＳ Ｐゴシック"/>
              <a:cs typeface="ＭＳ Ｐゴシック"/>
            </a:endParaRPr>
          </a:p>
        </p:txBody>
      </p:sp>
      <p:cxnSp>
        <p:nvCxnSpPr>
          <p:cNvPr id="163" name="直線矢印コネクタ 162"/>
          <p:cNvCxnSpPr/>
          <p:nvPr/>
        </p:nvCxnSpPr>
        <p:spPr>
          <a:xfrm flipH="1" flipV="1">
            <a:off x="8934782" y="2556421"/>
            <a:ext cx="648335" cy="2114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25"/>
          <p:cNvSpPr/>
          <p:nvPr/>
        </p:nvSpPr>
        <p:spPr>
          <a:xfrm>
            <a:off x="7218377" y="1362710"/>
            <a:ext cx="407035" cy="384810"/>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600" kern="1200">
                <a:solidFill>
                  <a:srgbClr val="000000"/>
                </a:solidFill>
                <a:effectLst/>
                <a:ea typeface="ＭＳ 明朝"/>
                <a:cs typeface="Times New Roman"/>
              </a:rPr>
              <a:t>1</a:t>
            </a:r>
            <a:endParaRPr lang="ja-JP" sz="1200">
              <a:effectLst/>
              <a:latin typeface="ＭＳ Ｐゴシック"/>
              <a:cs typeface="ＭＳ Ｐゴシック"/>
            </a:endParaRPr>
          </a:p>
        </p:txBody>
      </p:sp>
      <p:sp>
        <p:nvSpPr>
          <p:cNvPr id="165" name="Oval 131"/>
          <p:cNvSpPr/>
          <p:nvPr/>
        </p:nvSpPr>
        <p:spPr>
          <a:xfrm>
            <a:off x="7790512" y="1528445"/>
            <a:ext cx="80645" cy="77470"/>
          </a:xfrm>
          <a:prstGeom prst="ellipse">
            <a:avLst/>
          </a:prstGeom>
          <a:solidFill>
            <a:schemeClr val="bg1"/>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6" name="Oval 131"/>
          <p:cNvSpPr/>
          <p:nvPr/>
        </p:nvSpPr>
        <p:spPr>
          <a:xfrm>
            <a:off x="8102932" y="1520190"/>
            <a:ext cx="80645" cy="77470"/>
          </a:xfrm>
          <a:prstGeom prst="ellipse">
            <a:avLst/>
          </a:prstGeom>
          <a:solidFill>
            <a:schemeClr val="bg1"/>
          </a:solidFill>
          <a:ln w="127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7" name="Rectangle 125"/>
          <p:cNvSpPr/>
          <p:nvPr/>
        </p:nvSpPr>
        <p:spPr>
          <a:xfrm>
            <a:off x="8367727" y="1371600"/>
            <a:ext cx="407035" cy="384810"/>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600" kern="1200">
                <a:solidFill>
                  <a:srgbClr val="000000"/>
                </a:solidFill>
                <a:effectLst/>
                <a:ea typeface="ＭＳ 明朝"/>
                <a:cs typeface="Times New Roman"/>
              </a:rPr>
              <a:t>1</a:t>
            </a:r>
            <a:endParaRPr lang="ja-JP" sz="1200">
              <a:effectLst/>
              <a:latin typeface="ＭＳ Ｐゴシック"/>
              <a:cs typeface="ＭＳ Ｐゴシック"/>
            </a:endParaRPr>
          </a:p>
        </p:txBody>
      </p:sp>
      <p:cxnSp>
        <p:nvCxnSpPr>
          <p:cNvPr id="168" name="直線矢印コネクタ 167"/>
          <p:cNvCxnSpPr/>
          <p:nvPr/>
        </p:nvCxnSpPr>
        <p:spPr>
          <a:xfrm flipH="1" flipV="1">
            <a:off x="8607122" y="5319395"/>
            <a:ext cx="900431" cy="129540"/>
          </a:xfrm>
          <a:prstGeom prst="straightConnector1">
            <a:avLst/>
          </a:prstGeom>
          <a:ln>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H="1">
            <a:off x="8777937" y="4916805"/>
            <a:ext cx="777875" cy="406400"/>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0" name="Rectangle 125"/>
          <p:cNvSpPr/>
          <p:nvPr/>
        </p:nvSpPr>
        <p:spPr>
          <a:xfrm>
            <a:off x="8931607" y="1383665"/>
            <a:ext cx="407035" cy="384810"/>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600" kern="1200">
                <a:solidFill>
                  <a:srgbClr val="000000"/>
                </a:solidFill>
                <a:effectLst/>
                <a:ea typeface="ＭＳ 明朝"/>
                <a:cs typeface="Times New Roman"/>
              </a:rPr>
              <a:t>1</a:t>
            </a:r>
            <a:endParaRPr lang="ja-JP" sz="1200">
              <a:effectLst/>
              <a:latin typeface="ＭＳ Ｐゴシック"/>
              <a:cs typeface="ＭＳ Ｐゴシック"/>
            </a:endParaRPr>
          </a:p>
        </p:txBody>
      </p:sp>
      <p:sp>
        <p:nvSpPr>
          <p:cNvPr id="86" name="Rectangle 186"/>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0" name="Right Brace 78"/>
          <p:cNvSpPr/>
          <p:nvPr/>
        </p:nvSpPr>
        <p:spPr>
          <a:xfrm rot="16200000">
            <a:off x="7902113" y="91598"/>
            <a:ext cx="237172" cy="1711325"/>
          </a:xfrm>
          <a:prstGeom prst="rightBrace">
            <a:avLst>
              <a:gd name="adj1" fmla="val 18963"/>
              <a:gd name="adj2" fmla="val 24431"/>
            </a:avLst>
          </a:prstGeom>
          <a:ln w="127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ja-JP" altLang="en-US"/>
          </a:p>
        </p:txBody>
      </p:sp>
      <p:grpSp>
        <p:nvGrpSpPr>
          <p:cNvPr id="6308" name="グループ化 6307"/>
          <p:cNvGrpSpPr/>
          <p:nvPr/>
        </p:nvGrpSpPr>
        <p:grpSpPr>
          <a:xfrm>
            <a:off x="9600897" y="3256053"/>
            <a:ext cx="2361539" cy="665369"/>
            <a:chOff x="8607121" y="572449"/>
            <a:chExt cx="2361539" cy="665369"/>
          </a:xfrm>
        </p:grpSpPr>
        <p:sp>
          <p:nvSpPr>
            <p:cNvPr id="111" name="角丸四角形 110"/>
            <p:cNvSpPr/>
            <p:nvPr/>
          </p:nvSpPr>
          <p:spPr>
            <a:xfrm>
              <a:off x="8607121" y="572449"/>
              <a:ext cx="2361539" cy="66536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t">
              <a:noAutofit/>
            </a:bodyPr>
            <a:lstStyle/>
            <a:p>
              <a:pPr>
                <a:spcAft>
                  <a:spcPts val="0"/>
                </a:spcAft>
              </a:pPr>
              <a:r>
                <a:rPr lang="en-US" sz="1200" dirty="0" smtClean="0">
                  <a:solidFill>
                    <a:srgbClr val="000000"/>
                  </a:solidFill>
                  <a:ea typeface="ＭＳ 明朝"/>
                  <a:cs typeface="Times New Roman"/>
                </a:rPr>
                <a:t>observed </a:t>
              </a:r>
              <a:r>
                <a:rPr lang="en-US" sz="1200" kern="1200" dirty="0" smtClean="0">
                  <a:solidFill>
                    <a:srgbClr val="000000"/>
                  </a:solidFill>
                  <a:effectLst/>
                  <a:ea typeface="ＭＳ 明朝"/>
                  <a:cs typeface="Times New Roman"/>
                </a:rPr>
                <a:t>AIRS radiance </a:t>
              </a:r>
            </a:p>
            <a:p>
              <a:pPr>
                <a:spcAft>
                  <a:spcPts val="0"/>
                </a:spcAft>
              </a:pPr>
              <a:r>
                <a:rPr lang="en-US" sz="1200" kern="1200" dirty="0" smtClean="0">
                  <a:solidFill>
                    <a:srgbClr val="000000"/>
                  </a:solidFill>
                  <a:effectLst/>
                  <a:ea typeface="ＭＳ 明朝"/>
                  <a:cs typeface="Times New Roman"/>
                </a:rPr>
                <a:t>(             : known          : unknown)</a:t>
              </a:r>
              <a:endParaRPr lang="ja-JP" sz="1200" dirty="0">
                <a:effectLst/>
                <a:latin typeface="ＭＳ Ｐゴシック"/>
                <a:cs typeface="ＭＳ Ｐゴシック"/>
              </a:endParaRPr>
            </a:p>
            <a:p>
              <a:pPr>
                <a:spcAft>
                  <a:spcPts val="0"/>
                </a:spcAft>
              </a:pPr>
              <a:r>
                <a:rPr lang="en-US" sz="1200" kern="1200" dirty="0">
                  <a:solidFill>
                    <a:srgbClr val="000000"/>
                  </a:solidFill>
                  <a:effectLst/>
                  <a:ea typeface="ＭＳ 明朝"/>
                  <a:cs typeface="Times New Roman"/>
                </a:rPr>
                <a:t> </a:t>
              </a:r>
              <a:endParaRPr lang="ja-JP" sz="1200" dirty="0">
                <a:effectLst/>
                <a:latin typeface="ＭＳ Ｐゴシック"/>
                <a:cs typeface="ＭＳ Ｐゴシック"/>
              </a:endParaRPr>
            </a:p>
          </p:txBody>
        </p:sp>
        <p:sp>
          <p:nvSpPr>
            <p:cNvPr id="181" name="Rectangle 199"/>
            <p:cNvSpPr/>
            <p:nvPr/>
          </p:nvSpPr>
          <p:spPr>
            <a:xfrm>
              <a:off x="8900601" y="815907"/>
              <a:ext cx="284726" cy="27051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83" name="Rectangle 199"/>
            <p:cNvSpPr/>
            <p:nvPr/>
          </p:nvSpPr>
          <p:spPr>
            <a:xfrm>
              <a:off x="9743318" y="803479"/>
              <a:ext cx="284726" cy="270510"/>
            </a:xfrm>
            <a:prstGeom prst="rect">
              <a:avLst/>
            </a:prstGeom>
            <a:pattFill prst="wdDnDiag">
              <a:fgClr>
                <a:schemeClr val="accent2">
                  <a:lumMod val="60000"/>
                  <a:lumOff val="40000"/>
                </a:schemeClr>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mc:AlternateContent xmlns:mc="http://schemas.openxmlformats.org/markup-compatibility/2006" xmlns:a14="http://schemas.microsoft.com/office/drawing/2010/main">
        <mc:Choice Requires="a14">
          <p:sp>
            <p:nvSpPr>
              <p:cNvPr id="190" name="TextBox 98"/>
              <p:cNvSpPr txBox="1"/>
              <p:nvPr/>
            </p:nvSpPr>
            <p:spPr>
              <a:xfrm>
                <a:off x="210158" y="2030813"/>
                <a:ext cx="3934219" cy="692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𝑃𝑠𝑒𝑢𝑑𝑜𝐺𝑒𝑜𝑅𝑎𝑑</m:t>
                      </m:r>
                      <m:r>
                        <a:rPr lang="en-US" sz="1600" b="0" i="1" smtClean="0">
                          <a:latin typeface="Cambria Math" panose="02040503050406030204" pitchFamily="18" charset="0"/>
                        </a:rPr>
                        <m:t>=</m:t>
                      </m:r>
                      <m:sSub>
                        <m:sSubPr>
                          <m:ctrlPr>
                            <a:rPr lang="en-US" sz="1600" b="0" i="1" smtClean="0">
                              <a:latin typeface="Cambria Math"/>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nary>
                        <m:naryPr>
                          <m:chr m:val="∑"/>
                          <m:ctrlPr>
                            <a:rPr lang="en-US" sz="1600" b="0" i="1" smtClean="0">
                              <a:latin typeface="Cambria Math"/>
                            </a:rPr>
                          </m:ctrlPr>
                        </m:naryPr>
                        <m:sub>
                          <m:r>
                            <m:rPr>
                              <m:brk m:alnAt="23"/>
                            </m:rPr>
                            <a:rPr lang="en-US" sz="1600" b="0" i="1" smtClean="0">
                              <a:latin typeface="Cambria Math" panose="02040503050406030204" pitchFamily="18" charset="0"/>
                            </a:rPr>
                            <m:t>𝑘</m:t>
                          </m:r>
                          <m:r>
                            <a:rPr lang="en-US" sz="1600" b="0" i="1" smtClean="0">
                              <a:latin typeface="Cambria Math" panose="02040503050406030204" pitchFamily="18" charset="0"/>
                            </a:rPr>
                            <m:t>=1</m:t>
                          </m:r>
                        </m:sub>
                        <m:sup>
                          <m:r>
                            <a:rPr lang="en-US" sz="1600" b="0" i="1" smtClean="0">
                              <a:latin typeface="Cambria Math" panose="02040503050406030204" pitchFamily="18" charset="0"/>
                            </a:rPr>
                            <m:t>𝐾</m:t>
                          </m:r>
                        </m:sup>
                        <m:e>
                          <m:sSub>
                            <m:sSubPr>
                              <m:ctrlPr>
                                <a:rPr lang="en-US" sz="1600" b="0" i="1" smtClean="0">
                                  <a:latin typeface="Cambria Math"/>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 </m:t>
                          </m:r>
                          <m:sSub>
                            <m:sSubPr>
                              <m:ctrlPr>
                                <a:rPr lang="en-US" sz="1600" b="0" i="1" smtClean="0">
                                  <a:latin typeface="Cambria Math"/>
                                </a:rPr>
                              </m:ctrlPr>
                            </m:sSubPr>
                            <m:e>
                              <m:r>
                                <a:rPr lang="en-US" sz="1600" i="1">
                                  <a:latin typeface="Cambria Math" panose="02040503050406030204" pitchFamily="18" charset="0"/>
                                </a:rPr>
                                <m:t>𝑂𝑏𝑠𝐴𝑖𝑟𝑠𝑅𝑎𝑑</m:t>
                              </m:r>
                            </m:e>
                            <m:sub>
                              <m:r>
                                <a:rPr lang="en-US" sz="1600" b="0" i="1" smtClean="0">
                                  <a:latin typeface="Cambria Math" panose="02040503050406030204" pitchFamily="18" charset="0"/>
                                </a:rPr>
                                <m:t>𝑘</m:t>
                              </m:r>
                            </m:sub>
                          </m:sSub>
                        </m:e>
                      </m:nary>
                      <m:r>
                        <a:rPr lang="en-US" sz="1600" b="0" i="1" smtClean="0">
                          <a:latin typeface="Cambria Math" panose="02040503050406030204" pitchFamily="18" charset="0"/>
                        </a:rPr>
                        <m:t> </m:t>
                      </m:r>
                    </m:oMath>
                  </m:oMathPara>
                </a14:m>
                <a:endParaRPr lang="en-GB" sz="1600" dirty="0"/>
              </a:p>
            </p:txBody>
          </p:sp>
        </mc:Choice>
        <mc:Fallback xmlns="">
          <p:sp>
            <p:nvSpPr>
              <p:cNvPr id="190" name="TextBox 98"/>
              <p:cNvSpPr txBox="1">
                <a:spLocks noRot="1" noChangeAspect="1" noMove="1" noResize="1" noEditPoints="1" noAdjustHandles="1" noChangeArrowheads="1" noChangeShapeType="1" noTextEdit="1"/>
              </p:cNvSpPr>
              <p:nvPr/>
            </p:nvSpPr>
            <p:spPr>
              <a:xfrm>
                <a:off x="210158" y="2030812"/>
                <a:ext cx="3934218" cy="692305"/>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1" name="TextBox 99"/>
              <p:cNvSpPr txBox="1"/>
              <p:nvPr/>
            </p:nvSpPr>
            <p:spPr>
              <a:xfrm>
                <a:off x="307169" y="2761599"/>
                <a:ext cx="6186737" cy="8413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1600" i="1">
                              <a:latin typeface="Cambria Math"/>
                            </a:rPr>
                          </m:ctrlPr>
                        </m:dPr>
                        <m:e>
                          <m:sSub>
                            <m:sSubPr>
                              <m:ctrlPr>
                                <a:rPr lang="en-US" altLang="ja-JP" sz="1600" i="1">
                                  <a:latin typeface="Cambria Math"/>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𝑘</m:t>
                              </m:r>
                            </m:sub>
                          </m:sSub>
                        </m:e>
                      </m:d>
                      <m:r>
                        <a:rPr lang="en-US" altLang="ja-JP" sz="1600" b="0" i="1" smtClean="0">
                          <a:latin typeface="Cambria Math"/>
                        </a:rPr>
                        <m:t>=</m:t>
                      </m:r>
                      <m:r>
                        <a:rPr lang="en-US" sz="1600" b="0" i="1" smtClean="0">
                          <a:latin typeface="Cambria Math" panose="02040503050406030204" pitchFamily="18" charset="0"/>
                        </a:rPr>
                        <m:t>𝑎𝑟𝑔𝑚𝑖𝑛</m:t>
                      </m:r>
                      <m:r>
                        <a:rPr lang="en-US" sz="1600" b="0" i="1" smtClean="0">
                          <a:latin typeface="Cambria Math" panose="02040503050406030204" pitchFamily="18" charset="0"/>
                        </a:rPr>
                        <m:t> </m:t>
                      </m:r>
                      <m:nary>
                        <m:naryPr>
                          <m:chr m:val="∑"/>
                          <m:ctrlPr>
                            <a:rPr lang="en-US" sz="1600" b="0" i="1" smtClean="0">
                              <a:latin typeface="Cambria Math"/>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𝐼</m:t>
                          </m:r>
                        </m:sup>
                        <m:e>
                          <m:sSup>
                            <m:sSupPr>
                              <m:ctrlPr>
                                <a:rPr lang="en-US" sz="1600" b="0" i="1" smtClean="0">
                                  <a:latin typeface="Cambria Math"/>
                                </a:rPr>
                              </m:ctrlPr>
                            </m:sSupPr>
                            <m:e>
                              <m:d>
                                <m:dPr>
                                  <m:begChr m:val="{"/>
                                  <m:endChr m:val="}"/>
                                  <m:ctrlPr>
                                    <a:rPr lang="en-US" sz="1600" i="1">
                                      <a:latin typeface="Cambria Math"/>
                                    </a:rPr>
                                  </m:ctrlPr>
                                </m:dPr>
                                <m:e>
                                  <m:sSub>
                                    <m:sSubPr>
                                      <m:ctrlPr>
                                        <a:rPr lang="en-US" sz="1600" i="1">
                                          <a:latin typeface="Cambria Math"/>
                                        </a:rPr>
                                      </m:ctrlPr>
                                    </m:sSubPr>
                                    <m:e>
                                      <m:r>
                                        <a:rPr lang="en-US" sz="1600" b="0" i="1" smtClean="0">
                                          <a:latin typeface="Cambria Math" panose="02040503050406030204" pitchFamily="18" charset="0"/>
                                        </a:rPr>
                                        <m:t>𝑆𝑖𝑚𝐺𝑒𝑜</m:t>
                                      </m:r>
                                      <m:r>
                                        <a:rPr lang="en-US" sz="1600" i="1">
                                          <a:latin typeface="Cambria Math" panose="02040503050406030204" pitchFamily="18" charset="0"/>
                                        </a:rPr>
                                        <m:t>𝑅</m:t>
                                      </m:r>
                                      <m:r>
                                        <a:rPr lang="en-US" sz="1600" i="1" smtClean="0">
                                          <a:latin typeface="Cambria Math" panose="02040503050406030204" pitchFamily="18" charset="0"/>
                                        </a:rPr>
                                        <m:t>𝑎𝑑</m:t>
                                      </m:r>
                                    </m:e>
                                    <m:sub>
                                      <m:r>
                                        <a:rPr lang="en-US" sz="1600" b="0" i="1" smtClean="0">
                                          <a:latin typeface="Cambria Math" panose="02040503050406030204" pitchFamily="18" charset="0"/>
                                        </a:rPr>
                                        <m:t>𝑖</m:t>
                                      </m:r>
                                    </m:sub>
                                  </m:sSub>
                                  <m:r>
                                    <a:rPr lang="en-US" sz="1600" i="1">
                                      <a:latin typeface="Cambria Math" panose="02040503050406030204" pitchFamily="18" charset="0"/>
                                    </a:rPr>
                                    <m:t>− </m:t>
                                  </m:r>
                                  <m:d>
                                    <m:dPr>
                                      <m:ctrlPr>
                                        <a:rPr lang="en-US" sz="1600" i="1">
                                          <a:latin typeface="Cambria Math"/>
                                        </a:rPr>
                                      </m:ctrlPr>
                                    </m:dPr>
                                    <m:e>
                                      <m:sSub>
                                        <m:sSubPr>
                                          <m:ctrlPr>
                                            <a:rPr lang="en-US" sz="1600" i="1">
                                              <a:latin typeface="Cambria Math"/>
                                            </a:rPr>
                                          </m:ctrlPr>
                                        </m:sSubPr>
                                        <m:e>
                                          <m:r>
                                            <a:rPr lang="en-US" sz="1600" i="1">
                                              <a:latin typeface="Cambria Math" panose="02040503050406030204" pitchFamily="18" charset="0"/>
                                            </a:rPr>
                                            <m:t>𝑐</m:t>
                                          </m:r>
                                        </m:e>
                                        <m:sub>
                                          <m:r>
                                            <a:rPr lang="en-US" sz="1600" i="1">
                                              <a:latin typeface="Cambria Math" panose="02040503050406030204" pitchFamily="18" charset="0"/>
                                            </a:rPr>
                                            <m:t>0</m:t>
                                          </m:r>
                                        </m:sub>
                                      </m:sSub>
                                      <m:r>
                                        <a:rPr lang="en-US" sz="1600" i="1">
                                          <a:latin typeface="Cambria Math" panose="02040503050406030204" pitchFamily="18" charset="0"/>
                                        </a:rPr>
                                        <m:t>+</m:t>
                                      </m:r>
                                      <m:nary>
                                        <m:naryPr>
                                          <m:chr m:val="∑"/>
                                          <m:ctrlPr>
                                            <a:rPr lang="en-US" sz="1600" i="1">
                                              <a:latin typeface="Cambria Math"/>
                                            </a:rPr>
                                          </m:ctrlPr>
                                        </m:naryPr>
                                        <m:sub>
                                          <m:r>
                                            <m:rPr>
                                              <m:brk m:alnAt="23"/>
                                            </m:rPr>
                                            <a:rPr lang="en-US" sz="1600" b="0" i="1" smtClean="0">
                                              <a:latin typeface="Cambria Math" panose="02040503050406030204" pitchFamily="18" charset="0"/>
                                            </a:rPr>
                                            <m:t>𝑖</m:t>
                                          </m:r>
                                          <m:r>
                                            <a:rPr lang="en-US" sz="1600" i="1">
                                              <a:latin typeface="Cambria Math" panose="02040503050406030204" pitchFamily="18" charset="0"/>
                                            </a:rPr>
                                            <m:t>=1</m:t>
                                          </m:r>
                                        </m:sub>
                                        <m:sup>
                                          <m:r>
                                            <a:rPr lang="en-US" sz="1600" b="0" i="1" smtClean="0">
                                              <a:latin typeface="Cambria Math" panose="02040503050406030204" pitchFamily="18" charset="0"/>
                                            </a:rPr>
                                            <m:t>𝐼</m:t>
                                          </m:r>
                                        </m:sup>
                                        <m:e>
                                          <m:sSub>
                                            <m:sSubPr>
                                              <m:ctrlPr>
                                                <a:rPr lang="en-US" sz="1600" i="1">
                                                  <a:latin typeface="Cambria Math"/>
                                                </a:rPr>
                                              </m:ctrlPr>
                                            </m:sSubPr>
                                            <m:e>
                                              <m:r>
                                                <a:rPr lang="en-US" sz="1600" i="1">
                                                  <a:latin typeface="Cambria Math" panose="02040503050406030204" pitchFamily="18" charset="0"/>
                                                </a:rPr>
                                                <m:t>𝑐</m:t>
                                              </m:r>
                                            </m:e>
                                            <m:sub>
                                              <m:r>
                                                <a:rPr lang="en-US" sz="1600" i="1">
                                                  <a:latin typeface="Cambria Math" panose="02040503050406030204" pitchFamily="18" charset="0"/>
                                                </a:rPr>
                                                <m:t>𝑘</m:t>
                                              </m:r>
                                            </m:sub>
                                          </m:sSub>
                                          <m:sSub>
                                            <m:sSubPr>
                                              <m:ctrlPr>
                                                <a:rPr lang="en-US" sz="1600" i="1">
                                                  <a:latin typeface="Cambria Math"/>
                                                </a:rPr>
                                              </m:ctrlPr>
                                            </m:sSubPr>
                                            <m:e>
                                              <m:r>
                                                <a:rPr lang="en-US" sz="1600" i="1">
                                                  <a:latin typeface="Cambria Math" panose="02040503050406030204" pitchFamily="18" charset="0"/>
                                                </a:rPr>
                                                <m:t>𝑆𝑖𝑚</m:t>
                                              </m:r>
                                              <m:r>
                                                <a:rPr lang="en-US" sz="1600" b="0" i="1" smtClean="0">
                                                  <a:latin typeface="Cambria Math" panose="02040503050406030204" pitchFamily="18" charset="0"/>
                                                </a:rPr>
                                                <m:t>𝐴𝑖𝑟𝑠</m:t>
                                              </m:r>
                                              <m:r>
                                                <a:rPr lang="en-US" sz="1600" i="1">
                                                  <a:latin typeface="Cambria Math" panose="02040503050406030204" pitchFamily="18" charset="0"/>
                                                </a:rPr>
                                                <m:t>𝑅𝑎𝑑</m:t>
                                              </m:r>
                                            </m:e>
                                            <m:sub>
                                              <m:r>
                                                <a:rPr lang="en-US" sz="1600" i="1">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i="1">
                                              <a:latin typeface="Cambria Math" panose="02040503050406030204" pitchFamily="18" charset="0"/>
                                            </a:rPr>
                                            <m:t> </m:t>
                                          </m:r>
                                        </m:e>
                                      </m:nary>
                                    </m:e>
                                  </m:d>
                                  <m:r>
                                    <a:rPr lang="en-US" sz="1600" i="1">
                                      <a:latin typeface="Cambria Math" panose="02040503050406030204" pitchFamily="18" charset="0"/>
                                    </a:rPr>
                                    <m:t> </m:t>
                                  </m:r>
                                </m:e>
                              </m:d>
                            </m:e>
                            <m:sup>
                              <m:r>
                                <a:rPr lang="en-US" sz="1600" b="0" i="1" smtClean="0">
                                  <a:latin typeface="Cambria Math" panose="02040503050406030204" pitchFamily="18" charset="0"/>
                                </a:rPr>
                                <m:t>2</m:t>
                              </m:r>
                            </m:sup>
                          </m:sSup>
                        </m:e>
                      </m:nary>
                    </m:oMath>
                  </m:oMathPara>
                </a14:m>
                <a:endParaRPr lang="en-GB" sz="1600" dirty="0"/>
              </a:p>
            </p:txBody>
          </p:sp>
        </mc:Choice>
        <mc:Fallback xmlns="">
          <p:sp>
            <p:nvSpPr>
              <p:cNvPr id="191" name="TextBox 99"/>
              <p:cNvSpPr txBox="1">
                <a:spLocks noRot="1" noChangeAspect="1" noMove="1" noResize="1" noEditPoints="1" noAdjustHandles="1" noChangeArrowheads="1" noChangeShapeType="1" noTextEdit="1"/>
              </p:cNvSpPr>
              <p:nvPr/>
            </p:nvSpPr>
            <p:spPr>
              <a:xfrm>
                <a:off x="307167" y="2761598"/>
                <a:ext cx="6186737" cy="841321"/>
              </a:xfrm>
              <a:prstGeom prst="rect">
                <a:avLst/>
              </a:prstGeom>
              <a:blipFill rotWithShape="1">
                <a:blip r:embed="rId4"/>
                <a:stretch>
                  <a:fillRect/>
                </a:stretch>
              </a:blipFill>
            </p:spPr>
            <p:txBody>
              <a:bodyPr/>
              <a:lstStyle/>
              <a:p>
                <a:r>
                  <a:rPr lang="ja-JP" altLang="en-US">
                    <a:noFill/>
                  </a:rPr>
                  <a:t> </a:t>
                </a:r>
              </a:p>
            </p:txBody>
          </p:sp>
        </mc:Fallback>
      </mc:AlternateContent>
      <p:sp>
        <p:nvSpPr>
          <p:cNvPr id="192" name="TextBox 101"/>
          <p:cNvSpPr txBox="1"/>
          <p:nvPr/>
        </p:nvSpPr>
        <p:spPr>
          <a:xfrm>
            <a:off x="3011786" y="3679775"/>
            <a:ext cx="3482119" cy="738664"/>
          </a:xfrm>
          <a:prstGeom prst="rect">
            <a:avLst/>
          </a:prstGeom>
          <a:noFill/>
          <a:ln>
            <a:solidFill>
              <a:schemeClr val="tx1"/>
            </a:solidFill>
            <a:prstDash val="dash"/>
          </a:ln>
        </p:spPr>
        <p:txBody>
          <a:bodyPr wrap="square" rtlCol="0">
            <a:spAutoFit/>
          </a:bodyPr>
          <a:lstStyle/>
          <a:p>
            <a:r>
              <a:rPr lang="en-US" sz="1400" i="1" dirty="0" smtClean="0"/>
              <a:t>K</a:t>
            </a:r>
            <a:r>
              <a:rPr lang="en-US" sz="1400" dirty="0" smtClean="0"/>
              <a:t> : # of good airs </a:t>
            </a:r>
            <a:r>
              <a:rPr lang="en-US" sz="1400" dirty="0"/>
              <a:t>channel in range of </a:t>
            </a:r>
            <a:r>
              <a:rPr lang="en-US" sz="1400" dirty="0" smtClean="0"/>
              <a:t>GEO</a:t>
            </a:r>
          </a:p>
          <a:p>
            <a:r>
              <a:rPr lang="en-US" sz="1400" dirty="0"/>
              <a:t> </a:t>
            </a:r>
            <a:r>
              <a:rPr lang="en-US" sz="1400" dirty="0" smtClean="0"/>
              <a:t>    imager IR/WV </a:t>
            </a:r>
            <a:r>
              <a:rPr lang="en-US" sz="1400" dirty="0"/>
              <a:t>channel spectra</a:t>
            </a:r>
            <a:endParaRPr lang="en-US" sz="1400" dirty="0" smtClean="0"/>
          </a:p>
          <a:p>
            <a:r>
              <a:rPr lang="en-US" sz="1400" i="1" dirty="0" smtClean="0"/>
              <a:t>I</a:t>
            </a:r>
            <a:r>
              <a:rPr lang="en-US" sz="1400" dirty="0" smtClean="0"/>
              <a:t> : # of </a:t>
            </a:r>
            <a:r>
              <a:rPr lang="en-US" sz="1400" dirty="0"/>
              <a:t>actual </a:t>
            </a:r>
            <a:r>
              <a:rPr lang="en-US" sz="1400" dirty="0" smtClean="0"/>
              <a:t>IASI observation </a:t>
            </a:r>
            <a:r>
              <a:rPr lang="en-US" sz="1400" dirty="0"/>
              <a:t>foot </a:t>
            </a:r>
            <a:r>
              <a:rPr lang="en-US" sz="1400" dirty="0" smtClean="0"/>
              <a:t>prints</a:t>
            </a:r>
            <a:endParaRPr lang="en-GB" sz="1400" dirty="0"/>
          </a:p>
        </p:txBody>
      </p:sp>
      <p:sp>
        <p:nvSpPr>
          <p:cNvPr id="193" name="角丸四角形 627"/>
          <p:cNvSpPr/>
          <p:nvPr/>
        </p:nvSpPr>
        <p:spPr>
          <a:xfrm>
            <a:off x="303544" y="999922"/>
            <a:ext cx="5679104" cy="104053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t>Pseudo GEO radiance with multiple linear regression using “good” AIRS observations</a:t>
            </a:r>
            <a:endParaRPr lang="en-US" sz="2400" dirty="0"/>
          </a:p>
        </p:txBody>
      </p:sp>
      <p:sp>
        <p:nvSpPr>
          <p:cNvPr id="195" name="角丸四角形 627"/>
          <p:cNvSpPr/>
          <p:nvPr/>
        </p:nvSpPr>
        <p:spPr>
          <a:xfrm>
            <a:off x="182572" y="302016"/>
            <a:ext cx="5921048" cy="763830"/>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800" dirty="0"/>
              <a:t>M</a:t>
            </a:r>
            <a:r>
              <a:rPr lang="en-US" sz="2800" dirty="0" smtClean="0"/>
              <a:t>ake pseudo GEO radiance from AIRS</a:t>
            </a:r>
            <a:endParaRPr lang="en-US" sz="2800" dirty="0"/>
          </a:p>
        </p:txBody>
      </p:sp>
      <p:grpSp>
        <p:nvGrpSpPr>
          <p:cNvPr id="6307" name="グループ化 6306"/>
          <p:cNvGrpSpPr/>
          <p:nvPr/>
        </p:nvGrpSpPr>
        <p:grpSpPr>
          <a:xfrm>
            <a:off x="1" y="4493261"/>
            <a:ext cx="6984641" cy="2215991"/>
            <a:chOff x="0" y="4493260"/>
            <a:chExt cx="6984641" cy="2215991"/>
          </a:xfrm>
        </p:grpSpPr>
        <p:grpSp>
          <p:nvGrpSpPr>
            <p:cNvPr id="6306" name="グループ化 6305"/>
            <p:cNvGrpSpPr/>
            <p:nvPr/>
          </p:nvGrpSpPr>
          <p:grpSpPr>
            <a:xfrm>
              <a:off x="0" y="4493260"/>
              <a:ext cx="6984641" cy="2215991"/>
              <a:chOff x="3864" y="4616546"/>
              <a:chExt cx="6984641" cy="2215991"/>
            </a:xfrm>
          </p:grpSpPr>
          <p:sp>
            <p:nvSpPr>
              <p:cNvPr id="6305" name="テキスト ボックス 6304"/>
              <p:cNvSpPr txBox="1"/>
              <p:nvPr/>
            </p:nvSpPr>
            <p:spPr>
              <a:xfrm>
                <a:off x="3864" y="4616546"/>
                <a:ext cx="6984641" cy="2215991"/>
              </a:xfrm>
              <a:prstGeom prst="rect">
                <a:avLst/>
              </a:prstGeom>
              <a:noFill/>
            </p:spPr>
            <p:txBody>
              <a:bodyPr wrap="square" rtlCol="0">
                <a:spAutoFit/>
              </a:bodyPr>
              <a:lstStyle/>
              <a:p>
                <a:r>
                  <a:rPr kumimoji="1" lang="en-US" altLang="ja-JP" dirty="0" smtClean="0"/>
                  <a:t>Step1 :   </a:t>
                </a:r>
                <a:r>
                  <a:rPr lang="en-US" altLang="ja-JP" dirty="0" smtClean="0"/>
                  <a:t>Solve linear multiple regression </a:t>
                </a:r>
                <a:r>
                  <a:rPr lang="en-US" altLang="ja-JP" sz="2400" dirty="0" smtClean="0"/>
                  <a:t>(</a:t>
                </a:r>
                <a:r>
                  <a:rPr lang="en-US" altLang="ja-JP" sz="2400" i="1" dirty="0" smtClean="0">
                    <a:solidFill>
                      <a:srgbClr val="7030A0"/>
                    </a:solidFill>
                  </a:rPr>
                  <a:t>A</a:t>
                </a:r>
                <a:r>
                  <a:rPr lang="en-US" altLang="ja-JP" sz="2400" i="1" dirty="0" smtClean="0"/>
                  <a:t>x=</a:t>
                </a:r>
                <a:r>
                  <a:rPr lang="en-US" altLang="ja-JP" sz="2400" i="1" dirty="0" smtClean="0">
                    <a:solidFill>
                      <a:srgbClr val="7030A0"/>
                    </a:solidFill>
                  </a:rPr>
                  <a:t>B</a:t>
                </a:r>
                <a:r>
                  <a:rPr lang="en-US" altLang="ja-JP" sz="2400" dirty="0" smtClean="0"/>
                  <a:t>)</a:t>
                </a:r>
              </a:p>
              <a:p>
                <a:r>
                  <a:rPr lang="en-US" altLang="ja-JP" sz="2400" dirty="0"/>
                  <a:t> </a:t>
                </a:r>
                <a:r>
                  <a:rPr lang="en-US" altLang="ja-JP" sz="2400" dirty="0" smtClean="0"/>
                  <a:t>           </a:t>
                </a:r>
                <a:r>
                  <a:rPr lang="en-US" altLang="ja-JP" dirty="0" smtClean="0"/>
                  <a:t>for every actual AIRS foot print.</a:t>
                </a:r>
              </a:p>
              <a:p>
                <a:endParaRPr kumimoji="1" lang="en-US" altLang="ja-JP" dirty="0" smtClean="0"/>
              </a:p>
              <a:p>
                <a:r>
                  <a:rPr kumimoji="1" lang="en-US" altLang="ja-JP" dirty="0" smtClean="0"/>
                  <a:t>Step2 : Get pseudo GEO data          at target AIRS observation footprint </a:t>
                </a:r>
              </a:p>
              <a:p>
                <a:r>
                  <a:rPr kumimoji="1" lang="en-US" altLang="ja-JP" dirty="0"/>
                  <a:t> </a:t>
                </a:r>
                <a:r>
                  <a:rPr kumimoji="1" lang="en-US" altLang="ja-JP" dirty="0" smtClean="0"/>
                  <a:t>            from </a:t>
                </a:r>
                <a:r>
                  <a:rPr kumimoji="1" lang="en-US" altLang="ja-JP" i="1" dirty="0" smtClean="0"/>
                  <a:t>x</a:t>
                </a:r>
                <a:r>
                  <a:rPr kumimoji="1" lang="en-US" altLang="ja-JP" dirty="0" smtClean="0"/>
                  <a:t> and </a:t>
                </a:r>
                <a:endParaRPr kumimoji="1" lang="ja-JP" altLang="en-US" dirty="0"/>
              </a:p>
              <a:p>
                <a:endParaRPr kumimoji="1" lang="en-US" altLang="ja-JP" dirty="0" smtClean="0"/>
              </a:p>
              <a:p>
                <a:r>
                  <a:rPr kumimoji="1" lang="en-US" altLang="ja-JP" dirty="0" smtClean="0"/>
                  <a:t>(note)        is not calculated.</a:t>
                </a:r>
                <a:endParaRPr kumimoji="1" lang="ja-JP" altLang="en-US" dirty="0"/>
              </a:p>
            </p:txBody>
          </p:sp>
          <p:sp>
            <p:nvSpPr>
              <p:cNvPr id="199" name="Rectangle 167"/>
              <p:cNvSpPr/>
              <p:nvPr/>
            </p:nvSpPr>
            <p:spPr>
              <a:xfrm>
                <a:off x="2904648" y="5695798"/>
                <a:ext cx="302408" cy="263314"/>
              </a:xfrm>
              <a:prstGeom prst="rect">
                <a:avLst/>
              </a:prstGeom>
              <a:pattFill prst="wdDnDiag">
                <a:fgClr>
                  <a:srgbClr val="92D050"/>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00" name="Rectangle 207"/>
              <p:cNvSpPr/>
              <p:nvPr/>
            </p:nvSpPr>
            <p:spPr>
              <a:xfrm>
                <a:off x="1874859" y="5959112"/>
                <a:ext cx="302408" cy="271600"/>
              </a:xfrm>
              <a:prstGeom prst="rect">
                <a:avLst/>
              </a:prstGeom>
              <a:solidFill>
                <a:schemeClr val="accent2">
                  <a:lumMod val="60000"/>
                  <a:lumOff val="40000"/>
                </a:schemeClr>
              </a:solid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202" name="Rectangle 148"/>
            <p:cNvSpPr/>
            <p:nvPr/>
          </p:nvSpPr>
          <p:spPr>
            <a:xfrm>
              <a:off x="716261" y="6406642"/>
              <a:ext cx="296033" cy="249010"/>
            </a:xfrm>
            <a:prstGeom prst="rect">
              <a:avLst/>
            </a:prstGeom>
            <a:pattFill prst="lgCheck">
              <a:fgClr>
                <a:schemeClr val="tx2">
                  <a:lumMod val="20000"/>
                  <a:lumOff val="80000"/>
                </a:schemeClr>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204" name="角丸四角形 627"/>
          <p:cNvSpPr/>
          <p:nvPr/>
        </p:nvSpPr>
        <p:spPr>
          <a:xfrm>
            <a:off x="6217532" y="75578"/>
            <a:ext cx="1803169" cy="381622"/>
          </a:xfrm>
          <a:prstGeom prst="roundRect">
            <a:avLst>
              <a:gd name="adj" fmla="val 0"/>
            </a:avLst>
          </a:prstGeom>
          <a:solidFill>
            <a:schemeClr val="accent2">
              <a:lumMod val="40000"/>
              <a:lumOff val="60000"/>
            </a:schemeClr>
          </a:solidFill>
          <a:ln>
            <a:solidFill>
              <a:schemeClr val="tx2"/>
            </a:solidFill>
            <a:prstDash val="dash"/>
          </a:ln>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altLang="ja-JP" sz="2000" dirty="0">
                <a:solidFill>
                  <a:schemeClr val="tx1"/>
                </a:solidFill>
              </a:rPr>
              <a:t>New </a:t>
            </a:r>
            <a:r>
              <a:rPr lang="en-US" altLang="ja-JP" sz="2000" dirty="0" smtClean="0">
                <a:solidFill>
                  <a:schemeClr val="tx1"/>
                </a:solidFill>
              </a:rPr>
              <a:t>method</a:t>
            </a:r>
            <a:endParaRPr lang="en-US" altLang="ja-JP" sz="2000" dirty="0">
              <a:solidFill>
                <a:schemeClr val="tx1"/>
              </a:solidFill>
            </a:endParaRPr>
          </a:p>
        </p:txBody>
      </p:sp>
      <p:cxnSp>
        <p:nvCxnSpPr>
          <p:cNvPr id="206" name="直線矢印コネクタ 205"/>
          <p:cNvCxnSpPr>
            <a:stCxn id="111" idx="1"/>
          </p:cNvCxnSpPr>
          <p:nvPr/>
        </p:nvCxnSpPr>
        <p:spPr>
          <a:xfrm flipH="1">
            <a:off x="9160523" y="3588738"/>
            <a:ext cx="440375" cy="606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 name="TextBox 100"/>
          <p:cNvSpPr txBox="1"/>
          <p:nvPr/>
        </p:nvSpPr>
        <p:spPr>
          <a:xfrm>
            <a:off x="36077" y="2607291"/>
            <a:ext cx="2058799" cy="338554"/>
          </a:xfrm>
          <a:prstGeom prst="rect">
            <a:avLst/>
          </a:prstGeom>
          <a:noFill/>
        </p:spPr>
        <p:txBody>
          <a:bodyPr wrap="square" rtlCol="0">
            <a:spAutoFit/>
          </a:bodyPr>
          <a:lstStyle/>
          <a:p>
            <a:r>
              <a:rPr lang="en-US" sz="1600" dirty="0" smtClean="0"/>
              <a:t>where</a:t>
            </a:r>
            <a:endParaRPr lang="en-GB" sz="1600" dirty="0"/>
          </a:p>
        </p:txBody>
      </p:sp>
      <p:sp>
        <p:nvSpPr>
          <p:cNvPr id="6311" name="テキスト ボックス 6310"/>
          <p:cNvSpPr txBox="1"/>
          <p:nvPr/>
        </p:nvSpPr>
        <p:spPr>
          <a:xfrm>
            <a:off x="2832571" y="5971627"/>
            <a:ext cx="3720326" cy="923330"/>
          </a:xfrm>
          <a:prstGeom prst="rect">
            <a:avLst/>
          </a:prstGeom>
          <a:noFill/>
        </p:spPr>
        <p:txBody>
          <a:bodyPr wrap="square" rtlCol="0">
            <a:spAutoFit/>
          </a:bodyPr>
          <a:lstStyle/>
          <a:p>
            <a:r>
              <a:rPr kumimoji="1" lang="en-US" altLang="ja-JP" dirty="0" smtClean="0"/>
              <a:t>Uncertainty of           by linear multi regression  can be estimated mathematically.</a:t>
            </a:r>
            <a:endParaRPr kumimoji="1" lang="ja-JP" altLang="en-US" dirty="0"/>
          </a:p>
        </p:txBody>
      </p:sp>
      <p:sp>
        <p:nvSpPr>
          <p:cNvPr id="211" name="Rectangle 167"/>
          <p:cNvSpPr/>
          <p:nvPr/>
        </p:nvSpPr>
        <p:spPr>
          <a:xfrm>
            <a:off x="4359366" y="5956148"/>
            <a:ext cx="407035" cy="384810"/>
          </a:xfrm>
          <a:prstGeom prst="rect">
            <a:avLst/>
          </a:prstGeom>
          <a:pattFill prst="wdDnDiag">
            <a:fgClr>
              <a:srgbClr val="92D050"/>
            </a:fgClr>
            <a:bgClr>
              <a:schemeClr val="bg1"/>
            </a:bgClr>
          </a:patt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1" name="角丸四角形 627"/>
          <p:cNvSpPr/>
          <p:nvPr/>
        </p:nvSpPr>
        <p:spPr>
          <a:xfrm>
            <a:off x="6483055" y="5726213"/>
            <a:ext cx="5761973" cy="104053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altLang="ja-JP" sz="2800" dirty="0">
                <a:solidFill>
                  <a:srgbClr val="FF0000"/>
                </a:solidFill>
              </a:rPr>
              <a:t>Compensating the </a:t>
            </a:r>
            <a:r>
              <a:rPr lang="en-US" altLang="ja-JP" sz="2800" dirty="0" smtClean="0">
                <a:solidFill>
                  <a:srgbClr val="FF0000"/>
                </a:solidFill>
              </a:rPr>
              <a:t>AIRS gap channel with </a:t>
            </a:r>
            <a:r>
              <a:rPr lang="en-US" sz="2800" dirty="0" smtClean="0">
                <a:solidFill>
                  <a:srgbClr val="FF0000"/>
                </a:solidFill>
              </a:rPr>
              <a:t>thousands of observed IASI data</a:t>
            </a:r>
            <a:endParaRPr lang="en-US" sz="2800" dirty="0">
              <a:solidFill>
                <a:srgbClr val="FF0000"/>
              </a:solidFill>
            </a:endParaRPr>
          </a:p>
        </p:txBody>
      </p:sp>
    </p:spTree>
    <p:extLst>
      <p:ext uri="{BB962C8B-B14F-4D97-AF65-F5344CB8AC3E}">
        <p14:creationId xmlns:p14="http://schemas.microsoft.com/office/powerpoint/2010/main" val="173895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7" descr="説明: C:\Users\Tabata\AppData\Roaming\Ipswitch\WS_FTP\Storage\_IR_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30" b="16369"/>
          <a:stretch/>
        </p:blipFill>
        <p:spPr bwMode="auto">
          <a:xfrm>
            <a:off x="3662034" y="390368"/>
            <a:ext cx="8486422" cy="30749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69" descr="説明: C:\Users\Tabata\AppData\Roaming\Ipswitch\WS_FTP\Storage\_WV_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09" b="11046"/>
          <a:stretch/>
        </p:blipFill>
        <p:spPr bwMode="auto">
          <a:xfrm>
            <a:off x="3662034" y="3465286"/>
            <a:ext cx="8486424" cy="3309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275770" y="1280562"/>
            <a:ext cx="2866864" cy="5493812"/>
          </a:xfrm>
          <a:prstGeom prst="rect">
            <a:avLst/>
          </a:prstGeom>
          <a:noFill/>
        </p:spPr>
        <p:txBody>
          <a:bodyPr wrap="square" rtlCol="0">
            <a:spAutoFit/>
          </a:bodyPr>
          <a:lstStyle/>
          <a:p>
            <a:pPr>
              <a:spcAft>
                <a:spcPts val="0"/>
              </a:spcAft>
            </a:pPr>
            <a:r>
              <a:rPr lang="en-GB" sz="1300" i="1" kern="1200" dirty="0">
                <a:solidFill>
                  <a:srgbClr val="000000"/>
                </a:solidFill>
                <a:effectLst/>
                <a:latin typeface="+mn-ea"/>
                <a:ea typeface="ＭＳ 明朝"/>
                <a:cs typeface="Times New Roman"/>
              </a:rPr>
              <a:t>●</a:t>
            </a:r>
            <a:r>
              <a:rPr lang="en-GB" sz="1300" i="1" kern="1200" dirty="0">
                <a:solidFill>
                  <a:srgbClr val="000000"/>
                </a:solidFill>
                <a:effectLst/>
                <a:latin typeface="Calibri"/>
                <a:ea typeface="ＭＳ 明朝"/>
                <a:cs typeface="Times New Roman"/>
              </a:rPr>
              <a:t> GMS/VISSR </a:t>
            </a:r>
            <a:r>
              <a:rPr lang="en-GB" sz="1300" i="1" kern="1200" dirty="0" err="1">
                <a:solidFill>
                  <a:srgbClr val="000000"/>
                </a:solidFill>
                <a:effectLst/>
                <a:latin typeface="Calibri"/>
                <a:ea typeface="ＭＳ 明朝"/>
                <a:cs typeface="Times New Roman"/>
              </a:rPr>
              <a:t>vs</a:t>
            </a:r>
            <a:r>
              <a:rPr lang="en-GB" sz="1300" i="1" kern="1200" dirty="0">
                <a:solidFill>
                  <a:srgbClr val="000000"/>
                </a:solidFill>
                <a:effectLst/>
                <a:latin typeface="Calibri"/>
                <a:ea typeface="ＭＳ 明朝"/>
                <a:cs typeface="Times New Roman"/>
              </a:rPr>
              <a:t> </a:t>
            </a:r>
            <a:r>
              <a:rPr lang="en-GB" sz="1300" i="1" kern="1200" dirty="0" smtClean="0">
                <a:solidFill>
                  <a:srgbClr val="000000"/>
                </a:solidFill>
                <a:effectLst/>
                <a:latin typeface="Calibri"/>
                <a:ea typeface="ＭＳ 明朝"/>
                <a:cs typeface="Times New Roman"/>
              </a:rPr>
              <a:t>TIROS-N/HIRS2</a:t>
            </a:r>
          </a:p>
          <a:p>
            <a:pPr>
              <a:spcAft>
                <a:spcPts val="0"/>
              </a:spcAft>
            </a:pPr>
            <a:r>
              <a:rPr lang="en-GB" sz="1300" i="1" kern="1200" dirty="0" smtClean="0">
                <a:solidFill>
                  <a:srgbClr val="BFBFBF"/>
                </a:solidFill>
                <a:effectLst/>
                <a:latin typeface="+mn-ea"/>
                <a:ea typeface="ＭＳ 明朝"/>
                <a:cs typeface="Times New Roman"/>
              </a:rPr>
              <a:t>●</a:t>
            </a:r>
            <a:r>
              <a:rPr lang="en-GB" sz="1300" i="1" kern="1200" dirty="0" smtClean="0">
                <a:solidFill>
                  <a:srgbClr val="000000"/>
                </a:solidFill>
                <a:effectLst/>
                <a:latin typeface="Calibri"/>
                <a:ea typeface="ＭＳ 明朝"/>
                <a:cs typeface="Times New Roman"/>
              </a:rPr>
              <a:t> GMS/VISSR </a:t>
            </a:r>
            <a:r>
              <a:rPr lang="en-GB" sz="1300" i="1" kern="1200" dirty="0" err="1" smtClean="0">
                <a:solidFill>
                  <a:srgbClr val="000000"/>
                </a:solidFill>
                <a:effectLst/>
                <a:latin typeface="Calibri"/>
                <a:ea typeface="ＭＳ 明朝"/>
                <a:cs typeface="Times New Roman"/>
              </a:rPr>
              <a:t>vs</a:t>
            </a:r>
            <a:r>
              <a:rPr lang="en-GB" sz="1300" i="1" kern="1200" dirty="0" smtClean="0">
                <a:solidFill>
                  <a:srgbClr val="000000"/>
                </a:solidFill>
                <a:effectLst/>
                <a:latin typeface="Calibri"/>
                <a:ea typeface="ＭＳ 明朝"/>
                <a:cs typeface="Times New Roman"/>
              </a:rPr>
              <a:t> NOAA06/HIRS2</a:t>
            </a:r>
          </a:p>
          <a:p>
            <a:pPr>
              <a:spcAft>
                <a:spcPts val="0"/>
              </a:spcAft>
            </a:pPr>
            <a:r>
              <a:rPr lang="en-GB" sz="1300" i="1" kern="1200" dirty="0" smtClean="0">
                <a:solidFill>
                  <a:srgbClr val="7F7F7F"/>
                </a:solidFill>
                <a:effectLst/>
                <a:latin typeface="+mn-ea"/>
                <a:ea typeface="ＭＳ 明朝"/>
                <a:cs typeface="Times New Roman"/>
              </a:rPr>
              <a:t>●</a:t>
            </a:r>
            <a:r>
              <a:rPr lang="en-GB" sz="1300" i="1" kern="1200" dirty="0" smtClean="0">
                <a:solidFill>
                  <a:srgbClr val="000000"/>
                </a:solidFill>
                <a:effectLst/>
                <a:latin typeface="Calibri"/>
                <a:ea typeface="ＭＳ 明朝"/>
                <a:cs typeface="Times New Roman"/>
              </a:rPr>
              <a:t> </a:t>
            </a:r>
            <a:r>
              <a:rPr lang="en-GB" sz="1300" i="1" kern="1200" dirty="0">
                <a:solidFill>
                  <a:srgbClr val="000000"/>
                </a:solidFill>
                <a:effectLst/>
                <a:latin typeface="Calibri"/>
                <a:ea typeface="ＭＳ 明朝"/>
                <a:cs typeface="Times New Roman"/>
              </a:rPr>
              <a:t>GMS/VISSR </a:t>
            </a:r>
            <a:r>
              <a:rPr lang="en-GB" sz="1300" i="1" kern="1200" dirty="0" err="1">
                <a:solidFill>
                  <a:srgbClr val="000000"/>
                </a:solidFill>
                <a:effectLst/>
                <a:latin typeface="Calibri"/>
                <a:ea typeface="ＭＳ 明朝"/>
                <a:cs typeface="Times New Roman"/>
              </a:rPr>
              <a:t>vs</a:t>
            </a:r>
            <a:r>
              <a:rPr lang="en-GB" sz="1300" i="1" kern="1200" dirty="0">
                <a:solidFill>
                  <a:srgbClr val="000000"/>
                </a:solidFill>
                <a:effectLst/>
                <a:latin typeface="Calibri"/>
                <a:ea typeface="ＭＳ 明朝"/>
                <a:cs typeface="Times New Roman"/>
              </a:rPr>
              <a:t> </a:t>
            </a:r>
            <a:r>
              <a:rPr lang="en-GB" sz="1300" i="1" kern="1200" dirty="0" smtClean="0">
                <a:solidFill>
                  <a:srgbClr val="000000"/>
                </a:solidFill>
                <a:effectLst/>
                <a:latin typeface="Calibri"/>
                <a:ea typeface="ＭＳ 明朝"/>
                <a:cs typeface="Times New Roman"/>
              </a:rPr>
              <a:t>NOAA07/HIRS2</a:t>
            </a:r>
          </a:p>
          <a:p>
            <a:pPr>
              <a:spcAft>
                <a:spcPts val="0"/>
              </a:spcAft>
            </a:pPr>
            <a:r>
              <a:rPr lang="en-GB" sz="1300" i="1" kern="1200" dirty="0" smtClean="0">
                <a:solidFill>
                  <a:srgbClr val="333333"/>
                </a:solidFill>
                <a:effectLst/>
                <a:latin typeface="+mn-ea"/>
                <a:ea typeface="ＭＳ 明朝"/>
                <a:cs typeface="Times New Roman"/>
              </a:rPr>
              <a:t>●</a:t>
            </a:r>
            <a:r>
              <a:rPr lang="en-GB" sz="1300" i="1" kern="1200" dirty="0" smtClean="0">
                <a:solidFill>
                  <a:srgbClr val="000000"/>
                </a:solidFill>
                <a:effectLst/>
                <a:latin typeface="Calibri"/>
                <a:ea typeface="ＭＳ 明朝"/>
                <a:cs typeface="Times New Roman"/>
              </a:rPr>
              <a:t> GMS/VISSR </a:t>
            </a:r>
            <a:r>
              <a:rPr lang="en-GB" sz="1300" i="1" kern="1200" dirty="0" err="1" smtClean="0">
                <a:solidFill>
                  <a:srgbClr val="000000"/>
                </a:solidFill>
                <a:effectLst/>
                <a:latin typeface="Calibri"/>
                <a:ea typeface="ＭＳ 明朝"/>
                <a:cs typeface="Times New Roman"/>
              </a:rPr>
              <a:t>vs</a:t>
            </a:r>
            <a:r>
              <a:rPr lang="en-GB" sz="1300" i="1" kern="1200" dirty="0" smtClean="0">
                <a:solidFill>
                  <a:srgbClr val="000000"/>
                </a:solidFill>
                <a:effectLst/>
                <a:latin typeface="Calibri"/>
                <a:ea typeface="ＭＳ 明朝"/>
                <a:cs typeface="Times New Roman"/>
              </a:rPr>
              <a:t> NOAA08/HIRS2</a:t>
            </a:r>
          </a:p>
          <a:p>
            <a:pPr>
              <a:spcAft>
                <a:spcPts val="0"/>
              </a:spcAft>
            </a:pPr>
            <a:r>
              <a:rPr lang="en-GB" sz="1300" i="1" kern="1200" dirty="0" smtClean="0">
                <a:solidFill>
                  <a:srgbClr val="00FF00"/>
                </a:solidFill>
                <a:effectLst/>
                <a:latin typeface="+mn-ea"/>
                <a:ea typeface="ＭＳ 明朝"/>
                <a:cs typeface="Times New Roman"/>
              </a:rPr>
              <a:t>●</a:t>
            </a:r>
            <a:r>
              <a:rPr lang="en-GB" sz="1300" i="1" kern="1200" dirty="0" smtClean="0">
                <a:solidFill>
                  <a:srgbClr val="000000"/>
                </a:solidFill>
                <a:effectLst/>
                <a:latin typeface="Calibri"/>
                <a:ea typeface="ＭＳ 明朝"/>
                <a:cs typeface="Times New Roman"/>
              </a:rPr>
              <a:t> GMS-2/VISSR </a:t>
            </a:r>
            <a:r>
              <a:rPr lang="en-GB" sz="1300" i="1" kern="1200" dirty="0" err="1" smtClean="0">
                <a:solidFill>
                  <a:srgbClr val="000000"/>
                </a:solidFill>
                <a:effectLst/>
                <a:latin typeface="Calibri"/>
                <a:ea typeface="ＭＳ 明朝"/>
                <a:cs typeface="Times New Roman"/>
              </a:rPr>
              <a:t>vs</a:t>
            </a:r>
            <a:r>
              <a:rPr lang="en-GB" sz="1300" i="1" kern="1200" dirty="0" smtClean="0">
                <a:solidFill>
                  <a:srgbClr val="000000"/>
                </a:solidFill>
                <a:effectLst/>
                <a:latin typeface="Calibri"/>
                <a:ea typeface="ＭＳ 明朝"/>
                <a:cs typeface="Times New Roman"/>
              </a:rPr>
              <a:t> NOAA07/HIRS2</a:t>
            </a:r>
          </a:p>
          <a:p>
            <a:pPr>
              <a:spcAft>
                <a:spcPts val="0"/>
              </a:spcAft>
            </a:pPr>
            <a:r>
              <a:rPr lang="en-GB" sz="1300" i="1" kern="1200" dirty="0" smtClean="0">
                <a:solidFill>
                  <a:srgbClr val="7CFC00"/>
                </a:solidFill>
                <a:effectLst/>
                <a:latin typeface="+mn-ea"/>
                <a:ea typeface="ＭＳ 明朝"/>
                <a:cs typeface="Times New Roman"/>
              </a:rPr>
              <a:t>●</a:t>
            </a:r>
            <a:r>
              <a:rPr lang="en-GB" sz="1300" i="1" kern="1200" dirty="0" smtClean="0">
                <a:solidFill>
                  <a:srgbClr val="000000"/>
                </a:solidFill>
                <a:effectLst/>
                <a:latin typeface="Calibri"/>
                <a:ea typeface="ＭＳ 明朝"/>
                <a:cs typeface="Times New Roman"/>
              </a:rPr>
              <a:t> GMS-2/VISSR </a:t>
            </a:r>
            <a:r>
              <a:rPr lang="en-GB" sz="1300" i="1" kern="1200" dirty="0" err="1" smtClean="0">
                <a:solidFill>
                  <a:srgbClr val="000000"/>
                </a:solidFill>
                <a:effectLst/>
                <a:latin typeface="Calibri"/>
                <a:ea typeface="ＭＳ 明朝"/>
                <a:cs typeface="Times New Roman"/>
              </a:rPr>
              <a:t>vs</a:t>
            </a:r>
            <a:r>
              <a:rPr lang="en-GB" sz="1300" i="1" kern="1200" dirty="0" smtClean="0">
                <a:solidFill>
                  <a:srgbClr val="000000"/>
                </a:solidFill>
                <a:effectLst/>
                <a:latin typeface="Calibri"/>
                <a:ea typeface="ＭＳ 明朝"/>
                <a:cs typeface="Times New Roman"/>
              </a:rPr>
              <a:t> NOAA08/HIRS2</a:t>
            </a:r>
          </a:p>
          <a:p>
            <a:pPr>
              <a:spcAft>
                <a:spcPts val="0"/>
              </a:spcAft>
            </a:pPr>
            <a:r>
              <a:rPr lang="en-GB" altLang="ja-JP" sz="1300" i="1" dirty="0">
                <a:solidFill>
                  <a:srgbClr val="8A2BE2"/>
                </a:solidFill>
                <a:latin typeface="+mn-ea"/>
                <a:ea typeface="ＭＳ 明朝"/>
                <a:cs typeface="Times New Roman"/>
              </a:rPr>
              <a:t>●</a:t>
            </a:r>
            <a:r>
              <a:rPr lang="en-GB" altLang="ja-JP" sz="1300" i="1" dirty="0">
                <a:solidFill>
                  <a:srgbClr val="000000"/>
                </a:solidFill>
                <a:ea typeface="ＭＳ 明朝"/>
                <a:cs typeface="Times New Roman"/>
              </a:rPr>
              <a:t> GMS-3/VISSR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NOAA07/HIRS2</a:t>
            </a:r>
          </a:p>
          <a:p>
            <a:pPr>
              <a:spcAft>
                <a:spcPts val="0"/>
              </a:spcAft>
            </a:pPr>
            <a:r>
              <a:rPr lang="en-GB" altLang="ja-JP" sz="1300" i="1" dirty="0">
                <a:solidFill>
                  <a:srgbClr val="0000CD"/>
                </a:solidFill>
                <a:latin typeface="+mn-ea"/>
                <a:ea typeface="ＭＳ 明朝"/>
                <a:cs typeface="Times New Roman"/>
              </a:rPr>
              <a:t>●</a:t>
            </a:r>
            <a:r>
              <a:rPr lang="en-GB" altLang="ja-JP" sz="1300" i="1" dirty="0">
                <a:solidFill>
                  <a:srgbClr val="000000"/>
                </a:solidFill>
                <a:ea typeface="ＭＳ 明朝"/>
                <a:cs typeface="Times New Roman"/>
              </a:rPr>
              <a:t> GMS-3/VISSR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NOAA09/HIRS2</a:t>
            </a:r>
          </a:p>
          <a:p>
            <a:pPr>
              <a:spcAft>
                <a:spcPts val="0"/>
              </a:spcAft>
            </a:pPr>
            <a:r>
              <a:rPr lang="en-GB" altLang="ja-JP" sz="1300" i="1" dirty="0">
                <a:solidFill>
                  <a:srgbClr val="00C5CD"/>
                </a:solidFill>
                <a:latin typeface="+mn-ea"/>
                <a:ea typeface="ＭＳ 明朝"/>
                <a:cs typeface="Times New Roman"/>
              </a:rPr>
              <a:t>●</a:t>
            </a:r>
            <a:r>
              <a:rPr lang="en-GB" altLang="ja-JP" sz="1300" i="1" dirty="0">
                <a:solidFill>
                  <a:srgbClr val="000000"/>
                </a:solidFill>
                <a:ea typeface="ＭＳ 明朝"/>
                <a:cs typeface="Times New Roman"/>
              </a:rPr>
              <a:t> GMS-3/VISSR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NOAA10/HIRS2</a:t>
            </a:r>
            <a:endParaRPr lang="en-GB" altLang="ja-JP" sz="1300" i="1" dirty="0" smtClean="0">
              <a:solidFill>
                <a:srgbClr val="000000"/>
              </a:solidFill>
              <a:ea typeface="ＭＳ 明朝"/>
              <a:cs typeface="Times New Roman"/>
            </a:endParaRPr>
          </a:p>
          <a:p>
            <a:pPr>
              <a:spcAft>
                <a:spcPts val="0"/>
              </a:spcAft>
            </a:pPr>
            <a:r>
              <a:rPr lang="en-GB" altLang="ja-JP" sz="1300" i="1" dirty="0">
                <a:solidFill>
                  <a:srgbClr val="87CEEB"/>
                </a:solidFill>
                <a:latin typeface="+mn-ea"/>
                <a:ea typeface="ＭＳ 明朝"/>
                <a:cs typeface="Times New Roman"/>
              </a:rPr>
              <a:t>●</a:t>
            </a:r>
            <a:r>
              <a:rPr lang="en-GB" altLang="ja-JP" sz="1300" i="1" dirty="0">
                <a:solidFill>
                  <a:srgbClr val="000000"/>
                </a:solidFill>
                <a:ea typeface="ＭＳ 明朝"/>
                <a:cs typeface="Times New Roman"/>
              </a:rPr>
              <a:t> GMS-3/VISSR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NOAA11/HIRS2</a:t>
            </a:r>
          </a:p>
          <a:p>
            <a:pPr>
              <a:spcAft>
                <a:spcPts val="0"/>
              </a:spcAft>
            </a:pPr>
            <a:r>
              <a:rPr lang="en-GB" altLang="ja-JP" sz="1300" i="1" dirty="0">
                <a:solidFill>
                  <a:srgbClr val="8B0000"/>
                </a:solidFill>
                <a:latin typeface="+mn-ea"/>
                <a:ea typeface="ＭＳ 明朝"/>
                <a:cs typeface="Times New Roman"/>
              </a:rPr>
              <a:t>●</a:t>
            </a:r>
            <a:r>
              <a:rPr lang="en-GB" altLang="ja-JP" sz="1300" i="1" dirty="0">
                <a:solidFill>
                  <a:srgbClr val="000000"/>
                </a:solidFill>
                <a:ea typeface="ＭＳ 明朝"/>
                <a:cs typeface="Times New Roman"/>
              </a:rPr>
              <a:t> GMS-4/VISSR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NOAA10/HIRS2</a:t>
            </a:r>
          </a:p>
          <a:p>
            <a:pPr>
              <a:spcAft>
                <a:spcPts val="0"/>
              </a:spcAft>
            </a:pPr>
            <a:r>
              <a:rPr lang="en-GB" altLang="ja-JP" sz="1300" i="1" dirty="0">
                <a:solidFill>
                  <a:srgbClr val="FF0000"/>
                </a:solidFill>
                <a:latin typeface="+mn-ea"/>
                <a:ea typeface="ＭＳ 明朝"/>
                <a:cs typeface="Times New Roman"/>
              </a:rPr>
              <a:t>●</a:t>
            </a:r>
            <a:r>
              <a:rPr lang="en-GB" altLang="ja-JP" sz="1300" i="1" dirty="0">
                <a:solidFill>
                  <a:srgbClr val="000000"/>
                </a:solidFill>
                <a:ea typeface="ＭＳ 明朝"/>
                <a:cs typeface="Times New Roman"/>
              </a:rPr>
              <a:t> GMS-4/VISSR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NOAA11/HIRS2</a:t>
            </a:r>
          </a:p>
          <a:p>
            <a:pPr>
              <a:spcAft>
                <a:spcPts val="0"/>
              </a:spcAft>
            </a:pPr>
            <a:r>
              <a:rPr lang="en-GB" altLang="ja-JP" sz="1300" i="1" dirty="0">
                <a:solidFill>
                  <a:srgbClr val="FFA500"/>
                </a:solidFill>
                <a:ea typeface="ＭＳ 明朝"/>
                <a:cs typeface="Times New Roman"/>
              </a:rPr>
              <a:t>●</a:t>
            </a:r>
            <a:r>
              <a:rPr lang="en-GB" altLang="ja-JP" sz="1300" i="1" dirty="0">
                <a:solidFill>
                  <a:srgbClr val="000000"/>
                </a:solidFill>
                <a:ea typeface="ＭＳ 明朝"/>
                <a:cs typeface="Times New Roman"/>
              </a:rPr>
              <a:t> GMS-4/VISSR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NOAA12/HIRS2</a:t>
            </a:r>
            <a:endParaRPr lang="en-GB" sz="1300" i="1" kern="1200" dirty="0" smtClean="0">
              <a:solidFill>
                <a:srgbClr val="000000"/>
              </a:solidFill>
              <a:effectLst/>
              <a:latin typeface="Calibri"/>
              <a:ea typeface="ＭＳ 明朝"/>
              <a:cs typeface="Times New Roman"/>
            </a:endParaRPr>
          </a:p>
          <a:p>
            <a:pPr>
              <a:spcAft>
                <a:spcPts val="0"/>
              </a:spcAft>
            </a:pPr>
            <a:r>
              <a:rPr lang="en-GB" altLang="ja-JP" sz="1300" i="1" dirty="0">
                <a:solidFill>
                  <a:srgbClr val="FFB5C5"/>
                </a:solidFill>
                <a:ea typeface="ＭＳ 明朝"/>
                <a:cs typeface="Times New Roman"/>
              </a:rPr>
              <a:t>●</a:t>
            </a:r>
            <a:r>
              <a:rPr lang="en-GB" altLang="ja-JP" sz="1300" i="1" dirty="0">
                <a:solidFill>
                  <a:srgbClr val="000000"/>
                </a:solidFill>
                <a:ea typeface="ＭＳ 明朝"/>
                <a:cs typeface="Times New Roman"/>
              </a:rPr>
              <a:t> GMS-4/VISSR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NOAA14/HIRS2</a:t>
            </a:r>
          </a:p>
          <a:p>
            <a:pPr>
              <a:spcAft>
                <a:spcPts val="0"/>
              </a:spcAft>
            </a:pPr>
            <a:r>
              <a:rPr lang="en-GB" altLang="ja-JP" sz="1300" i="1" dirty="0">
                <a:solidFill>
                  <a:srgbClr val="404040"/>
                </a:solidFill>
                <a:latin typeface="+mn-ea"/>
                <a:ea typeface="ＭＳ 明朝"/>
                <a:cs typeface="Times New Roman"/>
              </a:rPr>
              <a:t>●</a:t>
            </a:r>
            <a:r>
              <a:rPr lang="en-GB" altLang="ja-JP" sz="1300" i="1" dirty="0">
                <a:solidFill>
                  <a:srgbClr val="000000"/>
                </a:solidFill>
                <a:ea typeface="ＭＳ 明朝"/>
                <a:cs typeface="Times New Roman"/>
              </a:rPr>
              <a:t> GMS-5/VISSR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NOAA11/HIRS2</a:t>
            </a:r>
          </a:p>
          <a:p>
            <a:pPr>
              <a:spcAft>
                <a:spcPts val="0"/>
              </a:spcAft>
            </a:pPr>
            <a:r>
              <a:rPr lang="en-GB" altLang="ja-JP" sz="1300" i="1" dirty="0">
                <a:solidFill>
                  <a:srgbClr val="A4A3A4"/>
                </a:solidFill>
                <a:latin typeface="+mn-ea"/>
                <a:ea typeface="ＭＳ 明朝"/>
                <a:cs typeface="Times New Roman"/>
              </a:rPr>
              <a:t>●</a:t>
            </a:r>
            <a:r>
              <a:rPr lang="en-GB" altLang="ja-JP" sz="1300" i="1" dirty="0">
                <a:solidFill>
                  <a:srgbClr val="000000"/>
                </a:solidFill>
                <a:ea typeface="ＭＳ 明朝"/>
                <a:cs typeface="Times New Roman"/>
              </a:rPr>
              <a:t> GMS-5/VISSR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NOAA12/HIRS2</a:t>
            </a:r>
          </a:p>
          <a:p>
            <a:pPr>
              <a:spcAft>
                <a:spcPts val="0"/>
              </a:spcAft>
            </a:pPr>
            <a:r>
              <a:rPr lang="en-GB" altLang="ja-JP" sz="1300" i="1" dirty="0">
                <a:solidFill>
                  <a:srgbClr val="BFBFBF"/>
                </a:solidFill>
                <a:latin typeface="+mn-ea"/>
                <a:ea typeface="ＭＳ 明朝"/>
                <a:cs typeface="Times New Roman"/>
              </a:rPr>
              <a:t>●</a:t>
            </a:r>
            <a:r>
              <a:rPr lang="en-GB" altLang="ja-JP" sz="1300" i="1" dirty="0">
                <a:solidFill>
                  <a:srgbClr val="000000"/>
                </a:solidFill>
                <a:ea typeface="ＭＳ 明朝"/>
                <a:cs typeface="Times New Roman"/>
              </a:rPr>
              <a:t> GMS-5/VISSR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NOAA14/HIRS2</a:t>
            </a:r>
          </a:p>
          <a:p>
            <a:pPr>
              <a:spcAft>
                <a:spcPts val="0"/>
              </a:spcAft>
            </a:pPr>
            <a:r>
              <a:rPr lang="en-GB" altLang="ja-JP" sz="1300" i="1" dirty="0">
                <a:solidFill>
                  <a:srgbClr val="000000"/>
                </a:solidFill>
                <a:latin typeface="+mn-ea"/>
                <a:ea typeface="ＭＳ 明朝"/>
                <a:cs typeface="Times New Roman"/>
              </a:rPr>
              <a:t>●</a:t>
            </a:r>
            <a:r>
              <a:rPr lang="en-GB" altLang="ja-JP" sz="1300" i="1" dirty="0">
                <a:solidFill>
                  <a:srgbClr val="000000"/>
                </a:solidFill>
                <a:ea typeface="ＭＳ 明朝"/>
                <a:cs typeface="Times New Roman"/>
              </a:rPr>
              <a:t> GMS-5/VISSR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Aqua/AIRS</a:t>
            </a:r>
          </a:p>
          <a:p>
            <a:pPr>
              <a:spcAft>
                <a:spcPts val="0"/>
              </a:spcAft>
            </a:pPr>
            <a:r>
              <a:rPr lang="en-GB" altLang="ja-JP" sz="1300" i="1" dirty="0">
                <a:solidFill>
                  <a:srgbClr val="00FF00"/>
                </a:solidFill>
                <a:latin typeface="+mn-ea"/>
                <a:ea typeface="ＭＳ 明朝"/>
                <a:cs typeface="Times New Roman"/>
              </a:rPr>
              <a:t>●</a:t>
            </a:r>
            <a:r>
              <a:rPr lang="en-GB" altLang="ja-JP" sz="1300" i="1" dirty="0">
                <a:solidFill>
                  <a:srgbClr val="000000"/>
                </a:solidFill>
                <a:ea typeface="ＭＳ 明朝"/>
                <a:cs typeface="Times New Roman"/>
              </a:rPr>
              <a:t> GOES-9IMAGER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NOAA14/HIRS2</a:t>
            </a:r>
          </a:p>
          <a:p>
            <a:pPr>
              <a:spcAft>
                <a:spcPts val="0"/>
              </a:spcAft>
            </a:pPr>
            <a:r>
              <a:rPr lang="en-GB" altLang="ja-JP" sz="1300" i="1" dirty="0">
                <a:solidFill>
                  <a:srgbClr val="556B2F"/>
                </a:solidFill>
                <a:latin typeface="+mn-ea"/>
                <a:ea typeface="ＭＳ 明朝"/>
                <a:cs typeface="Times New Roman"/>
              </a:rPr>
              <a:t>●</a:t>
            </a:r>
            <a:r>
              <a:rPr lang="en-GB" altLang="ja-JP" sz="1300" i="1" dirty="0">
                <a:solidFill>
                  <a:srgbClr val="000000"/>
                </a:solidFill>
                <a:ea typeface="ＭＳ 明朝"/>
                <a:cs typeface="Times New Roman"/>
              </a:rPr>
              <a:t> GOES-9IMAGER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Aqua/AIRS</a:t>
            </a:r>
          </a:p>
          <a:p>
            <a:pPr>
              <a:spcAft>
                <a:spcPts val="0"/>
              </a:spcAft>
            </a:pPr>
            <a:r>
              <a:rPr lang="en-GB" altLang="ja-JP" sz="1300" i="1" dirty="0">
                <a:solidFill>
                  <a:srgbClr val="8A2BE2"/>
                </a:solidFill>
                <a:latin typeface="+mn-ea"/>
                <a:ea typeface="ＭＳ 明朝"/>
                <a:cs typeface="Times New Roman"/>
              </a:rPr>
              <a:t>●</a:t>
            </a:r>
            <a:r>
              <a:rPr lang="en-GB" altLang="ja-JP" sz="1300" i="1" dirty="0">
                <a:solidFill>
                  <a:srgbClr val="000000"/>
                </a:solidFill>
                <a:ea typeface="ＭＳ 明朝"/>
                <a:cs typeface="Times New Roman"/>
              </a:rPr>
              <a:t> MTSAT-1R/JAMI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NOAA14/HIRS2</a:t>
            </a:r>
          </a:p>
          <a:p>
            <a:r>
              <a:rPr lang="en-GB" altLang="ja-JP" sz="1300" i="1" dirty="0">
                <a:solidFill>
                  <a:srgbClr val="0000CD"/>
                </a:solidFill>
                <a:latin typeface="+mn-ea"/>
                <a:ea typeface="ＭＳ 明朝"/>
                <a:cs typeface="Times New Roman"/>
              </a:rPr>
              <a:t>●</a:t>
            </a:r>
            <a:r>
              <a:rPr lang="en-GB" altLang="ja-JP" sz="1300" i="1" dirty="0">
                <a:solidFill>
                  <a:srgbClr val="000000"/>
                </a:solidFill>
                <a:ea typeface="ＭＳ 明朝"/>
                <a:cs typeface="Times New Roman"/>
              </a:rPr>
              <a:t> MTSAT-1R/JAMI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Aqua/AIRS</a:t>
            </a:r>
            <a:endParaRPr lang="ja-JP" altLang="ja-JP" sz="1300" dirty="0">
              <a:latin typeface="Times New Roman"/>
              <a:ea typeface="ＭＳ 明朝"/>
            </a:endParaRPr>
          </a:p>
          <a:p>
            <a:r>
              <a:rPr lang="en-GB" altLang="ja-JP" sz="1300" i="1" dirty="0">
                <a:solidFill>
                  <a:srgbClr val="00C5CD"/>
                </a:solidFill>
                <a:latin typeface="+mn-ea"/>
                <a:ea typeface="ＭＳ 明朝"/>
                <a:cs typeface="Times New Roman"/>
              </a:rPr>
              <a:t>●</a:t>
            </a:r>
            <a:r>
              <a:rPr lang="en-GB" altLang="ja-JP" sz="1300" i="1" dirty="0">
                <a:solidFill>
                  <a:srgbClr val="000000"/>
                </a:solidFill>
                <a:ea typeface="ＭＳ 明朝"/>
                <a:cs typeface="Times New Roman"/>
              </a:rPr>
              <a:t> MTSAT-1R/JAMI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err="1">
                <a:solidFill>
                  <a:srgbClr val="000000"/>
                </a:solidFill>
                <a:ea typeface="ＭＳ 明朝"/>
                <a:cs typeface="Times New Roman"/>
              </a:rPr>
              <a:t>MetOp</a:t>
            </a:r>
            <a:r>
              <a:rPr lang="en-GB" altLang="ja-JP" sz="1300" i="1" dirty="0">
                <a:solidFill>
                  <a:srgbClr val="000000"/>
                </a:solidFill>
                <a:ea typeface="ＭＳ 明朝"/>
                <a:cs typeface="Times New Roman"/>
              </a:rPr>
              <a:t>-A/IASI</a:t>
            </a:r>
            <a:endParaRPr lang="ja-JP" altLang="ja-JP" sz="1300" dirty="0">
              <a:latin typeface="Times New Roman"/>
              <a:ea typeface="ＭＳ 明朝"/>
            </a:endParaRPr>
          </a:p>
          <a:p>
            <a:r>
              <a:rPr lang="en-GB" altLang="ja-JP" sz="1300" i="1" dirty="0">
                <a:solidFill>
                  <a:srgbClr val="87CEEB"/>
                </a:solidFill>
                <a:latin typeface="+mn-ea"/>
                <a:ea typeface="ＭＳ 明朝"/>
                <a:cs typeface="Times New Roman"/>
              </a:rPr>
              <a:t>●</a:t>
            </a:r>
            <a:r>
              <a:rPr lang="en-GB" altLang="ja-JP" sz="1300" i="1" dirty="0">
                <a:solidFill>
                  <a:srgbClr val="000000"/>
                </a:solidFill>
                <a:ea typeface="ＭＳ 明朝"/>
                <a:cs typeface="Times New Roman"/>
              </a:rPr>
              <a:t> MTSAT-1R/JAMI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err="1">
                <a:solidFill>
                  <a:srgbClr val="000000"/>
                </a:solidFill>
                <a:ea typeface="ＭＳ 明朝"/>
                <a:cs typeface="Times New Roman"/>
              </a:rPr>
              <a:t>MetOp</a:t>
            </a:r>
            <a:r>
              <a:rPr lang="en-GB" altLang="ja-JP" sz="1300" i="1" dirty="0">
                <a:solidFill>
                  <a:srgbClr val="000000"/>
                </a:solidFill>
                <a:ea typeface="ＭＳ 明朝"/>
                <a:cs typeface="Times New Roman"/>
              </a:rPr>
              <a:t>-B/IASI</a:t>
            </a:r>
            <a:endParaRPr lang="ja-JP" altLang="ja-JP" sz="1300" dirty="0">
              <a:latin typeface="Times New Roman"/>
              <a:ea typeface="ＭＳ 明朝"/>
            </a:endParaRPr>
          </a:p>
          <a:p>
            <a:pPr>
              <a:spcAft>
                <a:spcPts val="0"/>
              </a:spcAft>
            </a:pPr>
            <a:r>
              <a:rPr lang="en-GB" altLang="ja-JP" sz="1300" i="1" dirty="0">
                <a:solidFill>
                  <a:srgbClr val="FFA500"/>
                </a:solidFill>
                <a:latin typeface="+mn-ea"/>
                <a:ea typeface="ＭＳ 明朝"/>
                <a:cs typeface="Times New Roman"/>
              </a:rPr>
              <a:t>●</a:t>
            </a:r>
            <a:r>
              <a:rPr lang="en-GB" altLang="ja-JP" sz="1300" i="1" dirty="0">
                <a:solidFill>
                  <a:srgbClr val="000000"/>
                </a:solidFill>
                <a:ea typeface="ＭＳ 明朝"/>
                <a:cs typeface="Times New Roman"/>
              </a:rPr>
              <a:t> MTSAT-2/IMAGER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smtClean="0">
                <a:solidFill>
                  <a:srgbClr val="000000"/>
                </a:solidFill>
                <a:ea typeface="ＭＳ 明朝"/>
                <a:cs typeface="Times New Roman"/>
              </a:rPr>
              <a:t>Aqua/AI</a:t>
            </a:r>
          </a:p>
          <a:p>
            <a:r>
              <a:rPr lang="en-GB" altLang="ja-JP" sz="1300" i="1" dirty="0">
                <a:solidFill>
                  <a:srgbClr val="EEA9B8"/>
                </a:solidFill>
                <a:latin typeface="+mn-ea"/>
                <a:ea typeface="ＭＳ 明朝"/>
                <a:cs typeface="Times New Roman"/>
              </a:rPr>
              <a:t>●</a:t>
            </a:r>
            <a:r>
              <a:rPr lang="en-GB" altLang="ja-JP" sz="1300" i="1" dirty="0">
                <a:solidFill>
                  <a:srgbClr val="000000"/>
                </a:solidFill>
                <a:ea typeface="ＭＳ 明朝"/>
                <a:cs typeface="Times New Roman"/>
              </a:rPr>
              <a:t> MTSAT-2/IMAGER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err="1" smtClean="0">
                <a:solidFill>
                  <a:srgbClr val="000000"/>
                </a:solidFill>
                <a:ea typeface="ＭＳ 明朝"/>
                <a:cs typeface="Times New Roman"/>
              </a:rPr>
              <a:t>MetOp</a:t>
            </a:r>
            <a:r>
              <a:rPr lang="en-GB" altLang="ja-JP" sz="1300" i="1" dirty="0" smtClean="0">
                <a:solidFill>
                  <a:srgbClr val="000000"/>
                </a:solidFill>
                <a:ea typeface="ＭＳ 明朝"/>
                <a:cs typeface="Times New Roman"/>
              </a:rPr>
              <a:t>-A/IASI</a:t>
            </a:r>
          </a:p>
          <a:p>
            <a:r>
              <a:rPr lang="en-GB" altLang="ja-JP" sz="1300" i="1" dirty="0">
                <a:solidFill>
                  <a:srgbClr val="FF0000"/>
                </a:solidFill>
                <a:ea typeface="ＭＳ 明朝"/>
                <a:cs typeface="Times New Roman"/>
              </a:rPr>
              <a:t>●</a:t>
            </a:r>
            <a:r>
              <a:rPr lang="en-GB" altLang="ja-JP" sz="1300" i="1" dirty="0">
                <a:solidFill>
                  <a:srgbClr val="000000"/>
                </a:solidFill>
                <a:ea typeface="ＭＳ 明朝"/>
                <a:cs typeface="Times New Roman"/>
              </a:rPr>
              <a:t> MTSAT-2/IMAGER </a:t>
            </a:r>
            <a:r>
              <a:rPr lang="en-GB" altLang="ja-JP" sz="1300" i="1" dirty="0" err="1">
                <a:solidFill>
                  <a:srgbClr val="000000"/>
                </a:solidFill>
                <a:ea typeface="ＭＳ 明朝"/>
                <a:cs typeface="Times New Roman"/>
              </a:rPr>
              <a:t>vs</a:t>
            </a:r>
            <a:r>
              <a:rPr lang="en-GB" altLang="ja-JP" sz="1300" i="1" dirty="0">
                <a:solidFill>
                  <a:srgbClr val="000000"/>
                </a:solidFill>
                <a:ea typeface="ＭＳ 明朝"/>
                <a:cs typeface="Times New Roman"/>
              </a:rPr>
              <a:t> </a:t>
            </a:r>
            <a:r>
              <a:rPr lang="en-GB" altLang="ja-JP" sz="1300" i="1" dirty="0" err="1" smtClean="0">
                <a:solidFill>
                  <a:srgbClr val="000000"/>
                </a:solidFill>
                <a:ea typeface="ＭＳ 明朝"/>
                <a:cs typeface="Times New Roman"/>
              </a:rPr>
              <a:t>MetOp</a:t>
            </a:r>
            <a:r>
              <a:rPr lang="en-GB" altLang="ja-JP" sz="1300" i="1" dirty="0" smtClean="0">
                <a:solidFill>
                  <a:srgbClr val="000000"/>
                </a:solidFill>
                <a:ea typeface="ＭＳ 明朝"/>
                <a:cs typeface="Times New Roman"/>
              </a:rPr>
              <a:t>-B/IASI</a:t>
            </a:r>
            <a:endParaRPr lang="en-GB" altLang="ja-JP" sz="1300" i="1" dirty="0">
              <a:solidFill>
                <a:srgbClr val="000000"/>
              </a:solidFill>
              <a:ea typeface="ＭＳ 明朝"/>
              <a:cs typeface="Times New Roman"/>
            </a:endParaRPr>
          </a:p>
        </p:txBody>
      </p:sp>
      <p:sp>
        <p:nvSpPr>
          <p:cNvPr id="7" name="Rectangle 4"/>
          <p:cNvSpPr>
            <a:spLocks noChangeArrowheads="1"/>
          </p:cNvSpPr>
          <p:nvPr/>
        </p:nvSpPr>
        <p:spPr bwMode="auto">
          <a:xfrm>
            <a:off x="3113088" y="2565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5"/>
          <p:cNvSpPr>
            <a:spLocks noChangeArrowheads="1"/>
          </p:cNvSpPr>
          <p:nvPr/>
        </p:nvSpPr>
        <p:spPr bwMode="auto">
          <a:xfrm>
            <a:off x="3113088" y="3022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3662034" y="390369"/>
            <a:ext cx="8268709" cy="645311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3392" y="165100"/>
            <a:ext cx="11817352" cy="584775"/>
          </a:xfrm>
          <a:prstGeom prst="rect">
            <a:avLst/>
          </a:prstGeom>
          <a:solidFill>
            <a:schemeClr val="bg1"/>
          </a:solidFill>
          <a:ln>
            <a:solidFill>
              <a:schemeClr val="tx1"/>
            </a:solidFill>
          </a:ln>
        </p:spPr>
        <p:txBody>
          <a:bodyPr wrap="square" rtlCol="0">
            <a:spAutoFit/>
          </a:bodyPr>
          <a:lstStyle/>
          <a:p>
            <a:r>
              <a:rPr lang="en-US" altLang="ja-JP" sz="3200" dirty="0" smtClean="0"/>
              <a:t>Bias of each GEO instrument against each reference </a:t>
            </a:r>
            <a:r>
              <a:rPr lang="en-US" altLang="ja-JP" sz="2800" dirty="0" smtClean="0"/>
              <a:t>@standard radiance</a:t>
            </a:r>
            <a:endParaRPr kumimoji="1" lang="ja-JP" altLang="en-US" sz="3200" dirty="0"/>
          </a:p>
        </p:txBody>
      </p:sp>
      <p:sp>
        <p:nvSpPr>
          <p:cNvPr id="14" name="正方形/長方形 13"/>
          <p:cNvSpPr/>
          <p:nvPr/>
        </p:nvSpPr>
        <p:spPr>
          <a:xfrm>
            <a:off x="3662034" y="3465286"/>
            <a:ext cx="8268709" cy="30371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755086" y="2672286"/>
            <a:ext cx="747486" cy="707886"/>
          </a:xfrm>
          <a:prstGeom prst="rect">
            <a:avLst/>
          </a:prstGeom>
          <a:noFill/>
        </p:spPr>
        <p:txBody>
          <a:bodyPr wrap="square" rtlCol="0">
            <a:spAutoFit/>
          </a:bodyPr>
          <a:lstStyle/>
          <a:p>
            <a:r>
              <a:rPr kumimoji="1" lang="en-US" altLang="ja-JP" sz="4000" dirty="0" smtClean="0"/>
              <a:t>IR</a:t>
            </a:r>
            <a:endParaRPr kumimoji="1" lang="ja-JP" altLang="en-US" sz="4000" dirty="0"/>
          </a:p>
        </p:txBody>
      </p:sp>
      <p:sp>
        <p:nvSpPr>
          <p:cNvPr id="17" name="テキスト ボックス 16"/>
          <p:cNvSpPr txBox="1"/>
          <p:nvPr/>
        </p:nvSpPr>
        <p:spPr>
          <a:xfrm>
            <a:off x="10762343" y="5654972"/>
            <a:ext cx="1008741" cy="707886"/>
          </a:xfrm>
          <a:prstGeom prst="rect">
            <a:avLst/>
          </a:prstGeom>
          <a:noFill/>
        </p:spPr>
        <p:txBody>
          <a:bodyPr wrap="square" rtlCol="0">
            <a:spAutoFit/>
          </a:bodyPr>
          <a:lstStyle/>
          <a:p>
            <a:r>
              <a:rPr kumimoji="1" lang="en-US" altLang="ja-JP" sz="4000" dirty="0" smtClean="0"/>
              <a:t>WV</a:t>
            </a:r>
            <a:endParaRPr kumimoji="1" lang="ja-JP" altLang="en-US" sz="4000" dirty="0"/>
          </a:p>
        </p:txBody>
      </p:sp>
      <p:cxnSp>
        <p:nvCxnSpPr>
          <p:cNvPr id="18" name="直線矢印コネクタ 6"/>
          <p:cNvCxnSpPr/>
          <p:nvPr/>
        </p:nvCxnSpPr>
        <p:spPr>
          <a:xfrm>
            <a:off x="8447054" y="4381411"/>
            <a:ext cx="762034" cy="18411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8"/>
          <p:cNvSpPr txBox="1"/>
          <p:nvPr/>
        </p:nvSpPr>
        <p:spPr>
          <a:xfrm>
            <a:off x="4210820" y="3550414"/>
            <a:ext cx="6551523" cy="830997"/>
          </a:xfrm>
          <a:prstGeom prst="rect">
            <a:avLst/>
          </a:prstGeom>
          <a:noFill/>
        </p:spPr>
        <p:txBody>
          <a:bodyPr wrap="square" rtlCol="0">
            <a:spAutoFit/>
          </a:bodyPr>
          <a:lstStyle/>
          <a:p>
            <a:r>
              <a:rPr kumimoji="1" lang="en-US" altLang="ja-JP" sz="2400" dirty="0" smtClean="0">
                <a:solidFill>
                  <a:srgbClr val="006600"/>
                </a:solidFill>
              </a:rPr>
              <a:t>HIRS/2 seems to have bias against AIRS</a:t>
            </a:r>
          </a:p>
          <a:p>
            <a:r>
              <a:rPr lang="en-US" altLang="ja-JP" sz="2400" dirty="0">
                <a:solidFill>
                  <a:srgbClr val="006600"/>
                </a:solidFill>
              </a:rPr>
              <a:t>We would like to overcome this bias</a:t>
            </a:r>
            <a:r>
              <a:rPr lang="en-US" altLang="ja-JP" sz="2400" dirty="0" smtClean="0">
                <a:solidFill>
                  <a:srgbClr val="006600"/>
                </a:solidFill>
              </a:rPr>
              <a:t>.</a:t>
            </a:r>
            <a:endParaRPr lang="ja-JP" altLang="en-US" sz="2400" dirty="0">
              <a:solidFill>
                <a:srgbClr val="006600"/>
              </a:solidFill>
            </a:endParaRPr>
          </a:p>
        </p:txBody>
      </p:sp>
    </p:spTree>
    <p:extLst>
      <p:ext uri="{BB962C8B-B14F-4D97-AF65-F5344CB8AC3E}">
        <p14:creationId xmlns:p14="http://schemas.microsoft.com/office/powerpoint/2010/main" val="370626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396753" y="406458"/>
                <a:ext cx="234846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𝑅</m:t>
                      </m:r>
                      <m:r>
                        <a:rPr kumimoji="1" lang="en-US" altLang="ja-JP" sz="280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𝑎</m:t>
                          </m:r>
                        </m:e>
                        <m:sub>
                          <m:r>
                            <a:rPr kumimoji="1" lang="en-US" altLang="ja-JP" sz="2800" b="0" i="1" smtClean="0">
                              <a:latin typeface="Cambria Math"/>
                            </a:rPr>
                            <m:t>0</m:t>
                          </m:r>
                        </m:sub>
                      </m:sSub>
                      <m:r>
                        <a:rPr kumimoji="1" lang="en-US" altLang="ja-JP" sz="2800" b="0" i="1" smtClean="0">
                          <a:latin typeface="Cambria Math"/>
                        </a:rPr>
                        <m:t>𝐶</m:t>
                      </m:r>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𝑏</m:t>
                          </m:r>
                        </m:e>
                        <m:sub>
                          <m:r>
                            <a:rPr kumimoji="1" lang="en-US" altLang="ja-JP" sz="2800" b="0" i="1" smtClean="0">
                              <a:latin typeface="Cambria Math"/>
                            </a:rPr>
                            <m:t>0</m:t>
                          </m:r>
                        </m:sub>
                      </m:sSub>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96753" y="406458"/>
                <a:ext cx="2348463" cy="52322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244562" y="4009210"/>
                <a:ext cx="59613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panose="02040503050406030204" pitchFamily="18" charset="0"/>
                            </a:rPr>
                            <m:t>𝑅</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𝐴</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𝐶</m:t>
                      </m:r>
                      <m:r>
                        <a:rPr kumimoji="1" lang="en-US" altLang="ja-JP" sz="2800" b="0" i="1" smtClean="0">
                          <a:latin typeface="Cambria Math" panose="02040503050406030204" pitchFamily="18" charset="0"/>
                        </a:rPr>
                        <m:t>+</m:t>
                      </m:r>
                      <m:sSub>
                        <m:sSubPr>
                          <m:ctrlPr>
                            <a:rPr kumimoji="1" lang="en-US" altLang="ja-JP" sz="2800" b="0" i="1" smtClean="0">
                              <a:latin typeface="Cambria Math"/>
                            </a:rPr>
                          </m:ctrlPr>
                        </m:sSubPr>
                        <m:e>
                          <m:r>
                            <a:rPr kumimoji="1" lang="en-US" altLang="ja-JP" sz="2800" b="0" i="1" smtClean="0">
                              <a:latin typeface="Cambria Math" panose="02040503050406030204" pitchFamily="18" charset="0"/>
                            </a:rPr>
                            <m:t>𝐵</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d>
                        <m:dPr>
                          <m:ctrlPr>
                            <a:rPr kumimoji="1" lang="en-US" altLang="ja-JP" sz="2800" b="0" i="1" smtClean="0">
                              <a:latin typeface="Cambria Math"/>
                            </a:rPr>
                          </m:ctrlPr>
                        </m:dPr>
                        <m:e>
                          <m:r>
                            <a:rPr kumimoji="1" lang="en-US" altLang="ja-JP" sz="2800" i="1">
                              <a:latin typeface="Cambria Math"/>
                            </a:rPr>
                            <m:t>𝑃</m:t>
                          </m:r>
                          <m:sSub>
                            <m:sSubPr>
                              <m:ctrlPr>
                                <a:rPr kumimoji="1" lang="en-US" altLang="ja-JP" sz="2800" i="1">
                                  <a:latin typeface="Cambria Math"/>
                                </a:rPr>
                              </m:ctrlPr>
                            </m:sSubPr>
                            <m:e>
                              <m:r>
                                <a:rPr kumimoji="1" lang="en-US" altLang="ja-JP" sz="2800" i="1">
                                  <a:latin typeface="Cambria Math"/>
                                </a:rPr>
                                <m:t>𝑎</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𝐶</m:t>
                      </m:r>
                      <m:r>
                        <a:rPr kumimoji="1" lang="en-US" altLang="ja-JP" sz="2800" b="0" i="1" smtClean="0">
                          <a:latin typeface="Cambria Math" panose="02040503050406030204" pitchFamily="18" charset="0"/>
                        </a:rPr>
                        <m:t>+</m:t>
                      </m:r>
                      <m:d>
                        <m:dPr>
                          <m:ctrlPr>
                            <a:rPr kumimoji="1" lang="en-US" altLang="ja-JP" sz="2800" i="1">
                              <a:latin typeface="Cambria Math"/>
                            </a:rPr>
                          </m:ctrlPr>
                        </m:dPr>
                        <m:e>
                          <m:r>
                            <a:rPr kumimoji="1" lang="en-US" altLang="ja-JP" sz="2800" i="1">
                              <a:latin typeface="Cambria Math"/>
                            </a:rPr>
                            <m:t>𝑃</m:t>
                          </m:r>
                          <m:sSub>
                            <m:sSubPr>
                              <m:ctrlPr>
                                <a:rPr kumimoji="1" lang="en-US" altLang="ja-JP" sz="2800" i="1">
                                  <a:latin typeface="Cambria Math"/>
                                </a:rPr>
                              </m:ctrlPr>
                            </m:sSubPr>
                            <m:e>
                              <m:r>
                                <a:rPr kumimoji="1" lang="en-US" altLang="ja-JP" sz="2800" i="1">
                                  <a:latin typeface="Cambria Math"/>
                                </a:rPr>
                                <m:t>𝑏</m:t>
                              </m:r>
                            </m:e>
                            <m:sub>
                              <m:r>
                                <a:rPr kumimoji="1" lang="en-US" altLang="ja-JP" sz="2800" b="0" i="1" smtClean="0">
                                  <a:latin typeface="Cambria Math" panose="02040503050406030204" pitchFamily="18" charset="0"/>
                                </a:rPr>
                                <m:t>1</m:t>
                              </m:r>
                            </m:sub>
                          </m:sSub>
                          <m:r>
                            <a:rPr kumimoji="1" lang="en-US" altLang="ja-JP" sz="2800" i="1">
                              <a:latin typeface="Cambria Math"/>
                            </a:rPr>
                            <m:t>+</m:t>
                          </m:r>
                          <m:r>
                            <a:rPr kumimoji="1" lang="en-US" altLang="ja-JP" sz="2800" i="1">
                              <a:latin typeface="Cambria Math"/>
                            </a:rPr>
                            <m:t>𝑄</m:t>
                          </m:r>
                        </m:e>
                      </m:d>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244562" y="4009210"/>
                <a:ext cx="5961312" cy="523220"/>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28041" y="1555580"/>
                <a:ext cx="11691387" cy="523220"/>
              </a:xfrm>
              <a:prstGeom prst="rect">
                <a:avLst/>
              </a:prstGeom>
              <a:noFill/>
            </p:spPr>
            <p:txBody>
              <a:bodyPr wrap="square" rtlCol="0">
                <a:spAutoFit/>
              </a:bodyPr>
              <a:lstStyle/>
              <a:p>
                <a:r>
                  <a:rPr kumimoji="1" lang="en-US" altLang="ja-JP" sz="2800" dirty="0" smtClean="0"/>
                  <a:t>Apply linear function “</a:t>
                </a:r>
                <a14:m>
                  <m:oMath xmlns:m="http://schemas.openxmlformats.org/officeDocument/2006/math">
                    <m:r>
                      <a:rPr lang="en-US" altLang="ja-JP" sz="2800" i="1">
                        <a:latin typeface="Cambria Math"/>
                      </a:rPr>
                      <m:t>𝑃</m:t>
                    </m:r>
                    <m:r>
                      <a:rPr lang="en-US" altLang="ja-JP" sz="2800" b="0" i="1" smtClean="0">
                        <a:latin typeface="Cambria Math"/>
                      </a:rPr>
                      <m:t>𝑋</m:t>
                    </m:r>
                    <m:r>
                      <a:rPr lang="en-US" altLang="ja-JP" sz="2800" i="1">
                        <a:latin typeface="Cambria Math"/>
                      </a:rPr>
                      <m:t>+</m:t>
                    </m:r>
                    <m:r>
                      <a:rPr lang="en-US" altLang="ja-JP" sz="2800" i="1">
                        <a:latin typeface="Cambria Math"/>
                      </a:rPr>
                      <m:t>𝑄</m:t>
                    </m:r>
                  </m:oMath>
                </a14:m>
                <a:r>
                  <a:rPr kumimoji="1" lang="ja-JP" altLang="en-US" sz="2800" dirty="0" smtClean="0"/>
                  <a:t> </a:t>
                </a:r>
                <a:r>
                  <a:rPr kumimoji="1" lang="en-US" altLang="ja-JP" sz="2800" dirty="0" smtClean="0"/>
                  <a:t>“ to re-calibration equation derived from LEO_1</a:t>
                </a:r>
                <a:endParaRPr kumimoji="1" lang="ja-JP" altLang="en-US" sz="28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28041" y="1555580"/>
                <a:ext cx="11691387" cy="523220"/>
              </a:xfrm>
              <a:prstGeom prst="rect">
                <a:avLst/>
              </a:prstGeom>
              <a:blipFill rotWithShape="1">
                <a:blip r:embed="rId5"/>
                <a:stretch>
                  <a:fillRect l="-1043" t="-10465"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887596" y="4699175"/>
                <a:ext cx="48855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𝑣𝑎𝑟</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a:rPr>
                                <m:t>1</m:t>
                              </m:r>
                            </m:sub>
                          </m:sSub>
                        </m:e>
                      </m:d>
                      <m:r>
                        <a:rPr lang="en-US" altLang="ja-JP" sz="2400" dirty="0">
                          <a:latin typeface="Cambria Math"/>
                        </a:rPr>
                        <m:t>=</m:t>
                      </m:r>
                      <m:sSup>
                        <m:sSupPr>
                          <m:ctrlPr>
                            <a:rPr lang="en-US" altLang="ja-JP" sz="2400" i="1">
                              <a:latin typeface="Cambria Math"/>
                            </a:rPr>
                          </m:ctrlPr>
                        </m:sSupPr>
                        <m:e>
                          <m:r>
                            <a:rPr lang="en-US" altLang="ja-JP" sz="2400" b="0" i="1" smtClean="0">
                              <a:latin typeface="Cambria Math"/>
                            </a:rPr>
                            <m:t>𝑃</m:t>
                          </m:r>
                        </m:e>
                        <m:sup>
                          <m:r>
                            <a:rPr lang="en-US" altLang="ja-JP" sz="2400" i="1">
                              <a:latin typeface="Cambria Math"/>
                            </a:rPr>
                            <m:t>2</m:t>
                          </m:r>
                        </m:sup>
                      </m:sSup>
                      <m:r>
                        <a:rPr lang="en-US" altLang="ja-JP" sz="2400" i="1">
                          <a:latin typeface="Cambria Math"/>
                        </a:rPr>
                        <m:t>𝑣𝑎𝑟</m:t>
                      </m:r>
                      <m:d>
                        <m:dPr>
                          <m:ctrlPr>
                            <a:rPr lang="en-US" altLang="ja-JP" sz="2400" i="1">
                              <a:latin typeface="Cambria Math"/>
                            </a:rPr>
                          </m:ctrlPr>
                        </m:dPr>
                        <m:e>
                          <m:sSub>
                            <m:sSubPr>
                              <m:ctrlPr>
                                <a:rPr lang="en-US" altLang="ja-JP" sz="2400" i="1">
                                  <a:latin typeface="Cambria Math"/>
                                </a:rPr>
                              </m:ctrlPr>
                            </m:sSubPr>
                            <m:e>
                              <m:r>
                                <a:rPr lang="en-US" altLang="ja-JP" sz="2400" b="0" i="1" smtClean="0">
                                  <a:latin typeface="Cambria Math"/>
                                </a:rPr>
                                <m:t>𝑎</m:t>
                              </m:r>
                            </m:e>
                            <m:sub>
                              <m:r>
                                <a:rPr lang="en-US" altLang="ja-JP" sz="2400" b="0" i="1" smtClean="0">
                                  <a:latin typeface="Cambria Math" panose="02040503050406030204" pitchFamily="18" charset="0"/>
                                </a:rPr>
                                <m:t>1</m:t>
                              </m:r>
                            </m:sub>
                          </m:sSub>
                        </m:e>
                      </m:d>
                      <m:r>
                        <a:rPr lang="en-US" altLang="ja-JP" sz="2400">
                          <a:latin typeface="Cambria Math"/>
                        </a:rPr>
                        <m:t>+</m:t>
                      </m:r>
                      <m:sSup>
                        <m:sSupPr>
                          <m:ctrlPr>
                            <a:rPr lang="en-US" altLang="ja-JP" sz="2400" i="1">
                              <a:latin typeface="Cambria Math"/>
                              <a:ea typeface="Cambria Math"/>
                            </a:rPr>
                          </m:ctrlPr>
                        </m:sSupPr>
                        <m:e>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panose="02040503050406030204" pitchFamily="18" charset="0"/>
                                </a:rPr>
                                <m:t>1</m:t>
                              </m:r>
                            </m:sub>
                          </m:sSub>
                        </m:e>
                        <m:sup>
                          <m:r>
                            <a:rPr lang="en-US" altLang="ja-JP" sz="2400" i="1">
                              <a:latin typeface="Cambria Math"/>
                              <a:ea typeface="Cambria Math"/>
                            </a:rPr>
                            <m:t>2</m:t>
                          </m:r>
                        </m:sup>
                      </m:sSup>
                      <m:r>
                        <a:rPr lang="en-US" altLang="ja-JP" sz="2400" i="1">
                          <a:latin typeface="Cambria Math"/>
                        </a:rPr>
                        <m:t>𝑣𝑎𝑟</m:t>
                      </m:r>
                      <m:d>
                        <m:dPr>
                          <m:ctrlPr>
                            <a:rPr lang="en-US" altLang="ja-JP" sz="2400" i="1">
                              <a:latin typeface="Cambria Math"/>
                            </a:rPr>
                          </m:ctrlPr>
                        </m:dPr>
                        <m:e>
                          <m:r>
                            <a:rPr lang="en-US" altLang="ja-JP" sz="2400" i="1">
                              <a:latin typeface="Cambria Math"/>
                            </a:rPr>
                            <m:t>𝑃</m:t>
                          </m:r>
                        </m:e>
                      </m:d>
                    </m:oMath>
                  </m:oMathPara>
                </a14:m>
                <a:endParaRPr kumimoji="1" lang="en-US" altLang="ja-JP" sz="2400" b="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887596" y="4699175"/>
                <a:ext cx="4885505" cy="461665"/>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887594" y="5037729"/>
                <a:ext cx="8340104" cy="4936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𝑣𝑎𝑟</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a:rPr>
                                <m:t>1</m:t>
                              </m:r>
                            </m:sub>
                          </m:sSub>
                        </m:e>
                      </m:d>
                      <m:r>
                        <a:rPr lang="en-US" altLang="ja-JP" sz="2400" dirty="0">
                          <a:latin typeface="Cambria Math"/>
                        </a:rPr>
                        <m:t>=</m:t>
                      </m:r>
                      <m:sSup>
                        <m:sSupPr>
                          <m:ctrlPr>
                            <a:rPr lang="en-US" altLang="ja-JP" sz="2400" i="1">
                              <a:latin typeface="Cambria Math"/>
                            </a:rPr>
                          </m:ctrlPr>
                        </m:sSupPr>
                        <m:e>
                          <m:r>
                            <a:rPr lang="en-US" altLang="ja-JP" sz="2400" i="1">
                              <a:latin typeface="Cambria Math"/>
                            </a:rPr>
                            <m:t>𝑃</m:t>
                          </m:r>
                        </m:e>
                        <m:sup>
                          <m:r>
                            <a:rPr lang="en-US" altLang="ja-JP" sz="2400" i="1">
                              <a:latin typeface="Cambria Math"/>
                            </a:rPr>
                            <m:t>2</m:t>
                          </m:r>
                        </m:sup>
                      </m:sSup>
                      <m:r>
                        <a:rPr lang="en-US" altLang="ja-JP" sz="2400" b="0" i="1" smtClean="0">
                          <a:latin typeface="Cambria Math"/>
                        </a:rPr>
                        <m:t>𝑣𝑎𝑟</m:t>
                      </m:r>
                      <m:d>
                        <m:dPr>
                          <m:ctrlPr>
                            <a:rPr lang="en-US" altLang="ja-JP" sz="2400" i="1">
                              <a:latin typeface="Cambria Math"/>
                            </a:rPr>
                          </m:ctrlPr>
                        </m:dPr>
                        <m:e>
                          <m:sSub>
                            <m:sSubPr>
                              <m:ctrlPr>
                                <a:rPr lang="en-US" altLang="ja-JP" sz="2400" i="1">
                                  <a:latin typeface="Cambria Math"/>
                                </a:rPr>
                              </m:ctrlPr>
                            </m:sSubPr>
                            <m:e>
                              <m:r>
                                <a:rPr lang="en-US" altLang="ja-JP" sz="2400" i="1">
                                  <a:latin typeface="Cambria Math"/>
                                </a:rPr>
                                <m:t>𝑏</m:t>
                              </m:r>
                            </m:e>
                            <m:sub>
                              <m:r>
                                <a:rPr lang="en-US" altLang="ja-JP" sz="2400" b="0" i="1" smtClean="0">
                                  <a:latin typeface="Cambria Math" panose="02040503050406030204" pitchFamily="18" charset="0"/>
                                </a:rPr>
                                <m:t>1</m:t>
                              </m:r>
                            </m:sub>
                          </m:sSub>
                        </m:e>
                      </m:d>
                      <m:r>
                        <a:rPr lang="en-US" altLang="ja-JP" sz="2400">
                          <a:latin typeface="Cambria Math"/>
                        </a:rPr>
                        <m:t>+</m:t>
                      </m:r>
                      <m:sSup>
                        <m:sSupPr>
                          <m:ctrlPr>
                            <a:rPr lang="en-US" altLang="ja-JP" sz="2400" i="1">
                              <a:latin typeface="Cambria Math"/>
                              <a:ea typeface="Cambria Math"/>
                            </a:rPr>
                          </m:ctrlPr>
                        </m:sSupPr>
                        <m:e>
                          <m:sSub>
                            <m:sSubPr>
                              <m:ctrlPr>
                                <a:rPr lang="en-US" altLang="ja-JP" sz="2400" i="1">
                                  <a:latin typeface="Cambria Math"/>
                                </a:rPr>
                              </m:ctrlPr>
                            </m:sSubPr>
                            <m:e>
                              <m:r>
                                <a:rPr lang="en-US" altLang="ja-JP" sz="2400" i="1">
                                  <a:latin typeface="Cambria Math"/>
                                </a:rPr>
                                <m:t>𝑏</m:t>
                              </m:r>
                            </m:e>
                            <m:sub>
                              <m:r>
                                <a:rPr lang="en-US" altLang="ja-JP" sz="2400" b="0" i="1" smtClean="0">
                                  <a:latin typeface="Cambria Math" panose="02040503050406030204" pitchFamily="18" charset="0"/>
                                </a:rPr>
                                <m:t>1</m:t>
                              </m:r>
                            </m:sub>
                          </m:sSub>
                        </m:e>
                        <m:sup>
                          <m:r>
                            <a:rPr lang="en-US" altLang="ja-JP" sz="2400" i="1">
                              <a:latin typeface="Cambria Math"/>
                              <a:ea typeface="Cambria Math"/>
                            </a:rPr>
                            <m:t>2</m:t>
                          </m:r>
                        </m:sup>
                      </m:sSup>
                      <m:r>
                        <a:rPr lang="en-US" altLang="ja-JP" sz="2400" i="1">
                          <a:latin typeface="Cambria Math"/>
                        </a:rPr>
                        <m:t>𝑣𝑎𝑟</m:t>
                      </m:r>
                      <m:d>
                        <m:dPr>
                          <m:ctrlPr>
                            <a:rPr lang="en-US" altLang="ja-JP" sz="2400" i="1">
                              <a:latin typeface="Cambria Math"/>
                            </a:rPr>
                          </m:ctrlPr>
                        </m:dPr>
                        <m:e>
                          <m:r>
                            <a:rPr lang="en-US" altLang="ja-JP" sz="2400" i="1">
                              <a:latin typeface="Cambria Math"/>
                            </a:rPr>
                            <m:t>𝑃</m:t>
                          </m:r>
                        </m:e>
                      </m:d>
                      <m:r>
                        <a:rPr lang="en-US" altLang="ja-JP" sz="2400" b="0" i="1" smtClean="0">
                          <a:latin typeface="Cambria Math"/>
                        </a:rPr>
                        <m:t>+</m:t>
                      </m:r>
                      <m:r>
                        <a:rPr lang="en-US" altLang="ja-JP" sz="2400" i="1">
                          <a:latin typeface="Cambria Math"/>
                        </a:rPr>
                        <m:t>𝑣𝑎𝑟</m:t>
                      </m:r>
                      <m:d>
                        <m:dPr>
                          <m:ctrlPr>
                            <a:rPr lang="en-US" altLang="ja-JP" sz="2400" i="1">
                              <a:latin typeface="Cambria Math"/>
                            </a:rPr>
                          </m:ctrlPr>
                        </m:dPr>
                        <m:e>
                          <m:r>
                            <a:rPr lang="en-US" altLang="ja-JP" sz="2400" b="0" i="1" smtClean="0">
                              <a:latin typeface="Cambria Math"/>
                            </a:rPr>
                            <m:t>𝑄</m:t>
                          </m:r>
                        </m:e>
                      </m:d>
                      <m:r>
                        <a:rPr lang="en-US" altLang="ja-JP" sz="2400" i="1">
                          <a:latin typeface="Cambria Math"/>
                        </a:rPr>
                        <m:t>+</m:t>
                      </m:r>
                      <m:r>
                        <a:rPr lang="en-US" altLang="ja-JP" sz="2400" b="0" i="1" smtClean="0">
                          <a:latin typeface="Cambria Math"/>
                        </a:rPr>
                        <m:t>2</m:t>
                      </m:r>
                      <m:sSub>
                        <m:sSubPr>
                          <m:ctrlPr>
                            <a:rPr lang="en-US" altLang="ja-JP" sz="2400" i="1">
                              <a:latin typeface="Cambria Math"/>
                            </a:rPr>
                          </m:ctrlPr>
                        </m:sSubPr>
                        <m:e>
                          <m:r>
                            <a:rPr lang="en-US" altLang="ja-JP" sz="2400" i="1">
                              <a:latin typeface="Cambria Math"/>
                            </a:rPr>
                            <m:t>𝑏</m:t>
                          </m:r>
                        </m:e>
                        <m:sub>
                          <m:r>
                            <a:rPr lang="en-US" altLang="ja-JP" sz="2400" b="0" i="1" smtClean="0">
                              <a:latin typeface="Cambria Math" panose="02040503050406030204" pitchFamily="18" charset="0"/>
                            </a:rPr>
                            <m:t>1</m:t>
                          </m:r>
                        </m:sub>
                      </m:sSub>
                      <m:r>
                        <a:rPr lang="en-US" altLang="ja-JP" sz="2400" i="1">
                          <a:latin typeface="Cambria Math"/>
                        </a:rPr>
                        <m:t>𝑐𝑜𝑣</m:t>
                      </m:r>
                      <m:d>
                        <m:dPr>
                          <m:ctrlPr>
                            <a:rPr lang="en-US" altLang="ja-JP" sz="2400" i="1">
                              <a:latin typeface="Cambria Math"/>
                            </a:rPr>
                          </m:ctrlPr>
                        </m:dPr>
                        <m:e>
                          <m:r>
                            <a:rPr lang="en-US" altLang="ja-JP" sz="2400" i="1">
                              <a:latin typeface="Cambria Math"/>
                            </a:rPr>
                            <m:t>𝑃</m:t>
                          </m:r>
                          <m:r>
                            <a:rPr lang="en-US" altLang="ja-JP" sz="2400" i="1">
                              <a:latin typeface="Cambria Math"/>
                            </a:rPr>
                            <m:t>,</m:t>
                          </m:r>
                          <m:r>
                            <a:rPr lang="en-US" altLang="ja-JP" sz="2400" i="1">
                              <a:latin typeface="Cambria Math"/>
                            </a:rPr>
                            <m:t>𝑄</m:t>
                          </m:r>
                          <m:r>
                            <a:rPr lang="en-US" altLang="ja-JP" sz="2400" i="1">
                              <a:latin typeface="Cambria Math"/>
                            </a:rPr>
                            <m:t> </m:t>
                          </m:r>
                        </m:e>
                      </m:d>
                    </m:oMath>
                  </m:oMathPara>
                </a14:m>
                <a:endParaRPr kumimoji="1" lang="en-US" altLang="ja-JP" sz="2400" b="0" dirty="0" smtClean="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887594" y="5037729"/>
                <a:ext cx="8340104" cy="493661"/>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1784253" y="5409346"/>
                <a:ext cx="78640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𝑐𝑜𝑣</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a:rPr>
                                <m:t>1</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panose="02040503050406030204" pitchFamily="18" charset="0"/>
                                </a:rPr>
                                <m:t>𝐵</m:t>
                              </m:r>
                            </m:e>
                            <m:sub>
                              <m:r>
                                <a:rPr kumimoji="1" lang="en-US" altLang="ja-JP" sz="2400" b="0" i="1" smtClean="0">
                                  <a:latin typeface="Cambria Math"/>
                                </a:rPr>
                                <m:t>1</m:t>
                              </m:r>
                            </m:sub>
                          </m:sSub>
                        </m:e>
                      </m:d>
                      <m:r>
                        <a:rPr lang="en-US" altLang="ja-JP" sz="2400" dirty="0">
                          <a:latin typeface="Cambria Math"/>
                        </a:rPr>
                        <m:t>=</m:t>
                      </m:r>
                      <m:sSup>
                        <m:sSupPr>
                          <m:ctrlPr>
                            <a:rPr lang="en-US" altLang="ja-JP" sz="2400" i="1">
                              <a:latin typeface="Cambria Math"/>
                            </a:rPr>
                          </m:ctrlPr>
                        </m:sSupPr>
                        <m:e>
                          <m:r>
                            <a:rPr lang="en-US" altLang="ja-JP" sz="2400" b="0" i="1" smtClean="0">
                              <a:latin typeface="Cambria Math"/>
                            </a:rPr>
                            <m:t>𝑃</m:t>
                          </m:r>
                        </m:e>
                        <m:sup>
                          <m:r>
                            <a:rPr lang="en-US" altLang="ja-JP" sz="2400" i="1">
                              <a:latin typeface="Cambria Math"/>
                            </a:rPr>
                            <m:t>2</m:t>
                          </m:r>
                        </m:sup>
                      </m:sSup>
                      <m:r>
                        <a:rPr lang="en-US" altLang="ja-JP" sz="2400" i="1">
                          <a:latin typeface="Cambria Math"/>
                        </a:rPr>
                        <m:t>𝑐𝑜𝑣</m:t>
                      </m:r>
                      <m:d>
                        <m:dPr>
                          <m:ctrlPr>
                            <a:rPr lang="en-US" altLang="ja-JP" sz="2400" i="1">
                              <a:latin typeface="Cambria Math"/>
                            </a:rPr>
                          </m:ctrlPr>
                        </m:dPr>
                        <m:e>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panose="02040503050406030204" pitchFamily="18" charset="0"/>
                                </a:rPr>
                                <m:t>1</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𝑏</m:t>
                              </m:r>
                            </m:e>
                            <m:sub>
                              <m:r>
                                <a:rPr lang="en-US" altLang="ja-JP" sz="2400" b="0" i="1" smtClean="0">
                                  <a:latin typeface="Cambria Math" panose="02040503050406030204" pitchFamily="18" charset="0"/>
                                </a:rPr>
                                <m:t>1</m:t>
                              </m:r>
                            </m:sub>
                          </m:sSub>
                        </m:e>
                      </m:d>
                      <m:r>
                        <a:rPr lang="en-US" altLang="ja-JP" sz="2400">
                          <a:latin typeface="Cambria Math"/>
                        </a:rPr>
                        <m:t>+</m:t>
                      </m:r>
                      <m:sSub>
                        <m:sSubPr>
                          <m:ctrlPr>
                            <a:rPr lang="en-US" altLang="ja-JP" sz="2400" b="0" i="1" smtClean="0">
                              <a:latin typeface="Cambria Math"/>
                            </a:rPr>
                          </m:ctrlPr>
                        </m:sSubPr>
                        <m:e>
                          <m:r>
                            <a:rPr lang="en-US" altLang="ja-JP" sz="2400" b="0" i="1" smtClean="0">
                              <a:latin typeface="Cambria Math"/>
                            </a:rPr>
                            <m:t>𝑎</m:t>
                          </m:r>
                        </m:e>
                        <m:sub>
                          <m:r>
                            <a:rPr lang="en-US" altLang="ja-JP" sz="2400" b="0" i="1" smtClean="0">
                              <a:latin typeface="Cambria Math" panose="02040503050406030204" pitchFamily="18" charset="0"/>
                            </a:rPr>
                            <m:t>1</m:t>
                          </m:r>
                        </m:sub>
                      </m:sSub>
                      <m:sSub>
                        <m:sSubPr>
                          <m:ctrlPr>
                            <a:rPr lang="en-US" altLang="ja-JP" sz="2400" b="0" i="1" smtClean="0">
                              <a:latin typeface="Cambria Math"/>
                            </a:rPr>
                          </m:ctrlPr>
                        </m:sSubPr>
                        <m:e>
                          <m:r>
                            <a:rPr lang="en-US" altLang="ja-JP" sz="2400" b="0" i="1" smtClean="0">
                              <a:latin typeface="Cambria Math"/>
                            </a:rPr>
                            <m:t>𝑏</m:t>
                          </m:r>
                        </m:e>
                        <m:sub>
                          <m:r>
                            <a:rPr lang="en-US" altLang="ja-JP" sz="2400" b="0" i="1" smtClean="0">
                              <a:latin typeface="Cambria Math" panose="02040503050406030204" pitchFamily="18" charset="0"/>
                            </a:rPr>
                            <m:t>1</m:t>
                          </m:r>
                        </m:sub>
                      </m:sSub>
                      <m:r>
                        <a:rPr lang="en-US" altLang="ja-JP" sz="2400" i="1">
                          <a:latin typeface="Cambria Math"/>
                        </a:rPr>
                        <m:t>𝑣𝑎𝑟</m:t>
                      </m:r>
                      <m:d>
                        <m:dPr>
                          <m:ctrlPr>
                            <a:rPr lang="en-US" altLang="ja-JP" sz="2400" i="1">
                              <a:latin typeface="Cambria Math"/>
                            </a:rPr>
                          </m:ctrlPr>
                        </m:dPr>
                        <m:e>
                          <m:r>
                            <a:rPr lang="en-US" altLang="ja-JP" sz="2400" i="1">
                              <a:latin typeface="Cambria Math"/>
                            </a:rPr>
                            <m:t>𝑃</m:t>
                          </m:r>
                        </m:e>
                      </m:d>
                      <m:r>
                        <a:rPr lang="en-US" altLang="ja-JP" sz="2400" i="1" smtClean="0">
                          <a:latin typeface="Cambria Math"/>
                        </a:rPr>
                        <m:t>+</m:t>
                      </m:r>
                      <m:sSub>
                        <m:sSubPr>
                          <m:ctrlPr>
                            <a:rPr lang="en-US" altLang="ja-JP" sz="2400" b="0" i="1" smtClean="0">
                              <a:latin typeface="Cambria Math"/>
                            </a:rPr>
                          </m:ctrlPr>
                        </m:sSubPr>
                        <m:e>
                          <m:r>
                            <a:rPr lang="en-US" altLang="ja-JP" sz="2400" b="0" i="1" smtClean="0">
                              <a:latin typeface="Cambria Math"/>
                            </a:rPr>
                            <m:t>𝑎</m:t>
                          </m:r>
                        </m:e>
                        <m:sub>
                          <m:r>
                            <a:rPr lang="en-US" altLang="ja-JP" sz="2400" b="0" i="1" smtClean="0">
                              <a:latin typeface="Cambria Math" panose="02040503050406030204" pitchFamily="18" charset="0"/>
                            </a:rPr>
                            <m:t>1</m:t>
                          </m:r>
                        </m:sub>
                      </m:sSub>
                      <m:r>
                        <a:rPr lang="en-US" altLang="ja-JP" sz="2400" i="1">
                          <a:latin typeface="Cambria Math"/>
                        </a:rPr>
                        <m:t>𝑐𝑜𝑣</m:t>
                      </m:r>
                      <m:d>
                        <m:dPr>
                          <m:ctrlPr>
                            <a:rPr lang="en-US" altLang="ja-JP" sz="2400" i="1">
                              <a:latin typeface="Cambria Math"/>
                            </a:rPr>
                          </m:ctrlPr>
                        </m:dPr>
                        <m:e>
                          <m:r>
                            <a:rPr lang="en-US" altLang="ja-JP" sz="2400" i="1">
                              <a:latin typeface="Cambria Math"/>
                            </a:rPr>
                            <m:t>𝑃</m:t>
                          </m:r>
                          <m:r>
                            <a:rPr lang="en-US" altLang="ja-JP" sz="2400" i="1">
                              <a:latin typeface="Cambria Math"/>
                            </a:rPr>
                            <m:t>,</m:t>
                          </m:r>
                          <m:r>
                            <a:rPr lang="en-US" altLang="ja-JP" sz="2400" i="1">
                              <a:latin typeface="Cambria Math"/>
                            </a:rPr>
                            <m:t>𝑄</m:t>
                          </m:r>
                          <m:r>
                            <a:rPr lang="en-US" altLang="ja-JP" sz="2400" i="1">
                              <a:latin typeface="Cambria Math"/>
                            </a:rPr>
                            <m:t> </m:t>
                          </m:r>
                        </m:e>
                      </m:d>
                    </m:oMath>
                  </m:oMathPara>
                </a14:m>
                <a:endParaRPr kumimoji="1" lang="en-US" altLang="ja-JP" sz="2400" b="0" dirty="0" smtClean="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784253" y="5409346"/>
                <a:ext cx="7864012" cy="461665"/>
              </a:xfrm>
              <a:prstGeom prst="rect">
                <a:avLst/>
              </a:prstGeom>
              <a:blipFill rotWithShape="1">
                <a:blip r:embed="rId8"/>
                <a:stretch>
                  <a:fillRect b="-118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69178" y="6299370"/>
                <a:ext cx="7452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𝑐𝑜𝑣</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0" i="1" smtClean="0">
                                  <a:latin typeface="Cambria Math"/>
                                </a:rPr>
                                <m:t>𝑎</m:t>
                              </m:r>
                            </m:e>
                            <m:sub>
                              <m:r>
                                <a:rPr kumimoji="1" lang="en-US" altLang="ja-JP" sz="2400" b="0" i="1" smtClean="0">
                                  <a:latin typeface="Cambria Math" panose="02040503050406030204" pitchFamily="18" charset="0"/>
                                </a:rPr>
                                <m:t>1</m:t>
                              </m:r>
                            </m:sub>
                          </m:sSub>
                          <m:r>
                            <a:rPr kumimoji="1" lang="en-US" altLang="ja-JP" sz="2400" b="0" i="1" smtClean="0">
                              <a:latin typeface="Cambria Math"/>
                            </a:rPr>
                            <m:t>,</m:t>
                          </m:r>
                          <m:r>
                            <a:rPr kumimoji="1" lang="en-US" altLang="ja-JP" sz="2400" b="0" i="1" smtClean="0">
                              <a:latin typeface="Cambria Math"/>
                            </a:rPr>
                            <m:t>𝑃</m:t>
                          </m:r>
                        </m:e>
                      </m:d>
                      <m:r>
                        <a:rPr lang="en-US" altLang="ja-JP" sz="2400" dirty="0">
                          <a:latin typeface="Cambria Math"/>
                        </a:rPr>
                        <m:t>=</m:t>
                      </m:r>
                      <m:r>
                        <a:rPr lang="en-US" altLang="ja-JP" sz="2400" i="1">
                          <a:latin typeface="Cambria Math"/>
                        </a:rPr>
                        <m:t>𝑐𝑜𝑣</m:t>
                      </m:r>
                      <m:d>
                        <m:dPr>
                          <m:ctrlPr>
                            <a:rPr lang="en-US" altLang="ja-JP" sz="2400" i="1">
                              <a:latin typeface="Cambria Math"/>
                            </a:rPr>
                          </m:ctrlPr>
                        </m:dPr>
                        <m:e>
                          <m:sSub>
                            <m:sSubPr>
                              <m:ctrlPr>
                                <a:rPr lang="en-US" altLang="ja-JP" sz="2400" i="1">
                                  <a:latin typeface="Cambria Math"/>
                                </a:rPr>
                              </m:ctrlPr>
                            </m:sSubPr>
                            <m:e>
                              <m:r>
                                <a:rPr lang="en-US" altLang="ja-JP" sz="2400" b="0" i="1" smtClean="0">
                                  <a:latin typeface="Cambria Math"/>
                                </a:rPr>
                                <m:t>𝑏</m:t>
                              </m:r>
                            </m:e>
                            <m:sub>
                              <m:r>
                                <a:rPr lang="en-US" altLang="ja-JP" sz="2400" b="0" i="1" smtClean="0">
                                  <a:latin typeface="Cambria Math" panose="02040503050406030204" pitchFamily="18" charset="0"/>
                                </a:rPr>
                                <m:t>1</m:t>
                              </m:r>
                            </m:sub>
                          </m:sSub>
                          <m:r>
                            <a:rPr lang="en-US" altLang="ja-JP" sz="2400" i="1">
                              <a:latin typeface="Cambria Math"/>
                            </a:rPr>
                            <m:t>,</m:t>
                          </m:r>
                          <m:r>
                            <a:rPr lang="en-US" altLang="ja-JP" sz="2400" i="1">
                              <a:latin typeface="Cambria Math"/>
                            </a:rPr>
                            <m:t>𝑃</m:t>
                          </m:r>
                        </m:e>
                      </m:d>
                      <m:r>
                        <a:rPr lang="en-US" altLang="ja-JP" sz="2400" dirty="0">
                          <a:latin typeface="Cambria Math"/>
                        </a:rPr>
                        <m:t>=</m:t>
                      </m:r>
                      <m:r>
                        <a:rPr lang="en-US" altLang="ja-JP" sz="2400" i="1">
                          <a:latin typeface="Cambria Math"/>
                        </a:rPr>
                        <m:t>𝑐𝑜𝑣</m:t>
                      </m:r>
                      <m:d>
                        <m:dPr>
                          <m:ctrlPr>
                            <a:rPr lang="en-US" altLang="ja-JP" sz="2400" i="1">
                              <a:latin typeface="Cambria Math"/>
                            </a:rPr>
                          </m:ctrlPr>
                        </m:dPr>
                        <m:e>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panose="02040503050406030204" pitchFamily="18" charset="0"/>
                                </a:rPr>
                                <m:t>1</m:t>
                              </m:r>
                            </m:sub>
                          </m:sSub>
                          <m:r>
                            <a:rPr lang="en-US" altLang="ja-JP" sz="2400" i="1">
                              <a:latin typeface="Cambria Math"/>
                            </a:rPr>
                            <m:t>,</m:t>
                          </m:r>
                          <m:r>
                            <a:rPr lang="en-US" altLang="ja-JP" sz="2400" b="0" i="1" smtClean="0">
                              <a:latin typeface="Cambria Math"/>
                            </a:rPr>
                            <m:t>𝑄</m:t>
                          </m:r>
                        </m:e>
                      </m:d>
                      <m:r>
                        <a:rPr lang="en-US" altLang="ja-JP" sz="2400" dirty="0">
                          <a:latin typeface="Cambria Math"/>
                        </a:rPr>
                        <m:t>=</m:t>
                      </m:r>
                      <m:r>
                        <a:rPr lang="en-US" altLang="ja-JP" sz="2400" i="1">
                          <a:latin typeface="Cambria Math"/>
                        </a:rPr>
                        <m:t>𝑐𝑜𝑣</m:t>
                      </m:r>
                      <m:d>
                        <m:dPr>
                          <m:ctrlPr>
                            <a:rPr lang="en-US" altLang="ja-JP" sz="2400" i="1">
                              <a:latin typeface="Cambria Math"/>
                            </a:rPr>
                          </m:ctrlPr>
                        </m:dPr>
                        <m:e>
                          <m:sSub>
                            <m:sSubPr>
                              <m:ctrlPr>
                                <a:rPr lang="en-US" altLang="ja-JP" sz="2400" b="0" i="1" smtClean="0">
                                  <a:latin typeface="Cambria Math"/>
                                </a:rPr>
                              </m:ctrlPr>
                            </m:sSubPr>
                            <m:e>
                              <m:r>
                                <a:rPr lang="en-US" altLang="ja-JP" sz="2400" b="0" i="1" smtClean="0">
                                  <a:latin typeface="Cambria Math"/>
                                </a:rPr>
                                <m:t>𝑏</m:t>
                              </m:r>
                            </m:e>
                            <m:sub>
                              <m:r>
                                <a:rPr lang="en-US" altLang="ja-JP" sz="2400" b="0" i="1" smtClean="0">
                                  <a:latin typeface="Cambria Math" panose="02040503050406030204" pitchFamily="18" charset="0"/>
                                </a:rPr>
                                <m:t>1</m:t>
                              </m:r>
                            </m:sub>
                          </m:sSub>
                          <m:r>
                            <a:rPr lang="en-US" altLang="ja-JP" sz="2400" i="1">
                              <a:latin typeface="Cambria Math"/>
                            </a:rPr>
                            <m:t>,</m:t>
                          </m:r>
                          <m:r>
                            <a:rPr lang="en-US" altLang="ja-JP" sz="2400" b="0" i="1" smtClean="0">
                              <a:latin typeface="Cambria Math"/>
                            </a:rPr>
                            <m:t>𝑄</m:t>
                          </m:r>
                        </m:e>
                      </m:d>
                      <m:r>
                        <a:rPr lang="en-US" altLang="ja-JP" sz="2400" dirty="0">
                          <a:latin typeface="Cambria Math"/>
                        </a:rPr>
                        <m:t>=</m:t>
                      </m:r>
                      <m:r>
                        <a:rPr lang="en-US" altLang="ja-JP" sz="2400" b="0" i="0" dirty="0" smtClean="0">
                          <a:latin typeface="Cambria Math"/>
                        </a:rPr>
                        <m:t>0</m:t>
                      </m:r>
                    </m:oMath>
                  </m:oMathPara>
                </a14:m>
                <a:endParaRPr kumimoji="1" lang="en-US" altLang="ja-JP" sz="2400" b="0" dirty="0" smtClean="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69178" y="6299370"/>
                <a:ext cx="7452874" cy="461665"/>
              </a:xfrm>
              <a:prstGeom prst="rect">
                <a:avLst/>
              </a:prstGeom>
              <a:blipFill rotWithShape="1">
                <a:blip r:embed="rId9"/>
                <a:stretch>
                  <a:fillRect b="-11842"/>
                </a:stretch>
              </a:blipFill>
            </p:spPr>
            <p:txBody>
              <a:bodyPr/>
              <a:lstStyle/>
              <a:p>
                <a:r>
                  <a:rPr lang="ja-JP" altLang="en-US">
                    <a:noFill/>
                  </a:rPr>
                  <a:t> </a:t>
                </a:r>
              </a:p>
            </p:txBody>
          </p:sp>
        </mc:Fallback>
      </mc:AlternateContent>
      <p:sp>
        <p:nvSpPr>
          <p:cNvPr id="20" name="テキスト ボックス 19"/>
          <p:cNvSpPr txBox="1"/>
          <p:nvPr/>
        </p:nvSpPr>
        <p:spPr>
          <a:xfrm>
            <a:off x="2971816" y="5930040"/>
            <a:ext cx="1941461" cy="523220"/>
          </a:xfrm>
          <a:prstGeom prst="rect">
            <a:avLst/>
          </a:prstGeom>
          <a:noFill/>
        </p:spPr>
        <p:txBody>
          <a:bodyPr wrap="square" rtlCol="0">
            <a:spAutoFit/>
          </a:bodyPr>
          <a:lstStyle/>
          <a:p>
            <a:r>
              <a:rPr kumimoji="1" lang="en-US" altLang="ja-JP" sz="2800" dirty="0" smtClean="0"/>
              <a:t>where,</a:t>
            </a:r>
            <a:endParaRPr kumimoji="1" lang="ja-JP" altLang="en-US" sz="2800" dirty="0"/>
          </a:p>
        </p:txBody>
      </p:sp>
      <mc:AlternateContent xmlns:mc="http://schemas.openxmlformats.org/markup-compatibility/2006" xmlns:a14="http://schemas.microsoft.com/office/drawing/2010/main">
        <mc:Choice Requires="a14">
          <p:sp>
            <p:nvSpPr>
              <p:cNvPr id="23" name="テキスト ボックス 22"/>
              <p:cNvSpPr txBox="1"/>
              <p:nvPr/>
            </p:nvSpPr>
            <p:spPr>
              <a:xfrm>
                <a:off x="9587253" y="587523"/>
                <a:ext cx="2190921" cy="954107"/>
              </a:xfrm>
              <a:prstGeom prst="rect">
                <a:avLst/>
              </a:prstGeom>
              <a:noFill/>
            </p:spPr>
            <p:txBody>
              <a:bodyPr wrap="none" rtlCol="0">
                <a:spAutoFit/>
              </a:bodyPr>
              <a:lstStyle/>
              <a:p>
                <a14:m>
                  <m:oMath xmlns:m="http://schemas.openxmlformats.org/officeDocument/2006/math">
                    <m:r>
                      <a:rPr kumimoji="1" lang="en-US" altLang="ja-JP" sz="2800" b="0" i="1" smtClean="0">
                        <a:latin typeface="Cambria Math"/>
                      </a:rPr>
                      <m:t>𝑅</m:t>
                    </m:r>
                    <m:r>
                      <a:rPr kumimoji="1" lang="en-US" altLang="ja-JP" sz="2800" b="0" i="0" smtClean="0">
                        <a:latin typeface="Cambria Math"/>
                      </a:rPr>
                      <m:t> </m:t>
                    </m:r>
                  </m:oMath>
                </a14:m>
                <a:r>
                  <a:rPr kumimoji="1" lang="en-US" altLang="ja-JP" sz="2800" dirty="0" smtClean="0"/>
                  <a:t>: radiance</a:t>
                </a:r>
              </a:p>
              <a:p>
                <a14:m>
                  <m:oMath xmlns:m="http://schemas.openxmlformats.org/officeDocument/2006/math">
                    <m:r>
                      <m:rPr>
                        <m:sty m:val="p"/>
                      </m:rPr>
                      <a:rPr lang="en-US" altLang="ja-JP" sz="2800" b="0" i="0" smtClean="0">
                        <a:latin typeface="Cambria Math"/>
                      </a:rPr>
                      <m:t>C</m:t>
                    </m:r>
                    <m:r>
                      <a:rPr lang="en-US" altLang="ja-JP" sz="2800" smtClean="0">
                        <a:latin typeface="Cambria Math"/>
                      </a:rPr>
                      <m:t> </m:t>
                    </m:r>
                  </m:oMath>
                </a14:m>
                <a:r>
                  <a:rPr lang="en-US" altLang="ja-JP" sz="2800" dirty="0"/>
                  <a:t>: </a:t>
                </a:r>
                <a:r>
                  <a:rPr lang="en-US" altLang="ja-JP" sz="2800" dirty="0" smtClean="0"/>
                  <a:t>GEO count</a:t>
                </a:r>
                <a:endParaRPr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9587253" y="587523"/>
                <a:ext cx="2190921" cy="954107"/>
              </a:xfrm>
              <a:prstGeom prst="rect">
                <a:avLst/>
              </a:prstGeom>
              <a:blipFill rotWithShape="1">
                <a:blip r:embed="rId10"/>
                <a:stretch>
                  <a:fillRect t="-5732" r="-4457" b="-17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3"/>
              <p:cNvSpPr txBox="1"/>
              <p:nvPr/>
            </p:nvSpPr>
            <p:spPr>
              <a:xfrm>
                <a:off x="396752" y="868123"/>
                <a:ext cx="233192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𝑅</m:t>
                      </m:r>
                      <m:r>
                        <a:rPr kumimoji="1" lang="en-US" altLang="ja-JP" sz="280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𝑎</m:t>
                          </m:r>
                        </m:e>
                        <m:sub>
                          <m:r>
                            <a:rPr kumimoji="1" lang="en-US" altLang="ja-JP" sz="2800" b="0" i="1" smtClean="0">
                              <a:latin typeface="Cambria Math" panose="02040503050406030204" pitchFamily="18" charset="0"/>
                            </a:rPr>
                            <m:t>1</m:t>
                          </m:r>
                        </m:sub>
                      </m:sSub>
                      <m:r>
                        <a:rPr kumimoji="1" lang="en-US" altLang="ja-JP" sz="2800" b="0" i="1" smtClean="0">
                          <a:latin typeface="Cambria Math"/>
                        </a:rPr>
                        <m:t>𝐶</m:t>
                      </m:r>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𝑏</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19" name="テキスト ボックス 3"/>
              <p:cNvSpPr txBox="1">
                <a:spLocks noRot="1" noChangeAspect="1" noMove="1" noResize="1" noEditPoints="1" noAdjustHandles="1" noChangeArrowheads="1" noChangeShapeType="1" noTextEdit="1"/>
              </p:cNvSpPr>
              <p:nvPr/>
            </p:nvSpPr>
            <p:spPr>
              <a:xfrm>
                <a:off x="396752" y="868123"/>
                <a:ext cx="2331920" cy="523220"/>
              </a:xfrm>
              <a:prstGeom prst="rect">
                <a:avLst/>
              </a:prstGeom>
              <a:blipFill rotWithShape="1">
                <a:blip r:embed="rId11"/>
                <a:stretch>
                  <a:fillRect/>
                </a:stretch>
              </a:blipFill>
            </p:spPr>
            <p:txBody>
              <a:bodyPr/>
              <a:lstStyle/>
              <a:p>
                <a:r>
                  <a:rPr lang="ja-JP" altLang="en-US">
                    <a:noFill/>
                  </a:rPr>
                  <a:t> </a:t>
                </a:r>
              </a:p>
            </p:txBody>
          </p:sp>
        </mc:Fallback>
      </mc:AlternateContent>
      <p:sp>
        <p:nvSpPr>
          <p:cNvPr id="2" name="TextBox 1"/>
          <p:cNvSpPr txBox="1"/>
          <p:nvPr/>
        </p:nvSpPr>
        <p:spPr>
          <a:xfrm>
            <a:off x="2774011" y="452624"/>
            <a:ext cx="9004163" cy="400110"/>
          </a:xfrm>
          <a:prstGeom prst="rect">
            <a:avLst/>
          </a:prstGeom>
          <a:noFill/>
        </p:spPr>
        <p:txBody>
          <a:bodyPr wrap="square" rtlCol="0">
            <a:spAutoFit/>
          </a:bodyPr>
          <a:lstStyle/>
          <a:p>
            <a:r>
              <a:rPr lang="en-US" sz="2000" dirty="0">
                <a:sym typeface="Wingdings" panose="05000000000000000000" pitchFamily="2" charset="2"/>
              </a:rPr>
              <a:t> </a:t>
            </a:r>
            <a:r>
              <a:rPr lang="en-US" sz="2000" dirty="0" smtClean="0">
                <a:sym typeface="Wingdings" panose="05000000000000000000" pitchFamily="2" charset="2"/>
              </a:rPr>
              <a:t>re-</a:t>
            </a:r>
            <a:r>
              <a:rPr lang="en-US" sz="2000" dirty="0" smtClean="0"/>
              <a:t>calibration </a:t>
            </a:r>
            <a:r>
              <a:rPr lang="en-US" sz="2000" dirty="0"/>
              <a:t>equation derived from </a:t>
            </a:r>
            <a:r>
              <a:rPr lang="en-US" sz="2000" dirty="0" smtClean="0"/>
              <a:t>LEO_0 (more reliable)</a:t>
            </a:r>
            <a:endParaRPr lang="en-GB" sz="2000" dirty="0"/>
          </a:p>
        </p:txBody>
      </p:sp>
      <p:sp>
        <p:nvSpPr>
          <p:cNvPr id="26" name="TextBox 25"/>
          <p:cNvSpPr txBox="1"/>
          <p:nvPr/>
        </p:nvSpPr>
        <p:spPr>
          <a:xfrm>
            <a:off x="2774012" y="920718"/>
            <a:ext cx="7557992" cy="400110"/>
          </a:xfrm>
          <a:prstGeom prst="rect">
            <a:avLst/>
          </a:prstGeom>
          <a:noFill/>
        </p:spPr>
        <p:txBody>
          <a:bodyPr wrap="square" rtlCol="0">
            <a:spAutoFit/>
          </a:bodyPr>
          <a:lstStyle/>
          <a:p>
            <a:r>
              <a:rPr lang="en-US" sz="2000" dirty="0">
                <a:sym typeface="Wingdings" panose="05000000000000000000" pitchFamily="2" charset="2"/>
              </a:rPr>
              <a:t> </a:t>
            </a:r>
            <a:r>
              <a:rPr lang="en-US" sz="2000" dirty="0" smtClean="0">
                <a:sym typeface="Wingdings" panose="05000000000000000000" pitchFamily="2" charset="2"/>
              </a:rPr>
              <a:t>re-</a:t>
            </a:r>
            <a:r>
              <a:rPr lang="en-US" sz="2000" dirty="0" smtClean="0"/>
              <a:t>calibration equation derived from LEO_1</a:t>
            </a:r>
            <a:endParaRPr lang="en-GB" sz="2000" dirty="0"/>
          </a:p>
        </p:txBody>
      </p:sp>
      <mc:AlternateContent xmlns:mc="http://schemas.openxmlformats.org/markup-compatibility/2006" xmlns:a14="http://schemas.microsoft.com/office/drawing/2010/main">
        <mc:Choice Requires="a14">
          <p:sp>
            <p:nvSpPr>
              <p:cNvPr id="28" name="テキスト ボックス 3"/>
              <p:cNvSpPr txBox="1"/>
              <p:nvPr/>
            </p:nvSpPr>
            <p:spPr>
              <a:xfrm>
                <a:off x="2399940" y="2281087"/>
                <a:ext cx="467666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en-US" altLang="ja-JP" sz="2800" i="1">
                              <a:latin typeface="Cambria Math"/>
                            </a:rPr>
                            <m:t>𝑎</m:t>
                          </m:r>
                        </m:e>
                        <m:sub>
                          <m:r>
                            <a:rPr kumimoji="1" lang="en-US" altLang="ja-JP" sz="2800" b="0" i="1" smtClean="0">
                              <a:latin typeface="Cambria Math" panose="02040503050406030204" pitchFamily="18" charset="0"/>
                            </a:rPr>
                            <m:t>0</m:t>
                          </m:r>
                        </m:sub>
                      </m:sSub>
                      <m:r>
                        <a:rPr kumimoji="1" lang="en-US" altLang="ja-JP" sz="2800" i="1">
                          <a:latin typeface="Cambria Math"/>
                        </a:rPr>
                        <m:t>𝐶</m:t>
                      </m:r>
                      <m:r>
                        <a:rPr kumimoji="1" lang="en-US" altLang="ja-JP" sz="2800" i="1">
                          <a:latin typeface="Cambria Math"/>
                        </a:rPr>
                        <m:t>+</m:t>
                      </m:r>
                      <m:sSub>
                        <m:sSubPr>
                          <m:ctrlPr>
                            <a:rPr kumimoji="1" lang="en-US" altLang="ja-JP" sz="2800" i="1">
                              <a:latin typeface="Cambria Math"/>
                            </a:rPr>
                          </m:ctrlPr>
                        </m:sSubPr>
                        <m:e>
                          <m:r>
                            <a:rPr kumimoji="1" lang="en-US" altLang="ja-JP" sz="2800" i="1">
                              <a:latin typeface="Cambria Math"/>
                            </a:rPr>
                            <m:t>𝑏</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d>
                        <m:dPr>
                          <m:ctrlPr>
                            <a:rPr kumimoji="1" lang="en-US" altLang="ja-JP" sz="2800" i="1">
                              <a:latin typeface="Cambria Math"/>
                            </a:rPr>
                          </m:ctrlPr>
                        </m:dPr>
                        <m:e>
                          <m:sSub>
                            <m:sSubPr>
                              <m:ctrlPr>
                                <a:rPr lang="en-US" altLang="ja-JP" sz="2800" i="1">
                                  <a:latin typeface="Cambria Math"/>
                                </a:rPr>
                              </m:ctrlPr>
                            </m:sSubPr>
                            <m:e>
                              <m:r>
                                <a:rPr lang="en-US" altLang="ja-JP" sz="2800" i="1">
                                  <a:latin typeface="Cambria Math"/>
                                </a:rPr>
                                <m:t>𝑎</m:t>
                              </m:r>
                            </m:e>
                            <m:sub>
                              <m:r>
                                <a:rPr lang="en-US" altLang="ja-JP" sz="2800" b="0" i="1" smtClean="0">
                                  <a:latin typeface="Cambria Math" panose="02040503050406030204" pitchFamily="18" charset="0"/>
                                </a:rPr>
                                <m:t>1</m:t>
                              </m:r>
                            </m:sub>
                          </m:sSub>
                          <m:r>
                            <a:rPr lang="en-US" altLang="ja-JP" sz="2800" i="1">
                              <a:latin typeface="Cambria Math"/>
                            </a:rPr>
                            <m:t>𝐶</m:t>
                          </m:r>
                          <m:r>
                            <a:rPr lang="en-US" altLang="ja-JP" sz="2800" i="1">
                              <a:latin typeface="Cambria Math"/>
                            </a:rPr>
                            <m:t>+</m:t>
                          </m:r>
                          <m:sSub>
                            <m:sSubPr>
                              <m:ctrlPr>
                                <a:rPr lang="en-US" altLang="ja-JP" sz="2800" i="1">
                                  <a:latin typeface="Cambria Math"/>
                                </a:rPr>
                              </m:ctrlPr>
                            </m:sSubPr>
                            <m:e>
                              <m:r>
                                <a:rPr lang="en-US" altLang="ja-JP" sz="2800" i="1">
                                  <a:latin typeface="Cambria Math"/>
                                </a:rPr>
                                <m:t>𝑏</m:t>
                              </m:r>
                            </m:e>
                            <m:sub>
                              <m:r>
                                <a:rPr lang="en-US" altLang="ja-JP" sz="2800" b="0" i="1" smtClean="0">
                                  <a:latin typeface="Cambria Math" panose="02040503050406030204" pitchFamily="18" charset="0"/>
                                </a:rPr>
                                <m:t>1</m:t>
                              </m:r>
                            </m:sub>
                          </m:sSub>
                        </m:e>
                      </m:d>
                      <m:r>
                        <a:rPr kumimoji="1" lang="en-US" altLang="ja-JP" sz="2800" i="1">
                          <a:latin typeface="Cambria Math"/>
                        </a:rPr>
                        <m:t>𝑃</m:t>
                      </m:r>
                      <m:r>
                        <a:rPr kumimoji="1" lang="en-US" altLang="ja-JP" sz="2800" i="1">
                          <a:latin typeface="Cambria Math"/>
                        </a:rPr>
                        <m:t>+</m:t>
                      </m:r>
                      <m:r>
                        <a:rPr kumimoji="1" lang="en-US" altLang="ja-JP" sz="2800" i="1">
                          <a:latin typeface="Cambria Math"/>
                        </a:rPr>
                        <m:t>𝑄</m:t>
                      </m:r>
                    </m:oMath>
                  </m:oMathPara>
                </a14:m>
                <a:endParaRPr kumimoji="1" lang="ja-JP" altLang="en-US" sz="2800" dirty="0"/>
              </a:p>
            </p:txBody>
          </p:sp>
        </mc:Choice>
        <mc:Fallback xmlns="">
          <p:sp>
            <p:nvSpPr>
              <p:cNvPr id="28" name="テキスト ボックス 3"/>
              <p:cNvSpPr txBox="1">
                <a:spLocks noRot="1" noChangeAspect="1" noMove="1" noResize="1" noEditPoints="1" noAdjustHandles="1" noChangeArrowheads="1" noChangeShapeType="1" noTextEdit="1"/>
              </p:cNvSpPr>
              <p:nvPr/>
            </p:nvSpPr>
            <p:spPr>
              <a:xfrm>
                <a:off x="2399940" y="2281087"/>
                <a:ext cx="4676665" cy="523220"/>
              </a:xfrm>
              <a:prstGeom prst="rect">
                <a:avLst/>
              </a:prstGeom>
              <a:blipFill rotWithShape="1">
                <a:blip r:embed="rId12"/>
                <a:stretch>
                  <a:fillRect/>
                </a:stretch>
              </a:blipFill>
            </p:spPr>
            <p:txBody>
              <a:bodyPr/>
              <a:lstStyle/>
              <a:p>
                <a:r>
                  <a:rPr lang="ja-JP" altLang="en-US">
                    <a:noFill/>
                  </a:rPr>
                  <a:t> </a:t>
                </a:r>
              </a:p>
            </p:txBody>
          </p:sp>
        </mc:Fallback>
      </mc:AlternateContent>
      <p:sp>
        <p:nvSpPr>
          <p:cNvPr id="29" name="TextBox 28"/>
          <p:cNvSpPr txBox="1"/>
          <p:nvPr/>
        </p:nvSpPr>
        <p:spPr>
          <a:xfrm>
            <a:off x="2774011" y="2782670"/>
            <a:ext cx="8605189" cy="707886"/>
          </a:xfrm>
          <a:prstGeom prst="rect">
            <a:avLst/>
          </a:prstGeom>
          <a:noFill/>
        </p:spPr>
        <p:txBody>
          <a:bodyPr wrap="square" rtlCol="0">
            <a:spAutoFit/>
          </a:bodyPr>
          <a:lstStyle/>
          <a:p>
            <a:r>
              <a:rPr lang="en-US" sz="2000" dirty="0" smtClean="0">
                <a:sym typeface="Wingdings" panose="05000000000000000000" pitchFamily="2" charset="2"/>
              </a:rPr>
              <a:t> P,Q, </a:t>
            </a:r>
            <a:r>
              <a:rPr lang="en-US" sz="2000" dirty="0" err="1" smtClean="0">
                <a:sym typeface="Wingdings" panose="05000000000000000000" pitchFamily="2" charset="2"/>
              </a:rPr>
              <a:t>var</a:t>
            </a:r>
            <a:r>
              <a:rPr lang="en-US" sz="2000" dirty="0" smtClean="0">
                <a:sym typeface="Wingdings" panose="05000000000000000000" pitchFamily="2" charset="2"/>
              </a:rPr>
              <a:t>(P),</a:t>
            </a:r>
            <a:r>
              <a:rPr lang="en-US" sz="2000" dirty="0" err="1" smtClean="0">
                <a:sym typeface="Wingdings" panose="05000000000000000000" pitchFamily="2" charset="2"/>
              </a:rPr>
              <a:t>var</a:t>
            </a:r>
            <a:r>
              <a:rPr lang="en-US" sz="2000" dirty="0" smtClean="0">
                <a:sym typeface="Wingdings" panose="05000000000000000000" pitchFamily="2" charset="2"/>
              </a:rPr>
              <a:t>(Q),</a:t>
            </a:r>
            <a:r>
              <a:rPr lang="en-US" sz="2000" dirty="0" err="1" smtClean="0">
                <a:sym typeface="Wingdings" panose="05000000000000000000" pitchFamily="2" charset="2"/>
              </a:rPr>
              <a:t>cov</a:t>
            </a:r>
            <a:r>
              <a:rPr lang="en-US" sz="2000" dirty="0" smtClean="0">
                <a:sym typeface="Wingdings" panose="05000000000000000000" pitchFamily="2" charset="2"/>
              </a:rPr>
              <a:t>(P,Q) can be calculated with using time-series of (a0,b0,a1,b1)</a:t>
            </a:r>
            <a:endParaRPr lang="en-GB" sz="2000" dirty="0"/>
          </a:p>
        </p:txBody>
      </p:sp>
      <p:sp>
        <p:nvSpPr>
          <p:cNvPr id="30" name="テキスト ボックス 13"/>
          <p:cNvSpPr txBox="1"/>
          <p:nvPr/>
        </p:nvSpPr>
        <p:spPr>
          <a:xfrm>
            <a:off x="305056" y="3528549"/>
            <a:ext cx="11691387" cy="523220"/>
          </a:xfrm>
          <a:prstGeom prst="rect">
            <a:avLst/>
          </a:prstGeom>
          <a:noFill/>
        </p:spPr>
        <p:txBody>
          <a:bodyPr wrap="square" rtlCol="0">
            <a:spAutoFit/>
          </a:bodyPr>
          <a:lstStyle/>
          <a:p>
            <a:r>
              <a:rPr kumimoji="1" lang="en-US" altLang="ja-JP" sz="2800" dirty="0" smtClean="0"/>
              <a:t>New re-corrected calibration equation derived from LEO_1</a:t>
            </a:r>
            <a:endParaRPr kumimoji="1" lang="ja-JP" altLang="en-US" sz="2800" dirty="0"/>
          </a:p>
        </p:txBody>
      </p:sp>
    </p:spTree>
    <p:extLst>
      <p:ext uri="{BB962C8B-B14F-4D97-AF65-F5344CB8AC3E}">
        <p14:creationId xmlns:p14="http://schemas.microsoft.com/office/powerpoint/2010/main" val="138222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22683</TotalTime>
  <Words>1997</Words>
  <Application>Microsoft Office PowerPoint</Application>
  <PresentationFormat>ユーザー設定</PresentationFormat>
  <Paragraphs>452</Paragraphs>
  <Slides>21</Slides>
  <Notes>8</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Office Theme</vt:lpstr>
      <vt:lpstr>標準テンプレート</vt:lpstr>
      <vt:lpstr>Re-calibration of IR and WV channel onboard historical JMA’s GEO satellites  -collaboration with EUMETSAT-</vt:lpstr>
      <vt:lpstr>PowerPoint プレゼンテーション</vt:lpstr>
      <vt:lpstr>PowerPoint プレゼンテーション</vt:lpstr>
      <vt:lpstr>PowerPoint プレゼンテーション</vt:lpstr>
      <vt:lpstr>Spectral Band Adjustment Factors (SBAF)</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JMA geostationary satellites</vt:lpstr>
      <vt:lpstr>PowerPoint プレゼンテーション</vt:lpstr>
      <vt:lpstr>PowerPoint プレゼンテーション</vt:lpstr>
      <vt:lpstr>PowerPoint プレゼンテーション</vt:lpstr>
      <vt:lpstr>Standard Radiance</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Tasuku Tabata</dc:creator>
  <cp:lastModifiedBy>気象庁</cp:lastModifiedBy>
  <cp:revision>525</cp:revision>
  <dcterms:created xsi:type="dcterms:W3CDTF">2017-09-14T11:11:03Z</dcterms:created>
  <dcterms:modified xsi:type="dcterms:W3CDTF">2018-05-07T10:35:57Z</dcterms:modified>
</cp:coreProperties>
</file>