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54" r:id="rId1"/>
  </p:sldMasterIdLst>
  <p:notesMasterIdLst>
    <p:notesMasterId r:id="rId28"/>
  </p:notesMasterIdLst>
  <p:handoutMasterIdLst>
    <p:handoutMasterId r:id="rId29"/>
  </p:handoutMasterIdLst>
  <p:sldIdLst>
    <p:sldId id="327" r:id="rId2"/>
    <p:sldId id="369" r:id="rId3"/>
    <p:sldId id="370" r:id="rId4"/>
    <p:sldId id="372" r:id="rId5"/>
    <p:sldId id="405" r:id="rId6"/>
    <p:sldId id="395" r:id="rId7"/>
    <p:sldId id="396" r:id="rId8"/>
    <p:sldId id="374" r:id="rId9"/>
    <p:sldId id="373" r:id="rId10"/>
    <p:sldId id="397" r:id="rId11"/>
    <p:sldId id="375" r:id="rId12"/>
    <p:sldId id="377" r:id="rId13"/>
    <p:sldId id="398" r:id="rId14"/>
    <p:sldId id="382" r:id="rId15"/>
    <p:sldId id="399" r:id="rId16"/>
    <p:sldId id="403" r:id="rId17"/>
    <p:sldId id="408" r:id="rId18"/>
    <p:sldId id="406" r:id="rId19"/>
    <p:sldId id="409" r:id="rId20"/>
    <p:sldId id="407" r:id="rId21"/>
    <p:sldId id="410" r:id="rId22"/>
    <p:sldId id="411" r:id="rId23"/>
    <p:sldId id="412" r:id="rId24"/>
    <p:sldId id="380" r:id="rId25"/>
    <p:sldId id="394" r:id="rId26"/>
    <p:sldId id="352" r:id="rId27"/>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3300"/>
    <a:srgbClr val="008080"/>
    <a:srgbClr val="CC3300"/>
    <a:srgbClr val="339966"/>
    <a:srgbClr val="003300"/>
    <a:srgbClr val="006BBF"/>
    <a:srgbClr val="FF6600"/>
    <a:srgbClr val="00FFCC"/>
    <a:srgbClr val="007A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C083E6E3-FA7D-4D7B-A595-EF9225AFEA82}" styleName="浅色样式 1 - 强调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75906" autoAdjust="0"/>
  </p:normalViewPr>
  <p:slideViewPr>
    <p:cSldViewPr>
      <p:cViewPr varScale="1">
        <p:scale>
          <a:sx n="72" d="100"/>
          <a:sy n="72" d="100"/>
        </p:scale>
        <p:origin x="684" y="78"/>
      </p:cViewPr>
      <p:guideLst>
        <p:guide orient="horz" pos="2160"/>
        <p:guide pos="2880"/>
      </p:guideLst>
    </p:cSldViewPr>
  </p:slideViewPr>
  <p:notesTextViewPr>
    <p:cViewPr>
      <p:scale>
        <a:sx n="3" d="2"/>
        <a:sy n="3" d="2"/>
      </p:scale>
      <p:origin x="0" y="0"/>
    </p:cViewPr>
  </p:notesTextViewPr>
  <p:notesViewPr>
    <p:cSldViewPr>
      <p:cViewPr varScale="1">
        <p:scale>
          <a:sx n="67" d="100"/>
          <a:sy n="67" d="100"/>
        </p:scale>
        <p:origin x="-3276" y="-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F29D1D8-B7FE-4E93-8043-D3B58E7C515B}"/>
              </a:ext>
            </a:extLst>
          </p:cNvPr>
          <p:cNvSpPr>
            <a:spLocks noGrp="1"/>
          </p:cNvSpPr>
          <p:nvPr>
            <p:ph type="hdr" sz="quarter"/>
          </p:nvPr>
        </p:nvSpPr>
        <p:spPr>
          <a:xfrm>
            <a:off x="0" y="0"/>
            <a:ext cx="3170238" cy="479425"/>
          </a:xfrm>
          <a:prstGeom prst="rect">
            <a:avLst/>
          </a:prstGeom>
        </p:spPr>
        <p:txBody>
          <a:bodyPr vert="horz" wrap="square" lIns="96653" tIns="48326" rIns="96653" bIns="48326" numCol="1" anchor="t" anchorCtr="0" compatLnSpc="1">
            <a:prstTxWarp prst="textNoShape">
              <a:avLst/>
            </a:prstTxWarp>
          </a:bodyPr>
          <a:lstStyle>
            <a:lvl1pPr eaLnBrk="1" hangingPunct="1">
              <a:defRPr sz="1300">
                <a:latin typeface="Arial" charset="0"/>
              </a:defRPr>
            </a:lvl1pPr>
          </a:lstStyle>
          <a:p>
            <a:pPr>
              <a:defRPr/>
            </a:pPr>
            <a:endParaRPr lang="zh-CN" altLang="en-US"/>
          </a:p>
        </p:txBody>
      </p:sp>
      <p:sp>
        <p:nvSpPr>
          <p:cNvPr id="3" name="Date Placeholder 2">
            <a:extLst>
              <a:ext uri="{FF2B5EF4-FFF2-40B4-BE49-F238E27FC236}">
                <a16:creationId xmlns:a16="http://schemas.microsoft.com/office/drawing/2014/main" id="{106AE22F-7957-4B6F-AD84-D968D4494AC9}"/>
              </a:ext>
            </a:extLst>
          </p:cNvPr>
          <p:cNvSpPr>
            <a:spLocks noGrp="1"/>
          </p:cNvSpPr>
          <p:nvPr>
            <p:ph type="dt" sz="quarter" idx="1"/>
          </p:nvPr>
        </p:nvSpPr>
        <p:spPr>
          <a:xfrm>
            <a:off x="4143375" y="0"/>
            <a:ext cx="3170238" cy="479425"/>
          </a:xfrm>
          <a:prstGeom prst="rect">
            <a:avLst/>
          </a:prstGeom>
        </p:spPr>
        <p:txBody>
          <a:bodyPr vert="horz" wrap="square" lIns="96653" tIns="48326" rIns="96653" bIns="48326" numCol="1" anchor="t" anchorCtr="0" compatLnSpc="1">
            <a:prstTxWarp prst="textNoShape">
              <a:avLst/>
            </a:prstTxWarp>
          </a:bodyPr>
          <a:lstStyle>
            <a:lvl1pPr algn="r" eaLnBrk="1" hangingPunct="1">
              <a:defRPr sz="1300">
                <a:latin typeface="Arial" charset="0"/>
              </a:defRPr>
            </a:lvl1pPr>
          </a:lstStyle>
          <a:p>
            <a:pPr>
              <a:defRPr/>
            </a:pPr>
            <a:fld id="{9EA8F825-58D1-4932-BDB7-B3A285FE4BF5}" type="datetimeFigureOut">
              <a:rPr lang="zh-CN" altLang="en-US"/>
              <a:pPr>
                <a:defRPr/>
              </a:pPr>
              <a:t>2018/6/4</a:t>
            </a:fld>
            <a:endParaRPr lang="zh-CN" altLang="en-US"/>
          </a:p>
        </p:txBody>
      </p:sp>
      <p:sp>
        <p:nvSpPr>
          <p:cNvPr id="4" name="Footer Placeholder 3">
            <a:extLst>
              <a:ext uri="{FF2B5EF4-FFF2-40B4-BE49-F238E27FC236}">
                <a16:creationId xmlns:a16="http://schemas.microsoft.com/office/drawing/2014/main" id="{497D9B90-1660-47E1-83A8-64B21CA895F9}"/>
              </a:ext>
            </a:extLst>
          </p:cNvPr>
          <p:cNvSpPr>
            <a:spLocks noGrp="1"/>
          </p:cNvSpPr>
          <p:nvPr>
            <p:ph type="ftr" sz="quarter" idx="2"/>
          </p:nvPr>
        </p:nvSpPr>
        <p:spPr>
          <a:xfrm>
            <a:off x="0" y="9120188"/>
            <a:ext cx="3170238" cy="479425"/>
          </a:xfrm>
          <a:prstGeom prst="rect">
            <a:avLst/>
          </a:prstGeom>
        </p:spPr>
        <p:txBody>
          <a:bodyPr vert="horz" wrap="square" lIns="96653" tIns="48326" rIns="96653" bIns="48326" numCol="1" anchor="b" anchorCtr="0" compatLnSpc="1">
            <a:prstTxWarp prst="textNoShape">
              <a:avLst/>
            </a:prstTxWarp>
          </a:bodyPr>
          <a:lstStyle>
            <a:lvl1pPr eaLnBrk="1" hangingPunct="1">
              <a:defRPr sz="1300">
                <a:latin typeface="Arial" charset="0"/>
              </a:defRPr>
            </a:lvl1pPr>
          </a:lstStyle>
          <a:p>
            <a:pPr>
              <a:defRPr/>
            </a:pPr>
            <a:endParaRPr lang="zh-CN" altLang="en-US"/>
          </a:p>
        </p:txBody>
      </p:sp>
      <p:sp>
        <p:nvSpPr>
          <p:cNvPr id="5" name="Slide Number Placeholder 4">
            <a:extLst>
              <a:ext uri="{FF2B5EF4-FFF2-40B4-BE49-F238E27FC236}">
                <a16:creationId xmlns:a16="http://schemas.microsoft.com/office/drawing/2014/main" id="{CEE50CB6-3145-4712-8E23-26403500B746}"/>
              </a:ext>
            </a:extLst>
          </p:cNvPr>
          <p:cNvSpPr>
            <a:spLocks noGrp="1"/>
          </p:cNvSpPr>
          <p:nvPr>
            <p:ph type="sldNum" sz="quarter" idx="3"/>
          </p:nvPr>
        </p:nvSpPr>
        <p:spPr>
          <a:xfrm>
            <a:off x="4143375" y="9120188"/>
            <a:ext cx="3170238" cy="479425"/>
          </a:xfrm>
          <a:prstGeom prst="rect">
            <a:avLst/>
          </a:prstGeom>
        </p:spPr>
        <p:txBody>
          <a:bodyPr vert="horz" wrap="square" lIns="96653" tIns="48326" rIns="96653" bIns="48326" numCol="1" anchor="b" anchorCtr="0" compatLnSpc="1">
            <a:prstTxWarp prst="textNoShape">
              <a:avLst/>
            </a:prstTxWarp>
          </a:bodyPr>
          <a:lstStyle>
            <a:lvl1pPr algn="r" eaLnBrk="1" hangingPunct="1">
              <a:defRPr sz="1300"/>
            </a:lvl1pPr>
          </a:lstStyle>
          <a:p>
            <a:pPr>
              <a:defRPr/>
            </a:pPr>
            <a:fld id="{D4027996-4046-4922-B01F-0B74BD7A0554}"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DE8831C7-28C7-4125-B175-15AC0460232E}"/>
              </a:ext>
            </a:extLst>
          </p:cNvPr>
          <p:cNvSpPr>
            <a:spLocks noGrp="1"/>
          </p:cNvSpPr>
          <p:nvPr>
            <p:ph type="hdr" sz="quarter"/>
          </p:nvPr>
        </p:nvSpPr>
        <p:spPr>
          <a:xfrm>
            <a:off x="0" y="0"/>
            <a:ext cx="3170238" cy="479425"/>
          </a:xfrm>
          <a:prstGeom prst="rect">
            <a:avLst/>
          </a:prstGeom>
        </p:spPr>
        <p:txBody>
          <a:bodyPr vert="horz" wrap="square" lIns="96653" tIns="48326" rIns="96653" bIns="48326" numCol="1" anchor="t" anchorCtr="0" compatLnSpc="1">
            <a:prstTxWarp prst="textNoShape">
              <a:avLst/>
            </a:prstTxWarp>
          </a:bodyPr>
          <a:lstStyle>
            <a:lvl1pPr eaLnBrk="1" hangingPunct="1">
              <a:defRPr sz="1300">
                <a:latin typeface="Arial" charset="0"/>
              </a:defRPr>
            </a:lvl1pPr>
          </a:lstStyle>
          <a:p>
            <a:pPr>
              <a:defRPr/>
            </a:pPr>
            <a:endParaRPr lang="zh-CN" altLang="en-US"/>
          </a:p>
        </p:txBody>
      </p:sp>
      <p:sp>
        <p:nvSpPr>
          <p:cNvPr id="3" name="日期占位符 2">
            <a:extLst>
              <a:ext uri="{FF2B5EF4-FFF2-40B4-BE49-F238E27FC236}">
                <a16:creationId xmlns:a16="http://schemas.microsoft.com/office/drawing/2014/main" id="{EDB152DF-FC43-4320-AA0A-D07BF9C8E3DB}"/>
              </a:ext>
            </a:extLst>
          </p:cNvPr>
          <p:cNvSpPr>
            <a:spLocks noGrp="1"/>
          </p:cNvSpPr>
          <p:nvPr>
            <p:ph type="dt" idx="1"/>
          </p:nvPr>
        </p:nvSpPr>
        <p:spPr>
          <a:xfrm>
            <a:off x="4143375" y="0"/>
            <a:ext cx="3170238" cy="479425"/>
          </a:xfrm>
          <a:prstGeom prst="rect">
            <a:avLst/>
          </a:prstGeom>
        </p:spPr>
        <p:txBody>
          <a:bodyPr vert="horz" wrap="square" lIns="96653" tIns="48326" rIns="96653" bIns="48326" numCol="1" anchor="t" anchorCtr="0" compatLnSpc="1">
            <a:prstTxWarp prst="textNoShape">
              <a:avLst/>
            </a:prstTxWarp>
          </a:bodyPr>
          <a:lstStyle>
            <a:lvl1pPr algn="r" eaLnBrk="1" hangingPunct="1">
              <a:defRPr sz="1300">
                <a:latin typeface="Arial" charset="0"/>
              </a:defRPr>
            </a:lvl1pPr>
          </a:lstStyle>
          <a:p>
            <a:pPr>
              <a:defRPr/>
            </a:pPr>
            <a:fld id="{06758235-4CD3-4D5C-BA40-5C735C2DF823}" type="datetimeFigureOut">
              <a:rPr lang="zh-CN" altLang="en-US"/>
              <a:pPr>
                <a:defRPr/>
              </a:pPr>
              <a:t>2018/6/4</a:t>
            </a:fld>
            <a:endParaRPr lang="zh-CN" altLang="en-US"/>
          </a:p>
        </p:txBody>
      </p:sp>
      <p:sp>
        <p:nvSpPr>
          <p:cNvPr id="4" name="幻灯片图像占位符 3">
            <a:extLst>
              <a:ext uri="{FF2B5EF4-FFF2-40B4-BE49-F238E27FC236}">
                <a16:creationId xmlns:a16="http://schemas.microsoft.com/office/drawing/2014/main" id="{6270C370-4374-452E-987C-B482712977B9}"/>
              </a:ext>
            </a:extLst>
          </p:cNvPr>
          <p:cNvSpPr>
            <a:spLocks noGrp="1" noRot="1" noChangeAspect="1"/>
          </p:cNvSpPr>
          <p:nvPr>
            <p:ph type="sldImg" idx="2"/>
          </p:nvPr>
        </p:nvSpPr>
        <p:spPr>
          <a:xfrm>
            <a:off x="1257300" y="720725"/>
            <a:ext cx="4802188" cy="3600450"/>
          </a:xfrm>
          <a:prstGeom prst="rect">
            <a:avLst/>
          </a:prstGeom>
          <a:noFill/>
          <a:ln w="12700">
            <a:solidFill>
              <a:prstClr val="black"/>
            </a:solidFill>
          </a:ln>
        </p:spPr>
        <p:txBody>
          <a:bodyPr vert="horz" lIns="96653" tIns="48326" rIns="96653" bIns="48326" rtlCol="0" anchor="ctr"/>
          <a:lstStyle/>
          <a:p>
            <a:pPr lvl="0"/>
            <a:endParaRPr lang="zh-CN" altLang="en-US" noProof="0"/>
          </a:p>
        </p:txBody>
      </p:sp>
      <p:sp>
        <p:nvSpPr>
          <p:cNvPr id="5" name="备注占位符 4">
            <a:extLst>
              <a:ext uri="{FF2B5EF4-FFF2-40B4-BE49-F238E27FC236}">
                <a16:creationId xmlns:a16="http://schemas.microsoft.com/office/drawing/2014/main" id="{4CC35ADE-DB0D-4B4C-9E79-EE17E32DFF16}"/>
              </a:ext>
            </a:extLst>
          </p:cNvPr>
          <p:cNvSpPr>
            <a:spLocks noGrp="1"/>
          </p:cNvSpPr>
          <p:nvPr>
            <p:ph type="body" sz="quarter" idx="3"/>
          </p:nvPr>
        </p:nvSpPr>
        <p:spPr>
          <a:xfrm>
            <a:off x="731838" y="4560888"/>
            <a:ext cx="5851525" cy="4319587"/>
          </a:xfrm>
          <a:prstGeom prst="rect">
            <a:avLst/>
          </a:prstGeom>
        </p:spPr>
        <p:txBody>
          <a:bodyPr vert="horz" wrap="square" lIns="96653" tIns="48326" rIns="96653" bIns="48326" numCol="1" anchor="t" anchorCtr="0" compatLnSpc="1">
            <a:prstTxWarp prst="textNoShape">
              <a:avLst/>
            </a:prstTxWarp>
            <a:normAutofit/>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a:extLst>
              <a:ext uri="{FF2B5EF4-FFF2-40B4-BE49-F238E27FC236}">
                <a16:creationId xmlns:a16="http://schemas.microsoft.com/office/drawing/2014/main" id="{E22D26BF-0818-4AB9-942C-284E38F38B63}"/>
              </a:ext>
            </a:extLst>
          </p:cNvPr>
          <p:cNvSpPr>
            <a:spLocks noGrp="1"/>
          </p:cNvSpPr>
          <p:nvPr>
            <p:ph type="ftr" sz="quarter" idx="4"/>
          </p:nvPr>
        </p:nvSpPr>
        <p:spPr>
          <a:xfrm>
            <a:off x="0" y="9120188"/>
            <a:ext cx="3170238" cy="479425"/>
          </a:xfrm>
          <a:prstGeom prst="rect">
            <a:avLst/>
          </a:prstGeom>
        </p:spPr>
        <p:txBody>
          <a:bodyPr vert="horz" wrap="square" lIns="96653" tIns="48326" rIns="96653" bIns="48326" numCol="1" anchor="b" anchorCtr="0" compatLnSpc="1">
            <a:prstTxWarp prst="textNoShape">
              <a:avLst/>
            </a:prstTxWarp>
          </a:bodyPr>
          <a:lstStyle>
            <a:lvl1pPr eaLnBrk="1" hangingPunct="1">
              <a:defRPr sz="1300">
                <a:latin typeface="Arial" charset="0"/>
              </a:defRPr>
            </a:lvl1pPr>
          </a:lstStyle>
          <a:p>
            <a:pPr>
              <a:defRPr/>
            </a:pPr>
            <a:endParaRPr lang="zh-CN" altLang="en-US"/>
          </a:p>
        </p:txBody>
      </p:sp>
      <p:sp>
        <p:nvSpPr>
          <p:cNvPr id="7" name="灯片编号占位符 6">
            <a:extLst>
              <a:ext uri="{FF2B5EF4-FFF2-40B4-BE49-F238E27FC236}">
                <a16:creationId xmlns:a16="http://schemas.microsoft.com/office/drawing/2014/main" id="{C5A6D755-543A-4F65-B2EF-D2384EBC19C0}"/>
              </a:ext>
            </a:extLst>
          </p:cNvPr>
          <p:cNvSpPr>
            <a:spLocks noGrp="1"/>
          </p:cNvSpPr>
          <p:nvPr>
            <p:ph type="sldNum" sz="quarter" idx="5"/>
          </p:nvPr>
        </p:nvSpPr>
        <p:spPr>
          <a:xfrm>
            <a:off x="4143375" y="9120188"/>
            <a:ext cx="3170238" cy="479425"/>
          </a:xfrm>
          <a:prstGeom prst="rect">
            <a:avLst/>
          </a:prstGeom>
        </p:spPr>
        <p:txBody>
          <a:bodyPr vert="horz" wrap="square" lIns="96653" tIns="48326" rIns="96653" bIns="48326" numCol="1" anchor="b" anchorCtr="0" compatLnSpc="1">
            <a:prstTxWarp prst="textNoShape">
              <a:avLst/>
            </a:prstTxWarp>
          </a:bodyPr>
          <a:lstStyle>
            <a:lvl1pPr algn="r" eaLnBrk="1" hangingPunct="1">
              <a:defRPr sz="1300"/>
            </a:lvl1pPr>
          </a:lstStyle>
          <a:p>
            <a:pPr>
              <a:defRPr/>
            </a:pPr>
            <a:fld id="{FC4F5897-BEBE-401B-B572-50A649964C69}"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a:extLst>
              <a:ext uri="{FF2B5EF4-FFF2-40B4-BE49-F238E27FC236}">
                <a16:creationId xmlns:a16="http://schemas.microsoft.com/office/drawing/2014/main" id="{C3F2FAB7-899A-40A0-B5F0-300172A465B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a:extLst>
              <a:ext uri="{FF2B5EF4-FFF2-40B4-BE49-F238E27FC236}">
                <a16:creationId xmlns:a16="http://schemas.microsoft.com/office/drawing/2014/main" id="{E383B924-9C23-4CDC-91F8-92DB577BD14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a:p>
        </p:txBody>
      </p:sp>
      <p:sp>
        <p:nvSpPr>
          <p:cNvPr id="6148" name="灯片编号占位符 3">
            <a:extLst>
              <a:ext uri="{FF2B5EF4-FFF2-40B4-BE49-F238E27FC236}">
                <a16:creationId xmlns:a16="http://schemas.microsoft.com/office/drawing/2014/main" id="{B4A5D742-04CE-4324-B9DE-3AADD2F33541}"/>
              </a:ext>
            </a:extLst>
          </p:cNvPr>
          <p:cNvSpPr txBox="1">
            <a:spLocks noGrp="1"/>
          </p:cNvSpPr>
          <p:nvPr/>
        </p:nvSpPr>
        <p:spPr bwMode="auto">
          <a:xfrm>
            <a:off x="4143375" y="9120188"/>
            <a:ext cx="3170238"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3" tIns="48326" rIns="96653" bIns="48326" anchor="b"/>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lgn="r" eaLnBrk="1" hangingPunct="1">
              <a:spcBef>
                <a:spcPct val="0"/>
              </a:spcBef>
            </a:pPr>
            <a:fld id="{515A0A1B-7DE7-4B38-AE24-33118EEC7DC0}" type="slidenum">
              <a:rPr lang="zh-CN" altLang="en-US"/>
              <a:pPr algn="r" eaLnBrk="1" hangingPunct="1">
                <a:spcBef>
                  <a:spcPct val="0"/>
                </a:spcBef>
              </a:pPr>
              <a:t>1</a:t>
            </a:fld>
            <a:endParaRPr lang="en-US" altLang="zh-CN" dirty="0"/>
          </a:p>
        </p:txBody>
      </p:sp>
      <p:sp>
        <p:nvSpPr>
          <p:cNvPr id="6149" name="Footer Placeholder 1">
            <a:extLst>
              <a:ext uri="{FF2B5EF4-FFF2-40B4-BE49-F238E27FC236}">
                <a16:creationId xmlns:a16="http://schemas.microsoft.com/office/drawing/2014/main" id="{E94F5DFD-B7C6-4206-9182-6B3303A8DD7F}"/>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84225" indent="-301625">
              <a:spcBef>
                <a:spcPct val="30000"/>
              </a:spcBef>
              <a:defRPr sz="1200">
                <a:solidFill>
                  <a:schemeClr val="tx1"/>
                </a:solidFill>
                <a:latin typeface="Calibri" panose="020F0502020204030204" pitchFamily="34" charset="0"/>
                <a:ea typeface="宋体" panose="02010600030101010101" pitchFamily="2" charset="-122"/>
              </a:defRPr>
            </a:lvl2pPr>
            <a:lvl3pPr marL="1208088" indent="-241300">
              <a:spcBef>
                <a:spcPct val="30000"/>
              </a:spcBef>
              <a:defRPr sz="1200">
                <a:solidFill>
                  <a:schemeClr val="tx1"/>
                </a:solidFill>
                <a:latin typeface="Calibri" panose="020F0502020204030204" pitchFamily="34" charset="0"/>
                <a:ea typeface="宋体" panose="02010600030101010101" pitchFamily="2" charset="-122"/>
              </a:defRPr>
            </a:lvl3pPr>
            <a:lvl4pPr marL="1690688" indent="-241300">
              <a:spcBef>
                <a:spcPct val="30000"/>
              </a:spcBef>
              <a:defRPr sz="1200">
                <a:solidFill>
                  <a:schemeClr val="tx1"/>
                </a:solidFill>
                <a:latin typeface="Calibri" panose="020F0502020204030204" pitchFamily="34" charset="0"/>
                <a:ea typeface="宋体" panose="02010600030101010101" pitchFamily="2" charset="-122"/>
              </a:defRPr>
            </a:lvl4pPr>
            <a:lvl5pPr marL="2173288" indent="-241300">
              <a:spcBef>
                <a:spcPct val="30000"/>
              </a:spcBef>
              <a:defRPr sz="1200">
                <a:solidFill>
                  <a:schemeClr val="tx1"/>
                </a:solidFill>
                <a:latin typeface="Calibri" panose="020F0502020204030204" pitchFamily="34" charset="0"/>
                <a:ea typeface="宋体" panose="02010600030101010101" pitchFamily="2" charset="-122"/>
              </a:defRPr>
            </a:lvl5pPr>
            <a:lvl6pPr marL="2630488" indent="-2413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3087688" indent="-2413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544888" indent="-2413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4002088" indent="-2413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spcBef>
                <a:spcPct val="0"/>
              </a:spcBef>
            </a:pPr>
            <a:endParaRPr lang="zh-CN" altLang="en-US" sz="130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幻灯片图像占位符 1">
            <a:extLst>
              <a:ext uri="{FF2B5EF4-FFF2-40B4-BE49-F238E27FC236}">
                <a16:creationId xmlns:a16="http://schemas.microsoft.com/office/drawing/2014/main" id="{33E57FF7-6908-496F-B2E7-8E905EA1FB6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备注占位符 2">
            <a:extLst>
              <a:ext uri="{FF2B5EF4-FFF2-40B4-BE49-F238E27FC236}">
                <a16:creationId xmlns:a16="http://schemas.microsoft.com/office/drawing/2014/main" id="{8FB072AB-ACB0-4A5C-B026-49F67DB2C7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dirty="0"/>
          </a:p>
        </p:txBody>
      </p:sp>
      <p:sp>
        <p:nvSpPr>
          <p:cNvPr id="10244" name="灯片编号占位符 3">
            <a:extLst>
              <a:ext uri="{FF2B5EF4-FFF2-40B4-BE49-F238E27FC236}">
                <a16:creationId xmlns:a16="http://schemas.microsoft.com/office/drawing/2014/main" id="{F4AE016D-B84E-41C1-8000-B42805AB4600}"/>
              </a:ext>
            </a:extLst>
          </p:cNvPr>
          <p:cNvSpPr txBox="1">
            <a:spLocks noGrp="1"/>
          </p:cNvSpPr>
          <p:nvPr/>
        </p:nvSpPr>
        <p:spPr bwMode="auto">
          <a:xfrm>
            <a:off x="4143375" y="9120188"/>
            <a:ext cx="3170238"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3" tIns="48326" rIns="96653" bIns="48326" anchor="b"/>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lgn="r" eaLnBrk="1" hangingPunct="1">
              <a:spcBef>
                <a:spcPct val="0"/>
              </a:spcBef>
            </a:pPr>
            <a:fld id="{6DEB8190-2C66-4C24-B56B-D50384A44215}" type="slidenum">
              <a:rPr lang="zh-CN" altLang="en-US"/>
              <a:pPr algn="r" eaLnBrk="1" hangingPunct="1">
                <a:spcBef>
                  <a:spcPct val="0"/>
                </a:spcBef>
              </a:pPr>
              <a:t>5</a:t>
            </a:fld>
            <a:endParaRPr lang="en-US" altLang="zh-CN" dirty="0"/>
          </a:p>
        </p:txBody>
      </p:sp>
      <p:sp>
        <p:nvSpPr>
          <p:cNvPr id="10245" name="Footer Placeholder 1">
            <a:extLst>
              <a:ext uri="{FF2B5EF4-FFF2-40B4-BE49-F238E27FC236}">
                <a16:creationId xmlns:a16="http://schemas.microsoft.com/office/drawing/2014/main" id="{314E3BE2-1764-422C-8B59-6C270C273A3B}"/>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84225" indent="-301625">
              <a:spcBef>
                <a:spcPct val="30000"/>
              </a:spcBef>
              <a:defRPr sz="1200">
                <a:solidFill>
                  <a:schemeClr val="tx1"/>
                </a:solidFill>
                <a:latin typeface="Calibri" panose="020F0502020204030204" pitchFamily="34" charset="0"/>
                <a:ea typeface="宋体" panose="02010600030101010101" pitchFamily="2" charset="-122"/>
              </a:defRPr>
            </a:lvl2pPr>
            <a:lvl3pPr marL="1208088" indent="-241300">
              <a:spcBef>
                <a:spcPct val="30000"/>
              </a:spcBef>
              <a:defRPr sz="1200">
                <a:solidFill>
                  <a:schemeClr val="tx1"/>
                </a:solidFill>
                <a:latin typeface="Calibri" panose="020F0502020204030204" pitchFamily="34" charset="0"/>
                <a:ea typeface="宋体" panose="02010600030101010101" pitchFamily="2" charset="-122"/>
              </a:defRPr>
            </a:lvl3pPr>
            <a:lvl4pPr marL="1690688" indent="-241300">
              <a:spcBef>
                <a:spcPct val="30000"/>
              </a:spcBef>
              <a:defRPr sz="1200">
                <a:solidFill>
                  <a:schemeClr val="tx1"/>
                </a:solidFill>
                <a:latin typeface="Calibri" panose="020F0502020204030204" pitchFamily="34" charset="0"/>
                <a:ea typeface="宋体" panose="02010600030101010101" pitchFamily="2" charset="-122"/>
              </a:defRPr>
            </a:lvl4pPr>
            <a:lvl5pPr marL="2173288" indent="-241300">
              <a:spcBef>
                <a:spcPct val="30000"/>
              </a:spcBef>
              <a:defRPr sz="1200">
                <a:solidFill>
                  <a:schemeClr val="tx1"/>
                </a:solidFill>
                <a:latin typeface="Calibri" panose="020F0502020204030204" pitchFamily="34" charset="0"/>
                <a:ea typeface="宋体" panose="02010600030101010101" pitchFamily="2" charset="-122"/>
              </a:defRPr>
            </a:lvl5pPr>
            <a:lvl6pPr marL="2630488" indent="-2413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3087688" indent="-2413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544888" indent="-2413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4002088" indent="-2413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spcBef>
                <a:spcPct val="0"/>
              </a:spcBef>
            </a:pPr>
            <a:endParaRPr lang="zh-CN" altLang="en-US" sz="1300">
              <a:latin typeface="Arial" panose="020B0604020202020204" pitchFamily="34" charset="0"/>
            </a:endParaRPr>
          </a:p>
        </p:txBody>
      </p:sp>
    </p:spTree>
    <p:extLst>
      <p:ext uri="{BB962C8B-B14F-4D97-AF65-F5344CB8AC3E}">
        <p14:creationId xmlns:p14="http://schemas.microsoft.com/office/powerpoint/2010/main" val="3291997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endParaRPr lang="zh-CN" altLang="en-US"/>
          </a:p>
        </p:txBody>
      </p:sp>
      <p:sp>
        <p:nvSpPr>
          <p:cNvPr id="5" name="Slide Number Placeholder 4"/>
          <p:cNvSpPr>
            <a:spLocks noGrp="1"/>
          </p:cNvSpPr>
          <p:nvPr>
            <p:ph type="sldNum" sz="quarter" idx="11"/>
          </p:nvPr>
        </p:nvSpPr>
        <p:spPr/>
        <p:txBody>
          <a:bodyPr/>
          <a:lstStyle/>
          <a:p>
            <a:pPr>
              <a:defRPr/>
            </a:pPr>
            <a:fld id="{FC4F5897-BEBE-401B-B572-50A649964C69}" type="slidenum">
              <a:rPr lang="zh-CN" altLang="en-US" smtClean="0"/>
              <a:pPr>
                <a:defRPr/>
              </a:pPr>
              <a:t>9</a:t>
            </a:fld>
            <a:endParaRPr lang="zh-CN" altLang="en-US"/>
          </a:p>
        </p:txBody>
      </p:sp>
    </p:spTree>
    <p:extLst>
      <p:ext uri="{BB962C8B-B14F-4D97-AF65-F5344CB8AC3E}">
        <p14:creationId xmlns:p14="http://schemas.microsoft.com/office/powerpoint/2010/main" val="3919958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endParaRPr lang="zh-CN" altLang="en-US"/>
          </a:p>
        </p:txBody>
      </p:sp>
      <p:sp>
        <p:nvSpPr>
          <p:cNvPr id="5" name="Slide Number Placeholder 4"/>
          <p:cNvSpPr>
            <a:spLocks noGrp="1"/>
          </p:cNvSpPr>
          <p:nvPr>
            <p:ph type="sldNum" sz="quarter" idx="11"/>
          </p:nvPr>
        </p:nvSpPr>
        <p:spPr/>
        <p:txBody>
          <a:bodyPr/>
          <a:lstStyle/>
          <a:p>
            <a:pPr>
              <a:defRPr/>
            </a:pPr>
            <a:fld id="{FC4F5897-BEBE-401B-B572-50A649964C69}" type="slidenum">
              <a:rPr lang="zh-CN" altLang="en-US" smtClean="0"/>
              <a:pPr>
                <a:defRPr/>
              </a:pPr>
              <a:t>10</a:t>
            </a:fld>
            <a:endParaRPr lang="zh-CN" altLang="en-US"/>
          </a:p>
        </p:txBody>
      </p:sp>
    </p:spTree>
    <p:extLst>
      <p:ext uri="{BB962C8B-B14F-4D97-AF65-F5344CB8AC3E}">
        <p14:creationId xmlns:p14="http://schemas.microsoft.com/office/powerpoint/2010/main" val="472943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pPr>
              <a:defRPr/>
            </a:pPr>
            <a:endParaRPr lang="en-US" altLang="zh-CN" dirty="0"/>
          </a:p>
        </p:txBody>
      </p:sp>
      <p:sp>
        <p:nvSpPr>
          <p:cNvPr id="5" name="Footer Placeholder 4"/>
          <p:cNvSpPr>
            <a:spLocks noGrp="1"/>
          </p:cNvSpPr>
          <p:nvPr>
            <p:ph type="ftr" sz="quarter" idx="11"/>
          </p:nvPr>
        </p:nvSpPr>
        <p:spPr/>
        <p:txBody>
          <a:bodyPr/>
          <a:lstStyle/>
          <a:p>
            <a:pPr>
              <a:defRPr/>
            </a:pPr>
            <a:endParaRPr lang="en-US" altLang="zh-CN" dirty="0"/>
          </a:p>
        </p:txBody>
      </p:sp>
      <p:sp>
        <p:nvSpPr>
          <p:cNvPr id="6" name="Slide Number Placeholder 5"/>
          <p:cNvSpPr>
            <a:spLocks noGrp="1"/>
          </p:cNvSpPr>
          <p:nvPr>
            <p:ph type="sldNum" sz="quarter" idx="12"/>
          </p:nvPr>
        </p:nvSpPr>
        <p:spPr/>
        <p:txBody>
          <a:bodyPr/>
          <a:lstStyle/>
          <a:p>
            <a:pPr>
              <a:defRPr/>
            </a:pPr>
            <a:fld id="{CC82F538-102F-4CF7-AB42-BC9C11978BA0}" type="slidenum">
              <a:rPr lang="en-US" altLang="zh-CN" smtClean="0"/>
              <a:pPr>
                <a:defRPr/>
              </a:pPr>
              <a:t>‹#›</a:t>
            </a:fld>
            <a:endParaRPr lang="en-US" altLang="zh-CN" dirty="0"/>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9280706"/>
      </p:ext>
    </p:extLst>
  </p:cSld>
  <p:clrMapOvr>
    <a:masterClrMapping/>
  </p:clrMapOvr>
  <p:hf hdr="0" dt="0"/>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zh-CN" dirty="0"/>
          </a:p>
        </p:txBody>
      </p:sp>
      <p:sp>
        <p:nvSpPr>
          <p:cNvPr id="5" name="Footer Placeholder 4"/>
          <p:cNvSpPr>
            <a:spLocks noGrp="1"/>
          </p:cNvSpPr>
          <p:nvPr>
            <p:ph type="ftr" sz="quarter" idx="11"/>
          </p:nvPr>
        </p:nvSpPr>
        <p:spPr/>
        <p:txBody>
          <a:bodyPr/>
          <a:lstStyle/>
          <a:p>
            <a:pPr>
              <a:defRPr/>
            </a:pPr>
            <a:endParaRPr lang="en-US" altLang="zh-CN" dirty="0"/>
          </a:p>
        </p:txBody>
      </p:sp>
      <p:sp>
        <p:nvSpPr>
          <p:cNvPr id="6" name="Slide Number Placeholder 5"/>
          <p:cNvSpPr>
            <a:spLocks noGrp="1"/>
          </p:cNvSpPr>
          <p:nvPr>
            <p:ph type="sldNum" sz="quarter" idx="12"/>
          </p:nvPr>
        </p:nvSpPr>
        <p:spPr/>
        <p:txBody>
          <a:bodyPr/>
          <a:lstStyle/>
          <a:p>
            <a:pPr>
              <a:defRPr/>
            </a:pPr>
            <a:fld id="{CC82F538-102F-4CF7-AB42-BC9C11978BA0}" type="slidenum">
              <a:rPr lang="en-US" altLang="zh-CN" smtClean="0"/>
              <a:pPr>
                <a:defRPr/>
              </a:pPr>
              <a:t>‹#›</a:t>
            </a:fld>
            <a:endParaRPr lang="en-US" altLang="zh-CN" dirty="0"/>
          </a:p>
        </p:txBody>
      </p:sp>
    </p:spTree>
    <p:extLst>
      <p:ext uri="{BB962C8B-B14F-4D97-AF65-F5344CB8AC3E}">
        <p14:creationId xmlns:p14="http://schemas.microsoft.com/office/powerpoint/2010/main" val="1142781753"/>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zh-CN" dirty="0"/>
          </a:p>
        </p:txBody>
      </p:sp>
      <p:sp>
        <p:nvSpPr>
          <p:cNvPr id="5" name="Footer Placeholder 4"/>
          <p:cNvSpPr>
            <a:spLocks noGrp="1"/>
          </p:cNvSpPr>
          <p:nvPr>
            <p:ph type="ftr" sz="quarter" idx="11"/>
          </p:nvPr>
        </p:nvSpPr>
        <p:spPr/>
        <p:txBody>
          <a:bodyPr/>
          <a:lstStyle/>
          <a:p>
            <a:pPr>
              <a:defRPr/>
            </a:pPr>
            <a:endParaRPr lang="en-US" altLang="zh-CN" dirty="0"/>
          </a:p>
        </p:txBody>
      </p:sp>
      <p:sp>
        <p:nvSpPr>
          <p:cNvPr id="6" name="Slide Number Placeholder 5"/>
          <p:cNvSpPr>
            <a:spLocks noGrp="1"/>
          </p:cNvSpPr>
          <p:nvPr>
            <p:ph type="sldNum" sz="quarter" idx="12"/>
          </p:nvPr>
        </p:nvSpPr>
        <p:spPr/>
        <p:txBody>
          <a:bodyPr/>
          <a:lstStyle/>
          <a:p>
            <a:pPr>
              <a:defRPr/>
            </a:pPr>
            <a:fld id="{CC82F538-102F-4CF7-AB42-BC9C11978BA0}" type="slidenum">
              <a:rPr lang="en-US" altLang="zh-CN" smtClean="0"/>
              <a:pPr>
                <a:defRPr/>
              </a:pPr>
              <a:t>‹#›</a:t>
            </a:fld>
            <a:endParaRPr lang="en-US" altLang="zh-CN" dirty="0"/>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9220416"/>
      </p:ext>
    </p:extLst>
  </p:cSld>
  <p:clrMapOvr>
    <a:masterClrMapping/>
  </p:clrMapOvr>
  <p:hf hdr="0" dt="0"/>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zh-CN" dirty="0"/>
          </a:p>
        </p:txBody>
      </p:sp>
      <p:sp>
        <p:nvSpPr>
          <p:cNvPr id="5" name="Footer Placeholder 4"/>
          <p:cNvSpPr>
            <a:spLocks noGrp="1"/>
          </p:cNvSpPr>
          <p:nvPr>
            <p:ph type="ftr" sz="quarter" idx="11"/>
          </p:nvPr>
        </p:nvSpPr>
        <p:spPr/>
        <p:txBody>
          <a:bodyPr/>
          <a:lstStyle/>
          <a:p>
            <a:pPr>
              <a:defRPr/>
            </a:pPr>
            <a:endParaRPr lang="en-US" altLang="zh-CN" dirty="0"/>
          </a:p>
        </p:txBody>
      </p:sp>
      <p:sp>
        <p:nvSpPr>
          <p:cNvPr id="6" name="Slide Number Placeholder 5"/>
          <p:cNvSpPr>
            <a:spLocks noGrp="1"/>
          </p:cNvSpPr>
          <p:nvPr>
            <p:ph type="sldNum" sz="quarter" idx="12"/>
          </p:nvPr>
        </p:nvSpPr>
        <p:spPr/>
        <p:txBody>
          <a:bodyPr/>
          <a:lstStyle/>
          <a:p>
            <a:pPr>
              <a:defRPr/>
            </a:pPr>
            <a:fld id="{CC82F538-102F-4CF7-AB42-BC9C11978BA0}" type="slidenum">
              <a:rPr lang="en-US" altLang="zh-CN" smtClean="0"/>
              <a:pPr>
                <a:defRPr/>
              </a:pPr>
              <a:t>‹#›</a:t>
            </a:fld>
            <a:endParaRPr lang="en-US" altLang="zh-CN" dirty="0"/>
          </a:p>
        </p:txBody>
      </p:sp>
    </p:spTree>
    <p:extLst>
      <p:ext uri="{BB962C8B-B14F-4D97-AF65-F5344CB8AC3E}">
        <p14:creationId xmlns:p14="http://schemas.microsoft.com/office/powerpoint/2010/main" val="1254052230"/>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ltLang="zh-CN" dirty="0"/>
          </a:p>
        </p:txBody>
      </p:sp>
      <p:sp>
        <p:nvSpPr>
          <p:cNvPr id="5" name="Footer Placeholder 4"/>
          <p:cNvSpPr>
            <a:spLocks noGrp="1"/>
          </p:cNvSpPr>
          <p:nvPr>
            <p:ph type="ftr" sz="quarter" idx="11"/>
          </p:nvPr>
        </p:nvSpPr>
        <p:spPr/>
        <p:txBody>
          <a:bodyPr/>
          <a:lstStyle/>
          <a:p>
            <a:pPr>
              <a:defRPr/>
            </a:pPr>
            <a:endParaRPr lang="en-US" altLang="zh-CN" dirty="0"/>
          </a:p>
        </p:txBody>
      </p:sp>
      <p:sp>
        <p:nvSpPr>
          <p:cNvPr id="6" name="Slide Number Placeholder 5"/>
          <p:cNvSpPr>
            <a:spLocks noGrp="1"/>
          </p:cNvSpPr>
          <p:nvPr>
            <p:ph type="sldNum" sz="quarter" idx="12"/>
          </p:nvPr>
        </p:nvSpPr>
        <p:spPr/>
        <p:txBody>
          <a:bodyPr/>
          <a:lstStyle/>
          <a:p>
            <a:pPr>
              <a:defRPr/>
            </a:pPr>
            <a:fld id="{CC82F538-102F-4CF7-AB42-BC9C11978BA0}" type="slidenum">
              <a:rPr lang="en-US" altLang="zh-CN" smtClean="0"/>
              <a:pPr>
                <a:defRPr/>
              </a:pPr>
              <a:t>‹#›</a:t>
            </a:fld>
            <a:endParaRPr lang="en-US" altLang="zh-CN" dirty="0"/>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3556553"/>
      </p:ext>
    </p:extLst>
  </p:cSld>
  <p:clrMapOvr>
    <a:masterClrMapping/>
  </p:clrMapOvr>
  <p:hf hdr="0" dt="0"/>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zh-CN" dirty="0"/>
          </a:p>
        </p:txBody>
      </p:sp>
      <p:sp>
        <p:nvSpPr>
          <p:cNvPr id="6" name="Footer Placeholder 5"/>
          <p:cNvSpPr>
            <a:spLocks noGrp="1"/>
          </p:cNvSpPr>
          <p:nvPr>
            <p:ph type="ftr" sz="quarter" idx="11"/>
          </p:nvPr>
        </p:nvSpPr>
        <p:spPr/>
        <p:txBody>
          <a:bodyPr/>
          <a:lstStyle/>
          <a:p>
            <a:pPr>
              <a:defRPr/>
            </a:pPr>
            <a:endParaRPr lang="en-US" altLang="zh-CN" dirty="0"/>
          </a:p>
        </p:txBody>
      </p:sp>
      <p:sp>
        <p:nvSpPr>
          <p:cNvPr id="7" name="Slide Number Placeholder 6"/>
          <p:cNvSpPr>
            <a:spLocks noGrp="1"/>
          </p:cNvSpPr>
          <p:nvPr>
            <p:ph type="sldNum" sz="quarter" idx="12"/>
          </p:nvPr>
        </p:nvSpPr>
        <p:spPr/>
        <p:txBody>
          <a:bodyPr/>
          <a:lstStyle/>
          <a:p>
            <a:pPr>
              <a:defRPr/>
            </a:pPr>
            <a:fld id="{CC82F538-102F-4CF7-AB42-BC9C11978BA0}" type="slidenum">
              <a:rPr lang="en-US" altLang="zh-CN" smtClean="0"/>
              <a:pPr>
                <a:defRPr/>
              </a:pPr>
              <a:t>‹#›</a:t>
            </a:fld>
            <a:endParaRPr lang="en-US" altLang="zh-CN" dirty="0"/>
          </a:p>
        </p:txBody>
      </p:sp>
    </p:spTree>
    <p:extLst>
      <p:ext uri="{BB962C8B-B14F-4D97-AF65-F5344CB8AC3E}">
        <p14:creationId xmlns:p14="http://schemas.microsoft.com/office/powerpoint/2010/main" val="2599447024"/>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zh-CN" dirty="0"/>
          </a:p>
        </p:txBody>
      </p:sp>
      <p:sp>
        <p:nvSpPr>
          <p:cNvPr id="8" name="Footer Placeholder 7"/>
          <p:cNvSpPr>
            <a:spLocks noGrp="1"/>
          </p:cNvSpPr>
          <p:nvPr>
            <p:ph type="ftr" sz="quarter" idx="11"/>
          </p:nvPr>
        </p:nvSpPr>
        <p:spPr/>
        <p:txBody>
          <a:bodyPr/>
          <a:lstStyle/>
          <a:p>
            <a:pPr>
              <a:defRPr/>
            </a:pPr>
            <a:endParaRPr lang="en-US" altLang="zh-CN" dirty="0"/>
          </a:p>
        </p:txBody>
      </p:sp>
      <p:sp>
        <p:nvSpPr>
          <p:cNvPr id="9" name="Slide Number Placeholder 8"/>
          <p:cNvSpPr>
            <a:spLocks noGrp="1"/>
          </p:cNvSpPr>
          <p:nvPr>
            <p:ph type="sldNum" sz="quarter" idx="12"/>
          </p:nvPr>
        </p:nvSpPr>
        <p:spPr/>
        <p:txBody>
          <a:bodyPr/>
          <a:lstStyle/>
          <a:p>
            <a:pPr>
              <a:defRPr/>
            </a:pPr>
            <a:fld id="{CC82F538-102F-4CF7-AB42-BC9C11978BA0}" type="slidenum">
              <a:rPr lang="en-US" altLang="zh-CN" smtClean="0"/>
              <a:pPr>
                <a:defRPr/>
              </a:pPr>
              <a:t>‹#›</a:t>
            </a:fld>
            <a:endParaRPr lang="en-US" altLang="zh-CN" dirty="0"/>
          </a:p>
        </p:txBody>
      </p:sp>
    </p:spTree>
    <p:extLst>
      <p:ext uri="{BB962C8B-B14F-4D97-AF65-F5344CB8AC3E}">
        <p14:creationId xmlns:p14="http://schemas.microsoft.com/office/powerpoint/2010/main" val="2255710895"/>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zh-CN" dirty="0"/>
          </a:p>
        </p:txBody>
      </p:sp>
      <p:sp>
        <p:nvSpPr>
          <p:cNvPr id="4" name="Footer Placeholder 3"/>
          <p:cNvSpPr>
            <a:spLocks noGrp="1"/>
          </p:cNvSpPr>
          <p:nvPr>
            <p:ph type="ftr" sz="quarter" idx="11"/>
          </p:nvPr>
        </p:nvSpPr>
        <p:spPr/>
        <p:txBody>
          <a:bodyPr/>
          <a:lstStyle/>
          <a:p>
            <a:pPr>
              <a:defRPr/>
            </a:pPr>
            <a:endParaRPr lang="en-US" altLang="zh-CN" dirty="0"/>
          </a:p>
        </p:txBody>
      </p:sp>
      <p:sp>
        <p:nvSpPr>
          <p:cNvPr id="5" name="Slide Number Placeholder 4"/>
          <p:cNvSpPr>
            <a:spLocks noGrp="1"/>
          </p:cNvSpPr>
          <p:nvPr>
            <p:ph type="sldNum" sz="quarter" idx="12"/>
          </p:nvPr>
        </p:nvSpPr>
        <p:spPr/>
        <p:txBody>
          <a:bodyPr/>
          <a:lstStyle/>
          <a:p>
            <a:pPr>
              <a:defRPr/>
            </a:pPr>
            <a:fld id="{CC82F538-102F-4CF7-AB42-BC9C11978BA0}" type="slidenum">
              <a:rPr lang="en-US" altLang="zh-CN" smtClean="0"/>
              <a:pPr>
                <a:defRPr/>
              </a:pPr>
              <a:t>‹#›</a:t>
            </a:fld>
            <a:endParaRPr lang="en-US" altLang="zh-CN" dirty="0"/>
          </a:p>
        </p:txBody>
      </p:sp>
    </p:spTree>
    <p:extLst>
      <p:ext uri="{BB962C8B-B14F-4D97-AF65-F5344CB8AC3E}">
        <p14:creationId xmlns:p14="http://schemas.microsoft.com/office/powerpoint/2010/main" val="1957316855"/>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zh-CN" dirty="0"/>
          </a:p>
        </p:txBody>
      </p:sp>
      <p:sp>
        <p:nvSpPr>
          <p:cNvPr id="3" name="Footer Placeholder 2"/>
          <p:cNvSpPr>
            <a:spLocks noGrp="1"/>
          </p:cNvSpPr>
          <p:nvPr>
            <p:ph type="ftr" sz="quarter" idx="11"/>
          </p:nvPr>
        </p:nvSpPr>
        <p:spPr/>
        <p:txBody>
          <a:bodyPr/>
          <a:lstStyle/>
          <a:p>
            <a:pPr>
              <a:defRPr/>
            </a:pPr>
            <a:endParaRPr lang="en-US" altLang="zh-CN" dirty="0"/>
          </a:p>
        </p:txBody>
      </p:sp>
      <p:sp>
        <p:nvSpPr>
          <p:cNvPr id="4" name="Slide Number Placeholder 3"/>
          <p:cNvSpPr>
            <a:spLocks noGrp="1"/>
          </p:cNvSpPr>
          <p:nvPr>
            <p:ph type="sldNum" sz="quarter" idx="12"/>
          </p:nvPr>
        </p:nvSpPr>
        <p:spPr/>
        <p:txBody>
          <a:bodyPr/>
          <a:lstStyle/>
          <a:p>
            <a:pPr>
              <a:defRPr/>
            </a:pPr>
            <a:fld id="{CC82F538-102F-4CF7-AB42-BC9C11978BA0}" type="slidenum">
              <a:rPr lang="en-US" altLang="zh-CN" smtClean="0"/>
              <a:pPr>
                <a:defRPr/>
              </a:pPr>
              <a:t>‹#›</a:t>
            </a:fld>
            <a:endParaRPr lang="en-US" altLang="zh-CN" dirty="0"/>
          </a:p>
        </p:txBody>
      </p:sp>
    </p:spTree>
    <p:extLst>
      <p:ext uri="{BB962C8B-B14F-4D97-AF65-F5344CB8AC3E}">
        <p14:creationId xmlns:p14="http://schemas.microsoft.com/office/powerpoint/2010/main" val="92780803"/>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ltLang="zh-CN" dirty="0"/>
          </a:p>
        </p:txBody>
      </p:sp>
      <p:sp>
        <p:nvSpPr>
          <p:cNvPr id="6" name="Footer Placeholder 5"/>
          <p:cNvSpPr>
            <a:spLocks noGrp="1"/>
          </p:cNvSpPr>
          <p:nvPr>
            <p:ph type="ftr" sz="quarter" idx="11"/>
          </p:nvPr>
        </p:nvSpPr>
        <p:spPr/>
        <p:txBody>
          <a:bodyPr/>
          <a:lstStyle/>
          <a:p>
            <a:pPr>
              <a:defRPr/>
            </a:pPr>
            <a:endParaRPr lang="en-US" altLang="zh-CN" dirty="0"/>
          </a:p>
        </p:txBody>
      </p:sp>
      <p:sp>
        <p:nvSpPr>
          <p:cNvPr id="7" name="Slide Number Placeholder 6"/>
          <p:cNvSpPr>
            <a:spLocks noGrp="1"/>
          </p:cNvSpPr>
          <p:nvPr>
            <p:ph type="sldNum" sz="quarter" idx="12"/>
          </p:nvPr>
        </p:nvSpPr>
        <p:spPr/>
        <p:txBody>
          <a:bodyPr/>
          <a:lstStyle/>
          <a:p>
            <a:pPr>
              <a:defRPr/>
            </a:pPr>
            <a:fld id="{CC82F538-102F-4CF7-AB42-BC9C11978BA0}" type="slidenum">
              <a:rPr lang="en-US" altLang="zh-CN" smtClean="0"/>
              <a:pPr>
                <a:defRPr/>
              </a:pPr>
              <a:t>‹#›</a:t>
            </a:fld>
            <a:endParaRPr lang="en-US" altLang="zh-CN" dirty="0"/>
          </a:p>
        </p:txBody>
      </p:sp>
    </p:spTree>
    <p:extLst>
      <p:ext uri="{BB962C8B-B14F-4D97-AF65-F5344CB8AC3E}">
        <p14:creationId xmlns:p14="http://schemas.microsoft.com/office/powerpoint/2010/main" val="3668822232"/>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ltLang="zh-CN" dirty="0"/>
          </a:p>
        </p:txBody>
      </p:sp>
      <p:sp>
        <p:nvSpPr>
          <p:cNvPr id="6" name="Footer Placeholder 5"/>
          <p:cNvSpPr>
            <a:spLocks noGrp="1"/>
          </p:cNvSpPr>
          <p:nvPr>
            <p:ph type="ftr" sz="quarter" idx="11"/>
          </p:nvPr>
        </p:nvSpPr>
        <p:spPr/>
        <p:txBody>
          <a:bodyPr/>
          <a:lstStyle/>
          <a:p>
            <a:pPr>
              <a:defRPr/>
            </a:pPr>
            <a:endParaRPr lang="en-US" altLang="zh-CN" dirty="0"/>
          </a:p>
        </p:txBody>
      </p:sp>
      <p:sp>
        <p:nvSpPr>
          <p:cNvPr id="7" name="Slide Number Placeholder 6"/>
          <p:cNvSpPr>
            <a:spLocks noGrp="1"/>
          </p:cNvSpPr>
          <p:nvPr>
            <p:ph type="sldNum" sz="quarter" idx="12"/>
          </p:nvPr>
        </p:nvSpPr>
        <p:spPr/>
        <p:txBody>
          <a:bodyPr/>
          <a:lstStyle/>
          <a:p>
            <a:pPr>
              <a:defRPr/>
            </a:pPr>
            <a:fld id="{CC82F538-102F-4CF7-AB42-BC9C11978BA0}" type="slidenum">
              <a:rPr lang="en-US" altLang="zh-CN" smtClean="0"/>
              <a:pPr>
                <a:defRPr/>
              </a:pPr>
              <a:t>‹#›</a:t>
            </a:fld>
            <a:endParaRPr lang="en-US" altLang="zh-CN" dirty="0"/>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3780023"/>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a:defRPr/>
            </a:pPr>
            <a:endParaRPr lang="en-US" altLang="zh-CN" dirty="0"/>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a:defRPr/>
            </a:pPr>
            <a:endParaRPr lang="en-US" altLang="zh-CN" dirty="0"/>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a:defRPr/>
            </a:pPr>
            <a:fld id="{CC82F538-102F-4CF7-AB42-BC9C11978BA0}" type="slidenum">
              <a:rPr lang="en-US" altLang="zh-CN" smtClean="0"/>
              <a:pPr>
                <a:defRPr/>
              </a:pPr>
              <a:t>‹#›</a:t>
            </a:fld>
            <a:endParaRPr lang="en-US" altLang="zh-CN" dirty="0"/>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9135065"/>
      </p:ext>
    </p:extLst>
  </p:cSld>
  <p:clrMap bg1="lt1" tx1="dk1" bg2="lt2" tx2="dk2" accent1="accent1" accent2="accent2" accent3="accent3" accent4="accent4" accent5="accent5" accent6="accent6" hlink="hlink" folHlink="folHlink"/>
  <p:sldLayoutIdLst>
    <p:sldLayoutId id="2147484155" r:id="rId1"/>
    <p:sldLayoutId id="2147484156" r:id="rId2"/>
    <p:sldLayoutId id="2147484157" r:id="rId3"/>
    <p:sldLayoutId id="2147484158" r:id="rId4"/>
    <p:sldLayoutId id="2147484159" r:id="rId5"/>
    <p:sldLayoutId id="2147484160" r:id="rId6"/>
    <p:sldLayoutId id="2147484161" r:id="rId7"/>
    <p:sldLayoutId id="2147484162" r:id="rId8"/>
    <p:sldLayoutId id="2147484163" r:id="rId9"/>
    <p:sldLayoutId id="2147484164" r:id="rId10"/>
    <p:sldLayoutId id="2147484165" r:id="rId11"/>
  </p:sldLayoutIdLst>
  <p:hf hdr="0" dt="0"/>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6.tif"/><Relationship Id="rId7" Type="http://schemas.openxmlformats.org/officeDocument/2006/relationships/image" Target="../media/image20.tif"/><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9.tif"/><Relationship Id="rId5" Type="http://schemas.openxmlformats.org/officeDocument/2006/relationships/image" Target="../media/image18.png"/><Relationship Id="rId4" Type="http://schemas.openxmlformats.org/officeDocument/2006/relationships/image" Target="../media/image17.tif"/><Relationship Id="rId9"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2.emf"/><Relationship Id="rId7" Type="http://schemas.openxmlformats.org/officeDocument/2006/relationships/image" Target="../media/image3.png"/><Relationship Id="rId2" Type="http://schemas.openxmlformats.org/officeDocument/2006/relationships/image" Target="../media/image21.emf"/><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24.emf"/><Relationship Id="rId4" Type="http://schemas.openxmlformats.org/officeDocument/2006/relationships/image" Target="../media/image23.emf"/></Relationships>
</file>

<file path=ppt/slides/_rels/slide12.xml.rels><?xml version="1.0" encoding="UTF-8" standalone="yes"?>
<Relationships xmlns="http://schemas.openxmlformats.org/package/2006/relationships"><Relationship Id="rId3" Type="http://schemas.openxmlformats.org/officeDocument/2006/relationships/image" Target="../media/image26.tif"/><Relationship Id="rId7" Type="http://schemas.openxmlformats.org/officeDocument/2006/relationships/image" Target="../media/image3.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28.tif"/><Relationship Id="rId4" Type="http://schemas.openxmlformats.org/officeDocument/2006/relationships/image" Target="../media/image27.tif"/></Relationships>
</file>

<file path=ppt/slides/_rels/slide1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1.tif"/><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6.wmf"/><Relationship Id="rId5" Type="http://schemas.openxmlformats.org/officeDocument/2006/relationships/oleObject" Target="../embeddings/oleObject2.bin"/><Relationship Id="rId10" Type="http://schemas.openxmlformats.org/officeDocument/2006/relationships/image" Target="../media/image3.png"/><Relationship Id="rId4" Type="http://schemas.openxmlformats.org/officeDocument/2006/relationships/image" Target="../media/image5.wmf"/><Relationship Id="rId9"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2.tif"/><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3.tif"/><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4.tif"/><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5.tif"/><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6.tif"/><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7.tif"/><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9.tif"/><Relationship Id="rId2" Type="http://schemas.openxmlformats.org/officeDocument/2006/relationships/image" Target="../media/image38.tif"/><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40.tif"/></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3.tif"/><Relationship Id="rId5" Type="http://schemas.openxmlformats.org/officeDocument/2006/relationships/image" Target="../media/image42.tif"/><Relationship Id="rId4" Type="http://schemas.openxmlformats.org/officeDocument/2006/relationships/image" Target="../media/image41.tif"/></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4.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gsics.atmos.umd.edu/pub/Development/20180319/4d_2018_GSICS_HUIXU.pptx" TargetMode="Externa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6.wmf"/><Relationship Id="rId5" Type="http://schemas.openxmlformats.org/officeDocument/2006/relationships/oleObject" Target="../embeddings/oleObject2.bin"/><Relationship Id="rId10" Type="http://schemas.openxmlformats.org/officeDocument/2006/relationships/image" Target="../media/image3.png"/><Relationship Id="rId4" Type="http://schemas.openxmlformats.org/officeDocument/2006/relationships/image" Target="../media/image5.wmf"/><Relationship Id="rId9"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9.tif"/><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1.tif"/><Relationship Id="rId2" Type="http://schemas.openxmlformats.org/officeDocument/2006/relationships/image" Target="../media/image10.tif"/><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2.tif"/></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7"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5.tif"/><Relationship Id="rId4" Type="http://schemas.openxmlformats.org/officeDocument/2006/relationships/image" Target="../media/image1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5A21C290-39E2-4A04-BE05-9E9378B48B0D}"/>
              </a:ext>
            </a:extLst>
          </p:cNvPr>
          <p:cNvSpPr>
            <a:spLocks noGrp="1"/>
          </p:cNvSpPr>
          <p:nvPr/>
        </p:nvSpPr>
        <p:spPr bwMode="auto">
          <a:xfrm>
            <a:off x="0" y="2362200"/>
            <a:ext cx="9144000" cy="1140825"/>
          </a:xfrm>
          <a:prstGeom prst="rect">
            <a:avLst/>
          </a:prstGeom>
          <a:solidFill>
            <a:schemeClr val="accent5"/>
          </a:solidFill>
          <a:ln>
            <a:noFill/>
          </a:ln>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spcBef>
                <a:spcPct val="0"/>
              </a:spcBef>
              <a:buFontTx/>
              <a:buNone/>
              <a:defRPr/>
            </a:pPr>
            <a:r>
              <a:rPr lang="en-US" altLang="zh-CN" sz="2400" b="1" dirty="0">
                <a:latin typeface="Tw Cen MT (Body)"/>
                <a:ea typeface="微软雅黑" panose="020B0503020204020204" pitchFamily="34" charset="-122"/>
              </a:rPr>
              <a:t>Cross-track Infrared Sounder Spectral Gap Filling Accuracy Analysis </a:t>
            </a:r>
          </a:p>
          <a:p>
            <a:pPr algn="ctr" eaLnBrk="1" hangingPunct="1">
              <a:lnSpc>
                <a:spcPct val="150000"/>
              </a:lnSpc>
              <a:spcBef>
                <a:spcPct val="0"/>
              </a:spcBef>
              <a:buFontTx/>
              <a:buNone/>
              <a:defRPr/>
            </a:pPr>
            <a:r>
              <a:rPr lang="en-US" altLang="zh-CN" sz="2400" b="1" dirty="0">
                <a:latin typeface="Tw Cen MT (Body)"/>
                <a:ea typeface="微软雅黑" panose="020B0503020204020204" pitchFamily="34" charset="-122"/>
              </a:rPr>
              <a:t>using GOES-16 ABI as Example</a:t>
            </a:r>
          </a:p>
        </p:txBody>
      </p:sp>
      <p:sp>
        <p:nvSpPr>
          <p:cNvPr id="5123" name="TextBox 1">
            <a:extLst>
              <a:ext uri="{FF2B5EF4-FFF2-40B4-BE49-F238E27FC236}">
                <a16:creationId xmlns:a16="http://schemas.microsoft.com/office/drawing/2014/main" id="{0390C65D-510C-4D5C-BCDB-D94E1EC87956}"/>
              </a:ext>
            </a:extLst>
          </p:cNvPr>
          <p:cNvSpPr txBox="1">
            <a:spLocks noChangeArrowheads="1"/>
          </p:cNvSpPr>
          <p:nvPr/>
        </p:nvSpPr>
        <p:spPr bwMode="auto">
          <a:xfrm>
            <a:off x="1066800" y="3883025"/>
            <a:ext cx="7010400" cy="504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spcBef>
                <a:spcPct val="0"/>
              </a:spcBef>
              <a:buFontTx/>
              <a:buNone/>
            </a:pPr>
            <a:r>
              <a:rPr lang="en-US" altLang="zh-CN" sz="2000" b="1" dirty="0">
                <a:latin typeface="Tw Cen MT (Body)"/>
                <a:cs typeface="Times New Roman" panose="02020603050405020304" pitchFamily="18" charset="0"/>
              </a:rPr>
              <a:t>Hui Xu, Likun Wang, Fangfang Yu, Yong Chen and Fred Wu</a:t>
            </a:r>
          </a:p>
        </p:txBody>
      </p:sp>
      <p:pic>
        <p:nvPicPr>
          <p:cNvPr id="5124" name="Picture 5" descr="C:\Users\huixu\Desktop\logo.png">
            <a:extLst>
              <a:ext uri="{FF2B5EF4-FFF2-40B4-BE49-F238E27FC236}">
                <a16:creationId xmlns:a16="http://schemas.microsoft.com/office/drawing/2014/main" id="{D285D210-FF07-437D-9FF0-BBC162C588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7555" y="58513"/>
            <a:ext cx="1219137" cy="662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C3FDDC32-A446-4001-95E9-63D14BAB8869}"/>
              </a:ext>
            </a:extLst>
          </p:cNvPr>
          <p:cNvPicPr>
            <a:picLocks noChangeAspect="1"/>
          </p:cNvPicPr>
          <p:nvPr/>
        </p:nvPicPr>
        <p:blipFill>
          <a:blip r:embed="rId4"/>
          <a:stretch>
            <a:fillRect/>
          </a:stretch>
        </p:blipFill>
        <p:spPr>
          <a:xfrm>
            <a:off x="57150" y="76200"/>
            <a:ext cx="1566675" cy="618745"/>
          </a:xfrm>
          <a:prstGeom prst="rect">
            <a:avLst/>
          </a:prstGeom>
        </p:spPr>
      </p:pic>
      <p:sp>
        <p:nvSpPr>
          <p:cNvPr id="7" name="TextBox 6">
            <a:extLst>
              <a:ext uri="{FF2B5EF4-FFF2-40B4-BE49-F238E27FC236}">
                <a16:creationId xmlns:a16="http://schemas.microsoft.com/office/drawing/2014/main" id="{A17D0D15-1C62-45D3-A267-8B0CAD943943}"/>
              </a:ext>
            </a:extLst>
          </p:cNvPr>
          <p:cNvSpPr txBox="1"/>
          <p:nvPr/>
        </p:nvSpPr>
        <p:spPr>
          <a:xfrm>
            <a:off x="3200400" y="4908670"/>
            <a:ext cx="2537169" cy="523220"/>
          </a:xfrm>
          <a:prstGeom prst="rect">
            <a:avLst/>
          </a:prstGeom>
          <a:noFill/>
        </p:spPr>
        <p:txBody>
          <a:bodyPr wrap="none" rtlCol="0">
            <a:spAutoFit/>
          </a:bodyPr>
          <a:lstStyle/>
          <a:p>
            <a:r>
              <a:rPr lang="en-US" sz="1400" dirty="0"/>
              <a:t>GSICS IR Subgroup </a:t>
            </a:r>
            <a:r>
              <a:rPr lang="en-US" sz="1400" dirty="0" err="1"/>
              <a:t>Webmeeting</a:t>
            </a:r>
            <a:endParaRPr lang="en-US" sz="1400" dirty="0"/>
          </a:p>
          <a:p>
            <a:pPr algn="ctr"/>
            <a:r>
              <a:rPr lang="en-US" sz="1400" dirty="0"/>
              <a:t>06/05/2018</a:t>
            </a:r>
          </a:p>
        </p:txBody>
      </p:sp>
    </p:spTree>
  </p:cSld>
  <p:clrMapOvr>
    <a:masterClrMapping/>
  </p:clrMapOvr>
  <p:transition spd="slow"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6F21A1-6456-483E-8D3E-55E88DC326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8908" y="1618343"/>
            <a:ext cx="4783784" cy="2690038"/>
          </a:xfrm>
          <a:prstGeom prst="rect">
            <a:avLst/>
          </a:prstGeom>
        </p:spPr>
      </p:pic>
      <p:pic>
        <p:nvPicPr>
          <p:cNvPr id="23" name="Picture 22">
            <a:extLst>
              <a:ext uri="{FF2B5EF4-FFF2-40B4-BE49-F238E27FC236}">
                <a16:creationId xmlns:a16="http://schemas.microsoft.com/office/drawing/2014/main" id="{BF351737-CAC0-41C1-9B3A-EC08513A9E7C}"/>
              </a:ext>
            </a:extLst>
          </p:cNvPr>
          <p:cNvPicPr>
            <a:picLocks noChangeAspect="1"/>
          </p:cNvPicPr>
          <p:nvPr/>
        </p:nvPicPr>
        <p:blipFill rotWithShape="1">
          <a:blip r:embed="rId4">
            <a:extLst>
              <a:ext uri="{28A0092B-C50C-407E-A947-70E740481C1C}">
                <a14:useLocalDpi xmlns:a14="http://schemas.microsoft.com/office/drawing/2010/main" val="0"/>
              </a:ext>
            </a:extLst>
          </a:blip>
          <a:srcRect l="6396" t="8692" r="12579" b="2161"/>
          <a:stretch/>
        </p:blipFill>
        <p:spPr>
          <a:xfrm>
            <a:off x="2990851" y="4576211"/>
            <a:ext cx="2779019" cy="2281789"/>
          </a:xfrm>
          <a:prstGeom prst="rect">
            <a:avLst/>
          </a:prstGeom>
        </p:spPr>
      </p:pic>
      <p:pic>
        <p:nvPicPr>
          <p:cNvPr id="9" name="Picture 8">
            <a:extLst>
              <a:ext uri="{FF2B5EF4-FFF2-40B4-BE49-F238E27FC236}">
                <a16:creationId xmlns:a16="http://schemas.microsoft.com/office/drawing/2014/main" id="{5BCD002D-23CD-4C6D-B30C-90FB68EFE0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7443" y="1539280"/>
            <a:ext cx="3938357" cy="3011685"/>
          </a:xfrm>
          <a:prstGeom prst="rect">
            <a:avLst/>
          </a:prstGeom>
        </p:spPr>
      </p:pic>
      <p:sp>
        <p:nvSpPr>
          <p:cNvPr id="7170" name="Slide Number Placeholder 2">
            <a:extLst>
              <a:ext uri="{FF2B5EF4-FFF2-40B4-BE49-F238E27FC236}">
                <a16:creationId xmlns:a16="http://schemas.microsoft.com/office/drawing/2014/main" id="{228C48FA-2C24-4310-83BC-9507271A0BA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3EA638AD-8189-41F9-BDD7-F7C8FEFBF46D}" type="slidenum">
              <a:rPr lang="en-US" altLang="zh-CN" sz="1400" smtClean="0"/>
              <a:pPr>
                <a:spcBef>
                  <a:spcPct val="0"/>
                </a:spcBef>
                <a:buFontTx/>
                <a:buNone/>
              </a:pPr>
              <a:t>10</a:t>
            </a:fld>
            <a:endParaRPr lang="en-US" altLang="zh-CN" sz="1400" dirty="0"/>
          </a:p>
        </p:txBody>
      </p:sp>
      <p:cxnSp>
        <p:nvCxnSpPr>
          <p:cNvPr id="16" name="Straight Connector 3">
            <a:extLst>
              <a:ext uri="{FF2B5EF4-FFF2-40B4-BE49-F238E27FC236}">
                <a16:creationId xmlns:a16="http://schemas.microsoft.com/office/drawing/2014/main" id="{BC33314B-060F-4BDA-A9FD-8E61CBD36978}"/>
              </a:ext>
            </a:extLst>
          </p:cNvPr>
          <p:cNvCxnSpPr/>
          <p:nvPr/>
        </p:nvCxnSpPr>
        <p:spPr>
          <a:xfrm>
            <a:off x="0" y="990600"/>
            <a:ext cx="9134475"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68614E25-8F3A-48EA-A31B-99F791B64870}"/>
              </a:ext>
            </a:extLst>
          </p:cNvPr>
          <p:cNvSpPr/>
          <p:nvPr/>
        </p:nvSpPr>
        <p:spPr>
          <a:xfrm>
            <a:off x="333843" y="1078468"/>
            <a:ext cx="5088252" cy="369332"/>
          </a:xfrm>
          <a:prstGeom prst="rect">
            <a:avLst/>
          </a:prstGeom>
        </p:spPr>
        <p:txBody>
          <a:bodyPr wrap="none">
            <a:spAutoFit/>
          </a:bodyPr>
          <a:lstStyle/>
          <a:p>
            <a:r>
              <a:rPr lang="en-US" altLang="en-US" b="1" dirty="0">
                <a:latin typeface="Tw Cen MT (Body)"/>
              </a:rPr>
              <a:t>CrIS(gapfilled)-ABI</a:t>
            </a:r>
            <a:r>
              <a:rPr lang="en-US" b="1" dirty="0">
                <a:latin typeface="Tw Cen MT (Body)"/>
                <a:cs typeface="Times New Roman" panose="02020603050405020304" pitchFamily="18" charset="0"/>
              </a:rPr>
              <a:t> minus FullCrIS-ABI in </a:t>
            </a:r>
            <a:r>
              <a:rPr lang="en-US" b="1" u="sng" dirty="0">
                <a:solidFill>
                  <a:srgbClr val="C00000"/>
                </a:solidFill>
                <a:effectLst>
                  <a:outerShdw blurRad="38100" dist="38100" dir="2700000" algn="tl">
                    <a:srgbClr val="000000">
                      <a:alpha val="43137"/>
                    </a:srgbClr>
                  </a:outerShdw>
                </a:effectLst>
                <a:latin typeface="Tw Cen MT (Body)"/>
                <a:cs typeface="Times New Roman" panose="02020603050405020304" pitchFamily="18" charset="0"/>
              </a:rPr>
              <a:t>Channel 8</a:t>
            </a:r>
          </a:p>
        </p:txBody>
      </p:sp>
      <p:sp>
        <p:nvSpPr>
          <p:cNvPr id="6" name="TextBox 5">
            <a:extLst>
              <a:ext uri="{FF2B5EF4-FFF2-40B4-BE49-F238E27FC236}">
                <a16:creationId xmlns:a16="http://schemas.microsoft.com/office/drawing/2014/main" id="{F39F4A8A-2E09-4DDE-93AD-DB70DF6BE28C}"/>
              </a:ext>
            </a:extLst>
          </p:cNvPr>
          <p:cNvSpPr txBox="1"/>
          <p:nvPr/>
        </p:nvSpPr>
        <p:spPr>
          <a:xfrm>
            <a:off x="6117361" y="3429000"/>
            <a:ext cx="3013075" cy="369332"/>
          </a:xfrm>
          <a:prstGeom prst="rect">
            <a:avLst/>
          </a:prstGeom>
          <a:noFill/>
        </p:spPr>
        <p:txBody>
          <a:bodyPr wrap="square" rtlCol="0">
            <a:spAutoFit/>
          </a:bodyPr>
          <a:lstStyle/>
          <a:p>
            <a:r>
              <a:rPr lang="en-US" dirty="0">
                <a:solidFill>
                  <a:srgbClr val="C00000"/>
                </a:solidFill>
              </a:rPr>
              <a:t>Mostly less than 0.0005K </a:t>
            </a:r>
          </a:p>
        </p:txBody>
      </p:sp>
      <p:pic>
        <p:nvPicPr>
          <p:cNvPr id="21" name="Picture 20">
            <a:extLst>
              <a:ext uri="{FF2B5EF4-FFF2-40B4-BE49-F238E27FC236}">
                <a16:creationId xmlns:a16="http://schemas.microsoft.com/office/drawing/2014/main" id="{DBF4F66C-407F-4E8F-8AF2-75D74E59AF82}"/>
              </a:ext>
            </a:extLst>
          </p:cNvPr>
          <p:cNvPicPr>
            <a:picLocks noChangeAspect="1"/>
          </p:cNvPicPr>
          <p:nvPr/>
        </p:nvPicPr>
        <p:blipFill rotWithShape="1">
          <a:blip r:embed="rId6">
            <a:extLst>
              <a:ext uri="{28A0092B-C50C-407E-A947-70E740481C1C}">
                <a14:useLocalDpi xmlns:a14="http://schemas.microsoft.com/office/drawing/2010/main" val="0"/>
              </a:ext>
            </a:extLst>
          </a:blip>
          <a:srcRect l="5028" t="10831" r="12750" b="2137"/>
          <a:stretch/>
        </p:blipFill>
        <p:spPr>
          <a:xfrm>
            <a:off x="152400" y="4603544"/>
            <a:ext cx="2819401" cy="2227125"/>
          </a:xfrm>
          <a:prstGeom prst="rect">
            <a:avLst/>
          </a:prstGeom>
        </p:spPr>
      </p:pic>
      <p:pic>
        <p:nvPicPr>
          <p:cNvPr id="27" name="Picture 26">
            <a:extLst>
              <a:ext uri="{FF2B5EF4-FFF2-40B4-BE49-F238E27FC236}">
                <a16:creationId xmlns:a16="http://schemas.microsoft.com/office/drawing/2014/main" id="{549F939A-FAE5-4AC6-BF5E-1275C50D7A90}"/>
              </a:ext>
            </a:extLst>
          </p:cNvPr>
          <p:cNvPicPr>
            <a:picLocks noChangeAspect="1"/>
          </p:cNvPicPr>
          <p:nvPr/>
        </p:nvPicPr>
        <p:blipFill rotWithShape="1">
          <a:blip r:embed="rId7">
            <a:extLst>
              <a:ext uri="{28A0092B-C50C-407E-A947-70E740481C1C}">
                <a14:useLocalDpi xmlns:a14="http://schemas.microsoft.com/office/drawing/2010/main" val="0"/>
              </a:ext>
            </a:extLst>
          </a:blip>
          <a:srcRect l="6110" t="9096" r="2375" b="4816"/>
          <a:stretch/>
        </p:blipFill>
        <p:spPr>
          <a:xfrm>
            <a:off x="5829300" y="4540747"/>
            <a:ext cx="3124200" cy="2203504"/>
          </a:xfrm>
          <a:prstGeom prst="rect">
            <a:avLst/>
          </a:prstGeom>
        </p:spPr>
      </p:pic>
      <p:sp>
        <p:nvSpPr>
          <p:cNvPr id="35" name="TextBox 34">
            <a:extLst>
              <a:ext uri="{FF2B5EF4-FFF2-40B4-BE49-F238E27FC236}">
                <a16:creationId xmlns:a16="http://schemas.microsoft.com/office/drawing/2014/main" id="{0E5786FE-3BB6-4079-B304-E099069129E7}"/>
              </a:ext>
            </a:extLst>
          </p:cNvPr>
          <p:cNvSpPr txBox="1"/>
          <p:nvPr/>
        </p:nvSpPr>
        <p:spPr>
          <a:xfrm>
            <a:off x="721239" y="4761671"/>
            <a:ext cx="1477895" cy="307777"/>
          </a:xfrm>
          <a:prstGeom prst="rect">
            <a:avLst/>
          </a:prstGeom>
          <a:noFill/>
        </p:spPr>
        <p:txBody>
          <a:bodyPr wrap="square" rtlCol="0">
            <a:spAutoFit/>
          </a:bodyPr>
          <a:lstStyle/>
          <a:p>
            <a:r>
              <a:rPr lang="en-US" sz="1400" b="1" dirty="0"/>
              <a:t>Scene dependent</a:t>
            </a:r>
          </a:p>
        </p:txBody>
      </p:sp>
      <p:sp>
        <p:nvSpPr>
          <p:cNvPr id="36" name="TextBox 35">
            <a:extLst>
              <a:ext uri="{FF2B5EF4-FFF2-40B4-BE49-F238E27FC236}">
                <a16:creationId xmlns:a16="http://schemas.microsoft.com/office/drawing/2014/main" id="{D8315F08-DB32-4037-BA5B-458734D959E9}"/>
              </a:ext>
            </a:extLst>
          </p:cNvPr>
          <p:cNvSpPr txBox="1"/>
          <p:nvPr/>
        </p:nvSpPr>
        <p:spPr>
          <a:xfrm>
            <a:off x="702189" y="5853984"/>
            <a:ext cx="2207520" cy="369332"/>
          </a:xfrm>
          <a:prstGeom prst="rect">
            <a:avLst/>
          </a:prstGeom>
          <a:noFill/>
        </p:spPr>
        <p:txBody>
          <a:bodyPr wrap="square" rtlCol="0">
            <a:spAutoFit/>
          </a:bodyPr>
          <a:lstStyle/>
          <a:p>
            <a:r>
              <a:rPr lang="en-US" b="1" dirty="0">
                <a:solidFill>
                  <a:srgbClr val="C00000"/>
                </a:solidFill>
              </a:rPr>
              <a:t>NOT observed </a:t>
            </a:r>
          </a:p>
        </p:txBody>
      </p:sp>
      <p:sp>
        <p:nvSpPr>
          <p:cNvPr id="38" name="TextBox 37">
            <a:extLst>
              <a:ext uri="{FF2B5EF4-FFF2-40B4-BE49-F238E27FC236}">
                <a16:creationId xmlns:a16="http://schemas.microsoft.com/office/drawing/2014/main" id="{A23E9559-EE4D-4E01-99AD-32CFA21AC1CB}"/>
              </a:ext>
            </a:extLst>
          </p:cNvPr>
          <p:cNvSpPr txBox="1"/>
          <p:nvPr/>
        </p:nvSpPr>
        <p:spPr>
          <a:xfrm>
            <a:off x="3440493" y="4746754"/>
            <a:ext cx="1477895" cy="307777"/>
          </a:xfrm>
          <a:prstGeom prst="rect">
            <a:avLst/>
          </a:prstGeom>
          <a:noFill/>
        </p:spPr>
        <p:txBody>
          <a:bodyPr wrap="square" rtlCol="0">
            <a:spAutoFit/>
          </a:bodyPr>
          <a:lstStyle/>
          <a:p>
            <a:r>
              <a:rPr lang="en-US" sz="1400" b="1" dirty="0"/>
              <a:t>Angle dependent</a:t>
            </a:r>
          </a:p>
        </p:txBody>
      </p:sp>
      <p:sp>
        <p:nvSpPr>
          <p:cNvPr id="39" name="TextBox 38">
            <a:extLst>
              <a:ext uri="{FF2B5EF4-FFF2-40B4-BE49-F238E27FC236}">
                <a16:creationId xmlns:a16="http://schemas.microsoft.com/office/drawing/2014/main" id="{04BE4532-5665-4492-AE36-035842F5755C}"/>
              </a:ext>
            </a:extLst>
          </p:cNvPr>
          <p:cNvSpPr txBox="1"/>
          <p:nvPr/>
        </p:nvSpPr>
        <p:spPr>
          <a:xfrm>
            <a:off x="3421755" y="5825409"/>
            <a:ext cx="2207520" cy="369332"/>
          </a:xfrm>
          <a:prstGeom prst="rect">
            <a:avLst/>
          </a:prstGeom>
          <a:noFill/>
        </p:spPr>
        <p:txBody>
          <a:bodyPr wrap="square" rtlCol="0">
            <a:spAutoFit/>
          </a:bodyPr>
          <a:lstStyle/>
          <a:p>
            <a:r>
              <a:rPr lang="en-US" b="1" dirty="0">
                <a:solidFill>
                  <a:srgbClr val="C00000"/>
                </a:solidFill>
              </a:rPr>
              <a:t>NOT observed </a:t>
            </a:r>
          </a:p>
        </p:txBody>
      </p:sp>
      <p:sp>
        <p:nvSpPr>
          <p:cNvPr id="40" name="TextBox 39">
            <a:extLst>
              <a:ext uri="{FF2B5EF4-FFF2-40B4-BE49-F238E27FC236}">
                <a16:creationId xmlns:a16="http://schemas.microsoft.com/office/drawing/2014/main" id="{A702041F-04AF-4A54-9667-1D9691C5FEB8}"/>
              </a:ext>
            </a:extLst>
          </p:cNvPr>
          <p:cNvSpPr txBox="1"/>
          <p:nvPr/>
        </p:nvSpPr>
        <p:spPr>
          <a:xfrm>
            <a:off x="6400800" y="4728691"/>
            <a:ext cx="1514475" cy="369332"/>
          </a:xfrm>
          <a:prstGeom prst="rect">
            <a:avLst/>
          </a:prstGeom>
          <a:noFill/>
        </p:spPr>
        <p:txBody>
          <a:bodyPr wrap="square" rtlCol="0">
            <a:spAutoFit/>
          </a:bodyPr>
          <a:lstStyle/>
          <a:p>
            <a:r>
              <a:rPr lang="en-US" b="1" dirty="0">
                <a:solidFill>
                  <a:srgbClr val="C00000"/>
                </a:solidFill>
              </a:rPr>
              <a:t>Similar</a:t>
            </a:r>
          </a:p>
        </p:txBody>
      </p:sp>
      <p:sp>
        <p:nvSpPr>
          <p:cNvPr id="28" name="Oval 27">
            <a:extLst>
              <a:ext uri="{FF2B5EF4-FFF2-40B4-BE49-F238E27FC236}">
                <a16:creationId xmlns:a16="http://schemas.microsoft.com/office/drawing/2014/main" id="{60B048C0-7EA8-4399-B6C8-ED69E059758B}"/>
              </a:ext>
            </a:extLst>
          </p:cNvPr>
          <p:cNvSpPr/>
          <p:nvPr/>
        </p:nvSpPr>
        <p:spPr>
          <a:xfrm rot="1704710">
            <a:off x="882297" y="5023425"/>
            <a:ext cx="609600" cy="369331"/>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F7B9E1B9-9BB1-4228-B940-775F28EEB806}"/>
              </a:ext>
            </a:extLst>
          </p:cNvPr>
          <p:cNvSpPr/>
          <p:nvPr/>
        </p:nvSpPr>
        <p:spPr>
          <a:xfrm>
            <a:off x="362418" y="1428750"/>
            <a:ext cx="7747377" cy="369332"/>
          </a:xfrm>
          <a:prstGeom prst="rect">
            <a:avLst/>
          </a:prstGeom>
        </p:spPr>
        <p:txBody>
          <a:bodyPr wrap="none">
            <a:spAutoFit/>
          </a:bodyPr>
          <a:lstStyle/>
          <a:p>
            <a:pPr marL="285750" indent="-285750">
              <a:buFont typeface="Arial" panose="020B0604020202020204" pitchFamily="34" charset="0"/>
              <a:buChar char="•"/>
            </a:pPr>
            <a:r>
              <a:rPr lang="en-US" dirty="0"/>
              <a:t>Channel 8 is a water vapor channel, the radiances are mainly from atmosphere</a:t>
            </a:r>
          </a:p>
        </p:txBody>
      </p:sp>
      <p:pic>
        <p:nvPicPr>
          <p:cNvPr id="24" name="Picture 5" descr="C:\Users\huixu\Desktop\logo.png">
            <a:extLst>
              <a:ext uri="{FF2B5EF4-FFF2-40B4-BE49-F238E27FC236}">
                <a16:creationId xmlns:a16="http://schemas.microsoft.com/office/drawing/2014/main" id="{A01BAA4D-5D48-4513-89BA-C81D73CA7F8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57555" y="58513"/>
            <a:ext cx="1219137" cy="662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a:extLst>
              <a:ext uri="{FF2B5EF4-FFF2-40B4-BE49-F238E27FC236}">
                <a16:creationId xmlns:a16="http://schemas.microsoft.com/office/drawing/2014/main" id="{17F7F791-CF05-43C4-A82F-A8A8743ACC38}"/>
              </a:ext>
            </a:extLst>
          </p:cNvPr>
          <p:cNvPicPr>
            <a:picLocks noChangeAspect="1"/>
          </p:cNvPicPr>
          <p:nvPr/>
        </p:nvPicPr>
        <p:blipFill>
          <a:blip r:embed="rId9"/>
          <a:stretch>
            <a:fillRect/>
          </a:stretch>
        </p:blipFill>
        <p:spPr>
          <a:xfrm>
            <a:off x="57150" y="76200"/>
            <a:ext cx="1566675" cy="618745"/>
          </a:xfrm>
          <a:prstGeom prst="rect">
            <a:avLst/>
          </a:prstGeom>
        </p:spPr>
      </p:pic>
      <p:sp>
        <p:nvSpPr>
          <p:cNvPr id="22" name="矩形 3">
            <a:extLst>
              <a:ext uri="{FF2B5EF4-FFF2-40B4-BE49-F238E27FC236}">
                <a16:creationId xmlns:a16="http://schemas.microsoft.com/office/drawing/2014/main" id="{06AC0754-25F1-4CCE-BBE6-DE04D00BA7C7}"/>
              </a:ext>
            </a:extLst>
          </p:cNvPr>
          <p:cNvSpPr>
            <a:spLocks noChangeArrowheads="1"/>
          </p:cNvSpPr>
          <p:nvPr/>
        </p:nvSpPr>
        <p:spPr bwMode="auto">
          <a:xfrm>
            <a:off x="721619" y="300770"/>
            <a:ext cx="788898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None/>
            </a:pPr>
            <a:r>
              <a:rPr lang="en-US" altLang="en-US" sz="2000" b="1" dirty="0">
                <a:latin typeface="Tw Cen MT (Body)"/>
              </a:rPr>
              <a:t>The evaluation of NOAA proposed gap filling method</a:t>
            </a:r>
          </a:p>
          <a:p>
            <a:pPr algn="ctr">
              <a:spcBef>
                <a:spcPct val="0"/>
              </a:spcBef>
              <a:buNone/>
            </a:pPr>
            <a:r>
              <a:rPr lang="en-US" altLang="en-US" sz="1400" b="1" dirty="0">
                <a:latin typeface="Tw Cen MT (Body)"/>
              </a:rPr>
              <a:t>with IASI simulated Proxy Collocation Data</a:t>
            </a:r>
            <a:endParaRPr lang="en-US" altLang="zh-CN" sz="1400" b="1" dirty="0">
              <a:latin typeface="Tw Cen MT (Body)"/>
            </a:endParaRPr>
          </a:p>
        </p:txBody>
      </p:sp>
    </p:spTree>
    <p:extLst>
      <p:ext uri="{BB962C8B-B14F-4D97-AF65-F5344CB8AC3E}">
        <p14:creationId xmlns:p14="http://schemas.microsoft.com/office/powerpoint/2010/main" val="1285871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9F49A0DD-4D7B-4DFF-AED5-3DE67E3547CD}"/>
              </a:ext>
            </a:extLst>
          </p:cNvPr>
          <p:cNvGrpSpPr/>
          <p:nvPr/>
        </p:nvGrpSpPr>
        <p:grpSpPr>
          <a:xfrm>
            <a:off x="-206801" y="457200"/>
            <a:ext cx="9363674" cy="3960000"/>
            <a:chOff x="-206801" y="638175"/>
            <a:chExt cx="9363674" cy="3960000"/>
          </a:xfrm>
        </p:grpSpPr>
        <p:pic>
          <p:nvPicPr>
            <p:cNvPr id="6" name="Picture 5">
              <a:extLst>
                <a:ext uri="{FF2B5EF4-FFF2-40B4-BE49-F238E27FC236}">
                  <a16:creationId xmlns:a16="http://schemas.microsoft.com/office/drawing/2014/main" id="{735CF54A-0C25-48C1-AD7F-CB6AC2E34F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801" y="638175"/>
              <a:ext cx="5147316" cy="3960000"/>
            </a:xfrm>
            <a:prstGeom prst="rect">
              <a:avLst/>
            </a:prstGeom>
          </p:spPr>
        </p:pic>
        <p:pic>
          <p:nvPicPr>
            <p:cNvPr id="4" name="Picture 3">
              <a:extLst>
                <a:ext uri="{FF2B5EF4-FFF2-40B4-BE49-F238E27FC236}">
                  <a16:creationId xmlns:a16="http://schemas.microsoft.com/office/drawing/2014/main" id="{9D3AACD2-5478-4528-8A8D-90F5669B16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3313" y="638175"/>
              <a:ext cx="5147316" cy="3960000"/>
            </a:xfrm>
            <a:prstGeom prst="rect">
              <a:avLst/>
            </a:prstGeom>
          </p:spPr>
        </p:pic>
        <p:sp>
          <p:nvSpPr>
            <p:cNvPr id="29" name="TextBox 28">
              <a:extLst>
                <a:ext uri="{FF2B5EF4-FFF2-40B4-BE49-F238E27FC236}">
                  <a16:creationId xmlns:a16="http://schemas.microsoft.com/office/drawing/2014/main" id="{774E8B05-80A9-486A-B6F2-5F9F18FA75D7}"/>
                </a:ext>
              </a:extLst>
            </p:cNvPr>
            <p:cNvSpPr txBox="1"/>
            <p:nvPr/>
          </p:nvSpPr>
          <p:spPr>
            <a:xfrm>
              <a:off x="1894815" y="3699871"/>
              <a:ext cx="5486399" cy="369332"/>
            </a:xfrm>
            <a:prstGeom prst="rect">
              <a:avLst/>
            </a:prstGeom>
            <a:noFill/>
          </p:spPr>
          <p:txBody>
            <a:bodyPr wrap="square" rtlCol="0">
              <a:spAutoFit/>
            </a:bodyPr>
            <a:lstStyle/>
            <a:p>
              <a:r>
                <a:rPr lang="en-US" b="1" dirty="0"/>
                <a:t>Spatial distribution maps of their BTD (K) in Channel 8</a:t>
              </a:r>
            </a:p>
          </p:txBody>
        </p:sp>
        <p:sp>
          <p:nvSpPr>
            <p:cNvPr id="30" name="TextBox 29">
              <a:extLst>
                <a:ext uri="{FF2B5EF4-FFF2-40B4-BE49-F238E27FC236}">
                  <a16:creationId xmlns:a16="http://schemas.microsoft.com/office/drawing/2014/main" id="{D235C852-D617-4D6A-A1AF-67C36CD43E51}"/>
                </a:ext>
              </a:extLst>
            </p:cNvPr>
            <p:cNvSpPr txBox="1"/>
            <p:nvPr/>
          </p:nvSpPr>
          <p:spPr>
            <a:xfrm>
              <a:off x="249318" y="3502174"/>
              <a:ext cx="2057402" cy="369332"/>
            </a:xfrm>
            <a:prstGeom prst="rect">
              <a:avLst/>
            </a:prstGeom>
            <a:noFill/>
          </p:spPr>
          <p:txBody>
            <a:bodyPr wrap="square" rtlCol="0">
              <a:spAutoFit/>
            </a:bodyPr>
            <a:lstStyle/>
            <a:p>
              <a:r>
                <a:rPr lang="en-US" b="1" dirty="0"/>
                <a:t>Descending (day)</a:t>
              </a:r>
            </a:p>
          </p:txBody>
        </p:sp>
        <p:sp>
          <p:nvSpPr>
            <p:cNvPr id="31" name="TextBox 30">
              <a:extLst>
                <a:ext uri="{FF2B5EF4-FFF2-40B4-BE49-F238E27FC236}">
                  <a16:creationId xmlns:a16="http://schemas.microsoft.com/office/drawing/2014/main" id="{67C261E4-346F-4C49-9401-BDB786F49CF8}"/>
                </a:ext>
              </a:extLst>
            </p:cNvPr>
            <p:cNvSpPr txBox="1"/>
            <p:nvPr/>
          </p:nvSpPr>
          <p:spPr>
            <a:xfrm>
              <a:off x="7099126" y="3527407"/>
              <a:ext cx="2057747" cy="369332"/>
            </a:xfrm>
            <a:prstGeom prst="rect">
              <a:avLst/>
            </a:prstGeom>
            <a:noFill/>
          </p:spPr>
          <p:txBody>
            <a:bodyPr wrap="square" rtlCol="0">
              <a:spAutoFit/>
            </a:bodyPr>
            <a:lstStyle/>
            <a:p>
              <a:r>
                <a:rPr lang="en-US" b="1" dirty="0"/>
                <a:t>Ascending (night)</a:t>
              </a:r>
            </a:p>
          </p:txBody>
        </p:sp>
      </p:grpSp>
      <p:sp>
        <p:nvSpPr>
          <p:cNvPr id="7170" name="Slide Number Placeholder 2">
            <a:extLst>
              <a:ext uri="{FF2B5EF4-FFF2-40B4-BE49-F238E27FC236}">
                <a16:creationId xmlns:a16="http://schemas.microsoft.com/office/drawing/2014/main" id="{228C48FA-2C24-4310-83BC-9507271A0BA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3EA638AD-8189-41F9-BDD7-F7C8FEFBF46D}" type="slidenum">
              <a:rPr lang="en-US" altLang="zh-CN" sz="1400" smtClean="0"/>
              <a:pPr>
                <a:spcBef>
                  <a:spcPct val="0"/>
                </a:spcBef>
                <a:buFontTx/>
                <a:buNone/>
              </a:pPr>
              <a:t>11</a:t>
            </a:fld>
            <a:endParaRPr lang="en-US" altLang="zh-CN" sz="1400" dirty="0"/>
          </a:p>
        </p:txBody>
      </p:sp>
      <p:cxnSp>
        <p:nvCxnSpPr>
          <p:cNvPr id="16" name="Straight Connector 3">
            <a:extLst>
              <a:ext uri="{FF2B5EF4-FFF2-40B4-BE49-F238E27FC236}">
                <a16:creationId xmlns:a16="http://schemas.microsoft.com/office/drawing/2014/main" id="{BC33314B-060F-4BDA-A9FD-8E61CBD36978}"/>
              </a:ext>
            </a:extLst>
          </p:cNvPr>
          <p:cNvCxnSpPr/>
          <p:nvPr/>
        </p:nvCxnSpPr>
        <p:spPr>
          <a:xfrm>
            <a:off x="0" y="990600"/>
            <a:ext cx="9134475"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68614E25-8F3A-48EA-A31B-99F791B64870}"/>
              </a:ext>
            </a:extLst>
          </p:cNvPr>
          <p:cNvSpPr/>
          <p:nvPr/>
        </p:nvSpPr>
        <p:spPr>
          <a:xfrm>
            <a:off x="333843" y="1078468"/>
            <a:ext cx="5088252" cy="369332"/>
          </a:xfrm>
          <a:prstGeom prst="rect">
            <a:avLst/>
          </a:prstGeom>
        </p:spPr>
        <p:txBody>
          <a:bodyPr wrap="none">
            <a:spAutoFit/>
          </a:bodyPr>
          <a:lstStyle/>
          <a:p>
            <a:r>
              <a:rPr lang="en-US" altLang="en-US" b="1" dirty="0">
                <a:latin typeface="Tw Cen MT (Body)"/>
              </a:rPr>
              <a:t>CrIS(gapfilled)-ABI</a:t>
            </a:r>
            <a:r>
              <a:rPr lang="en-US" b="1" dirty="0">
                <a:latin typeface="Tw Cen MT (Body)"/>
                <a:cs typeface="Times New Roman" panose="02020603050405020304" pitchFamily="18" charset="0"/>
              </a:rPr>
              <a:t> minus FullCrIS-ABI in </a:t>
            </a:r>
            <a:r>
              <a:rPr lang="en-US" b="1" u="sng" dirty="0">
                <a:solidFill>
                  <a:srgbClr val="C00000"/>
                </a:solidFill>
                <a:effectLst>
                  <a:outerShdw blurRad="38100" dist="38100" dir="2700000" algn="tl">
                    <a:srgbClr val="000000">
                      <a:alpha val="43137"/>
                    </a:srgbClr>
                  </a:outerShdw>
                </a:effectLst>
                <a:latin typeface="Tw Cen MT (Body)"/>
                <a:cs typeface="Times New Roman" panose="02020603050405020304" pitchFamily="18" charset="0"/>
              </a:rPr>
              <a:t>Channel 8</a:t>
            </a:r>
          </a:p>
        </p:txBody>
      </p:sp>
      <p:sp>
        <p:nvSpPr>
          <p:cNvPr id="25" name="Oval 24">
            <a:extLst>
              <a:ext uri="{FF2B5EF4-FFF2-40B4-BE49-F238E27FC236}">
                <a16:creationId xmlns:a16="http://schemas.microsoft.com/office/drawing/2014/main" id="{709E3791-1C0C-4443-A91F-C23827D04A4D}"/>
              </a:ext>
            </a:extLst>
          </p:cNvPr>
          <p:cNvSpPr/>
          <p:nvPr/>
        </p:nvSpPr>
        <p:spPr>
          <a:xfrm rot="1704710">
            <a:off x="3381863" y="2271275"/>
            <a:ext cx="742898" cy="406554"/>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E6AE4E2E-5287-47A9-BEDF-D73CD3CAB0A6}"/>
              </a:ext>
            </a:extLst>
          </p:cNvPr>
          <p:cNvSpPr/>
          <p:nvPr/>
        </p:nvSpPr>
        <p:spPr>
          <a:xfrm rot="1704710">
            <a:off x="7299374" y="2309375"/>
            <a:ext cx="742898" cy="406554"/>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Picture 27">
            <a:extLst>
              <a:ext uri="{FF2B5EF4-FFF2-40B4-BE49-F238E27FC236}">
                <a16:creationId xmlns:a16="http://schemas.microsoft.com/office/drawing/2014/main" id="{31C3EBF0-3F86-4168-B7CC-C66E3BAB47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9452" y="3657600"/>
            <a:ext cx="3667182" cy="2866806"/>
          </a:xfrm>
          <a:prstGeom prst="rect">
            <a:avLst/>
          </a:prstGeom>
        </p:spPr>
      </p:pic>
      <p:pic>
        <p:nvPicPr>
          <p:cNvPr id="3" name="Picture 2">
            <a:extLst>
              <a:ext uri="{FF2B5EF4-FFF2-40B4-BE49-F238E27FC236}">
                <a16:creationId xmlns:a16="http://schemas.microsoft.com/office/drawing/2014/main" id="{ACE79C90-399B-43C3-A990-8491F20D49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8531" y="3657600"/>
            <a:ext cx="3808050" cy="2972864"/>
          </a:xfrm>
          <a:prstGeom prst="rect">
            <a:avLst/>
          </a:prstGeom>
        </p:spPr>
      </p:pic>
      <p:cxnSp>
        <p:nvCxnSpPr>
          <p:cNvPr id="7" name="Straight Arrow Connector 6">
            <a:extLst>
              <a:ext uri="{FF2B5EF4-FFF2-40B4-BE49-F238E27FC236}">
                <a16:creationId xmlns:a16="http://schemas.microsoft.com/office/drawing/2014/main" id="{5BC61250-909F-4E3D-92D4-FF0E3CE74A55}"/>
              </a:ext>
            </a:extLst>
          </p:cNvPr>
          <p:cNvCxnSpPr>
            <a:cxnSpLocks/>
          </p:cNvCxnSpPr>
          <p:nvPr/>
        </p:nvCxnSpPr>
        <p:spPr>
          <a:xfrm flipH="1">
            <a:off x="1325727" y="2590800"/>
            <a:ext cx="2119756" cy="2359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B26371A4-5236-4AE4-9652-45C775374079}"/>
              </a:ext>
            </a:extLst>
          </p:cNvPr>
          <p:cNvCxnSpPr>
            <a:cxnSpLocks/>
          </p:cNvCxnSpPr>
          <p:nvPr/>
        </p:nvCxnSpPr>
        <p:spPr>
          <a:xfrm>
            <a:off x="3809594" y="2609942"/>
            <a:ext cx="0" cy="24954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4B6D026E-5FDD-4EB2-B67C-99B10DF310F8}"/>
              </a:ext>
            </a:extLst>
          </p:cNvPr>
          <p:cNvSpPr txBox="1"/>
          <p:nvPr/>
        </p:nvSpPr>
        <p:spPr>
          <a:xfrm>
            <a:off x="1446434" y="4263311"/>
            <a:ext cx="2149233" cy="307777"/>
          </a:xfrm>
          <a:prstGeom prst="rect">
            <a:avLst/>
          </a:prstGeom>
          <a:noFill/>
        </p:spPr>
        <p:txBody>
          <a:bodyPr wrap="square" rtlCol="0">
            <a:spAutoFit/>
          </a:bodyPr>
          <a:lstStyle/>
          <a:p>
            <a:r>
              <a:rPr lang="en-US" sz="1400" b="1" dirty="0"/>
              <a:t>Channel 8 BTD ZOOM IN</a:t>
            </a:r>
          </a:p>
        </p:txBody>
      </p:sp>
      <p:sp>
        <p:nvSpPr>
          <p:cNvPr id="35" name="TextBox 34">
            <a:extLst>
              <a:ext uri="{FF2B5EF4-FFF2-40B4-BE49-F238E27FC236}">
                <a16:creationId xmlns:a16="http://schemas.microsoft.com/office/drawing/2014/main" id="{B82322BB-32CD-42DF-8C17-175ABBC255BA}"/>
              </a:ext>
            </a:extLst>
          </p:cNvPr>
          <p:cNvSpPr txBox="1"/>
          <p:nvPr/>
        </p:nvSpPr>
        <p:spPr>
          <a:xfrm>
            <a:off x="645736" y="6170463"/>
            <a:ext cx="7754562" cy="707886"/>
          </a:xfrm>
          <a:prstGeom prst="rect">
            <a:avLst/>
          </a:prstGeom>
          <a:noFill/>
        </p:spPr>
        <p:txBody>
          <a:bodyPr wrap="square" rtlCol="0">
            <a:spAutoFit/>
          </a:bodyPr>
          <a:lstStyle/>
          <a:p>
            <a:pPr marL="342900" indent="-342900">
              <a:buFont typeface="Arial" panose="020B0604020202020204" pitchFamily="34" charset="0"/>
              <a:buChar char="•"/>
            </a:pPr>
            <a:r>
              <a:rPr lang="en-US" sz="2000" dirty="0"/>
              <a:t>The anomaly areas are</a:t>
            </a:r>
            <a:r>
              <a:rPr lang="en-US" sz="2000" dirty="0">
                <a:solidFill>
                  <a:srgbClr val="C00000"/>
                </a:solidFill>
              </a:rPr>
              <a:t> </a:t>
            </a:r>
            <a:r>
              <a:rPr lang="en-US" sz="2000" dirty="0"/>
              <a:t> overlapped with the very cold scenes (DCC</a:t>
            </a:r>
            <a:r>
              <a:rPr lang="en-US" sz="2000" dirty="0">
                <a:latin typeface="Times New Roman" panose="02020603050405020304" pitchFamily="18" charset="0"/>
                <a:cs typeface="Times New Roman" panose="02020603050405020304" pitchFamily="18" charset="0"/>
              </a:rPr>
              <a:t>? Machine learning method will helpful on this ?</a:t>
            </a:r>
            <a:r>
              <a:rPr lang="en-US" sz="2000" dirty="0"/>
              <a:t>).</a:t>
            </a:r>
          </a:p>
        </p:txBody>
      </p:sp>
      <p:sp>
        <p:nvSpPr>
          <p:cNvPr id="36" name="TextBox 35">
            <a:extLst>
              <a:ext uri="{FF2B5EF4-FFF2-40B4-BE49-F238E27FC236}">
                <a16:creationId xmlns:a16="http://schemas.microsoft.com/office/drawing/2014/main" id="{0F61DDC6-8D1D-493F-BC65-CEEE47931773}"/>
              </a:ext>
            </a:extLst>
          </p:cNvPr>
          <p:cNvSpPr txBox="1"/>
          <p:nvPr/>
        </p:nvSpPr>
        <p:spPr>
          <a:xfrm>
            <a:off x="5540243" y="4264223"/>
            <a:ext cx="1477895" cy="307777"/>
          </a:xfrm>
          <a:prstGeom prst="rect">
            <a:avLst/>
          </a:prstGeom>
          <a:noFill/>
        </p:spPr>
        <p:txBody>
          <a:bodyPr wrap="square" rtlCol="0">
            <a:spAutoFit/>
          </a:bodyPr>
          <a:lstStyle/>
          <a:p>
            <a:r>
              <a:rPr lang="en-US" sz="1400" b="1" dirty="0"/>
              <a:t>Channel 8 BT</a:t>
            </a:r>
          </a:p>
        </p:txBody>
      </p:sp>
      <p:pic>
        <p:nvPicPr>
          <p:cNvPr id="23" name="Picture 5" descr="C:\Users\huixu\Desktop\logo.png">
            <a:extLst>
              <a:ext uri="{FF2B5EF4-FFF2-40B4-BE49-F238E27FC236}">
                <a16:creationId xmlns:a16="http://schemas.microsoft.com/office/drawing/2014/main" id="{8C26D7ED-BDE4-4320-BD4B-7D76835624A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57555" y="58513"/>
            <a:ext cx="1219137" cy="662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a:extLst>
              <a:ext uri="{FF2B5EF4-FFF2-40B4-BE49-F238E27FC236}">
                <a16:creationId xmlns:a16="http://schemas.microsoft.com/office/drawing/2014/main" id="{8EE56232-9DE8-4643-AA34-8E727EAFF43D}"/>
              </a:ext>
            </a:extLst>
          </p:cNvPr>
          <p:cNvPicPr>
            <a:picLocks noChangeAspect="1"/>
          </p:cNvPicPr>
          <p:nvPr/>
        </p:nvPicPr>
        <p:blipFill>
          <a:blip r:embed="rId7"/>
          <a:stretch>
            <a:fillRect/>
          </a:stretch>
        </p:blipFill>
        <p:spPr>
          <a:xfrm>
            <a:off x="57150" y="76200"/>
            <a:ext cx="1566675" cy="618745"/>
          </a:xfrm>
          <a:prstGeom prst="rect">
            <a:avLst/>
          </a:prstGeom>
        </p:spPr>
      </p:pic>
      <p:sp>
        <p:nvSpPr>
          <p:cNvPr id="32" name="矩形 3">
            <a:extLst>
              <a:ext uri="{FF2B5EF4-FFF2-40B4-BE49-F238E27FC236}">
                <a16:creationId xmlns:a16="http://schemas.microsoft.com/office/drawing/2014/main" id="{77432ED7-979A-4B6F-8ADC-1DF0F206A539}"/>
              </a:ext>
            </a:extLst>
          </p:cNvPr>
          <p:cNvSpPr>
            <a:spLocks noChangeArrowheads="1"/>
          </p:cNvSpPr>
          <p:nvPr/>
        </p:nvSpPr>
        <p:spPr bwMode="auto">
          <a:xfrm>
            <a:off x="721619" y="300770"/>
            <a:ext cx="788898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None/>
            </a:pPr>
            <a:r>
              <a:rPr lang="en-US" altLang="en-US" sz="2000" b="1" dirty="0">
                <a:latin typeface="Tw Cen MT (Body)"/>
              </a:rPr>
              <a:t>The evaluation of NOAA proposed gap filling method</a:t>
            </a:r>
          </a:p>
          <a:p>
            <a:pPr algn="ctr">
              <a:spcBef>
                <a:spcPct val="0"/>
              </a:spcBef>
              <a:buNone/>
            </a:pPr>
            <a:r>
              <a:rPr lang="en-US" altLang="en-US" sz="1400" b="1" dirty="0">
                <a:latin typeface="Tw Cen MT (Body)"/>
              </a:rPr>
              <a:t>with IASI simulated Proxy Collocation Data</a:t>
            </a:r>
            <a:endParaRPr lang="en-US" altLang="zh-CN" sz="1400" b="1" dirty="0">
              <a:latin typeface="Tw Cen MT (Body)"/>
            </a:endParaRPr>
          </a:p>
        </p:txBody>
      </p:sp>
    </p:spTree>
    <p:extLst>
      <p:ext uri="{BB962C8B-B14F-4D97-AF65-F5344CB8AC3E}">
        <p14:creationId xmlns:p14="http://schemas.microsoft.com/office/powerpoint/2010/main" val="97726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2">
            <a:extLst>
              <a:ext uri="{FF2B5EF4-FFF2-40B4-BE49-F238E27FC236}">
                <a16:creationId xmlns:a16="http://schemas.microsoft.com/office/drawing/2014/main" id="{228C48FA-2C24-4310-83BC-9507271A0BA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3EA638AD-8189-41F9-BDD7-F7C8FEFBF46D}" type="slidenum">
              <a:rPr lang="en-US" altLang="zh-CN" sz="1400" smtClean="0"/>
              <a:pPr>
                <a:spcBef>
                  <a:spcPct val="0"/>
                </a:spcBef>
                <a:buFontTx/>
                <a:buNone/>
              </a:pPr>
              <a:t>12</a:t>
            </a:fld>
            <a:endParaRPr lang="en-US" altLang="zh-CN" sz="1400" dirty="0"/>
          </a:p>
        </p:txBody>
      </p:sp>
      <p:cxnSp>
        <p:nvCxnSpPr>
          <p:cNvPr id="16" name="Straight Connector 3">
            <a:extLst>
              <a:ext uri="{FF2B5EF4-FFF2-40B4-BE49-F238E27FC236}">
                <a16:creationId xmlns:a16="http://schemas.microsoft.com/office/drawing/2014/main" id="{BC33314B-060F-4BDA-A9FD-8E61CBD36978}"/>
              </a:ext>
            </a:extLst>
          </p:cNvPr>
          <p:cNvCxnSpPr/>
          <p:nvPr/>
        </p:nvCxnSpPr>
        <p:spPr>
          <a:xfrm>
            <a:off x="0" y="990600"/>
            <a:ext cx="9134475"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1090DEC1-BD8F-4491-B009-E7E88F2D90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654805"/>
            <a:ext cx="3913971" cy="2993395"/>
          </a:xfrm>
          <a:prstGeom prst="rect">
            <a:avLst/>
          </a:prstGeom>
        </p:spPr>
      </p:pic>
      <p:pic>
        <p:nvPicPr>
          <p:cNvPr id="14" name="Picture 13">
            <a:extLst>
              <a:ext uri="{FF2B5EF4-FFF2-40B4-BE49-F238E27FC236}">
                <a16:creationId xmlns:a16="http://schemas.microsoft.com/office/drawing/2014/main" id="{AC1FF377-378D-44CE-82F4-87C588C5497F}"/>
              </a:ext>
            </a:extLst>
          </p:cNvPr>
          <p:cNvPicPr>
            <a:picLocks noChangeAspect="1"/>
          </p:cNvPicPr>
          <p:nvPr/>
        </p:nvPicPr>
        <p:blipFill rotWithShape="1">
          <a:blip r:embed="rId3">
            <a:extLst>
              <a:ext uri="{28A0092B-C50C-407E-A947-70E740481C1C}">
                <a14:useLocalDpi xmlns:a14="http://schemas.microsoft.com/office/drawing/2010/main" val="0"/>
              </a:ext>
            </a:extLst>
          </a:blip>
          <a:srcRect l="10001" t="8082" r="12499" b="867"/>
          <a:stretch/>
        </p:blipFill>
        <p:spPr>
          <a:xfrm>
            <a:off x="1109437" y="4531043"/>
            <a:ext cx="3538763" cy="2326957"/>
          </a:xfrm>
          <a:prstGeom prst="rect">
            <a:avLst/>
          </a:prstGeom>
        </p:spPr>
      </p:pic>
      <p:pic>
        <p:nvPicPr>
          <p:cNvPr id="11" name="Picture 10">
            <a:extLst>
              <a:ext uri="{FF2B5EF4-FFF2-40B4-BE49-F238E27FC236}">
                <a16:creationId xmlns:a16="http://schemas.microsoft.com/office/drawing/2014/main" id="{09707289-F1EB-466E-AAE1-D4F1414FBCA7}"/>
              </a:ext>
            </a:extLst>
          </p:cNvPr>
          <p:cNvPicPr>
            <a:picLocks noChangeAspect="1"/>
          </p:cNvPicPr>
          <p:nvPr/>
        </p:nvPicPr>
        <p:blipFill rotWithShape="1">
          <a:blip r:embed="rId4">
            <a:extLst>
              <a:ext uri="{28A0092B-C50C-407E-A947-70E740481C1C}">
                <a14:useLocalDpi xmlns:a14="http://schemas.microsoft.com/office/drawing/2010/main" val="0"/>
              </a:ext>
            </a:extLst>
          </a:blip>
          <a:srcRect l="10244" t="7756" r="13130"/>
          <a:stretch/>
        </p:blipFill>
        <p:spPr>
          <a:xfrm>
            <a:off x="4800600" y="4514831"/>
            <a:ext cx="3429000" cy="2310435"/>
          </a:xfrm>
          <a:prstGeom prst="rect">
            <a:avLst/>
          </a:prstGeom>
        </p:spPr>
      </p:pic>
      <p:sp>
        <p:nvSpPr>
          <p:cNvPr id="22" name="TextBox 21">
            <a:extLst>
              <a:ext uri="{FF2B5EF4-FFF2-40B4-BE49-F238E27FC236}">
                <a16:creationId xmlns:a16="http://schemas.microsoft.com/office/drawing/2014/main" id="{61D340DE-B032-4A6B-8C4A-2427F6291527}"/>
              </a:ext>
            </a:extLst>
          </p:cNvPr>
          <p:cNvSpPr txBox="1"/>
          <p:nvPr/>
        </p:nvSpPr>
        <p:spPr>
          <a:xfrm>
            <a:off x="1555592" y="4734619"/>
            <a:ext cx="1477895" cy="307777"/>
          </a:xfrm>
          <a:prstGeom prst="rect">
            <a:avLst/>
          </a:prstGeom>
          <a:noFill/>
        </p:spPr>
        <p:txBody>
          <a:bodyPr wrap="square" rtlCol="0">
            <a:spAutoFit/>
          </a:bodyPr>
          <a:lstStyle/>
          <a:p>
            <a:r>
              <a:rPr lang="en-US" sz="1400" b="1" dirty="0"/>
              <a:t>Scene dependent</a:t>
            </a:r>
          </a:p>
        </p:txBody>
      </p:sp>
      <p:sp>
        <p:nvSpPr>
          <p:cNvPr id="23" name="TextBox 22">
            <a:extLst>
              <a:ext uri="{FF2B5EF4-FFF2-40B4-BE49-F238E27FC236}">
                <a16:creationId xmlns:a16="http://schemas.microsoft.com/office/drawing/2014/main" id="{DADA3324-371D-4BDD-9CF9-4C868B4249BD}"/>
              </a:ext>
            </a:extLst>
          </p:cNvPr>
          <p:cNvSpPr txBox="1"/>
          <p:nvPr/>
        </p:nvSpPr>
        <p:spPr>
          <a:xfrm>
            <a:off x="1536542" y="5826932"/>
            <a:ext cx="2207520" cy="369332"/>
          </a:xfrm>
          <a:prstGeom prst="rect">
            <a:avLst/>
          </a:prstGeom>
          <a:noFill/>
        </p:spPr>
        <p:txBody>
          <a:bodyPr wrap="square" rtlCol="0">
            <a:spAutoFit/>
          </a:bodyPr>
          <a:lstStyle/>
          <a:p>
            <a:r>
              <a:rPr lang="en-US" b="1" dirty="0">
                <a:solidFill>
                  <a:srgbClr val="C00000"/>
                </a:solidFill>
              </a:rPr>
              <a:t>NOT observed </a:t>
            </a:r>
          </a:p>
        </p:txBody>
      </p:sp>
      <p:sp>
        <p:nvSpPr>
          <p:cNvPr id="26" name="TextBox 25">
            <a:extLst>
              <a:ext uri="{FF2B5EF4-FFF2-40B4-BE49-F238E27FC236}">
                <a16:creationId xmlns:a16="http://schemas.microsoft.com/office/drawing/2014/main" id="{651FAF26-796C-4CEF-B6A3-66D9B189CF46}"/>
              </a:ext>
            </a:extLst>
          </p:cNvPr>
          <p:cNvSpPr txBox="1"/>
          <p:nvPr/>
        </p:nvSpPr>
        <p:spPr>
          <a:xfrm>
            <a:off x="5257800" y="4729227"/>
            <a:ext cx="1477895" cy="307777"/>
          </a:xfrm>
          <a:prstGeom prst="rect">
            <a:avLst/>
          </a:prstGeom>
          <a:noFill/>
        </p:spPr>
        <p:txBody>
          <a:bodyPr wrap="square" rtlCol="0">
            <a:spAutoFit/>
          </a:bodyPr>
          <a:lstStyle/>
          <a:p>
            <a:r>
              <a:rPr lang="en-US" sz="1400" b="1" dirty="0"/>
              <a:t>Angle dependent</a:t>
            </a:r>
          </a:p>
        </p:txBody>
      </p:sp>
      <p:sp>
        <p:nvSpPr>
          <p:cNvPr id="27" name="TextBox 26">
            <a:extLst>
              <a:ext uri="{FF2B5EF4-FFF2-40B4-BE49-F238E27FC236}">
                <a16:creationId xmlns:a16="http://schemas.microsoft.com/office/drawing/2014/main" id="{CC28C7D0-6871-4D7F-8475-83DCEFBD6473}"/>
              </a:ext>
            </a:extLst>
          </p:cNvPr>
          <p:cNvSpPr txBox="1"/>
          <p:nvPr/>
        </p:nvSpPr>
        <p:spPr>
          <a:xfrm>
            <a:off x="5239062" y="5807882"/>
            <a:ext cx="2207520" cy="369332"/>
          </a:xfrm>
          <a:prstGeom prst="rect">
            <a:avLst/>
          </a:prstGeom>
          <a:noFill/>
        </p:spPr>
        <p:txBody>
          <a:bodyPr wrap="square" rtlCol="0">
            <a:spAutoFit/>
          </a:bodyPr>
          <a:lstStyle/>
          <a:p>
            <a:r>
              <a:rPr lang="en-US" b="1" dirty="0">
                <a:solidFill>
                  <a:srgbClr val="C00000"/>
                </a:solidFill>
              </a:rPr>
              <a:t>NOT observed </a:t>
            </a:r>
          </a:p>
        </p:txBody>
      </p:sp>
      <p:pic>
        <p:nvPicPr>
          <p:cNvPr id="13" name="Picture 12">
            <a:extLst>
              <a:ext uri="{FF2B5EF4-FFF2-40B4-BE49-F238E27FC236}">
                <a16:creationId xmlns:a16="http://schemas.microsoft.com/office/drawing/2014/main" id="{8A6D7F85-8E33-44AB-A3BB-67F6890AA147}"/>
              </a:ext>
            </a:extLst>
          </p:cNvPr>
          <p:cNvPicPr>
            <a:picLocks noChangeAspect="1"/>
          </p:cNvPicPr>
          <p:nvPr/>
        </p:nvPicPr>
        <p:blipFill rotWithShape="1">
          <a:blip r:embed="rId5">
            <a:extLst>
              <a:ext uri="{28A0092B-C50C-407E-A947-70E740481C1C}">
                <a14:useLocalDpi xmlns:a14="http://schemas.microsoft.com/office/drawing/2010/main" val="0"/>
              </a:ext>
            </a:extLst>
          </a:blip>
          <a:srcRect l="5832" t="8505" r="4059"/>
          <a:stretch/>
        </p:blipFill>
        <p:spPr>
          <a:xfrm>
            <a:off x="4425596" y="1991770"/>
            <a:ext cx="4235804" cy="2418545"/>
          </a:xfrm>
          <a:prstGeom prst="rect">
            <a:avLst/>
          </a:prstGeom>
        </p:spPr>
      </p:pic>
      <p:sp>
        <p:nvSpPr>
          <p:cNvPr id="28" name="TextBox 27">
            <a:extLst>
              <a:ext uri="{FF2B5EF4-FFF2-40B4-BE49-F238E27FC236}">
                <a16:creationId xmlns:a16="http://schemas.microsoft.com/office/drawing/2014/main" id="{66544852-BCF1-4365-B6EA-79944369D4BF}"/>
              </a:ext>
            </a:extLst>
          </p:cNvPr>
          <p:cNvSpPr txBox="1"/>
          <p:nvPr/>
        </p:nvSpPr>
        <p:spPr>
          <a:xfrm>
            <a:off x="6516010" y="3352229"/>
            <a:ext cx="2362200" cy="369332"/>
          </a:xfrm>
          <a:prstGeom prst="rect">
            <a:avLst/>
          </a:prstGeom>
          <a:noFill/>
        </p:spPr>
        <p:txBody>
          <a:bodyPr wrap="square" rtlCol="0">
            <a:spAutoFit/>
          </a:bodyPr>
          <a:lstStyle/>
          <a:p>
            <a:r>
              <a:rPr lang="en-US" dirty="0">
                <a:solidFill>
                  <a:srgbClr val="C00000"/>
                </a:solidFill>
              </a:rPr>
              <a:t>Mostly less than 0.5K </a:t>
            </a:r>
          </a:p>
        </p:txBody>
      </p:sp>
      <p:sp>
        <p:nvSpPr>
          <p:cNvPr id="19" name="Rectangle 18">
            <a:extLst>
              <a:ext uri="{FF2B5EF4-FFF2-40B4-BE49-F238E27FC236}">
                <a16:creationId xmlns:a16="http://schemas.microsoft.com/office/drawing/2014/main" id="{BBF03323-24BC-4EF8-A229-4FAEF5F95E6D}"/>
              </a:ext>
            </a:extLst>
          </p:cNvPr>
          <p:cNvSpPr/>
          <p:nvPr/>
        </p:nvSpPr>
        <p:spPr>
          <a:xfrm>
            <a:off x="371130" y="1364687"/>
            <a:ext cx="8544270" cy="584775"/>
          </a:xfrm>
          <a:prstGeom prst="rect">
            <a:avLst/>
          </a:prstGeom>
        </p:spPr>
        <p:txBody>
          <a:bodyPr wrap="square">
            <a:spAutoFit/>
          </a:bodyPr>
          <a:lstStyle/>
          <a:p>
            <a:pPr marL="285750" indent="-285750">
              <a:buFont typeface="Arial" panose="020B0604020202020204" pitchFamily="34" charset="0"/>
              <a:buChar char="•"/>
            </a:pPr>
            <a:r>
              <a:rPr lang="en-US" sz="1600" dirty="0"/>
              <a:t>Channel 7 is also a window channel. Only nighttime data are analyzed to remove the uncertainties caused by solar reflectivity.  </a:t>
            </a:r>
          </a:p>
        </p:txBody>
      </p:sp>
      <p:sp>
        <p:nvSpPr>
          <p:cNvPr id="31" name="Rectangle 30">
            <a:extLst>
              <a:ext uri="{FF2B5EF4-FFF2-40B4-BE49-F238E27FC236}">
                <a16:creationId xmlns:a16="http://schemas.microsoft.com/office/drawing/2014/main" id="{E8F7E4E0-EB24-442B-896A-3FC45CF0F8A9}"/>
              </a:ext>
            </a:extLst>
          </p:cNvPr>
          <p:cNvSpPr/>
          <p:nvPr/>
        </p:nvSpPr>
        <p:spPr>
          <a:xfrm>
            <a:off x="333843" y="1078468"/>
            <a:ext cx="5088252" cy="369332"/>
          </a:xfrm>
          <a:prstGeom prst="rect">
            <a:avLst/>
          </a:prstGeom>
        </p:spPr>
        <p:txBody>
          <a:bodyPr wrap="none">
            <a:spAutoFit/>
          </a:bodyPr>
          <a:lstStyle/>
          <a:p>
            <a:r>
              <a:rPr lang="en-US" altLang="en-US" b="1" dirty="0">
                <a:latin typeface="Tw Cen MT (Body)"/>
              </a:rPr>
              <a:t>CrIS(gapfilled)-ABI</a:t>
            </a:r>
            <a:r>
              <a:rPr lang="en-US" b="1" dirty="0">
                <a:latin typeface="Tw Cen MT (Body)"/>
                <a:cs typeface="Times New Roman" panose="02020603050405020304" pitchFamily="18" charset="0"/>
              </a:rPr>
              <a:t> minus FullCrIS-ABI in </a:t>
            </a:r>
            <a:r>
              <a:rPr lang="en-US" b="1" u="sng" dirty="0">
                <a:solidFill>
                  <a:srgbClr val="C00000"/>
                </a:solidFill>
                <a:effectLst>
                  <a:outerShdw blurRad="38100" dist="38100" dir="2700000" algn="tl">
                    <a:srgbClr val="000000">
                      <a:alpha val="43137"/>
                    </a:srgbClr>
                  </a:outerShdw>
                </a:effectLst>
                <a:latin typeface="Tw Cen MT (Body)"/>
                <a:cs typeface="Times New Roman" panose="02020603050405020304" pitchFamily="18" charset="0"/>
              </a:rPr>
              <a:t>Channel 7</a:t>
            </a:r>
          </a:p>
        </p:txBody>
      </p:sp>
      <p:pic>
        <p:nvPicPr>
          <p:cNvPr id="18" name="Picture 5" descr="C:\Users\huixu\Desktop\logo.png">
            <a:extLst>
              <a:ext uri="{FF2B5EF4-FFF2-40B4-BE49-F238E27FC236}">
                <a16:creationId xmlns:a16="http://schemas.microsoft.com/office/drawing/2014/main" id="{DDAF0222-CB5C-4380-BEA2-7AAC9AB4845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57555" y="58513"/>
            <a:ext cx="1219137" cy="662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a:extLst>
              <a:ext uri="{FF2B5EF4-FFF2-40B4-BE49-F238E27FC236}">
                <a16:creationId xmlns:a16="http://schemas.microsoft.com/office/drawing/2014/main" id="{3FA291DC-B245-4573-A6CD-4E57A8A56364}"/>
              </a:ext>
            </a:extLst>
          </p:cNvPr>
          <p:cNvPicPr>
            <a:picLocks noChangeAspect="1"/>
          </p:cNvPicPr>
          <p:nvPr/>
        </p:nvPicPr>
        <p:blipFill>
          <a:blip r:embed="rId7"/>
          <a:stretch>
            <a:fillRect/>
          </a:stretch>
        </p:blipFill>
        <p:spPr>
          <a:xfrm>
            <a:off x="57150" y="76200"/>
            <a:ext cx="1566675" cy="618745"/>
          </a:xfrm>
          <a:prstGeom prst="rect">
            <a:avLst/>
          </a:prstGeom>
        </p:spPr>
      </p:pic>
      <p:sp>
        <p:nvSpPr>
          <p:cNvPr id="24" name="矩形 3">
            <a:extLst>
              <a:ext uri="{FF2B5EF4-FFF2-40B4-BE49-F238E27FC236}">
                <a16:creationId xmlns:a16="http://schemas.microsoft.com/office/drawing/2014/main" id="{18009E82-1500-4BC8-A165-BD2C90DE80C3}"/>
              </a:ext>
            </a:extLst>
          </p:cNvPr>
          <p:cNvSpPr>
            <a:spLocks noChangeArrowheads="1"/>
          </p:cNvSpPr>
          <p:nvPr/>
        </p:nvSpPr>
        <p:spPr bwMode="auto">
          <a:xfrm>
            <a:off x="721619" y="300770"/>
            <a:ext cx="788898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None/>
            </a:pPr>
            <a:r>
              <a:rPr lang="en-US" altLang="en-US" sz="2000" b="1" dirty="0">
                <a:latin typeface="Tw Cen MT (Body)"/>
              </a:rPr>
              <a:t>The evaluation of NOAA proposed gap filling method</a:t>
            </a:r>
          </a:p>
          <a:p>
            <a:pPr algn="ctr">
              <a:spcBef>
                <a:spcPct val="0"/>
              </a:spcBef>
              <a:buNone/>
            </a:pPr>
            <a:r>
              <a:rPr lang="en-US" altLang="en-US" sz="1400" b="1" dirty="0">
                <a:latin typeface="Tw Cen MT (Body)"/>
              </a:rPr>
              <a:t>with IASI simulated Proxy Collocation Data</a:t>
            </a:r>
            <a:endParaRPr lang="en-US" altLang="zh-CN" sz="1400" b="1" dirty="0">
              <a:latin typeface="Tw Cen MT (Body)"/>
            </a:endParaRPr>
          </a:p>
        </p:txBody>
      </p:sp>
    </p:spTree>
    <p:extLst>
      <p:ext uri="{BB962C8B-B14F-4D97-AF65-F5344CB8AC3E}">
        <p14:creationId xmlns:p14="http://schemas.microsoft.com/office/powerpoint/2010/main" val="3627178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340AF923-E46C-4ADF-9974-3F2F74AA358C}"/>
              </a:ext>
            </a:extLst>
          </p:cNvPr>
          <p:cNvGrpSpPr/>
          <p:nvPr/>
        </p:nvGrpSpPr>
        <p:grpSpPr>
          <a:xfrm>
            <a:off x="-58640" y="914400"/>
            <a:ext cx="4691482" cy="3643016"/>
            <a:chOff x="-58640" y="914400"/>
            <a:chExt cx="4691482" cy="3643016"/>
          </a:xfrm>
        </p:grpSpPr>
        <p:pic>
          <p:nvPicPr>
            <p:cNvPr id="9" name="Picture 8">
              <a:extLst>
                <a:ext uri="{FF2B5EF4-FFF2-40B4-BE49-F238E27FC236}">
                  <a16:creationId xmlns:a16="http://schemas.microsoft.com/office/drawing/2014/main" id="{78C4C37F-2DEA-481B-8CEA-1927415A6D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40" y="914400"/>
              <a:ext cx="4691482" cy="3643016"/>
            </a:xfrm>
            <a:prstGeom prst="rect">
              <a:avLst/>
            </a:prstGeom>
          </p:spPr>
        </p:pic>
        <p:sp>
          <p:nvSpPr>
            <p:cNvPr id="20" name="TextBox 19">
              <a:extLst>
                <a:ext uri="{FF2B5EF4-FFF2-40B4-BE49-F238E27FC236}">
                  <a16:creationId xmlns:a16="http://schemas.microsoft.com/office/drawing/2014/main" id="{35870FC8-4E4A-4179-9483-94007D9216C3}"/>
                </a:ext>
              </a:extLst>
            </p:cNvPr>
            <p:cNvSpPr txBox="1"/>
            <p:nvPr/>
          </p:nvSpPr>
          <p:spPr>
            <a:xfrm>
              <a:off x="533401" y="3733800"/>
              <a:ext cx="3733800" cy="276999"/>
            </a:xfrm>
            <a:prstGeom prst="rect">
              <a:avLst/>
            </a:prstGeom>
            <a:noFill/>
          </p:spPr>
          <p:txBody>
            <a:bodyPr wrap="square" rtlCol="0">
              <a:spAutoFit/>
            </a:bodyPr>
            <a:lstStyle/>
            <a:p>
              <a:r>
                <a:rPr lang="en-US" sz="1200" b="1" dirty="0"/>
                <a:t>Spatial distribution map of their BTD (K) in Channel 8</a:t>
              </a:r>
            </a:p>
          </p:txBody>
        </p:sp>
      </p:grpSp>
      <p:grpSp>
        <p:nvGrpSpPr>
          <p:cNvPr id="12" name="Group 11">
            <a:extLst>
              <a:ext uri="{FF2B5EF4-FFF2-40B4-BE49-F238E27FC236}">
                <a16:creationId xmlns:a16="http://schemas.microsoft.com/office/drawing/2014/main" id="{E4C399C3-510F-459D-891F-A14D2A0A59BC}"/>
              </a:ext>
            </a:extLst>
          </p:cNvPr>
          <p:cNvGrpSpPr/>
          <p:nvPr/>
        </p:nvGrpSpPr>
        <p:grpSpPr>
          <a:xfrm>
            <a:off x="4934266" y="1092372"/>
            <a:ext cx="4124009" cy="3465044"/>
            <a:chOff x="4934266" y="1092372"/>
            <a:chExt cx="4124009" cy="3465044"/>
          </a:xfrm>
        </p:grpSpPr>
        <p:pic>
          <p:nvPicPr>
            <p:cNvPr id="11" name="Picture 10">
              <a:extLst>
                <a:ext uri="{FF2B5EF4-FFF2-40B4-BE49-F238E27FC236}">
                  <a16:creationId xmlns:a16="http://schemas.microsoft.com/office/drawing/2014/main" id="{7D5922E0-E164-415D-87BC-0E55969409E7}"/>
                </a:ext>
              </a:extLst>
            </p:cNvPr>
            <p:cNvPicPr>
              <a:picLocks noChangeAspect="1"/>
            </p:cNvPicPr>
            <p:nvPr/>
          </p:nvPicPr>
          <p:blipFill rotWithShape="1">
            <a:blip r:embed="rId3">
              <a:extLst>
                <a:ext uri="{28A0092B-C50C-407E-A947-70E740481C1C}">
                  <a14:useLocalDpi xmlns:a14="http://schemas.microsoft.com/office/drawing/2010/main" val="0"/>
                </a:ext>
              </a:extLst>
            </a:blip>
            <a:srcRect l="18991" r="-704"/>
            <a:stretch/>
          </p:blipFill>
          <p:spPr>
            <a:xfrm>
              <a:off x="4934266" y="1092372"/>
              <a:ext cx="4124009" cy="3465044"/>
            </a:xfrm>
            <a:prstGeom prst="rect">
              <a:avLst/>
            </a:prstGeom>
          </p:spPr>
        </p:pic>
        <p:sp>
          <p:nvSpPr>
            <p:cNvPr id="21" name="TextBox 20">
              <a:extLst>
                <a:ext uri="{FF2B5EF4-FFF2-40B4-BE49-F238E27FC236}">
                  <a16:creationId xmlns:a16="http://schemas.microsoft.com/office/drawing/2014/main" id="{F10EF3F9-74D6-4B34-88CE-D7F74F7C6403}"/>
                </a:ext>
              </a:extLst>
            </p:cNvPr>
            <p:cNvSpPr txBox="1"/>
            <p:nvPr/>
          </p:nvSpPr>
          <p:spPr>
            <a:xfrm>
              <a:off x="5380989" y="3733800"/>
              <a:ext cx="3317617" cy="276999"/>
            </a:xfrm>
            <a:prstGeom prst="rect">
              <a:avLst/>
            </a:prstGeom>
            <a:noFill/>
          </p:spPr>
          <p:txBody>
            <a:bodyPr wrap="square" rtlCol="0">
              <a:spAutoFit/>
            </a:bodyPr>
            <a:lstStyle/>
            <a:p>
              <a:r>
                <a:rPr lang="en-US" sz="1200" b="1" dirty="0"/>
                <a:t>Spatial distribution maps of the channel BT (K)</a:t>
              </a:r>
            </a:p>
          </p:txBody>
        </p:sp>
      </p:grpSp>
      <p:sp>
        <p:nvSpPr>
          <p:cNvPr id="7170" name="Slide Number Placeholder 2">
            <a:extLst>
              <a:ext uri="{FF2B5EF4-FFF2-40B4-BE49-F238E27FC236}">
                <a16:creationId xmlns:a16="http://schemas.microsoft.com/office/drawing/2014/main" id="{228C48FA-2C24-4310-83BC-9507271A0BA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3EA638AD-8189-41F9-BDD7-F7C8FEFBF46D}" type="slidenum">
              <a:rPr lang="en-US" altLang="zh-CN" sz="1400" smtClean="0"/>
              <a:pPr>
                <a:spcBef>
                  <a:spcPct val="0"/>
                </a:spcBef>
                <a:buFontTx/>
                <a:buNone/>
              </a:pPr>
              <a:t>13</a:t>
            </a:fld>
            <a:endParaRPr lang="en-US" altLang="zh-CN" sz="1400" dirty="0"/>
          </a:p>
        </p:txBody>
      </p:sp>
      <p:cxnSp>
        <p:nvCxnSpPr>
          <p:cNvPr id="16" name="Straight Connector 3">
            <a:extLst>
              <a:ext uri="{FF2B5EF4-FFF2-40B4-BE49-F238E27FC236}">
                <a16:creationId xmlns:a16="http://schemas.microsoft.com/office/drawing/2014/main" id="{BC33314B-060F-4BDA-A9FD-8E61CBD36978}"/>
              </a:ext>
            </a:extLst>
          </p:cNvPr>
          <p:cNvCxnSpPr/>
          <p:nvPr/>
        </p:nvCxnSpPr>
        <p:spPr>
          <a:xfrm>
            <a:off x="0" y="990600"/>
            <a:ext cx="9134475"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5ED0209E-14DB-4CF9-B325-B0AC27D427DF}"/>
              </a:ext>
            </a:extLst>
          </p:cNvPr>
          <p:cNvSpPr txBox="1"/>
          <p:nvPr/>
        </p:nvSpPr>
        <p:spPr>
          <a:xfrm>
            <a:off x="871998" y="4342924"/>
            <a:ext cx="7471902" cy="1200329"/>
          </a:xfrm>
          <a:prstGeom prst="rect">
            <a:avLst/>
          </a:prstGeom>
          <a:noFill/>
        </p:spPr>
        <p:txBody>
          <a:bodyPr wrap="square" rtlCol="0">
            <a:spAutoFit/>
          </a:bodyPr>
          <a:lstStyle/>
          <a:p>
            <a:pPr marL="285750" indent="-285750" algn="just">
              <a:buFont typeface="Arial" panose="020B0604020202020204" pitchFamily="34" charset="0"/>
              <a:buChar char="•"/>
            </a:pPr>
            <a:r>
              <a:rPr lang="en-US" dirty="0"/>
              <a:t>Their difference are generally larger in the cold scenes, such as the areas near the polar regions.</a:t>
            </a:r>
          </a:p>
          <a:p>
            <a:pPr marL="285750" indent="-285750" algn="just">
              <a:buFont typeface="Arial" panose="020B0604020202020204" pitchFamily="34" charset="0"/>
              <a:buChar char="•"/>
            </a:pPr>
            <a:r>
              <a:rPr lang="en-US" dirty="0"/>
              <a:t>The instrument noises of the original IASI SW observations are relatively larger over the cold scene.</a:t>
            </a:r>
          </a:p>
        </p:txBody>
      </p:sp>
      <p:sp>
        <p:nvSpPr>
          <p:cNvPr id="28" name="Oval 27">
            <a:extLst>
              <a:ext uri="{FF2B5EF4-FFF2-40B4-BE49-F238E27FC236}">
                <a16:creationId xmlns:a16="http://schemas.microsoft.com/office/drawing/2014/main" id="{AEE063BB-8D5E-4ECA-8AF0-8AD25EF8CD64}"/>
              </a:ext>
            </a:extLst>
          </p:cNvPr>
          <p:cNvSpPr/>
          <p:nvPr/>
        </p:nvSpPr>
        <p:spPr>
          <a:xfrm rot="1704710">
            <a:off x="2490380" y="2031993"/>
            <a:ext cx="742898" cy="406554"/>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4EE7E9F1-FE67-4E18-83C5-CF03A6B6F306}"/>
              </a:ext>
            </a:extLst>
          </p:cNvPr>
          <p:cNvSpPr/>
          <p:nvPr/>
        </p:nvSpPr>
        <p:spPr>
          <a:xfrm rot="1704710">
            <a:off x="6986179" y="2024700"/>
            <a:ext cx="742898" cy="406554"/>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 name="Straight Arrow Connector 22">
            <a:extLst>
              <a:ext uri="{FF2B5EF4-FFF2-40B4-BE49-F238E27FC236}">
                <a16:creationId xmlns:a16="http://schemas.microsoft.com/office/drawing/2014/main" id="{27723282-B3EE-4A42-989B-C201F25CE3E1}"/>
              </a:ext>
            </a:extLst>
          </p:cNvPr>
          <p:cNvCxnSpPr>
            <a:stCxn id="28" idx="4"/>
          </p:cNvCxnSpPr>
          <p:nvPr/>
        </p:nvCxnSpPr>
        <p:spPr>
          <a:xfrm flipH="1">
            <a:off x="1524000" y="2414062"/>
            <a:ext cx="1241109" cy="1928862"/>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DE84B8BA-582B-45BF-91AB-2DAB8559FA41}"/>
              </a:ext>
            </a:extLst>
          </p:cNvPr>
          <p:cNvCxnSpPr>
            <a:cxnSpLocks/>
          </p:cNvCxnSpPr>
          <p:nvPr/>
        </p:nvCxnSpPr>
        <p:spPr>
          <a:xfrm flipH="1">
            <a:off x="1676401" y="2414062"/>
            <a:ext cx="5562599" cy="2081262"/>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78115760-AD38-4409-9A2F-752042794286}"/>
              </a:ext>
            </a:extLst>
          </p:cNvPr>
          <p:cNvSpPr/>
          <p:nvPr/>
        </p:nvSpPr>
        <p:spPr>
          <a:xfrm>
            <a:off x="333843" y="1078468"/>
            <a:ext cx="5088252" cy="369332"/>
          </a:xfrm>
          <a:prstGeom prst="rect">
            <a:avLst/>
          </a:prstGeom>
        </p:spPr>
        <p:txBody>
          <a:bodyPr wrap="none">
            <a:spAutoFit/>
          </a:bodyPr>
          <a:lstStyle/>
          <a:p>
            <a:r>
              <a:rPr lang="en-US" altLang="en-US" b="1" dirty="0">
                <a:latin typeface="Tw Cen MT (Body)"/>
              </a:rPr>
              <a:t>CrIS(gapfilled)-ABI</a:t>
            </a:r>
            <a:r>
              <a:rPr lang="en-US" b="1" dirty="0">
                <a:latin typeface="Tw Cen MT (Body)"/>
                <a:cs typeface="Times New Roman" panose="02020603050405020304" pitchFamily="18" charset="0"/>
              </a:rPr>
              <a:t> minus FullCrIS-ABI in </a:t>
            </a:r>
            <a:r>
              <a:rPr lang="en-US" b="1" u="sng" dirty="0">
                <a:solidFill>
                  <a:srgbClr val="C00000"/>
                </a:solidFill>
                <a:effectLst>
                  <a:outerShdw blurRad="38100" dist="38100" dir="2700000" algn="tl">
                    <a:srgbClr val="000000">
                      <a:alpha val="43137"/>
                    </a:srgbClr>
                  </a:outerShdw>
                </a:effectLst>
                <a:latin typeface="Tw Cen MT (Body)"/>
                <a:cs typeface="Times New Roman" panose="02020603050405020304" pitchFamily="18" charset="0"/>
              </a:rPr>
              <a:t>Channel 7</a:t>
            </a:r>
          </a:p>
        </p:txBody>
      </p:sp>
      <p:pic>
        <p:nvPicPr>
          <p:cNvPr id="19" name="Picture 5" descr="C:\Users\huixu\Desktop\logo.png">
            <a:extLst>
              <a:ext uri="{FF2B5EF4-FFF2-40B4-BE49-F238E27FC236}">
                <a16:creationId xmlns:a16="http://schemas.microsoft.com/office/drawing/2014/main" id="{8DEEEFF1-B0B1-444C-B35B-8E575B472F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7555" y="58513"/>
            <a:ext cx="1219137" cy="662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a:extLst>
              <a:ext uri="{FF2B5EF4-FFF2-40B4-BE49-F238E27FC236}">
                <a16:creationId xmlns:a16="http://schemas.microsoft.com/office/drawing/2014/main" id="{CC6CE292-66D1-476E-8DF9-CBD03F86E504}"/>
              </a:ext>
            </a:extLst>
          </p:cNvPr>
          <p:cNvPicPr>
            <a:picLocks noChangeAspect="1"/>
          </p:cNvPicPr>
          <p:nvPr/>
        </p:nvPicPr>
        <p:blipFill>
          <a:blip r:embed="rId5"/>
          <a:stretch>
            <a:fillRect/>
          </a:stretch>
        </p:blipFill>
        <p:spPr>
          <a:xfrm>
            <a:off x="57150" y="76200"/>
            <a:ext cx="1566675" cy="618745"/>
          </a:xfrm>
          <a:prstGeom prst="rect">
            <a:avLst/>
          </a:prstGeom>
        </p:spPr>
      </p:pic>
      <p:sp>
        <p:nvSpPr>
          <p:cNvPr id="25" name="矩形 3">
            <a:extLst>
              <a:ext uri="{FF2B5EF4-FFF2-40B4-BE49-F238E27FC236}">
                <a16:creationId xmlns:a16="http://schemas.microsoft.com/office/drawing/2014/main" id="{BD49B7DC-5553-4C54-BDAD-3CCA7FE207D1}"/>
              </a:ext>
            </a:extLst>
          </p:cNvPr>
          <p:cNvSpPr>
            <a:spLocks noChangeArrowheads="1"/>
          </p:cNvSpPr>
          <p:nvPr/>
        </p:nvSpPr>
        <p:spPr bwMode="auto">
          <a:xfrm>
            <a:off x="721619" y="300770"/>
            <a:ext cx="788898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None/>
            </a:pPr>
            <a:r>
              <a:rPr lang="en-US" altLang="en-US" sz="2000" b="1" dirty="0">
                <a:latin typeface="Tw Cen MT (Body)"/>
              </a:rPr>
              <a:t>The evaluation of NOAA proposed gap filling method</a:t>
            </a:r>
          </a:p>
          <a:p>
            <a:pPr algn="ctr">
              <a:spcBef>
                <a:spcPct val="0"/>
              </a:spcBef>
              <a:buNone/>
            </a:pPr>
            <a:r>
              <a:rPr lang="en-US" altLang="en-US" sz="1400" b="1" dirty="0">
                <a:latin typeface="Tw Cen MT (Body)"/>
              </a:rPr>
              <a:t>with IASI simulated Proxy Collocation Data</a:t>
            </a:r>
            <a:endParaRPr lang="en-US" altLang="zh-CN" sz="1400" b="1" dirty="0">
              <a:latin typeface="Tw Cen MT (Body)"/>
            </a:endParaRPr>
          </a:p>
        </p:txBody>
      </p:sp>
    </p:spTree>
    <p:extLst>
      <p:ext uri="{BB962C8B-B14F-4D97-AF65-F5344CB8AC3E}">
        <p14:creationId xmlns:p14="http://schemas.microsoft.com/office/powerpoint/2010/main" val="34762802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DA7BDB-6D5F-4E93-8427-42DBE08A4EEB}"/>
              </a:ext>
            </a:extLst>
          </p:cNvPr>
          <p:cNvPicPr>
            <a:picLocks noChangeAspect="1"/>
          </p:cNvPicPr>
          <p:nvPr/>
        </p:nvPicPr>
        <p:blipFill rotWithShape="1">
          <a:blip r:embed="rId2">
            <a:extLst>
              <a:ext uri="{28A0092B-C50C-407E-A947-70E740481C1C}">
                <a14:useLocalDpi xmlns:a14="http://schemas.microsoft.com/office/drawing/2010/main" val="0"/>
              </a:ext>
            </a:extLst>
          </a:blip>
          <a:srcRect l="4007" t="6666" r="17616" b="7778"/>
          <a:stretch/>
        </p:blipFill>
        <p:spPr>
          <a:xfrm>
            <a:off x="4556224" y="1259800"/>
            <a:ext cx="4179122" cy="3498868"/>
          </a:xfrm>
          <a:prstGeom prst="rect">
            <a:avLst/>
          </a:prstGeom>
        </p:spPr>
      </p:pic>
      <p:sp>
        <p:nvSpPr>
          <p:cNvPr id="7170" name="Slide Number Placeholder 2">
            <a:extLst>
              <a:ext uri="{FF2B5EF4-FFF2-40B4-BE49-F238E27FC236}">
                <a16:creationId xmlns:a16="http://schemas.microsoft.com/office/drawing/2014/main" id="{228C48FA-2C24-4310-83BC-9507271A0BA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3EA638AD-8189-41F9-BDD7-F7C8FEFBF46D}" type="slidenum">
              <a:rPr lang="en-US" altLang="zh-CN" sz="1400" smtClean="0"/>
              <a:pPr>
                <a:spcBef>
                  <a:spcPct val="0"/>
                </a:spcBef>
                <a:buFontTx/>
                <a:buNone/>
              </a:pPr>
              <a:t>14</a:t>
            </a:fld>
            <a:endParaRPr lang="en-US" altLang="zh-CN" sz="1400" dirty="0"/>
          </a:p>
        </p:txBody>
      </p:sp>
      <p:cxnSp>
        <p:nvCxnSpPr>
          <p:cNvPr id="16" name="Straight Connector 3">
            <a:extLst>
              <a:ext uri="{FF2B5EF4-FFF2-40B4-BE49-F238E27FC236}">
                <a16:creationId xmlns:a16="http://schemas.microsoft.com/office/drawing/2014/main" id="{BC33314B-060F-4BDA-A9FD-8E61CBD36978}"/>
              </a:ext>
            </a:extLst>
          </p:cNvPr>
          <p:cNvCxnSpPr/>
          <p:nvPr/>
        </p:nvCxnSpPr>
        <p:spPr>
          <a:xfrm>
            <a:off x="0" y="990600"/>
            <a:ext cx="9134475"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B0E13D32-A3EF-4A0D-8D8F-D924DC6718A5}"/>
              </a:ext>
            </a:extLst>
          </p:cNvPr>
          <p:cNvSpPr txBox="1"/>
          <p:nvPr/>
        </p:nvSpPr>
        <p:spPr>
          <a:xfrm>
            <a:off x="510955" y="1219200"/>
            <a:ext cx="4289645" cy="646331"/>
          </a:xfrm>
          <a:prstGeom prst="rect">
            <a:avLst/>
          </a:prstGeom>
          <a:noFill/>
        </p:spPr>
        <p:txBody>
          <a:bodyPr wrap="square" rtlCol="0">
            <a:spAutoFit/>
          </a:bodyPr>
          <a:lstStyle/>
          <a:p>
            <a:r>
              <a:rPr lang="en-US" dirty="0"/>
              <a:t>The data is collected from </a:t>
            </a:r>
            <a:r>
              <a:rPr lang="en-US" u="sng" dirty="0"/>
              <a:t>1 Mar. 2018 to 6 Mar. 2018</a:t>
            </a:r>
            <a:r>
              <a:rPr lang="en-US" dirty="0"/>
              <a:t>, and the collocation criteria are:  </a:t>
            </a:r>
          </a:p>
        </p:txBody>
      </p:sp>
      <p:sp>
        <p:nvSpPr>
          <p:cNvPr id="4" name="Rectangle 3">
            <a:extLst>
              <a:ext uri="{FF2B5EF4-FFF2-40B4-BE49-F238E27FC236}">
                <a16:creationId xmlns:a16="http://schemas.microsoft.com/office/drawing/2014/main" id="{BDA1B302-C20D-473C-B8FA-DA81159C8C7E}"/>
              </a:ext>
            </a:extLst>
          </p:cNvPr>
          <p:cNvSpPr/>
          <p:nvPr/>
        </p:nvSpPr>
        <p:spPr>
          <a:xfrm>
            <a:off x="476687" y="3272675"/>
            <a:ext cx="3971694" cy="1323439"/>
          </a:xfrm>
          <a:prstGeom prst="rect">
            <a:avLst/>
          </a:prstGeom>
        </p:spPr>
        <p:txBody>
          <a:bodyPr wrap="square">
            <a:spAutoFit/>
          </a:bodyPr>
          <a:lstStyle/>
          <a:p>
            <a:pPr algn="just"/>
            <a:r>
              <a:rPr lang="en-US" sz="1600" dirty="0"/>
              <a:t>There are totally </a:t>
            </a:r>
            <a:r>
              <a:rPr lang="en-US" sz="1600" u="sng" dirty="0"/>
              <a:t>20218 FOVs </a:t>
            </a:r>
            <a:r>
              <a:rPr lang="en-US" sz="1600" dirty="0"/>
              <a:t>are collocated together between IASI/B and GOES-16 ABI with 9840  FOVs are selected from nighttime. </a:t>
            </a:r>
            <a:r>
              <a:rPr lang="en-US" sz="1600" b="1" dirty="0"/>
              <a:t>The full disk collocation dataset is provided by the GOES ABI SDR Science Team. </a:t>
            </a:r>
          </a:p>
        </p:txBody>
      </p:sp>
      <p:sp>
        <p:nvSpPr>
          <p:cNvPr id="6" name="TextBox 5">
            <a:extLst>
              <a:ext uri="{FF2B5EF4-FFF2-40B4-BE49-F238E27FC236}">
                <a16:creationId xmlns:a16="http://schemas.microsoft.com/office/drawing/2014/main" id="{498E8A40-7228-4B4A-8329-8077AAC28250}"/>
              </a:ext>
            </a:extLst>
          </p:cNvPr>
          <p:cNvSpPr txBox="1"/>
          <p:nvPr/>
        </p:nvSpPr>
        <p:spPr>
          <a:xfrm>
            <a:off x="476687" y="1922958"/>
            <a:ext cx="4095313" cy="1169551"/>
          </a:xfrm>
          <a:prstGeom prst="rect">
            <a:avLst/>
          </a:prstGeom>
          <a:noFill/>
        </p:spPr>
        <p:txBody>
          <a:bodyPr wrap="square" rtlCol="0">
            <a:spAutoFit/>
          </a:bodyPr>
          <a:lstStyle/>
          <a:p>
            <a:r>
              <a:rPr lang="en-US" b="1" dirty="0"/>
              <a:t>Closest pixel center</a:t>
            </a:r>
            <a:r>
              <a:rPr lang="en-US" dirty="0"/>
              <a:t>: </a:t>
            </a:r>
            <a:r>
              <a:rPr lang="en-US" sz="1600" dirty="0"/>
              <a:t>&lt;2 KM</a:t>
            </a:r>
            <a:endParaRPr lang="en-US" dirty="0"/>
          </a:p>
          <a:p>
            <a:r>
              <a:rPr lang="en-US" b="1" dirty="0"/>
              <a:t>Time difference</a:t>
            </a:r>
            <a:r>
              <a:rPr lang="en-US" dirty="0"/>
              <a:t>: </a:t>
            </a:r>
            <a:r>
              <a:rPr lang="en-US" sz="1600" dirty="0"/>
              <a:t>&lt;5 minutes</a:t>
            </a:r>
            <a:endParaRPr lang="en-US" dirty="0"/>
          </a:p>
          <a:p>
            <a:r>
              <a:rPr lang="en-US" b="1" dirty="0"/>
              <a:t>Viewing zenith angle difference</a:t>
            </a:r>
            <a:r>
              <a:rPr lang="en-US" dirty="0"/>
              <a:t>: </a:t>
            </a:r>
            <a:r>
              <a:rPr lang="en-US" sz="1600" dirty="0"/>
              <a:t>Abs[cos(Geo_zen)/cos(Leo_zen) -1]&lt;1%</a:t>
            </a:r>
            <a:endParaRPr lang="en-US" dirty="0"/>
          </a:p>
        </p:txBody>
      </p:sp>
      <p:sp>
        <p:nvSpPr>
          <p:cNvPr id="10" name="Arrow: Right 9">
            <a:extLst>
              <a:ext uri="{FF2B5EF4-FFF2-40B4-BE49-F238E27FC236}">
                <a16:creationId xmlns:a16="http://schemas.microsoft.com/office/drawing/2014/main" id="{D335BE91-50C9-4D05-96ED-B8157AE8C57A}"/>
              </a:ext>
            </a:extLst>
          </p:cNvPr>
          <p:cNvSpPr/>
          <p:nvPr/>
        </p:nvSpPr>
        <p:spPr>
          <a:xfrm>
            <a:off x="4013200" y="2206100"/>
            <a:ext cx="457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6091E86D-0A9B-4427-A6A2-09B4D6EA1195}"/>
              </a:ext>
            </a:extLst>
          </p:cNvPr>
          <p:cNvSpPr/>
          <p:nvPr/>
        </p:nvSpPr>
        <p:spPr>
          <a:xfrm>
            <a:off x="536679" y="4800600"/>
            <a:ext cx="8302521" cy="1200329"/>
          </a:xfrm>
          <a:prstGeom prst="rect">
            <a:avLst/>
          </a:prstGeom>
        </p:spPr>
        <p:txBody>
          <a:bodyPr wrap="square">
            <a:spAutoFit/>
          </a:bodyPr>
          <a:lstStyle/>
          <a:p>
            <a:r>
              <a:rPr lang="en-US" b="1" dirty="0"/>
              <a:t>The inhomogeneous scenes are further filtered in each channel with: </a:t>
            </a:r>
          </a:p>
          <a:p>
            <a:pPr marL="742950" lvl="1" indent="-285750">
              <a:buFont typeface="Arial" panose="020B0604020202020204" pitchFamily="34" charset="0"/>
              <a:buChar char="•"/>
            </a:pPr>
            <a:r>
              <a:rPr lang="en-US" dirty="0"/>
              <a:t>Geo_env_std/</a:t>
            </a:r>
            <a:r>
              <a:rPr lang="en-US" dirty="0" err="1"/>
              <a:t>Geo_env_mean</a:t>
            </a:r>
            <a:r>
              <a:rPr lang="en-US" dirty="0"/>
              <a:t>&lt;5% </a:t>
            </a:r>
          </a:p>
          <a:p>
            <a:pPr marL="742950" lvl="1" indent="-285750">
              <a:buFont typeface="Arial" panose="020B0604020202020204" pitchFamily="34" charset="0"/>
              <a:buChar char="•"/>
            </a:pPr>
            <a:r>
              <a:rPr lang="en-US" dirty="0"/>
              <a:t>Geo_fov_std/</a:t>
            </a:r>
            <a:r>
              <a:rPr lang="en-US" dirty="0" err="1"/>
              <a:t>Geo_fov_mean</a:t>
            </a:r>
            <a:r>
              <a:rPr lang="en-US" dirty="0"/>
              <a:t>&lt;1% </a:t>
            </a:r>
          </a:p>
          <a:p>
            <a:pPr algn="just"/>
            <a:r>
              <a:rPr lang="en-US" dirty="0"/>
              <a:t>to reduce the uncertainties caused by</a:t>
            </a:r>
            <a:r>
              <a:rPr lang="zh-CN" altLang="en-US" dirty="0"/>
              <a:t> </a:t>
            </a:r>
            <a:r>
              <a:rPr lang="en-US" dirty="0"/>
              <a:t>collocation method.</a:t>
            </a:r>
          </a:p>
        </p:txBody>
      </p:sp>
      <p:pic>
        <p:nvPicPr>
          <p:cNvPr id="18" name="Picture 5" descr="C:\Users\huixu\Desktop\logo.png">
            <a:extLst>
              <a:ext uri="{FF2B5EF4-FFF2-40B4-BE49-F238E27FC236}">
                <a16:creationId xmlns:a16="http://schemas.microsoft.com/office/drawing/2014/main" id="{2EA2A622-AE10-4E37-9E65-D086F8746B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7555" y="58513"/>
            <a:ext cx="1219137" cy="662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id="{17250376-5DD9-468F-AD1E-57A6EBB9ACF0}"/>
              </a:ext>
            </a:extLst>
          </p:cNvPr>
          <p:cNvPicPr>
            <a:picLocks noChangeAspect="1"/>
          </p:cNvPicPr>
          <p:nvPr/>
        </p:nvPicPr>
        <p:blipFill>
          <a:blip r:embed="rId4"/>
          <a:stretch>
            <a:fillRect/>
          </a:stretch>
        </p:blipFill>
        <p:spPr>
          <a:xfrm>
            <a:off x="57150" y="76200"/>
            <a:ext cx="1566675" cy="618745"/>
          </a:xfrm>
          <a:prstGeom prst="rect">
            <a:avLst/>
          </a:prstGeom>
        </p:spPr>
      </p:pic>
      <p:sp>
        <p:nvSpPr>
          <p:cNvPr id="20" name="矩形 3">
            <a:extLst>
              <a:ext uri="{FF2B5EF4-FFF2-40B4-BE49-F238E27FC236}">
                <a16:creationId xmlns:a16="http://schemas.microsoft.com/office/drawing/2014/main" id="{09847DD7-FE48-4F43-AF42-B157825F1D17}"/>
              </a:ext>
            </a:extLst>
          </p:cNvPr>
          <p:cNvSpPr>
            <a:spLocks noChangeArrowheads="1"/>
          </p:cNvSpPr>
          <p:nvPr/>
        </p:nvSpPr>
        <p:spPr bwMode="auto">
          <a:xfrm>
            <a:off x="721619" y="300770"/>
            <a:ext cx="788898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None/>
            </a:pPr>
            <a:r>
              <a:rPr lang="en-US" altLang="en-US" sz="2000" b="1" dirty="0">
                <a:latin typeface="Tw Cen MT (Body)"/>
              </a:rPr>
              <a:t>The evaluation of NOAA proposed gap filling method</a:t>
            </a:r>
          </a:p>
          <a:p>
            <a:pPr algn="ctr">
              <a:spcBef>
                <a:spcPct val="0"/>
              </a:spcBef>
              <a:buNone/>
            </a:pPr>
            <a:r>
              <a:rPr lang="en-US" altLang="en-US" sz="1400" b="1" dirty="0">
                <a:latin typeface="Tw Cen MT (Body)"/>
              </a:rPr>
              <a:t>with GEO-ABI and IASI Collocation Data</a:t>
            </a:r>
            <a:endParaRPr lang="en-US" altLang="zh-CN" sz="1400" b="1" dirty="0">
              <a:latin typeface="Tw Cen MT (Body)"/>
            </a:endParaRPr>
          </a:p>
        </p:txBody>
      </p:sp>
    </p:spTree>
    <p:extLst>
      <p:ext uri="{BB962C8B-B14F-4D97-AF65-F5344CB8AC3E}">
        <p14:creationId xmlns:p14="http://schemas.microsoft.com/office/powerpoint/2010/main" val="21646720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2">
            <a:extLst>
              <a:ext uri="{FF2B5EF4-FFF2-40B4-BE49-F238E27FC236}">
                <a16:creationId xmlns:a16="http://schemas.microsoft.com/office/drawing/2014/main" id="{228C48FA-2C24-4310-83BC-9507271A0BA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3EA638AD-8189-41F9-BDD7-F7C8FEFBF46D}" type="slidenum">
              <a:rPr lang="en-US" altLang="zh-CN" sz="1400" smtClean="0"/>
              <a:pPr>
                <a:spcBef>
                  <a:spcPct val="0"/>
                </a:spcBef>
                <a:buFontTx/>
                <a:buNone/>
              </a:pPr>
              <a:t>15</a:t>
            </a:fld>
            <a:endParaRPr lang="en-US" altLang="zh-CN" sz="1400" dirty="0"/>
          </a:p>
        </p:txBody>
      </p:sp>
      <p:cxnSp>
        <p:nvCxnSpPr>
          <p:cNvPr id="16" name="Straight Connector 3">
            <a:extLst>
              <a:ext uri="{FF2B5EF4-FFF2-40B4-BE49-F238E27FC236}">
                <a16:creationId xmlns:a16="http://schemas.microsoft.com/office/drawing/2014/main" id="{BC33314B-060F-4BDA-A9FD-8E61CBD36978}"/>
              </a:ext>
            </a:extLst>
          </p:cNvPr>
          <p:cNvCxnSpPr/>
          <p:nvPr/>
        </p:nvCxnSpPr>
        <p:spPr>
          <a:xfrm>
            <a:off x="0" y="990600"/>
            <a:ext cx="9134475" cy="0"/>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7175" name="Group 7174">
            <a:extLst>
              <a:ext uri="{FF2B5EF4-FFF2-40B4-BE49-F238E27FC236}">
                <a16:creationId xmlns:a16="http://schemas.microsoft.com/office/drawing/2014/main" id="{20AC6E02-2C73-46E5-8EC6-C01FDD1AC9E8}"/>
              </a:ext>
            </a:extLst>
          </p:cNvPr>
          <p:cNvGrpSpPr/>
          <p:nvPr/>
        </p:nvGrpSpPr>
        <p:grpSpPr>
          <a:xfrm>
            <a:off x="246599" y="1066800"/>
            <a:ext cx="8840251" cy="5029200"/>
            <a:chOff x="246599" y="833310"/>
            <a:chExt cx="8840251" cy="5029200"/>
          </a:xfrm>
        </p:grpSpPr>
        <p:grpSp>
          <p:nvGrpSpPr>
            <p:cNvPr id="7172" name="Group 7171">
              <a:extLst>
                <a:ext uri="{FF2B5EF4-FFF2-40B4-BE49-F238E27FC236}">
                  <a16:creationId xmlns:a16="http://schemas.microsoft.com/office/drawing/2014/main" id="{440BAEDE-A49A-43BC-993F-E98A80989EDD}"/>
                </a:ext>
              </a:extLst>
            </p:cNvPr>
            <p:cNvGrpSpPr/>
            <p:nvPr/>
          </p:nvGrpSpPr>
          <p:grpSpPr>
            <a:xfrm>
              <a:off x="246600" y="833310"/>
              <a:ext cx="8706590" cy="4533503"/>
              <a:chOff x="246600" y="1181497"/>
              <a:chExt cx="8706590" cy="4533503"/>
            </a:xfrm>
          </p:grpSpPr>
          <p:sp>
            <p:nvSpPr>
              <p:cNvPr id="7" name="TextBox 6">
                <a:extLst>
                  <a:ext uri="{FF2B5EF4-FFF2-40B4-BE49-F238E27FC236}">
                    <a16:creationId xmlns:a16="http://schemas.microsoft.com/office/drawing/2014/main" id="{39E10B38-C069-4815-AB69-8E5E98CFC47B}"/>
                  </a:ext>
                </a:extLst>
              </p:cNvPr>
              <p:cNvSpPr txBox="1"/>
              <p:nvPr/>
            </p:nvSpPr>
            <p:spPr>
              <a:xfrm>
                <a:off x="2286000" y="1181497"/>
                <a:ext cx="4495800" cy="603513"/>
              </a:xfrm>
              <a:prstGeom prst="rect">
                <a:avLst/>
              </a:prstGeom>
              <a:noFill/>
              <a:ln>
                <a:noFill/>
              </a:ln>
            </p:spPr>
            <p:style>
              <a:lnRef idx="0">
                <a:scrgbClr r="0" g="0" b="0"/>
              </a:lnRef>
              <a:fillRef idx="0">
                <a:scrgbClr r="0" g="0" b="0"/>
              </a:fillRef>
              <a:effectRef idx="0">
                <a:scrgbClr r="0" g="0" b="0"/>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sz="2000" b="1">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Ray-matching Collocation data</a:t>
                </a:r>
              </a:p>
              <a:p>
                <a:r>
                  <a:rPr lang="en-US" dirty="0"/>
                  <a:t>(Full disk)</a:t>
                </a:r>
              </a:p>
            </p:txBody>
          </p:sp>
          <p:sp>
            <p:nvSpPr>
              <p:cNvPr id="35" name="Rectangle 34">
                <a:extLst>
                  <a:ext uri="{FF2B5EF4-FFF2-40B4-BE49-F238E27FC236}">
                    <a16:creationId xmlns:a16="http://schemas.microsoft.com/office/drawing/2014/main" id="{653D8FF1-061F-4159-99FF-BC6CB260C7E4}"/>
                  </a:ext>
                </a:extLst>
              </p:cNvPr>
              <p:cNvSpPr/>
              <p:nvPr/>
            </p:nvSpPr>
            <p:spPr>
              <a:xfrm rot="16200000">
                <a:off x="-1216605" y="3520605"/>
                <a:ext cx="3641497" cy="715087"/>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1" dirty="0">
                    <a:solidFill>
                      <a:schemeClr val="tx1"/>
                    </a:solidFill>
                  </a:rPr>
                  <a:t>IASI Spectra</a:t>
                </a:r>
              </a:p>
            </p:txBody>
          </p:sp>
          <p:sp>
            <p:nvSpPr>
              <p:cNvPr id="5" name="Left Brace 4">
                <a:extLst>
                  <a:ext uri="{FF2B5EF4-FFF2-40B4-BE49-F238E27FC236}">
                    <a16:creationId xmlns:a16="http://schemas.microsoft.com/office/drawing/2014/main" id="{C9966290-6212-44A0-B3A0-D30BFF2A7AB4}"/>
                  </a:ext>
                </a:extLst>
              </p:cNvPr>
              <p:cNvSpPr/>
              <p:nvPr/>
            </p:nvSpPr>
            <p:spPr>
              <a:xfrm rot="5400000">
                <a:off x="4454972" y="-2055701"/>
                <a:ext cx="228600" cy="7930258"/>
              </a:xfrm>
              <a:prstGeom prst="lef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grpSp>
            <p:nvGrpSpPr>
              <p:cNvPr id="37" name="Group 36">
                <a:extLst>
                  <a:ext uri="{FF2B5EF4-FFF2-40B4-BE49-F238E27FC236}">
                    <a16:creationId xmlns:a16="http://schemas.microsoft.com/office/drawing/2014/main" id="{E6EA00DB-46A1-4E5F-9FED-84538091F179}"/>
                  </a:ext>
                </a:extLst>
              </p:cNvPr>
              <p:cNvGrpSpPr/>
              <p:nvPr/>
            </p:nvGrpSpPr>
            <p:grpSpPr>
              <a:xfrm>
                <a:off x="3931083" y="2021747"/>
                <a:ext cx="1154484" cy="3651308"/>
                <a:chOff x="4890971" y="1905000"/>
                <a:chExt cx="1154484" cy="3101130"/>
              </a:xfrm>
            </p:grpSpPr>
            <p:grpSp>
              <p:nvGrpSpPr>
                <p:cNvPr id="38" name="Group 37">
                  <a:extLst>
                    <a:ext uri="{FF2B5EF4-FFF2-40B4-BE49-F238E27FC236}">
                      <a16:creationId xmlns:a16="http://schemas.microsoft.com/office/drawing/2014/main" id="{D168C56C-8C91-40BA-AEEE-8732BB051174}"/>
                    </a:ext>
                  </a:extLst>
                </p:cNvPr>
                <p:cNvGrpSpPr/>
                <p:nvPr/>
              </p:nvGrpSpPr>
              <p:grpSpPr>
                <a:xfrm>
                  <a:off x="4976827" y="1905000"/>
                  <a:ext cx="960346" cy="3101130"/>
                  <a:chOff x="4526054" y="1905000"/>
                  <a:chExt cx="960346" cy="2971800"/>
                </a:xfrm>
              </p:grpSpPr>
              <p:sp>
                <p:nvSpPr>
                  <p:cNvPr id="42" name="Rectangle 41">
                    <a:extLst>
                      <a:ext uri="{FF2B5EF4-FFF2-40B4-BE49-F238E27FC236}">
                        <a16:creationId xmlns:a16="http://schemas.microsoft.com/office/drawing/2014/main" id="{BFEFAE0B-4CB9-47AE-AF63-A27B90D01E84}"/>
                      </a:ext>
                    </a:extLst>
                  </p:cNvPr>
                  <p:cNvSpPr/>
                  <p:nvPr/>
                </p:nvSpPr>
                <p:spPr>
                  <a:xfrm>
                    <a:off x="4572000" y="1905000"/>
                    <a:ext cx="914400" cy="2971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43" name="TextBox 42">
                    <a:extLst>
                      <a:ext uri="{FF2B5EF4-FFF2-40B4-BE49-F238E27FC236}">
                        <a16:creationId xmlns:a16="http://schemas.microsoft.com/office/drawing/2014/main" id="{2A3DD8BC-63B1-4CA5-B81F-5D9F4B9136E1}"/>
                      </a:ext>
                    </a:extLst>
                  </p:cNvPr>
                  <p:cNvSpPr txBox="1"/>
                  <p:nvPr/>
                </p:nvSpPr>
                <p:spPr>
                  <a:xfrm>
                    <a:off x="4526054" y="1931313"/>
                    <a:ext cx="960346" cy="43088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100" dirty="0">
                        <a:cs typeface="Times New Roman" panose="02020603050405020304" pitchFamily="18" charset="0"/>
                      </a:rPr>
                      <a:t>GOES-ABI SRF</a:t>
                    </a:r>
                  </a:p>
                </p:txBody>
              </p:sp>
            </p:grpSp>
            <p:graphicFrame>
              <p:nvGraphicFramePr>
                <p:cNvPr id="39" name="Object 38">
                  <a:extLst>
                    <a:ext uri="{FF2B5EF4-FFF2-40B4-BE49-F238E27FC236}">
                      <a16:creationId xmlns:a16="http://schemas.microsoft.com/office/drawing/2014/main" id="{594EA092-1775-485E-B0E9-0450D66BBEEE}"/>
                    </a:ext>
                  </a:extLst>
                </p:cNvPr>
                <p:cNvGraphicFramePr>
                  <a:graphicFrameLocks noChangeAspect="1"/>
                </p:cNvGraphicFramePr>
                <p:nvPr>
                  <p:extLst/>
                </p:nvPr>
              </p:nvGraphicFramePr>
              <p:xfrm>
                <a:off x="4890971" y="2327449"/>
                <a:ext cx="1132057" cy="866230"/>
              </p:xfrm>
              <a:graphic>
                <a:graphicData uri="http://schemas.openxmlformats.org/presentationml/2006/ole">
                  <mc:AlternateContent xmlns:mc="http://schemas.openxmlformats.org/markup-compatibility/2006">
                    <mc:Choice xmlns:v="urn:schemas-microsoft-com:vml" Requires="v">
                      <p:oleObj spid="_x0000_s3434" name="Graph" r:id="rId3" imgW="3920760" imgH="3000960" progId="Origin50.Graph">
                        <p:embed/>
                      </p:oleObj>
                    </mc:Choice>
                    <mc:Fallback>
                      <p:oleObj name="Graph" r:id="rId3" imgW="3920760" imgH="3000960" progId="Origin50.Graph">
                        <p:embed/>
                        <p:pic>
                          <p:nvPicPr>
                            <p:cNvPr id="3" name="Object 2">
                              <a:extLst>
                                <a:ext uri="{FF2B5EF4-FFF2-40B4-BE49-F238E27FC236}">
                                  <a16:creationId xmlns:a16="http://schemas.microsoft.com/office/drawing/2014/main" id="{72D73631-A256-4075-82DC-C1CFE05FEEB5}"/>
                                </a:ext>
                              </a:extLst>
                            </p:cNvPr>
                            <p:cNvPicPr/>
                            <p:nvPr/>
                          </p:nvPicPr>
                          <p:blipFill>
                            <a:blip r:embed="rId4"/>
                            <a:stretch>
                              <a:fillRect/>
                            </a:stretch>
                          </p:blipFill>
                          <p:spPr>
                            <a:xfrm>
                              <a:off x="4890971" y="2327449"/>
                              <a:ext cx="1132057" cy="866230"/>
                            </a:xfrm>
                            <a:prstGeom prst="rect">
                              <a:avLst/>
                            </a:prstGeom>
                          </p:spPr>
                        </p:pic>
                      </p:oleObj>
                    </mc:Fallback>
                  </mc:AlternateContent>
                </a:graphicData>
              </a:graphic>
            </p:graphicFrame>
            <p:graphicFrame>
              <p:nvGraphicFramePr>
                <p:cNvPr id="40" name="Object 39">
                  <a:extLst>
                    <a:ext uri="{FF2B5EF4-FFF2-40B4-BE49-F238E27FC236}">
                      <a16:creationId xmlns:a16="http://schemas.microsoft.com/office/drawing/2014/main" id="{B9E83B37-4D41-455B-82CC-2DD7D33EAB20}"/>
                    </a:ext>
                  </a:extLst>
                </p:cNvPr>
                <p:cNvGraphicFramePr>
                  <a:graphicFrameLocks noChangeAspect="1"/>
                </p:cNvGraphicFramePr>
                <p:nvPr>
                  <p:extLst>
                    <p:ext uri="{D42A27DB-BD31-4B8C-83A1-F6EECF244321}">
                      <p14:modId xmlns:p14="http://schemas.microsoft.com/office/powerpoint/2010/main" val="3847504466"/>
                    </p:ext>
                  </p:extLst>
                </p:nvPr>
              </p:nvGraphicFramePr>
              <p:xfrm>
                <a:off x="4892407" y="4038600"/>
                <a:ext cx="1150431" cy="880290"/>
              </p:xfrm>
              <a:graphic>
                <a:graphicData uri="http://schemas.openxmlformats.org/presentationml/2006/ole">
                  <mc:AlternateContent xmlns:mc="http://schemas.openxmlformats.org/markup-compatibility/2006">
                    <mc:Choice xmlns:v="urn:schemas-microsoft-com:vml" Requires="v">
                      <p:oleObj spid="_x0000_s3435" name="Graph" r:id="rId5" imgW="3920760" imgH="3000960" progId="Origin50.Graph">
                        <p:embed/>
                      </p:oleObj>
                    </mc:Choice>
                    <mc:Fallback>
                      <p:oleObj name="Graph" r:id="rId5" imgW="3920760" imgH="3000960" progId="Origin50.Graph">
                        <p:embed/>
                        <p:pic>
                          <p:nvPicPr>
                            <p:cNvPr id="5" name="Object 4">
                              <a:extLst>
                                <a:ext uri="{FF2B5EF4-FFF2-40B4-BE49-F238E27FC236}">
                                  <a16:creationId xmlns:a16="http://schemas.microsoft.com/office/drawing/2014/main" id="{3AE5DA4B-9157-4F3A-960F-7AE9F645E237}"/>
                                </a:ext>
                              </a:extLst>
                            </p:cNvPr>
                            <p:cNvPicPr/>
                            <p:nvPr/>
                          </p:nvPicPr>
                          <p:blipFill>
                            <a:blip r:embed="rId6"/>
                            <a:stretch>
                              <a:fillRect/>
                            </a:stretch>
                          </p:blipFill>
                          <p:spPr>
                            <a:xfrm>
                              <a:off x="4892407" y="4038600"/>
                              <a:ext cx="1150431" cy="880290"/>
                            </a:xfrm>
                            <a:prstGeom prst="rect">
                              <a:avLst/>
                            </a:prstGeom>
                          </p:spPr>
                        </p:pic>
                      </p:oleObj>
                    </mc:Fallback>
                  </mc:AlternateContent>
                </a:graphicData>
              </a:graphic>
            </p:graphicFrame>
            <p:graphicFrame>
              <p:nvGraphicFramePr>
                <p:cNvPr id="41" name="Object 40">
                  <a:extLst>
                    <a:ext uri="{FF2B5EF4-FFF2-40B4-BE49-F238E27FC236}">
                      <a16:creationId xmlns:a16="http://schemas.microsoft.com/office/drawing/2014/main" id="{F81AA7F5-3C0B-47D8-8A70-99089DB86318}"/>
                    </a:ext>
                  </a:extLst>
                </p:cNvPr>
                <p:cNvGraphicFramePr>
                  <a:graphicFrameLocks noChangeAspect="1"/>
                </p:cNvGraphicFramePr>
                <p:nvPr>
                  <p:extLst/>
                </p:nvPr>
              </p:nvGraphicFramePr>
              <p:xfrm>
                <a:off x="4913398" y="3215747"/>
                <a:ext cx="1132057" cy="866230"/>
              </p:xfrm>
              <a:graphic>
                <a:graphicData uri="http://schemas.openxmlformats.org/presentationml/2006/ole">
                  <mc:AlternateContent xmlns:mc="http://schemas.openxmlformats.org/markup-compatibility/2006">
                    <mc:Choice xmlns:v="urn:schemas-microsoft-com:vml" Requires="v">
                      <p:oleObj spid="_x0000_s3436" name="Graph" r:id="rId7" imgW="3920760" imgH="3000960" progId="Origin50.Graph">
                        <p:embed/>
                      </p:oleObj>
                    </mc:Choice>
                    <mc:Fallback>
                      <p:oleObj name="Graph" r:id="rId7" imgW="3920760" imgH="3000960" progId="Origin50.Graph">
                        <p:embed/>
                        <p:pic>
                          <p:nvPicPr>
                            <p:cNvPr id="7" name="Object 6">
                              <a:extLst>
                                <a:ext uri="{FF2B5EF4-FFF2-40B4-BE49-F238E27FC236}">
                                  <a16:creationId xmlns:a16="http://schemas.microsoft.com/office/drawing/2014/main" id="{09D44E1D-61F1-4B24-A159-DD089CC5CAE1}"/>
                                </a:ext>
                              </a:extLst>
                            </p:cNvPr>
                            <p:cNvPicPr/>
                            <p:nvPr/>
                          </p:nvPicPr>
                          <p:blipFill>
                            <a:blip r:embed="rId8"/>
                            <a:stretch>
                              <a:fillRect/>
                            </a:stretch>
                          </p:blipFill>
                          <p:spPr>
                            <a:xfrm>
                              <a:off x="4913398" y="3215747"/>
                              <a:ext cx="1132057" cy="866230"/>
                            </a:xfrm>
                            <a:prstGeom prst="rect">
                              <a:avLst/>
                            </a:prstGeom>
                          </p:spPr>
                        </p:pic>
                      </p:oleObj>
                    </mc:Fallback>
                  </mc:AlternateContent>
                </a:graphicData>
              </a:graphic>
            </p:graphicFrame>
          </p:grpSp>
          <p:sp>
            <p:nvSpPr>
              <p:cNvPr id="44" name="Rectangle 43">
                <a:extLst>
                  <a:ext uri="{FF2B5EF4-FFF2-40B4-BE49-F238E27FC236}">
                    <a16:creationId xmlns:a16="http://schemas.microsoft.com/office/drawing/2014/main" id="{B8DD3D9A-51C2-4BD7-9B58-A2FFA60268FC}"/>
                  </a:ext>
                </a:extLst>
              </p:cNvPr>
              <p:cNvSpPr/>
              <p:nvPr/>
            </p:nvSpPr>
            <p:spPr>
              <a:xfrm>
                <a:off x="5334000" y="2133600"/>
                <a:ext cx="2133600" cy="117831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IASI-ABI</a:t>
                </a:r>
              </a:p>
              <a:p>
                <a:pPr algn="ctr"/>
                <a:r>
                  <a:rPr lang="en-US" b="1" dirty="0">
                    <a:solidFill>
                      <a:schemeClr val="tx1"/>
                    </a:solidFill>
                  </a:rPr>
                  <a:t>(</a:t>
                </a:r>
                <a:r>
                  <a:rPr lang="en-US" sz="1100" b="1" dirty="0">
                    <a:solidFill>
                      <a:schemeClr val="tx1"/>
                    </a:solidFill>
                  </a:rPr>
                  <a:t>regarded as the IASI reference</a:t>
                </a:r>
                <a:r>
                  <a:rPr lang="en-US" b="1" dirty="0">
                    <a:solidFill>
                      <a:schemeClr val="tx1"/>
                    </a:solidFill>
                  </a:rPr>
                  <a:t>)</a:t>
                </a:r>
              </a:p>
            </p:txBody>
          </p:sp>
          <p:sp>
            <p:nvSpPr>
              <p:cNvPr id="45" name="Rectangle 44">
                <a:extLst>
                  <a:ext uri="{FF2B5EF4-FFF2-40B4-BE49-F238E27FC236}">
                    <a16:creationId xmlns:a16="http://schemas.microsoft.com/office/drawing/2014/main" id="{D2F6EE61-0AA7-475F-98C5-35148446CC6A}"/>
                  </a:ext>
                </a:extLst>
              </p:cNvPr>
              <p:cNvSpPr/>
              <p:nvPr/>
            </p:nvSpPr>
            <p:spPr>
              <a:xfrm>
                <a:off x="5330072" y="4520968"/>
                <a:ext cx="2133600" cy="1153752"/>
              </a:xfrm>
              <a:prstGeom prst="rect">
                <a:avLst/>
              </a:prstGeom>
              <a:ln>
                <a:solidFill>
                  <a:srgbClr val="FF33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b="1" dirty="0">
                    <a:solidFill>
                      <a:schemeClr val="tx1"/>
                    </a:solidFill>
                  </a:rPr>
                  <a:t>CrIS(gapfilled)-ABI</a:t>
                </a:r>
              </a:p>
              <a:p>
                <a:pPr algn="ctr"/>
                <a:r>
                  <a:rPr lang="en-US" b="1" dirty="0">
                    <a:solidFill>
                      <a:schemeClr val="tx1"/>
                    </a:solidFill>
                  </a:rPr>
                  <a:t>(</a:t>
                </a:r>
                <a:r>
                  <a:rPr lang="en-US" sz="1100" b="1" dirty="0">
                    <a:solidFill>
                      <a:schemeClr val="tx1"/>
                    </a:solidFill>
                  </a:rPr>
                  <a:t>regarded as the CrIS reference</a:t>
                </a:r>
                <a:r>
                  <a:rPr lang="en-US" b="1" dirty="0">
                    <a:solidFill>
                      <a:schemeClr val="tx1"/>
                    </a:solidFill>
                  </a:rPr>
                  <a:t>)</a:t>
                </a:r>
              </a:p>
            </p:txBody>
          </p:sp>
          <p:sp>
            <p:nvSpPr>
              <p:cNvPr id="46" name="Arrow: Down 45">
                <a:extLst>
                  <a:ext uri="{FF2B5EF4-FFF2-40B4-BE49-F238E27FC236}">
                    <a16:creationId xmlns:a16="http://schemas.microsoft.com/office/drawing/2014/main" id="{436C17C4-A395-4F21-8985-0E232066B985}"/>
                  </a:ext>
                </a:extLst>
              </p:cNvPr>
              <p:cNvSpPr/>
              <p:nvPr/>
            </p:nvSpPr>
            <p:spPr>
              <a:xfrm rot="16200000">
                <a:off x="2404025" y="1116804"/>
                <a:ext cx="228601" cy="30891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Arrow: Down 47">
                <a:extLst>
                  <a:ext uri="{FF2B5EF4-FFF2-40B4-BE49-F238E27FC236}">
                    <a16:creationId xmlns:a16="http://schemas.microsoft.com/office/drawing/2014/main" id="{4DCFCF14-11E9-44A9-8EE8-44BD12A070B3}"/>
                  </a:ext>
                </a:extLst>
              </p:cNvPr>
              <p:cNvSpPr/>
              <p:nvPr/>
            </p:nvSpPr>
            <p:spPr>
              <a:xfrm rot="16200000">
                <a:off x="5041859" y="2222459"/>
                <a:ext cx="228601" cy="3556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B4728C5D-D94F-4179-944E-BCD4C2FFBDFE}"/>
                  </a:ext>
                </a:extLst>
              </p:cNvPr>
              <p:cNvGrpSpPr/>
              <p:nvPr/>
            </p:nvGrpSpPr>
            <p:grpSpPr>
              <a:xfrm>
                <a:off x="1295400" y="3420413"/>
                <a:ext cx="2500176" cy="2243554"/>
                <a:chOff x="1485073" y="3420413"/>
                <a:chExt cx="2500176" cy="2243554"/>
              </a:xfrm>
            </p:grpSpPr>
            <p:sp>
              <p:nvSpPr>
                <p:cNvPr id="49" name="Rectangle 48">
                  <a:extLst>
                    <a:ext uri="{FF2B5EF4-FFF2-40B4-BE49-F238E27FC236}">
                      <a16:creationId xmlns:a16="http://schemas.microsoft.com/office/drawing/2014/main" id="{813C5084-6405-4C4A-ADD4-598780A27CA0}"/>
                    </a:ext>
                  </a:extLst>
                </p:cNvPr>
                <p:cNvSpPr/>
                <p:nvPr/>
              </p:nvSpPr>
              <p:spPr>
                <a:xfrm>
                  <a:off x="1485073" y="3424932"/>
                  <a:ext cx="2414698" cy="2239035"/>
                </a:xfrm>
                <a:prstGeom prst="rect">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497D9BFF-7148-4F5D-AD57-D46F9C8CFDBF}"/>
                    </a:ext>
                  </a:extLst>
                </p:cNvPr>
                <p:cNvSpPr/>
                <p:nvPr/>
              </p:nvSpPr>
              <p:spPr>
                <a:xfrm>
                  <a:off x="1622233" y="3835945"/>
                  <a:ext cx="2133600" cy="707882"/>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solidFill>
                        <a:schemeClr val="tx1"/>
                      </a:solidFill>
                    </a:rPr>
                    <a:t>CrIS measured channels</a:t>
                  </a:r>
                </a:p>
                <a:p>
                  <a:pPr algn="ctr"/>
                  <a:r>
                    <a:rPr lang="en-US" sz="1050" dirty="0">
                      <a:solidFill>
                        <a:schemeClr val="tx1"/>
                      </a:solidFill>
                    </a:rPr>
                    <a:t>(0.625 cm-1, 650~1095, 1210~1750, 2155~2550 cm-1)</a:t>
                  </a:r>
                </a:p>
              </p:txBody>
            </p:sp>
            <p:sp>
              <p:nvSpPr>
                <p:cNvPr id="51" name="Rectangle 50">
                  <a:extLst>
                    <a:ext uri="{FF2B5EF4-FFF2-40B4-BE49-F238E27FC236}">
                      <a16:creationId xmlns:a16="http://schemas.microsoft.com/office/drawing/2014/main" id="{3B5216E5-D38F-47EA-AAE2-AC9DDD27C257}"/>
                    </a:ext>
                  </a:extLst>
                </p:cNvPr>
                <p:cNvSpPr/>
                <p:nvPr/>
              </p:nvSpPr>
              <p:spPr>
                <a:xfrm>
                  <a:off x="1622233" y="4863852"/>
                  <a:ext cx="2133600" cy="700849"/>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chemeClr val="tx1"/>
                      </a:solidFill>
                    </a:rPr>
                    <a:t>CrIS gap channels</a:t>
                  </a:r>
                </a:p>
                <a:p>
                  <a:pPr algn="ctr"/>
                  <a:r>
                    <a:rPr lang="en-US" sz="1050" dirty="0">
                      <a:solidFill>
                        <a:schemeClr val="tx1"/>
                      </a:solidFill>
                    </a:rPr>
                    <a:t>(0.625 cm-1, 1095~1210, 1750~2155, 2550~2755 cm-1)</a:t>
                  </a:r>
                </a:p>
              </p:txBody>
            </p:sp>
            <p:sp>
              <p:nvSpPr>
                <p:cNvPr id="52" name="Right Brace 51">
                  <a:extLst>
                    <a:ext uri="{FF2B5EF4-FFF2-40B4-BE49-F238E27FC236}">
                      <a16:creationId xmlns:a16="http://schemas.microsoft.com/office/drawing/2014/main" id="{2459B755-67C8-4963-8BC7-AE0A87D4991A}"/>
                    </a:ext>
                  </a:extLst>
                </p:cNvPr>
                <p:cNvSpPr/>
                <p:nvPr/>
              </p:nvSpPr>
              <p:spPr>
                <a:xfrm>
                  <a:off x="3763076" y="4310435"/>
                  <a:ext cx="222173" cy="1146005"/>
                </a:xfrm>
                <a:prstGeom prst="rightBrace">
                  <a:avLst>
                    <a:gd name="adj1" fmla="val 111226"/>
                    <a:gd name="adj2" fmla="val 68618"/>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dirty="0"/>
                </a:p>
              </p:txBody>
            </p:sp>
            <p:cxnSp>
              <p:nvCxnSpPr>
                <p:cNvPr id="53" name="Straight Arrow Connector 52">
                  <a:extLst>
                    <a:ext uri="{FF2B5EF4-FFF2-40B4-BE49-F238E27FC236}">
                      <a16:creationId xmlns:a16="http://schemas.microsoft.com/office/drawing/2014/main" id="{E6094FB7-5EEC-47CD-9D8E-E48AB8C28312}"/>
                    </a:ext>
                  </a:extLst>
                </p:cNvPr>
                <p:cNvCxnSpPr>
                  <a:cxnSpLocks/>
                  <a:stCxn id="50" idx="2"/>
                  <a:endCxn id="51" idx="0"/>
                </p:cNvCxnSpPr>
                <p:nvPr/>
              </p:nvCxnSpPr>
              <p:spPr>
                <a:xfrm>
                  <a:off x="2689033" y="4543827"/>
                  <a:ext cx="0" cy="32002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54" name="TextBox 53">
                  <a:extLst>
                    <a:ext uri="{FF2B5EF4-FFF2-40B4-BE49-F238E27FC236}">
                      <a16:creationId xmlns:a16="http://schemas.microsoft.com/office/drawing/2014/main" id="{CE1A0A4C-4168-424F-BEE4-633F515BCC19}"/>
                    </a:ext>
                  </a:extLst>
                </p:cNvPr>
                <p:cNvSpPr txBox="1"/>
                <p:nvPr/>
              </p:nvSpPr>
              <p:spPr>
                <a:xfrm>
                  <a:off x="2715052" y="4549245"/>
                  <a:ext cx="877593" cy="261610"/>
                </a:xfrm>
                <a:prstGeom prst="rect">
                  <a:avLst/>
                </a:prstGeom>
                <a:noFill/>
              </p:spPr>
              <p:txBody>
                <a:bodyPr wrap="square" rtlCol="0">
                  <a:spAutoFit/>
                </a:bodyPr>
                <a:lstStyle/>
                <a:p>
                  <a:r>
                    <a:rPr lang="en-US" sz="11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Gap Filling</a:t>
                  </a:r>
                </a:p>
              </p:txBody>
            </p:sp>
            <p:sp>
              <p:nvSpPr>
                <p:cNvPr id="55" name="Rectangle 54">
                  <a:extLst>
                    <a:ext uri="{FF2B5EF4-FFF2-40B4-BE49-F238E27FC236}">
                      <a16:creationId xmlns:a16="http://schemas.microsoft.com/office/drawing/2014/main" id="{36D107D6-E2A7-4AA6-8DC7-F42223327C60}"/>
                    </a:ext>
                  </a:extLst>
                </p:cNvPr>
                <p:cNvSpPr/>
                <p:nvPr/>
              </p:nvSpPr>
              <p:spPr>
                <a:xfrm>
                  <a:off x="1850833" y="3420413"/>
                  <a:ext cx="1784848" cy="338554"/>
                </a:xfrm>
                <a:prstGeom prst="rect">
                  <a:avLst/>
                </a:prstGeom>
              </p:spPr>
              <p:txBody>
                <a:bodyPr wrap="none">
                  <a:spAutoFit/>
                </a:bodyPr>
                <a:lstStyle/>
                <a:p>
                  <a:r>
                    <a:rPr lang="en-US" altLang="zh-CN" sz="1600" b="1" dirty="0">
                      <a:latin typeface="Tw Cen MT (Body)"/>
                    </a:rPr>
                    <a:t>CrIS</a:t>
                  </a:r>
                  <a:r>
                    <a:rPr lang="en-US" altLang="zh-CN" sz="1100" b="1" dirty="0">
                      <a:latin typeface="Tw Cen MT (Body)"/>
                    </a:rPr>
                    <a:t>(gapfilled) </a:t>
                  </a:r>
                  <a:r>
                    <a:rPr lang="en-US" altLang="zh-CN" sz="1600" b="1" dirty="0">
                      <a:latin typeface="Tw Cen MT (Body)"/>
                    </a:rPr>
                    <a:t>Spectra</a:t>
                  </a:r>
                  <a:endParaRPr lang="en-US" sz="1600" b="1" dirty="0">
                    <a:latin typeface="Tw Cen MT (Body)"/>
                  </a:endParaRPr>
                </a:p>
              </p:txBody>
            </p:sp>
          </p:grpSp>
          <p:sp>
            <p:nvSpPr>
              <p:cNvPr id="56" name="Arrow: Down 55">
                <a:extLst>
                  <a:ext uri="{FF2B5EF4-FFF2-40B4-BE49-F238E27FC236}">
                    <a16:creationId xmlns:a16="http://schemas.microsoft.com/office/drawing/2014/main" id="{8ED29681-53CB-4C62-954D-F93D26B94804}"/>
                  </a:ext>
                </a:extLst>
              </p:cNvPr>
              <p:cNvSpPr/>
              <p:nvPr/>
            </p:nvSpPr>
            <p:spPr>
              <a:xfrm rot="16200000">
                <a:off x="1090431" y="4178836"/>
                <a:ext cx="228600" cy="455662"/>
              </a:xfrm>
              <a:prstGeom prst="downArrow">
                <a:avLst/>
              </a:prstGeom>
              <a:solidFill>
                <a:srgbClr val="FF33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Arrow: Down 57">
                <a:extLst>
                  <a:ext uri="{FF2B5EF4-FFF2-40B4-BE49-F238E27FC236}">
                    <a16:creationId xmlns:a16="http://schemas.microsoft.com/office/drawing/2014/main" id="{1DCDA8E1-C999-47FC-9C44-011CFC1EEF5F}"/>
                  </a:ext>
                </a:extLst>
              </p:cNvPr>
              <p:cNvSpPr/>
              <p:nvPr/>
            </p:nvSpPr>
            <p:spPr>
              <a:xfrm rot="16200000">
                <a:off x="3789062" y="4936355"/>
                <a:ext cx="228600" cy="319051"/>
              </a:xfrm>
              <a:prstGeom prst="downArrow">
                <a:avLst/>
              </a:prstGeom>
              <a:solidFill>
                <a:srgbClr val="FF33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Arrow: Down 58">
                <a:extLst>
                  <a:ext uri="{FF2B5EF4-FFF2-40B4-BE49-F238E27FC236}">
                    <a16:creationId xmlns:a16="http://schemas.microsoft.com/office/drawing/2014/main" id="{9C7929B5-AE02-4B2C-AEC6-6F2270966C35}"/>
                  </a:ext>
                </a:extLst>
              </p:cNvPr>
              <p:cNvSpPr/>
              <p:nvPr/>
            </p:nvSpPr>
            <p:spPr>
              <a:xfrm rot="16200000">
                <a:off x="5037011" y="5194256"/>
                <a:ext cx="228600" cy="355687"/>
              </a:xfrm>
              <a:prstGeom prst="downArrow">
                <a:avLst/>
              </a:prstGeom>
              <a:solidFill>
                <a:srgbClr val="FF33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06959313-8DFD-4278-AA59-DD1ABB642BFD}"/>
                  </a:ext>
                </a:extLst>
              </p:cNvPr>
              <p:cNvSpPr/>
              <p:nvPr/>
            </p:nvSpPr>
            <p:spPr>
              <a:xfrm rot="16200000">
                <a:off x="6672322" y="3434132"/>
                <a:ext cx="3675162" cy="886574"/>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b="1" dirty="0">
                    <a:solidFill>
                      <a:schemeClr val="tx1"/>
                    </a:solidFill>
                  </a:rPr>
                  <a:t>GOES-ABI</a:t>
                </a:r>
              </a:p>
            </p:txBody>
          </p:sp>
          <p:sp>
            <p:nvSpPr>
              <p:cNvPr id="62" name="TextBox 61">
                <a:extLst>
                  <a:ext uri="{FF2B5EF4-FFF2-40B4-BE49-F238E27FC236}">
                    <a16:creationId xmlns:a16="http://schemas.microsoft.com/office/drawing/2014/main" id="{A6109D98-9B18-4133-80E1-AFAB4FE886B5}"/>
                  </a:ext>
                </a:extLst>
              </p:cNvPr>
              <p:cNvSpPr txBox="1"/>
              <p:nvPr/>
            </p:nvSpPr>
            <p:spPr>
              <a:xfrm>
                <a:off x="1466927" y="2299266"/>
                <a:ext cx="2239243" cy="261610"/>
              </a:xfrm>
              <a:prstGeom prst="rect">
                <a:avLst/>
              </a:prstGeom>
              <a:noFill/>
            </p:spPr>
            <p:txBody>
              <a:bodyPr wrap="square" rtlCol="0">
                <a:spAutoFit/>
              </a:bodyPr>
              <a:lstStyle/>
              <a:p>
                <a:pPr algn="ctr"/>
                <a:r>
                  <a:rPr lang="en-US" sz="11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convolve with ABI SRF</a:t>
                </a:r>
              </a:p>
            </p:txBody>
          </p:sp>
          <p:sp>
            <p:nvSpPr>
              <p:cNvPr id="66" name="TextBox 65">
                <a:extLst>
                  <a:ext uri="{FF2B5EF4-FFF2-40B4-BE49-F238E27FC236}">
                    <a16:creationId xmlns:a16="http://schemas.microsoft.com/office/drawing/2014/main" id="{C0AA4055-CFB6-4885-BC14-2334DDF9C81F}"/>
                  </a:ext>
                </a:extLst>
              </p:cNvPr>
              <p:cNvSpPr txBox="1"/>
              <p:nvPr/>
            </p:nvSpPr>
            <p:spPr>
              <a:xfrm rot="16200000">
                <a:off x="2963230" y="4117070"/>
                <a:ext cx="1760360" cy="261610"/>
              </a:xfrm>
              <a:prstGeom prst="rect">
                <a:avLst/>
              </a:prstGeom>
              <a:noFill/>
            </p:spPr>
            <p:txBody>
              <a:bodyPr wrap="square" rtlCol="0">
                <a:spAutoFit/>
              </a:bodyPr>
              <a:lstStyle/>
              <a:p>
                <a:pPr algn="ctr"/>
                <a:r>
                  <a:rPr lang="en-US" sz="11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convolve with ABI SRF</a:t>
                </a:r>
              </a:p>
            </p:txBody>
          </p:sp>
          <p:sp>
            <p:nvSpPr>
              <p:cNvPr id="7171" name="Arrow: Left 7170">
                <a:extLst>
                  <a:ext uri="{FF2B5EF4-FFF2-40B4-BE49-F238E27FC236}">
                    <a16:creationId xmlns:a16="http://schemas.microsoft.com/office/drawing/2014/main" id="{5C90E274-F333-4650-BED2-BD4D15827835}"/>
                  </a:ext>
                </a:extLst>
              </p:cNvPr>
              <p:cNvSpPr/>
              <p:nvPr/>
            </p:nvSpPr>
            <p:spPr>
              <a:xfrm>
                <a:off x="7465638" y="5128055"/>
                <a:ext cx="584200" cy="343030"/>
              </a:xfrm>
              <a:prstGeom prst="leftArrow">
                <a:avLst/>
              </a:prstGeom>
            </p:spPr>
            <p:style>
              <a:lnRef idx="1">
                <a:schemeClr val="dk1"/>
              </a:lnRef>
              <a:fillRef idx="3">
                <a:schemeClr val="dk1"/>
              </a:fillRef>
              <a:effectRef idx="2">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3" name="Arrow: Left 72">
                <a:extLst>
                  <a:ext uri="{FF2B5EF4-FFF2-40B4-BE49-F238E27FC236}">
                    <a16:creationId xmlns:a16="http://schemas.microsoft.com/office/drawing/2014/main" id="{1B78FB6C-3994-4862-BAF5-612418EE66F0}"/>
                  </a:ext>
                </a:extLst>
              </p:cNvPr>
              <p:cNvSpPr/>
              <p:nvPr/>
            </p:nvSpPr>
            <p:spPr>
              <a:xfrm>
                <a:off x="7465638" y="2371249"/>
                <a:ext cx="584200" cy="343030"/>
              </a:xfrm>
              <a:prstGeom prst="leftArrow">
                <a:avLst/>
              </a:prstGeom>
            </p:spPr>
            <p:style>
              <a:lnRef idx="1">
                <a:schemeClr val="dk1"/>
              </a:lnRef>
              <a:fillRef idx="3">
                <a:schemeClr val="dk1"/>
              </a:fillRef>
              <a:effectRef idx="2">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4" name="TextBox 73">
                <a:extLst>
                  <a:ext uri="{FF2B5EF4-FFF2-40B4-BE49-F238E27FC236}">
                    <a16:creationId xmlns:a16="http://schemas.microsoft.com/office/drawing/2014/main" id="{03550D15-8249-4A87-A72C-5FB8AD5ADEAA}"/>
                  </a:ext>
                </a:extLst>
              </p:cNvPr>
              <p:cNvSpPr txBox="1"/>
              <p:nvPr/>
            </p:nvSpPr>
            <p:spPr>
              <a:xfrm>
                <a:off x="5157943" y="3481610"/>
                <a:ext cx="2490764" cy="830997"/>
              </a:xfrm>
              <a:prstGeom prst="rect">
                <a:avLst/>
              </a:prstGeom>
              <a:noFill/>
            </p:spPr>
            <p:txBody>
              <a:bodyPr wrap="square" rtlCol="0">
                <a:spAutoFit/>
              </a:bodyPr>
              <a:lstStyle/>
              <a:p>
                <a:pPr algn="ctr"/>
                <a:r>
                  <a:rPr lang="en-US" sz="1200" b="1" dirty="0"/>
                  <a:t>GOES-ABI compare with </a:t>
                </a:r>
              </a:p>
              <a:p>
                <a:pPr algn="ctr"/>
                <a:r>
                  <a:rPr lang="en-US" sz="1200" b="1" dirty="0"/>
                  <a:t>both of the two references to check the performance of the gap filling method</a:t>
                </a:r>
              </a:p>
            </p:txBody>
          </p:sp>
        </p:grpSp>
        <p:sp>
          <p:nvSpPr>
            <p:cNvPr id="78" name="TextBox 77">
              <a:extLst>
                <a:ext uri="{FF2B5EF4-FFF2-40B4-BE49-F238E27FC236}">
                  <a16:creationId xmlns:a16="http://schemas.microsoft.com/office/drawing/2014/main" id="{E5DCAFD5-2BD9-48A6-9ECF-889A519C9C68}"/>
                </a:ext>
              </a:extLst>
            </p:cNvPr>
            <p:cNvSpPr txBox="1"/>
            <p:nvPr/>
          </p:nvSpPr>
          <p:spPr>
            <a:xfrm>
              <a:off x="246599" y="5493178"/>
              <a:ext cx="8840251" cy="369332"/>
            </a:xfrm>
            <a:prstGeom prst="rect">
              <a:avLst/>
            </a:prstGeom>
            <a:noFill/>
          </p:spPr>
          <p:txBody>
            <a:bodyPr wrap="square" rtlCol="0">
              <a:spAutoFit/>
            </a:bodyPr>
            <a:lstStyle/>
            <a:p>
              <a:r>
                <a:rPr lang="en-US" b="1" dirty="0">
                  <a:highlight>
                    <a:srgbClr val="FFFF00"/>
                  </a:highlight>
                </a:rPr>
                <a:t>The flow chart of the evaluation of gap filling method with IASI and ABI collocation data</a:t>
              </a:r>
            </a:p>
          </p:txBody>
        </p:sp>
        <p:sp>
          <p:nvSpPr>
            <p:cNvPr id="82" name="TextBox 81">
              <a:extLst>
                <a:ext uri="{FF2B5EF4-FFF2-40B4-BE49-F238E27FC236}">
                  <a16:creationId xmlns:a16="http://schemas.microsoft.com/office/drawing/2014/main" id="{8FE2C442-9BD1-454A-A5F4-A3F3C7564A8A}"/>
                </a:ext>
              </a:extLst>
            </p:cNvPr>
            <p:cNvSpPr txBox="1"/>
            <p:nvPr/>
          </p:nvSpPr>
          <p:spPr>
            <a:xfrm rot="16200000">
              <a:off x="6826773" y="3418116"/>
              <a:ext cx="2239243" cy="261610"/>
            </a:xfrm>
            <a:prstGeom prst="rect">
              <a:avLst/>
            </a:prstGeom>
            <a:noFill/>
          </p:spPr>
          <p:txBody>
            <a:bodyPr wrap="square" rtlCol="0">
              <a:spAutoFit/>
            </a:bodyPr>
            <a:lstStyle/>
            <a:p>
              <a:pPr algn="ctr"/>
              <a:r>
                <a:rPr lang="en-US" sz="11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Compare</a:t>
              </a:r>
            </a:p>
          </p:txBody>
        </p:sp>
      </p:grpSp>
      <p:pic>
        <p:nvPicPr>
          <p:cNvPr id="84" name="Picture 5" descr="C:\Users\huixu\Desktop\logo.png">
            <a:extLst>
              <a:ext uri="{FF2B5EF4-FFF2-40B4-BE49-F238E27FC236}">
                <a16:creationId xmlns:a16="http://schemas.microsoft.com/office/drawing/2014/main" id="{BA3D96C8-7A84-400C-999B-FAD1A9692E6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57555" y="58513"/>
            <a:ext cx="1219137" cy="662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 name="Picture 84">
            <a:extLst>
              <a:ext uri="{FF2B5EF4-FFF2-40B4-BE49-F238E27FC236}">
                <a16:creationId xmlns:a16="http://schemas.microsoft.com/office/drawing/2014/main" id="{C3146CA4-8CAE-4B30-A3C5-D8B5F0CFDFBA}"/>
              </a:ext>
            </a:extLst>
          </p:cNvPr>
          <p:cNvPicPr>
            <a:picLocks noChangeAspect="1"/>
          </p:cNvPicPr>
          <p:nvPr/>
        </p:nvPicPr>
        <p:blipFill>
          <a:blip r:embed="rId10"/>
          <a:stretch>
            <a:fillRect/>
          </a:stretch>
        </p:blipFill>
        <p:spPr>
          <a:xfrm>
            <a:off x="57150" y="76200"/>
            <a:ext cx="1566675" cy="618745"/>
          </a:xfrm>
          <a:prstGeom prst="rect">
            <a:avLst/>
          </a:prstGeom>
        </p:spPr>
      </p:pic>
      <p:sp>
        <p:nvSpPr>
          <p:cNvPr id="63" name="矩形 3">
            <a:extLst>
              <a:ext uri="{FF2B5EF4-FFF2-40B4-BE49-F238E27FC236}">
                <a16:creationId xmlns:a16="http://schemas.microsoft.com/office/drawing/2014/main" id="{AA78A7BE-888C-4C84-A2AC-085C05613A0C}"/>
              </a:ext>
            </a:extLst>
          </p:cNvPr>
          <p:cNvSpPr>
            <a:spLocks noChangeArrowheads="1"/>
          </p:cNvSpPr>
          <p:nvPr/>
        </p:nvSpPr>
        <p:spPr bwMode="auto">
          <a:xfrm>
            <a:off x="721619" y="300770"/>
            <a:ext cx="788898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None/>
            </a:pPr>
            <a:r>
              <a:rPr lang="en-US" altLang="en-US" sz="2000" b="1" dirty="0">
                <a:latin typeface="Tw Cen MT (Body)"/>
              </a:rPr>
              <a:t>The evaluation of NOAA proposed gap filling method</a:t>
            </a:r>
          </a:p>
          <a:p>
            <a:pPr algn="ctr">
              <a:spcBef>
                <a:spcPct val="0"/>
              </a:spcBef>
              <a:buNone/>
            </a:pPr>
            <a:r>
              <a:rPr lang="en-US" altLang="en-US" sz="1400" b="1" dirty="0">
                <a:latin typeface="Tw Cen MT (Body)"/>
              </a:rPr>
              <a:t>with GEO-ABI and IASI Collocation Data</a:t>
            </a:r>
            <a:endParaRPr lang="en-US" altLang="zh-CN" sz="1400" b="1" dirty="0">
              <a:latin typeface="Tw Cen MT (Body)"/>
            </a:endParaRPr>
          </a:p>
        </p:txBody>
      </p:sp>
    </p:spTree>
    <p:extLst>
      <p:ext uri="{BB962C8B-B14F-4D97-AF65-F5344CB8AC3E}">
        <p14:creationId xmlns:p14="http://schemas.microsoft.com/office/powerpoint/2010/main" val="938465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A29DB28-7B9F-499F-BB72-ED474910BF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637" y="838200"/>
            <a:ext cx="8312727" cy="5806524"/>
          </a:xfrm>
          <a:prstGeom prst="rect">
            <a:avLst/>
          </a:prstGeom>
        </p:spPr>
      </p:pic>
      <p:sp>
        <p:nvSpPr>
          <p:cNvPr id="7170" name="Slide Number Placeholder 2">
            <a:extLst>
              <a:ext uri="{FF2B5EF4-FFF2-40B4-BE49-F238E27FC236}">
                <a16:creationId xmlns:a16="http://schemas.microsoft.com/office/drawing/2014/main" id="{228C48FA-2C24-4310-83BC-9507271A0BA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3EA638AD-8189-41F9-BDD7-F7C8FEFBF46D}" type="slidenum">
              <a:rPr lang="en-US" altLang="zh-CN" sz="1400" smtClean="0"/>
              <a:pPr>
                <a:spcBef>
                  <a:spcPct val="0"/>
                </a:spcBef>
                <a:buFontTx/>
                <a:buNone/>
              </a:pPr>
              <a:t>16</a:t>
            </a:fld>
            <a:endParaRPr lang="en-US" altLang="zh-CN" sz="1400" dirty="0"/>
          </a:p>
        </p:txBody>
      </p:sp>
      <p:cxnSp>
        <p:nvCxnSpPr>
          <p:cNvPr id="16" name="Straight Connector 3">
            <a:extLst>
              <a:ext uri="{FF2B5EF4-FFF2-40B4-BE49-F238E27FC236}">
                <a16:creationId xmlns:a16="http://schemas.microsoft.com/office/drawing/2014/main" id="{BC33314B-060F-4BDA-A9FD-8E61CBD36978}"/>
              </a:ext>
            </a:extLst>
          </p:cNvPr>
          <p:cNvCxnSpPr/>
          <p:nvPr/>
        </p:nvCxnSpPr>
        <p:spPr>
          <a:xfrm>
            <a:off x="0" y="990600"/>
            <a:ext cx="9134475"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B6D1D6A-AAED-4340-82D8-D899EC8975D1}"/>
              </a:ext>
            </a:extLst>
          </p:cNvPr>
          <p:cNvSpPr txBox="1"/>
          <p:nvPr/>
        </p:nvSpPr>
        <p:spPr>
          <a:xfrm rot="16200000">
            <a:off x="-1539433" y="3561064"/>
            <a:ext cx="4263403" cy="369332"/>
          </a:xfrm>
          <a:prstGeom prst="rect">
            <a:avLst/>
          </a:prstGeom>
          <a:noFill/>
        </p:spPr>
        <p:txBody>
          <a:bodyPr wrap="square" rtlCol="0">
            <a:spAutoFit/>
          </a:bodyPr>
          <a:lstStyle/>
          <a:p>
            <a:r>
              <a:rPr lang="en-US" b="1" dirty="0">
                <a:effectLst>
                  <a:outerShdw blurRad="38100" dist="38100" dir="2700000" algn="tl">
                    <a:srgbClr val="000000">
                      <a:alpha val="43137"/>
                    </a:srgbClr>
                  </a:outerShdw>
                </a:effectLst>
              </a:rPr>
              <a:t>GOES-ABI minus LEO-ABI in </a:t>
            </a:r>
            <a:r>
              <a:rPr lang="en-US" b="1" dirty="0">
                <a:solidFill>
                  <a:srgbClr val="C00000"/>
                </a:solidFill>
                <a:effectLst>
                  <a:outerShdw blurRad="38100" dist="38100" dir="2700000" algn="tl">
                    <a:srgbClr val="000000">
                      <a:alpha val="43137"/>
                    </a:srgbClr>
                  </a:outerShdw>
                </a:effectLst>
              </a:rPr>
              <a:t>channel 11</a:t>
            </a:r>
          </a:p>
        </p:txBody>
      </p:sp>
      <p:sp>
        <p:nvSpPr>
          <p:cNvPr id="18" name="Rectangle 17">
            <a:extLst>
              <a:ext uri="{FF2B5EF4-FFF2-40B4-BE49-F238E27FC236}">
                <a16:creationId xmlns:a16="http://schemas.microsoft.com/office/drawing/2014/main" id="{AD366B2E-BB13-4235-B633-7DF880568A3A}"/>
              </a:ext>
            </a:extLst>
          </p:cNvPr>
          <p:cNvSpPr/>
          <p:nvPr/>
        </p:nvSpPr>
        <p:spPr>
          <a:xfrm>
            <a:off x="1070079" y="6248400"/>
            <a:ext cx="7311921" cy="369332"/>
          </a:xfrm>
          <a:prstGeom prst="rect">
            <a:avLst/>
          </a:prstGeom>
        </p:spPr>
        <p:txBody>
          <a:bodyPr wrap="square">
            <a:spAutoFit/>
          </a:bodyPr>
          <a:lstStyle/>
          <a:p>
            <a:r>
              <a:rPr lang="en-US" b="1" dirty="0"/>
              <a:t>The scene, angle, spatio-temporal patterns between them are </a:t>
            </a:r>
            <a:r>
              <a:rPr lang="en-US" b="1" dirty="0">
                <a:solidFill>
                  <a:srgbClr val="C00000"/>
                </a:solidFill>
              </a:rPr>
              <a:t>quite similar</a:t>
            </a:r>
            <a:r>
              <a:rPr lang="en-US" b="1" dirty="0"/>
              <a:t>. </a:t>
            </a:r>
            <a:endParaRPr lang="en-US" dirty="0"/>
          </a:p>
        </p:txBody>
      </p:sp>
      <p:pic>
        <p:nvPicPr>
          <p:cNvPr id="19" name="Picture 5" descr="C:\Users\huixu\Desktop\logo.png">
            <a:extLst>
              <a:ext uri="{FF2B5EF4-FFF2-40B4-BE49-F238E27FC236}">
                <a16:creationId xmlns:a16="http://schemas.microsoft.com/office/drawing/2014/main" id="{0E15343B-6F7C-48C7-BD60-CE32F51C01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7555" y="58513"/>
            <a:ext cx="1219137" cy="662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a:extLst>
              <a:ext uri="{FF2B5EF4-FFF2-40B4-BE49-F238E27FC236}">
                <a16:creationId xmlns:a16="http://schemas.microsoft.com/office/drawing/2014/main" id="{5B290C3D-018A-49CA-950A-CD4FAEB1B4A4}"/>
              </a:ext>
            </a:extLst>
          </p:cNvPr>
          <p:cNvPicPr>
            <a:picLocks noChangeAspect="1"/>
          </p:cNvPicPr>
          <p:nvPr/>
        </p:nvPicPr>
        <p:blipFill>
          <a:blip r:embed="rId4"/>
          <a:stretch>
            <a:fillRect/>
          </a:stretch>
        </p:blipFill>
        <p:spPr>
          <a:xfrm>
            <a:off x="57150" y="76200"/>
            <a:ext cx="1566675" cy="618745"/>
          </a:xfrm>
          <a:prstGeom prst="rect">
            <a:avLst/>
          </a:prstGeom>
        </p:spPr>
      </p:pic>
      <p:sp>
        <p:nvSpPr>
          <p:cNvPr id="13" name="矩形 3">
            <a:extLst>
              <a:ext uri="{FF2B5EF4-FFF2-40B4-BE49-F238E27FC236}">
                <a16:creationId xmlns:a16="http://schemas.microsoft.com/office/drawing/2014/main" id="{274DAEA9-968F-4799-B0B4-7712809697FC}"/>
              </a:ext>
            </a:extLst>
          </p:cNvPr>
          <p:cNvSpPr>
            <a:spLocks noChangeArrowheads="1"/>
          </p:cNvSpPr>
          <p:nvPr/>
        </p:nvSpPr>
        <p:spPr bwMode="auto">
          <a:xfrm>
            <a:off x="721619" y="300770"/>
            <a:ext cx="788898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None/>
            </a:pPr>
            <a:r>
              <a:rPr lang="en-US" altLang="en-US" sz="2000" b="1" dirty="0">
                <a:latin typeface="Tw Cen MT (Body)"/>
              </a:rPr>
              <a:t>The evaluation of NOAA proposed gap filling method</a:t>
            </a:r>
          </a:p>
          <a:p>
            <a:pPr algn="ctr">
              <a:spcBef>
                <a:spcPct val="0"/>
              </a:spcBef>
              <a:buNone/>
            </a:pPr>
            <a:r>
              <a:rPr lang="en-US" altLang="en-US" sz="1400" b="1" dirty="0">
                <a:latin typeface="Tw Cen MT (Body)"/>
              </a:rPr>
              <a:t>with GEO-ABI and IASI Collocation Data</a:t>
            </a:r>
            <a:endParaRPr lang="en-US" altLang="zh-CN" sz="1400" b="1" dirty="0">
              <a:latin typeface="Tw Cen MT (Body)"/>
            </a:endParaRPr>
          </a:p>
        </p:txBody>
      </p:sp>
    </p:spTree>
    <p:extLst>
      <p:ext uri="{BB962C8B-B14F-4D97-AF65-F5344CB8AC3E}">
        <p14:creationId xmlns:p14="http://schemas.microsoft.com/office/powerpoint/2010/main" val="27461343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31B5AB5-7A6F-45A2-A8B8-5DF766100A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637" y="914400"/>
            <a:ext cx="8312727" cy="5806524"/>
          </a:xfrm>
          <a:prstGeom prst="rect">
            <a:avLst/>
          </a:prstGeom>
        </p:spPr>
      </p:pic>
      <p:sp>
        <p:nvSpPr>
          <p:cNvPr id="7170" name="Slide Number Placeholder 2">
            <a:extLst>
              <a:ext uri="{FF2B5EF4-FFF2-40B4-BE49-F238E27FC236}">
                <a16:creationId xmlns:a16="http://schemas.microsoft.com/office/drawing/2014/main" id="{228C48FA-2C24-4310-83BC-9507271A0BA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3EA638AD-8189-41F9-BDD7-F7C8FEFBF46D}" type="slidenum">
              <a:rPr lang="en-US" altLang="zh-CN" sz="1400" smtClean="0"/>
              <a:pPr>
                <a:spcBef>
                  <a:spcPct val="0"/>
                </a:spcBef>
                <a:buFontTx/>
                <a:buNone/>
              </a:pPr>
              <a:t>17</a:t>
            </a:fld>
            <a:endParaRPr lang="en-US" altLang="zh-CN" sz="1400" dirty="0"/>
          </a:p>
        </p:txBody>
      </p:sp>
      <p:cxnSp>
        <p:nvCxnSpPr>
          <p:cNvPr id="16" name="Straight Connector 3">
            <a:extLst>
              <a:ext uri="{FF2B5EF4-FFF2-40B4-BE49-F238E27FC236}">
                <a16:creationId xmlns:a16="http://schemas.microsoft.com/office/drawing/2014/main" id="{BC33314B-060F-4BDA-A9FD-8E61CBD36978}"/>
              </a:ext>
            </a:extLst>
          </p:cNvPr>
          <p:cNvCxnSpPr/>
          <p:nvPr/>
        </p:nvCxnSpPr>
        <p:spPr>
          <a:xfrm>
            <a:off x="0" y="990600"/>
            <a:ext cx="9134475"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CFB9B9ED-5F39-469C-9DAB-487416B2320E}"/>
              </a:ext>
            </a:extLst>
          </p:cNvPr>
          <p:cNvSpPr/>
          <p:nvPr/>
        </p:nvSpPr>
        <p:spPr>
          <a:xfrm>
            <a:off x="285750" y="6247825"/>
            <a:ext cx="8848725" cy="584775"/>
          </a:xfrm>
          <a:prstGeom prst="rect">
            <a:avLst/>
          </a:prstGeom>
        </p:spPr>
        <p:txBody>
          <a:bodyPr wrap="square">
            <a:spAutoFit/>
          </a:bodyPr>
          <a:lstStyle/>
          <a:p>
            <a:pPr marL="285750" indent="-285750">
              <a:buFont typeface="Arial" panose="020B0604020202020204" pitchFamily="34" charset="0"/>
              <a:buChar char="•"/>
            </a:pPr>
            <a:r>
              <a:rPr lang="en-US" sz="1600" b="1" dirty="0"/>
              <a:t>The differences caused by the gap filling method are generally </a:t>
            </a:r>
            <a:r>
              <a:rPr lang="en-US" sz="1600" b="1" dirty="0">
                <a:solidFill>
                  <a:srgbClr val="C00000"/>
                </a:solidFill>
              </a:rPr>
              <a:t>less than 0.1 K </a:t>
            </a:r>
            <a:r>
              <a:rPr lang="en-US" sz="1600" b="1" dirty="0"/>
              <a:t>(within the green dish line) over a large area, and the </a:t>
            </a:r>
            <a:r>
              <a:rPr lang="en-US" sz="1600" b="1" dirty="0">
                <a:solidFill>
                  <a:srgbClr val="C00000"/>
                </a:solidFill>
              </a:rPr>
              <a:t>scene, angle, </a:t>
            </a:r>
            <a:r>
              <a:rPr lang="en-US" sz="1600" b="1" dirty="0" err="1">
                <a:solidFill>
                  <a:srgbClr val="C00000"/>
                </a:solidFill>
              </a:rPr>
              <a:t>spatio</a:t>
            </a:r>
            <a:r>
              <a:rPr lang="en-US" sz="1600" b="1" dirty="0">
                <a:solidFill>
                  <a:srgbClr val="C00000"/>
                </a:solidFill>
              </a:rPr>
              <a:t>-temporal dependences are not obvious</a:t>
            </a:r>
            <a:r>
              <a:rPr lang="en-US" sz="1600" b="1" dirty="0"/>
              <a:t>. </a:t>
            </a:r>
            <a:endParaRPr lang="en-US" sz="1600" dirty="0"/>
          </a:p>
        </p:txBody>
      </p:sp>
      <p:pic>
        <p:nvPicPr>
          <p:cNvPr id="13" name="Picture 5" descr="C:\Users\huixu\Desktop\logo.png">
            <a:extLst>
              <a:ext uri="{FF2B5EF4-FFF2-40B4-BE49-F238E27FC236}">
                <a16:creationId xmlns:a16="http://schemas.microsoft.com/office/drawing/2014/main" id="{826EB4F5-8D5D-4913-A9B9-9E5C73FD51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7555" y="58513"/>
            <a:ext cx="1219137" cy="662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FC77D282-2C18-4F1F-8EE1-1A6F7F560066}"/>
              </a:ext>
            </a:extLst>
          </p:cNvPr>
          <p:cNvPicPr>
            <a:picLocks noChangeAspect="1"/>
          </p:cNvPicPr>
          <p:nvPr/>
        </p:nvPicPr>
        <p:blipFill>
          <a:blip r:embed="rId4"/>
          <a:stretch>
            <a:fillRect/>
          </a:stretch>
        </p:blipFill>
        <p:spPr>
          <a:xfrm>
            <a:off x="57150" y="76200"/>
            <a:ext cx="1566675" cy="618745"/>
          </a:xfrm>
          <a:prstGeom prst="rect">
            <a:avLst/>
          </a:prstGeom>
        </p:spPr>
      </p:pic>
      <p:sp>
        <p:nvSpPr>
          <p:cNvPr id="19" name="TextBox 18">
            <a:extLst>
              <a:ext uri="{FF2B5EF4-FFF2-40B4-BE49-F238E27FC236}">
                <a16:creationId xmlns:a16="http://schemas.microsoft.com/office/drawing/2014/main" id="{5E95DA05-9993-4082-B427-5560A79354BC}"/>
              </a:ext>
            </a:extLst>
          </p:cNvPr>
          <p:cNvSpPr txBox="1"/>
          <p:nvPr/>
        </p:nvSpPr>
        <p:spPr>
          <a:xfrm rot="16200000">
            <a:off x="-950070" y="3421847"/>
            <a:ext cx="3581114" cy="369332"/>
          </a:xfrm>
          <a:prstGeom prst="rect">
            <a:avLst/>
          </a:prstGeom>
          <a:noFill/>
        </p:spPr>
        <p:txBody>
          <a:bodyPr wrap="square" rtlCol="0">
            <a:spAutoFit/>
          </a:bodyPr>
          <a:lstStyle/>
          <a:p>
            <a:r>
              <a:rPr lang="en-US" b="1" dirty="0">
                <a:effectLst>
                  <a:outerShdw blurRad="38100" dist="38100" dir="2700000" algn="tl">
                    <a:srgbClr val="000000">
                      <a:alpha val="43137"/>
                    </a:srgbClr>
                  </a:outerShdw>
                </a:effectLst>
              </a:rPr>
              <a:t>Bias caused by gap filling method</a:t>
            </a:r>
          </a:p>
        </p:txBody>
      </p:sp>
      <p:sp>
        <p:nvSpPr>
          <p:cNvPr id="12" name="矩形 3">
            <a:extLst>
              <a:ext uri="{FF2B5EF4-FFF2-40B4-BE49-F238E27FC236}">
                <a16:creationId xmlns:a16="http://schemas.microsoft.com/office/drawing/2014/main" id="{C7673D47-51A2-4A2F-92C9-D1C4E00CDAF1}"/>
              </a:ext>
            </a:extLst>
          </p:cNvPr>
          <p:cNvSpPr>
            <a:spLocks noChangeArrowheads="1"/>
          </p:cNvSpPr>
          <p:nvPr/>
        </p:nvSpPr>
        <p:spPr bwMode="auto">
          <a:xfrm>
            <a:off x="721619" y="300770"/>
            <a:ext cx="788898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None/>
            </a:pPr>
            <a:r>
              <a:rPr lang="en-US" altLang="en-US" sz="2000" b="1" dirty="0">
                <a:latin typeface="Tw Cen MT (Body)"/>
              </a:rPr>
              <a:t>The evaluation of NOAA proposed gap filling method</a:t>
            </a:r>
          </a:p>
          <a:p>
            <a:pPr algn="ctr">
              <a:spcBef>
                <a:spcPct val="0"/>
              </a:spcBef>
              <a:buNone/>
            </a:pPr>
            <a:r>
              <a:rPr lang="en-US" altLang="en-US" sz="1400" b="1" dirty="0">
                <a:latin typeface="Tw Cen MT (Body)"/>
              </a:rPr>
              <a:t>with GEO-ABI and IASI Collocation Data</a:t>
            </a:r>
            <a:endParaRPr lang="en-US" altLang="zh-CN" sz="1400" b="1" dirty="0">
              <a:latin typeface="Tw Cen MT (Body)"/>
            </a:endParaRPr>
          </a:p>
        </p:txBody>
      </p:sp>
    </p:spTree>
    <p:extLst>
      <p:ext uri="{BB962C8B-B14F-4D97-AF65-F5344CB8AC3E}">
        <p14:creationId xmlns:p14="http://schemas.microsoft.com/office/powerpoint/2010/main" val="1875979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98F9EF-76DA-43DC-BEE0-76C68B9C73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637" y="914400"/>
            <a:ext cx="8312727" cy="5806524"/>
          </a:xfrm>
          <a:prstGeom prst="rect">
            <a:avLst/>
          </a:prstGeom>
        </p:spPr>
      </p:pic>
      <p:sp>
        <p:nvSpPr>
          <p:cNvPr id="7170" name="Slide Number Placeholder 2">
            <a:extLst>
              <a:ext uri="{FF2B5EF4-FFF2-40B4-BE49-F238E27FC236}">
                <a16:creationId xmlns:a16="http://schemas.microsoft.com/office/drawing/2014/main" id="{228C48FA-2C24-4310-83BC-9507271A0BA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3EA638AD-8189-41F9-BDD7-F7C8FEFBF46D}" type="slidenum">
              <a:rPr lang="en-US" altLang="zh-CN" sz="1400" smtClean="0"/>
              <a:pPr>
                <a:spcBef>
                  <a:spcPct val="0"/>
                </a:spcBef>
                <a:buFontTx/>
                <a:buNone/>
              </a:pPr>
              <a:t>18</a:t>
            </a:fld>
            <a:endParaRPr lang="en-US" altLang="zh-CN" sz="1400" dirty="0"/>
          </a:p>
        </p:txBody>
      </p:sp>
      <p:cxnSp>
        <p:nvCxnSpPr>
          <p:cNvPr id="16" name="Straight Connector 3">
            <a:extLst>
              <a:ext uri="{FF2B5EF4-FFF2-40B4-BE49-F238E27FC236}">
                <a16:creationId xmlns:a16="http://schemas.microsoft.com/office/drawing/2014/main" id="{BC33314B-060F-4BDA-A9FD-8E61CBD36978}"/>
              </a:ext>
            </a:extLst>
          </p:cNvPr>
          <p:cNvCxnSpPr/>
          <p:nvPr/>
        </p:nvCxnSpPr>
        <p:spPr>
          <a:xfrm>
            <a:off x="0" y="990600"/>
            <a:ext cx="9134475"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B6D1D6A-AAED-4340-82D8-D899EC8975D1}"/>
              </a:ext>
            </a:extLst>
          </p:cNvPr>
          <p:cNvSpPr txBox="1"/>
          <p:nvPr/>
        </p:nvSpPr>
        <p:spPr>
          <a:xfrm rot="16200000">
            <a:off x="-1539433" y="3561064"/>
            <a:ext cx="4263403" cy="369332"/>
          </a:xfrm>
          <a:prstGeom prst="rect">
            <a:avLst/>
          </a:prstGeom>
          <a:noFill/>
        </p:spPr>
        <p:txBody>
          <a:bodyPr wrap="square" rtlCol="0">
            <a:spAutoFit/>
          </a:bodyPr>
          <a:lstStyle/>
          <a:p>
            <a:r>
              <a:rPr lang="en-US" b="1" dirty="0">
                <a:effectLst>
                  <a:outerShdw blurRad="38100" dist="38100" dir="2700000" algn="tl">
                    <a:srgbClr val="000000">
                      <a:alpha val="43137"/>
                    </a:srgbClr>
                  </a:outerShdw>
                </a:effectLst>
              </a:rPr>
              <a:t>GOES-ABI minus LEO-ABI in </a:t>
            </a:r>
            <a:r>
              <a:rPr lang="en-US" b="1" dirty="0">
                <a:solidFill>
                  <a:srgbClr val="C00000"/>
                </a:solidFill>
                <a:effectLst>
                  <a:outerShdw blurRad="38100" dist="38100" dir="2700000" algn="tl">
                    <a:srgbClr val="000000">
                      <a:alpha val="43137"/>
                    </a:srgbClr>
                  </a:outerShdw>
                </a:effectLst>
              </a:rPr>
              <a:t>channel 8</a:t>
            </a:r>
          </a:p>
        </p:txBody>
      </p:sp>
      <p:sp>
        <p:nvSpPr>
          <p:cNvPr id="11" name="Rectangle 10">
            <a:extLst>
              <a:ext uri="{FF2B5EF4-FFF2-40B4-BE49-F238E27FC236}">
                <a16:creationId xmlns:a16="http://schemas.microsoft.com/office/drawing/2014/main" id="{AEA8F3FE-ED75-498E-B038-4FEB99FE793A}"/>
              </a:ext>
            </a:extLst>
          </p:cNvPr>
          <p:cNvSpPr/>
          <p:nvPr/>
        </p:nvSpPr>
        <p:spPr>
          <a:xfrm>
            <a:off x="604144" y="6248400"/>
            <a:ext cx="8132255" cy="646331"/>
          </a:xfrm>
          <a:prstGeom prst="rect">
            <a:avLst/>
          </a:prstGeom>
        </p:spPr>
        <p:txBody>
          <a:bodyPr wrap="square">
            <a:spAutoFit/>
          </a:bodyPr>
          <a:lstStyle/>
          <a:p>
            <a:r>
              <a:rPr lang="en-US" b="1" dirty="0"/>
              <a:t>Since the spectral gap is very small</a:t>
            </a:r>
            <a:r>
              <a:rPr lang="en-US" b="1" dirty="0">
                <a:solidFill>
                  <a:srgbClr val="C00000"/>
                </a:solidFill>
              </a:rPr>
              <a:t>, the differences can be neglected after the gap was filled</a:t>
            </a:r>
            <a:r>
              <a:rPr lang="en-US" b="1" dirty="0"/>
              <a:t>. </a:t>
            </a:r>
            <a:endParaRPr lang="en-US" dirty="0"/>
          </a:p>
        </p:txBody>
      </p:sp>
      <p:pic>
        <p:nvPicPr>
          <p:cNvPr id="13" name="Picture 5" descr="C:\Users\huixu\Desktop\logo.png">
            <a:extLst>
              <a:ext uri="{FF2B5EF4-FFF2-40B4-BE49-F238E27FC236}">
                <a16:creationId xmlns:a16="http://schemas.microsoft.com/office/drawing/2014/main" id="{E0970764-86D4-4EE2-A698-BD96527826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7555" y="58513"/>
            <a:ext cx="1219137" cy="662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2422FFCD-92D4-453C-9DF7-24003626F4E6}"/>
              </a:ext>
            </a:extLst>
          </p:cNvPr>
          <p:cNvPicPr>
            <a:picLocks noChangeAspect="1"/>
          </p:cNvPicPr>
          <p:nvPr/>
        </p:nvPicPr>
        <p:blipFill>
          <a:blip r:embed="rId4"/>
          <a:stretch>
            <a:fillRect/>
          </a:stretch>
        </p:blipFill>
        <p:spPr>
          <a:xfrm>
            <a:off x="57150" y="76200"/>
            <a:ext cx="1566675" cy="618745"/>
          </a:xfrm>
          <a:prstGeom prst="rect">
            <a:avLst/>
          </a:prstGeom>
        </p:spPr>
      </p:pic>
      <p:sp>
        <p:nvSpPr>
          <p:cNvPr id="17" name="矩形 3">
            <a:extLst>
              <a:ext uri="{FF2B5EF4-FFF2-40B4-BE49-F238E27FC236}">
                <a16:creationId xmlns:a16="http://schemas.microsoft.com/office/drawing/2014/main" id="{69CB0FA5-332E-4947-9F47-14135A99EB0A}"/>
              </a:ext>
            </a:extLst>
          </p:cNvPr>
          <p:cNvSpPr>
            <a:spLocks noChangeArrowheads="1"/>
          </p:cNvSpPr>
          <p:nvPr/>
        </p:nvSpPr>
        <p:spPr bwMode="auto">
          <a:xfrm>
            <a:off x="721619" y="300770"/>
            <a:ext cx="788898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None/>
            </a:pPr>
            <a:r>
              <a:rPr lang="en-US" altLang="en-US" sz="2000" b="1" dirty="0">
                <a:latin typeface="Tw Cen MT (Body)"/>
              </a:rPr>
              <a:t>The evaluation of NOAA proposed gap filling method</a:t>
            </a:r>
          </a:p>
          <a:p>
            <a:pPr algn="ctr">
              <a:spcBef>
                <a:spcPct val="0"/>
              </a:spcBef>
              <a:buNone/>
            </a:pPr>
            <a:r>
              <a:rPr lang="en-US" altLang="en-US" sz="1400" b="1" dirty="0">
                <a:latin typeface="Tw Cen MT (Body)"/>
              </a:rPr>
              <a:t>with GEO-ABI and IASI Collocation Data</a:t>
            </a:r>
            <a:endParaRPr lang="en-US" altLang="zh-CN" sz="1400" b="1" dirty="0">
              <a:latin typeface="Tw Cen MT (Body)"/>
            </a:endParaRPr>
          </a:p>
        </p:txBody>
      </p:sp>
    </p:spTree>
    <p:extLst>
      <p:ext uri="{BB962C8B-B14F-4D97-AF65-F5344CB8AC3E}">
        <p14:creationId xmlns:p14="http://schemas.microsoft.com/office/powerpoint/2010/main" val="33608153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7C59513-4715-47E1-AD24-6FA0373E38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637" y="952500"/>
            <a:ext cx="8312727" cy="5806524"/>
          </a:xfrm>
          <a:prstGeom prst="rect">
            <a:avLst/>
          </a:prstGeom>
        </p:spPr>
      </p:pic>
      <p:sp>
        <p:nvSpPr>
          <p:cNvPr id="7170" name="Slide Number Placeholder 2">
            <a:extLst>
              <a:ext uri="{FF2B5EF4-FFF2-40B4-BE49-F238E27FC236}">
                <a16:creationId xmlns:a16="http://schemas.microsoft.com/office/drawing/2014/main" id="{228C48FA-2C24-4310-83BC-9507271A0BA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3EA638AD-8189-41F9-BDD7-F7C8FEFBF46D}" type="slidenum">
              <a:rPr lang="en-US" altLang="zh-CN" sz="1400" smtClean="0"/>
              <a:pPr>
                <a:spcBef>
                  <a:spcPct val="0"/>
                </a:spcBef>
                <a:buFontTx/>
                <a:buNone/>
              </a:pPr>
              <a:t>19</a:t>
            </a:fld>
            <a:endParaRPr lang="en-US" altLang="zh-CN" sz="1400" dirty="0"/>
          </a:p>
        </p:txBody>
      </p:sp>
      <p:cxnSp>
        <p:nvCxnSpPr>
          <p:cNvPr id="16" name="Straight Connector 3">
            <a:extLst>
              <a:ext uri="{FF2B5EF4-FFF2-40B4-BE49-F238E27FC236}">
                <a16:creationId xmlns:a16="http://schemas.microsoft.com/office/drawing/2014/main" id="{BC33314B-060F-4BDA-A9FD-8E61CBD36978}"/>
              </a:ext>
            </a:extLst>
          </p:cNvPr>
          <p:cNvCxnSpPr/>
          <p:nvPr/>
        </p:nvCxnSpPr>
        <p:spPr>
          <a:xfrm>
            <a:off x="0" y="990600"/>
            <a:ext cx="9134475"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CFB9B9ED-5F39-469C-9DAB-487416B2320E}"/>
              </a:ext>
            </a:extLst>
          </p:cNvPr>
          <p:cNvSpPr/>
          <p:nvPr/>
        </p:nvSpPr>
        <p:spPr>
          <a:xfrm>
            <a:off x="285750" y="6247825"/>
            <a:ext cx="8848725" cy="584775"/>
          </a:xfrm>
          <a:prstGeom prst="rect">
            <a:avLst/>
          </a:prstGeom>
        </p:spPr>
        <p:txBody>
          <a:bodyPr wrap="square">
            <a:spAutoFit/>
          </a:bodyPr>
          <a:lstStyle/>
          <a:p>
            <a:pPr marL="285750" indent="-285750">
              <a:buFont typeface="Arial" panose="020B0604020202020204" pitchFamily="34" charset="0"/>
              <a:buChar char="•"/>
            </a:pPr>
            <a:r>
              <a:rPr lang="en-US" sz="1600" b="1" dirty="0"/>
              <a:t>The differences are </a:t>
            </a:r>
            <a:r>
              <a:rPr lang="en-US" sz="1600" b="1" dirty="0">
                <a:solidFill>
                  <a:srgbClr val="C00000"/>
                </a:solidFill>
              </a:rPr>
              <a:t>less than 0.005 K </a:t>
            </a:r>
            <a:r>
              <a:rPr lang="en-US" sz="1600" b="1" dirty="0"/>
              <a:t>(within the green dish line), and the </a:t>
            </a:r>
            <a:r>
              <a:rPr lang="en-US" sz="1600" b="1" dirty="0">
                <a:solidFill>
                  <a:srgbClr val="C00000"/>
                </a:solidFill>
              </a:rPr>
              <a:t>scene, angle, spatio-temporal dependences are hardly observed</a:t>
            </a:r>
            <a:r>
              <a:rPr lang="en-US" sz="1600" b="1" dirty="0"/>
              <a:t>. </a:t>
            </a:r>
            <a:endParaRPr lang="en-US" sz="1600" dirty="0"/>
          </a:p>
        </p:txBody>
      </p:sp>
      <p:pic>
        <p:nvPicPr>
          <p:cNvPr id="10" name="Picture 5" descr="C:\Users\huixu\Desktop\logo.png">
            <a:extLst>
              <a:ext uri="{FF2B5EF4-FFF2-40B4-BE49-F238E27FC236}">
                <a16:creationId xmlns:a16="http://schemas.microsoft.com/office/drawing/2014/main" id="{F49CBC7C-6444-4681-909A-BADD53D34D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7555" y="58513"/>
            <a:ext cx="1219137" cy="662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D7A87655-33B3-428B-A972-E44B30EB4D75}"/>
              </a:ext>
            </a:extLst>
          </p:cNvPr>
          <p:cNvPicPr>
            <a:picLocks noChangeAspect="1"/>
          </p:cNvPicPr>
          <p:nvPr/>
        </p:nvPicPr>
        <p:blipFill>
          <a:blip r:embed="rId4"/>
          <a:stretch>
            <a:fillRect/>
          </a:stretch>
        </p:blipFill>
        <p:spPr>
          <a:xfrm>
            <a:off x="57150" y="76200"/>
            <a:ext cx="1566675" cy="618745"/>
          </a:xfrm>
          <a:prstGeom prst="rect">
            <a:avLst/>
          </a:prstGeom>
        </p:spPr>
      </p:pic>
      <p:sp>
        <p:nvSpPr>
          <p:cNvPr id="17" name="TextBox 16">
            <a:extLst>
              <a:ext uri="{FF2B5EF4-FFF2-40B4-BE49-F238E27FC236}">
                <a16:creationId xmlns:a16="http://schemas.microsoft.com/office/drawing/2014/main" id="{09DC7588-AB82-41E3-82F8-21C96D176A46}"/>
              </a:ext>
            </a:extLst>
          </p:cNvPr>
          <p:cNvSpPr txBox="1"/>
          <p:nvPr/>
        </p:nvSpPr>
        <p:spPr>
          <a:xfrm rot="16200000">
            <a:off x="-950070" y="3421847"/>
            <a:ext cx="3581114" cy="369332"/>
          </a:xfrm>
          <a:prstGeom prst="rect">
            <a:avLst/>
          </a:prstGeom>
          <a:noFill/>
        </p:spPr>
        <p:txBody>
          <a:bodyPr wrap="square" rtlCol="0">
            <a:spAutoFit/>
          </a:bodyPr>
          <a:lstStyle/>
          <a:p>
            <a:r>
              <a:rPr lang="en-US" b="1" dirty="0">
                <a:effectLst>
                  <a:outerShdw blurRad="38100" dist="38100" dir="2700000" algn="tl">
                    <a:srgbClr val="000000">
                      <a:alpha val="43137"/>
                    </a:srgbClr>
                  </a:outerShdw>
                </a:effectLst>
              </a:rPr>
              <a:t>Bias caused by gap filling method</a:t>
            </a:r>
          </a:p>
        </p:txBody>
      </p:sp>
      <p:sp>
        <p:nvSpPr>
          <p:cNvPr id="14" name="矩形 3">
            <a:extLst>
              <a:ext uri="{FF2B5EF4-FFF2-40B4-BE49-F238E27FC236}">
                <a16:creationId xmlns:a16="http://schemas.microsoft.com/office/drawing/2014/main" id="{6A4EAF2C-5876-4B32-B154-586DCC799102}"/>
              </a:ext>
            </a:extLst>
          </p:cNvPr>
          <p:cNvSpPr>
            <a:spLocks noChangeArrowheads="1"/>
          </p:cNvSpPr>
          <p:nvPr/>
        </p:nvSpPr>
        <p:spPr bwMode="auto">
          <a:xfrm>
            <a:off x="721619" y="300770"/>
            <a:ext cx="788898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None/>
            </a:pPr>
            <a:r>
              <a:rPr lang="en-US" altLang="en-US" sz="2000" b="1" dirty="0">
                <a:latin typeface="Tw Cen MT (Body)"/>
              </a:rPr>
              <a:t>The evaluation of NOAA proposed gap filling method</a:t>
            </a:r>
          </a:p>
          <a:p>
            <a:pPr algn="ctr">
              <a:spcBef>
                <a:spcPct val="0"/>
              </a:spcBef>
              <a:buNone/>
            </a:pPr>
            <a:r>
              <a:rPr lang="en-US" altLang="en-US" sz="1400" b="1" dirty="0">
                <a:latin typeface="Tw Cen MT (Body)"/>
              </a:rPr>
              <a:t>with GEO-ABI and IASI Collocation Data</a:t>
            </a:r>
            <a:endParaRPr lang="en-US" altLang="zh-CN" sz="1400" b="1" dirty="0">
              <a:latin typeface="Tw Cen MT (Body)"/>
            </a:endParaRPr>
          </a:p>
        </p:txBody>
      </p:sp>
    </p:spTree>
    <p:extLst>
      <p:ext uri="{BB962C8B-B14F-4D97-AF65-F5344CB8AC3E}">
        <p14:creationId xmlns:p14="http://schemas.microsoft.com/office/powerpoint/2010/main" val="3121999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9B9ED2D-AFE2-4C93-9585-11196E8C46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905" y="600211"/>
            <a:ext cx="8096190" cy="5657578"/>
          </a:xfrm>
          <a:prstGeom prst="rect">
            <a:avLst/>
          </a:prstGeom>
        </p:spPr>
      </p:pic>
      <p:sp>
        <p:nvSpPr>
          <p:cNvPr id="7170" name="Slide Number Placeholder 2">
            <a:extLst>
              <a:ext uri="{FF2B5EF4-FFF2-40B4-BE49-F238E27FC236}">
                <a16:creationId xmlns:a16="http://schemas.microsoft.com/office/drawing/2014/main" id="{228C48FA-2C24-4310-83BC-9507271A0BA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3EA638AD-8189-41F9-BDD7-F7C8FEFBF46D}" type="slidenum">
              <a:rPr lang="en-US" altLang="zh-CN" sz="1400" smtClean="0"/>
              <a:pPr>
                <a:spcBef>
                  <a:spcPct val="0"/>
                </a:spcBef>
                <a:buFontTx/>
                <a:buNone/>
              </a:pPr>
              <a:t>2</a:t>
            </a:fld>
            <a:endParaRPr lang="en-US" altLang="zh-CN" sz="1400" dirty="0"/>
          </a:p>
        </p:txBody>
      </p:sp>
      <p:cxnSp>
        <p:nvCxnSpPr>
          <p:cNvPr id="3" name="Straight Connector 3">
            <a:extLst>
              <a:ext uri="{FF2B5EF4-FFF2-40B4-BE49-F238E27FC236}">
                <a16:creationId xmlns:a16="http://schemas.microsoft.com/office/drawing/2014/main" id="{844BFA6E-57B6-487F-9E4E-0457AFC8B292}"/>
              </a:ext>
            </a:extLst>
          </p:cNvPr>
          <p:cNvCxnSpPr/>
          <p:nvPr/>
        </p:nvCxnSpPr>
        <p:spPr>
          <a:xfrm>
            <a:off x="0" y="990600"/>
            <a:ext cx="9134475"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172" name="矩形 3">
            <a:extLst>
              <a:ext uri="{FF2B5EF4-FFF2-40B4-BE49-F238E27FC236}">
                <a16:creationId xmlns:a16="http://schemas.microsoft.com/office/drawing/2014/main" id="{A8EA9346-FE83-4114-9AD5-B374E6FE5FBF}"/>
              </a:ext>
            </a:extLst>
          </p:cNvPr>
          <p:cNvSpPr>
            <a:spLocks noChangeArrowheads="1"/>
          </p:cNvSpPr>
          <p:nvPr/>
        </p:nvSpPr>
        <p:spPr bwMode="auto">
          <a:xfrm>
            <a:off x="3773556" y="122004"/>
            <a:ext cx="1905000" cy="778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200000"/>
              </a:lnSpc>
              <a:spcBef>
                <a:spcPct val="0"/>
              </a:spcBef>
              <a:buFontTx/>
              <a:buNone/>
            </a:pPr>
            <a:r>
              <a:rPr lang="en-US" altLang="zh-CN" sz="2600" b="1" dirty="0">
                <a:latin typeface="Tw Cen MT (Body)"/>
              </a:rPr>
              <a:t>Background</a:t>
            </a:r>
          </a:p>
        </p:txBody>
      </p:sp>
      <p:sp>
        <p:nvSpPr>
          <p:cNvPr id="6" name="Rectangle 5">
            <a:extLst>
              <a:ext uri="{FF2B5EF4-FFF2-40B4-BE49-F238E27FC236}">
                <a16:creationId xmlns:a16="http://schemas.microsoft.com/office/drawing/2014/main" id="{8CCBFF0E-1046-4253-8D81-7288F5075D65}"/>
              </a:ext>
            </a:extLst>
          </p:cNvPr>
          <p:cNvSpPr/>
          <p:nvPr/>
        </p:nvSpPr>
        <p:spPr>
          <a:xfrm>
            <a:off x="304800" y="6096000"/>
            <a:ext cx="8531087" cy="523220"/>
          </a:xfrm>
          <a:prstGeom prst="rect">
            <a:avLst/>
          </a:prstGeom>
        </p:spPr>
        <p:txBody>
          <a:bodyPr wrap="square">
            <a:spAutoFit/>
          </a:bodyPr>
          <a:lstStyle/>
          <a:p>
            <a:pPr algn="ctr"/>
            <a:r>
              <a:rPr lang="en-US" sz="1400" dirty="0">
                <a:latin typeface="Tw Cen MT (Body)"/>
                <a:cs typeface="Times New Roman" panose="02020603050405020304" pitchFamily="18" charset="0"/>
              </a:rPr>
              <a:t>The Line-By-Line Radiative Transfer Model (LBLRTM) simulated spectra of CrIS along with the channel response of ABI, AHI, SEVIRI and VIIRS. The shadow areas show the spectral regions where CrIS do not measure.</a:t>
            </a:r>
          </a:p>
        </p:txBody>
      </p:sp>
      <p:pic>
        <p:nvPicPr>
          <p:cNvPr id="9" name="Picture 5" descr="C:\Users\huixu\Desktop\logo.png">
            <a:extLst>
              <a:ext uri="{FF2B5EF4-FFF2-40B4-BE49-F238E27FC236}">
                <a16:creationId xmlns:a16="http://schemas.microsoft.com/office/drawing/2014/main" id="{01CE7E9B-F2BA-4BEA-9C0C-854F60FBFC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7555" y="58513"/>
            <a:ext cx="1219137" cy="662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05CCB07B-52ED-4CF3-ACF0-BE89ED04928D}"/>
              </a:ext>
            </a:extLst>
          </p:cNvPr>
          <p:cNvPicPr>
            <a:picLocks noChangeAspect="1"/>
          </p:cNvPicPr>
          <p:nvPr/>
        </p:nvPicPr>
        <p:blipFill>
          <a:blip r:embed="rId4"/>
          <a:stretch>
            <a:fillRect/>
          </a:stretch>
        </p:blipFill>
        <p:spPr>
          <a:xfrm>
            <a:off x="57150" y="76200"/>
            <a:ext cx="1566675" cy="618745"/>
          </a:xfrm>
          <a:prstGeom prst="rect">
            <a:avLst/>
          </a:prstGeom>
        </p:spPr>
      </p:pic>
    </p:spTree>
    <p:extLst>
      <p:ext uri="{BB962C8B-B14F-4D97-AF65-F5344CB8AC3E}">
        <p14:creationId xmlns:p14="http://schemas.microsoft.com/office/powerpoint/2010/main" val="8629581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F71231-EB21-4A93-BE54-930A443917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637" y="899076"/>
            <a:ext cx="8312727" cy="5806524"/>
          </a:xfrm>
          <a:prstGeom prst="rect">
            <a:avLst/>
          </a:prstGeom>
        </p:spPr>
      </p:pic>
      <p:sp>
        <p:nvSpPr>
          <p:cNvPr id="7170" name="Slide Number Placeholder 2">
            <a:extLst>
              <a:ext uri="{FF2B5EF4-FFF2-40B4-BE49-F238E27FC236}">
                <a16:creationId xmlns:a16="http://schemas.microsoft.com/office/drawing/2014/main" id="{228C48FA-2C24-4310-83BC-9507271A0BA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3EA638AD-8189-41F9-BDD7-F7C8FEFBF46D}" type="slidenum">
              <a:rPr lang="en-US" altLang="zh-CN" sz="1400" smtClean="0"/>
              <a:pPr>
                <a:spcBef>
                  <a:spcPct val="0"/>
                </a:spcBef>
                <a:buFontTx/>
                <a:buNone/>
              </a:pPr>
              <a:t>20</a:t>
            </a:fld>
            <a:endParaRPr lang="en-US" altLang="zh-CN" sz="1400" dirty="0"/>
          </a:p>
        </p:txBody>
      </p:sp>
      <p:cxnSp>
        <p:nvCxnSpPr>
          <p:cNvPr id="16" name="Straight Connector 3">
            <a:extLst>
              <a:ext uri="{FF2B5EF4-FFF2-40B4-BE49-F238E27FC236}">
                <a16:creationId xmlns:a16="http://schemas.microsoft.com/office/drawing/2014/main" id="{BC33314B-060F-4BDA-A9FD-8E61CBD36978}"/>
              </a:ext>
            </a:extLst>
          </p:cNvPr>
          <p:cNvCxnSpPr/>
          <p:nvPr/>
        </p:nvCxnSpPr>
        <p:spPr>
          <a:xfrm>
            <a:off x="0" y="990600"/>
            <a:ext cx="9134475"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B6D1D6A-AAED-4340-82D8-D899EC8975D1}"/>
              </a:ext>
            </a:extLst>
          </p:cNvPr>
          <p:cNvSpPr txBox="1"/>
          <p:nvPr/>
        </p:nvSpPr>
        <p:spPr>
          <a:xfrm rot="16200000">
            <a:off x="-1539433" y="3561064"/>
            <a:ext cx="4263403" cy="369332"/>
          </a:xfrm>
          <a:prstGeom prst="rect">
            <a:avLst/>
          </a:prstGeom>
          <a:noFill/>
        </p:spPr>
        <p:txBody>
          <a:bodyPr wrap="square" rtlCol="0">
            <a:spAutoFit/>
          </a:bodyPr>
          <a:lstStyle/>
          <a:p>
            <a:r>
              <a:rPr lang="en-US" b="1" dirty="0">
                <a:effectLst>
                  <a:outerShdw blurRad="38100" dist="38100" dir="2700000" algn="tl">
                    <a:srgbClr val="000000">
                      <a:alpha val="43137"/>
                    </a:srgbClr>
                  </a:outerShdw>
                </a:effectLst>
              </a:rPr>
              <a:t>GOES-ABI minus LEO-ABI in </a:t>
            </a:r>
            <a:r>
              <a:rPr lang="en-US" b="1" dirty="0">
                <a:solidFill>
                  <a:srgbClr val="C00000"/>
                </a:solidFill>
                <a:effectLst>
                  <a:outerShdw blurRad="38100" dist="38100" dir="2700000" algn="tl">
                    <a:srgbClr val="000000">
                      <a:alpha val="43137"/>
                    </a:srgbClr>
                  </a:outerShdw>
                </a:effectLst>
              </a:rPr>
              <a:t>channel 7</a:t>
            </a:r>
          </a:p>
        </p:txBody>
      </p:sp>
      <p:sp>
        <p:nvSpPr>
          <p:cNvPr id="9" name="Rectangle 8">
            <a:extLst>
              <a:ext uri="{FF2B5EF4-FFF2-40B4-BE49-F238E27FC236}">
                <a16:creationId xmlns:a16="http://schemas.microsoft.com/office/drawing/2014/main" id="{95FA1E42-9A27-40F9-A5E2-4A5F7600B906}"/>
              </a:ext>
            </a:extLst>
          </p:cNvPr>
          <p:cNvSpPr/>
          <p:nvPr/>
        </p:nvSpPr>
        <p:spPr>
          <a:xfrm>
            <a:off x="1416442" y="6286038"/>
            <a:ext cx="7311921" cy="369332"/>
          </a:xfrm>
          <a:prstGeom prst="rect">
            <a:avLst/>
          </a:prstGeom>
        </p:spPr>
        <p:txBody>
          <a:bodyPr wrap="square">
            <a:spAutoFit/>
          </a:bodyPr>
          <a:lstStyle/>
          <a:p>
            <a:r>
              <a:rPr lang="en-US" b="1" dirty="0"/>
              <a:t>Similarly, most of their differences are overlapped together. </a:t>
            </a:r>
            <a:endParaRPr lang="en-US" dirty="0"/>
          </a:p>
        </p:txBody>
      </p:sp>
      <p:pic>
        <p:nvPicPr>
          <p:cNvPr id="11" name="Picture 5" descr="C:\Users\huixu\Desktop\logo.png">
            <a:extLst>
              <a:ext uri="{FF2B5EF4-FFF2-40B4-BE49-F238E27FC236}">
                <a16:creationId xmlns:a16="http://schemas.microsoft.com/office/drawing/2014/main" id="{F564EBED-99CF-4BFC-9165-5A4D18A9BF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7555" y="58513"/>
            <a:ext cx="1219137" cy="662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F78B8B68-A315-4E0E-BC81-344B60CC71E0}"/>
              </a:ext>
            </a:extLst>
          </p:cNvPr>
          <p:cNvPicPr>
            <a:picLocks noChangeAspect="1"/>
          </p:cNvPicPr>
          <p:nvPr/>
        </p:nvPicPr>
        <p:blipFill>
          <a:blip r:embed="rId4"/>
          <a:stretch>
            <a:fillRect/>
          </a:stretch>
        </p:blipFill>
        <p:spPr>
          <a:xfrm>
            <a:off x="57150" y="76200"/>
            <a:ext cx="1566675" cy="618745"/>
          </a:xfrm>
          <a:prstGeom prst="rect">
            <a:avLst/>
          </a:prstGeom>
        </p:spPr>
      </p:pic>
      <p:sp>
        <p:nvSpPr>
          <p:cNvPr id="14" name="矩形 3">
            <a:extLst>
              <a:ext uri="{FF2B5EF4-FFF2-40B4-BE49-F238E27FC236}">
                <a16:creationId xmlns:a16="http://schemas.microsoft.com/office/drawing/2014/main" id="{0295AAAE-D044-4A25-B2D6-C898FC80A635}"/>
              </a:ext>
            </a:extLst>
          </p:cNvPr>
          <p:cNvSpPr>
            <a:spLocks noChangeArrowheads="1"/>
          </p:cNvSpPr>
          <p:nvPr/>
        </p:nvSpPr>
        <p:spPr bwMode="auto">
          <a:xfrm>
            <a:off x="721619" y="300770"/>
            <a:ext cx="788898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None/>
            </a:pPr>
            <a:r>
              <a:rPr lang="en-US" altLang="en-US" sz="2000" b="1" dirty="0">
                <a:latin typeface="Tw Cen MT (Body)"/>
              </a:rPr>
              <a:t>The evaluation of NOAA proposed gap filling method</a:t>
            </a:r>
          </a:p>
          <a:p>
            <a:pPr algn="ctr">
              <a:spcBef>
                <a:spcPct val="0"/>
              </a:spcBef>
              <a:buNone/>
            </a:pPr>
            <a:r>
              <a:rPr lang="en-US" altLang="en-US" sz="1400" b="1" dirty="0">
                <a:latin typeface="Tw Cen MT (Body)"/>
              </a:rPr>
              <a:t>with GEO-ABI and IASI Collocation Data</a:t>
            </a:r>
            <a:endParaRPr lang="en-US" altLang="zh-CN" sz="1400" b="1" dirty="0">
              <a:latin typeface="Tw Cen MT (Body)"/>
            </a:endParaRPr>
          </a:p>
        </p:txBody>
      </p:sp>
    </p:spTree>
    <p:extLst>
      <p:ext uri="{BB962C8B-B14F-4D97-AF65-F5344CB8AC3E}">
        <p14:creationId xmlns:p14="http://schemas.microsoft.com/office/powerpoint/2010/main" val="3890250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A0E866E-D185-4F1F-96F0-B627B96A8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637" y="962576"/>
            <a:ext cx="8312727" cy="5806524"/>
          </a:xfrm>
          <a:prstGeom prst="rect">
            <a:avLst/>
          </a:prstGeom>
        </p:spPr>
      </p:pic>
      <p:sp>
        <p:nvSpPr>
          <p:cNvPr id="7170" name="Slide Number Placeholder 2">
            <a:extLst>
              <a:ext uri="{FF2B5EF4-FFF2-40B4-BE49-F238E27FC236}">
                <a16:creationId xmlns:a16="http://schemas.microsoft.com/office/drawing/2014/main" id="{228C48FA-2C24-4310-83BC-9507271A0BA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3EA638AD-8189-41F9-BDD7-F7C8FEFBF46D}" type="slidenum">
              <a:rPr lang="en-US" altLang="zh-CN" sz="1400" smtClean="0"/>
              <a:pPr>
                <a:spcBef>
                  <a:spcPct val="0"/>
                </a:spcBef>
                <a:buFontTx/>
                <a:buNone/>
              </a:pPr>
              <a:t>21</a:t>
            </a:fld>
            <a:endParaRPr lang="en-US" altLang="zh-CN" sz="1400" dirty="0"/>
          </a:p>
        </p:txBody>
      </p:sp>
      <p:cxnSp>
        <p:nvCxnSpPr>
          <p:cNvPr id="16" name="Straight Connector 3">
            <a:extLst>
              <a:ext uri="{FF2B5EF4-FFF2-40B4-BE49-F238E27FC236}">
                <a16:creationId xmlns:a16="http://schemas.microsoft.com/office/drawing/2014/main" id="{BC33314B-060F-4BDA-A9FD-8E61CBD36978}"/>
              </a:ext>
            </a:extLst>
          </p:cNvPr>
          <p:cNvCxnSpPr/>
          <p:nvPr/>
        </p:nvCxnSpPr>
        <p:spPr>
          <a:xfrm>
            <a:off x="0" y="990600"/>
            <a:ext cx="9134475"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CFB9B9ED-5F39-469C-9DAB-487416B2320E}"/>
              </a:ext>
            </a:extLst>
          </p:cNvPr>
          <p:cNvSpPr/>
          <p:nvPr/>
        </p:nvSpPr>
        <p:spPr>
          <a:xfrm>
            <a:off x="285750" y="6247825"/>
            <a:ext cx="8848725" cy="584775"/>
          </a:xfrm>
          <a:prstGeom prst="rect">
            <a:avLst/>
          </a:prstGeom>
        </p:spPr>
        <p:txBody>
          <a:bodyPr wrap="square">
            <a:spAutoFit/>
          </a:bodyPr>
          <a:lstStyle/>
          <a:p>
            <a:pPr marL="285750" indent="-285750">
              <a:buFont typeface="Arial" panose="020B0604020202020204" pitchFamily="34" charset="0"/>
              <a:buChar char="•"/>
            </a:pPr>
            <a:r>
              <a:rPr lang="en-US" sz="1600" b="1" dirty="0"/>
              <a:t>Similar to the LW channel 11, the uncertainty induced by gap filling are less than 0.1 K in SW channel 7. </a:t>
            </a:r>
            <a:endParaRPr lang="en-US" sz="1600" dirty="0"/>
          </a:p>
        </p:txBody>
      </p:sp>
      <p:pic>
        <p:nvPicPr>
          <p:cNvPr id="13" name="Picture 5" descr="C:\Users\huixu\Desktop\logo.png">
            <a:extLst>
              <a:ext uri="{FF2B5EF4-FFF2-40B4-BE49-F238E27FC236}">
                <a16:creationId xmlns:a16="http://schemas.microsoft.com/office/drawing/2014/main" id="{29704E65-D372-435B-81D7-7776617B56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7555" y="58513"/>
            <a:ext cx="1219137" cy="662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96E052DE-C75C-4E39-8D2C-D0A44839404A}"/>
              </a:ext>
            </a:extLst>
          </p:cNvPr>
          <p:cNvPicPr>
            <a:picLocks noChangeAspect="1"/>
          </p:cNvPicPr>
          <p:nvPr/>
        </p:nvPicPr>
        <p:blipFill>
          <a:blip r:embed="rId4"/>
          <a:stretch>
            <a:fillRect/>
          </a:stretch>
        </p:blipFill>
        <p:spPr>
          <a:xfrm>
            <a:off x="57150" y="76200"/>
            <a:ext cx="1566675" cy="618745"/>
          </a:xfrm>
          <a:prstGeom prst="rect">
            <a:avLst/>
          </a:prstGeom>
        </p:spPr>
      </p:pic>
      <p:sp>
        <p:nvSpPr>
          <p:cNvPr id="10" name="TextBox 9">
            <a:extLst>
              <a:ext uri="{FF2B5EF4-FFF2-40B4-BE49-F238E27FC236}">
                <a16:creationId xmlns:a16="http://schemas.microsoft.com/office/drawing/2014/main" id="{E60091D3-3868-4717-948D-9FC5A0100377}"/>
              </a:ext>
            </a:extLst>
          </p:cNvPr>
          <p:cNvSpPr txBox="1"/>
          <p:nvPr/>
        </p:nvSpPr>
        <p:spPr>
          <a:xfrm rot="16200000">
            <a:off x="-950070" y="3421847"/>
            <a:ext cx="3581114" cy="369332"/>
          </a:xfrm>
          <a:prstGeom prst="rect">
            <a:avLst/>
          </a:prstGeom>
          <a:noFill/>
        </p:spPr>
        <p:txBody>
          <a:bodyPr wrap="square" rtlCol="0">
            <a:spAutoFit/>
          </a:bodyPr>
          <a:lstStyle/>
          <a:p>
            <a:r>
              <a:rPr lang="en-US" b="1" dirty="0">
                <a:effectLst>
                  <a:outerShdw blurRad="38100" dist="38100" dir="2700000" algn="tl">
                    <a:srgbClr val="000000">
                      <a:alpha val="43137"/>
                    </a:srgbClr>
                  </a:outerShdw>
                </a:effectLst>
              </a:rPr>
              <a:t>Bias caused by gap filling method</a:t>
            </a:r>
          </a:p>
        </p:txBody>
      </p:sp>
      <p:sp>
        <p:nvSpPr>
          <p:cNvPr id="12" name="矩形 3">
            <a:extLst>
              <a:ext uri="{FF2B5EF4-FFF2-40B4-BE49-F238E27FC236}">
                <a16:creationId xmlns:a16="http://schemas.microsoft.com/office/drawing/2014/main" id="{9A28ED80-74E4-4C85-AAC2-9FDE5129723F}"/>
              </a:ext>
            </a:extLst>
          </p:cNvPr>
          <p:cNvSpPr>
            <a:spLocks noChangeArrowheads="1"/>
          </p:cNvSpPr>
          <p:nvPr/>
        </p:nvSpPr>
        <p:spPr bwMode="auto">
          <a:xfrm>
            <a:off x="721619" y="300770"/>
            <a:ext cx="788898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None/>
            </a:pPr>
            <a:r>
              <a:rPr lang="en-US" altLang="en-US" sz="2000" b="1" dirty="0">
                <a:latin typeface="Tw Cen MT (Body)"/>
              </a:rPr>
              <a:t>The evaluation of NOAA proposed gap filling method</a:t>
            </a:r>
          </a:p>
          <a:p>
            <a:pPr algn="ctr">
              <a:spcBef>
                <a:spcPct val="0"/>
              </a:spcBef>
              <a:buNone/>
            </a:pPr>
            <a:r>
              <a:rPr lang="en-US" altLang="en-US" sz="1400" b="1" dirty="0">
                <a:latin typeface="Tw Cen MT (Body)"/>
              </a:rPr>
              <a:t>with GEO-ABI and IASI Collocation Data</a:t>
            </a:r>
            <a:endParaRPr lang="en-US" altLang="zh-CN" sz="1400" b="1" dirty="0">
              <a:latin typeface="Tw Cen MT (Body)"/>
            </a:endParaRPr>
          </a:p>
        </p:txBody>
      </p:sp>
    </p:spTree>
    <p:extLst>
      <p:ext uri="{BB962C8B-B14F-4D97-AF65-F5344CB8AC3E}">
        <p14:creationId xmlns:p14="http://schemas.microsoft.com/office/powerpoint/2010/main" val="24450134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2">
            <a:extLst>
              <a:ext uri="{FF2B5EF4-FFF2-40B4-BE49-F238E27FC236}">
                <a16:creationId xmlns:a16="http://schemas.microsoft.com/office/drawing/2014/main" id="{228C48FA-2C24-4310-83BC-9507271A0BA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3EA638AD-8189-41F9-BDD7-F7C8FEFBF46D}" type="slidenum">
              <a:rPr lang="en-US" altLang="zh-CN" sz="1400" smtClean="0"/>
              <a:pPr>
                <a:spcBef>
                  <a:spcPct val="0"/>
                </a:spcBef>
                <a:buFontTx/>
                <a:buNone/>
              </a:pPr>
              <a:t>22</a:t>
            </a:fld>
            <a:endParaRPr lang="en-US" altLang="zh-CN" sz="1400" dirty="0"/>
          </a:p>
        </p:txBody>
      </p:sp>
      <p:cxnSp>
        <p:nvCxnSpPr>
          <p:cNvPr id="16" name="Straight Connector 3">
            <a:extLst>
              <a:ext uri="{FF2B5EF4-FFF2-40B4-BE49-F238E27FC236}">
                <a16:creationId xmlns:a16="http://schemas.microsoft.com/office/drawing/2014/main" id="{BC33314B-060F-4BDA-A9FD-8E61CBD36978}"/>
              </a:ext>
            </a:extLst>
          </p:cNvPr>
          <p:cNvCxnSpPr/>
          <p:nvPr/>
        </p:nvCxnSpPr>
        <p:spPr>
          <a:xfrm>
            <a:off x="0" y="990600"/>
            <a:ext cx="9134475"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8C8911DF-F268-4726-AA80-AC8025DF43DE}"/>
              </a:ext>
            </a:extLst>
          </p:cNvPr>
          <p:cNvSpPr txBox="1"/>
          <p:nvPr/>
        </p:nvSpPr>
        <p:spPr>
          <a:xfrm>
            <a:off x="429093" y="1287654"/>
            <a:ext cx="8429157" cy="646331"/>
          </a:xfrm>
          <a:prstGeom prst="rect">
            <a:avLst/>
          </a:prstGeom>
          <a:noFill/>
        </p:spPr>
        <p:txBody>
          <a:bodyPr wrap="square" rtlCol="0">
            <a:spAutoFit/>
          </a:bodyPr>
          <a:lstStyle/>
          <a:p>
            <a:pPr algn="just"/>
            <a:r>
              <a:rPr lang="en-US" dirty="0"/>
              <a:t>JMA’s gap filling method are currently used in GSICS community and works well for small gaps, such as the AIRS bad channels.</a:t>
            </a:r>
          </a:p>
        </p:txBody>
      </p:sp>
      <p:sp>
        <p:nvSpPr>
          <p:cNvPr id="19" name="Rectangle 18">
            <a:extLst>
              <a:ext uri="{FF2B5EF4-FFF2-40B4-BE49-F238E27FC236}">
                <a16:creationId xmlns:a16="http://schemas.microsoft.com/office/drawing/2014/main" id="{BDC3120B-09A7-4053-8B2E-FDE7BEEF099E}"/>
              </a:ext>
            </a:extLst>
          </p:cNvPr>
          <p:cNvSpPr/>
          <p:nvPr/>
        </p:nvSpPr>
        <p:spPr>
          <a:xfrm>
            <a:off x="678809" y="2209800"/>
            <a:ext cx="8001000" cy="1295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5"/>
                </a:solidFill>
              </a:rPr>
              <a:t>JMA’s method</a:t>
            </a:r>
          </a:p>
          <a:p>
            <a:pPr marL="285750" indent="-285750">
              <a:buFont typeface="Arial" panose="020B0604020202020204" pitchFamily="34" charset="0"/>
              <a:buChar char="•"/>
            </a:pPr>
            <a:r>
              <a:rPr lang="en-US" sz="1600" dirty="0">
                <a:solidFill>
                  <a:schemeClr val="tx1"/>
                </a:solidFill>
              </a:rPr>
              <a:t>8 typical spectra simulated from LBLRTM</a:t>
            </a:r>
          </a:p>
          <a:p>
            <a:pPr marL="285750" indent="-285750">
              <a:buFont typeface="Arial" panose="020B0604020202020204" pitchFamily="34" charset="0"/>
              <a:buChar char="•"/>
            </a:pPr>
            <a:r>
              <a:rPr lang="en-US" sz="1600" dirty="0">
                <a:solidFill>
                  <a:schemeClr val="tx1"/>
                </a:solidFill>
              </a:rPr>
              <a:t>narrow channels only within broad channels are used</a:t>
            </a:r>
          </a:p>
          <a:p>
            <a:pPr marL="285750" indent="-285750">
              <a:buFont typeface="Arial" panose="020B0604020202020204" pitchFamily="34" charset="0"/>
              <a:buChar char="•"/>
            </a:pPr>
            <a:r>
              <a:rPr lang="en-US" sz="1600" dirty="0">
                <a:solidFill>
                  <a:schemeClr val="tx1"/>
                </a:solidFill>
              </a:rPr>
              <a:t>The coefficients need to be regressed at each channels and observations</a:t>
            </a:r>
            <a:endParaRPr lang="en-US" sz="1600" dirty="0">
              <a:solidFill>
                <a:srgbClr val="C00000"/>
              </a:solidFill>
            </a:endParaRPr>
          </a:p>
          <a:p>
            <a:endParaRPr lang="en-US" sz="1600" dirty="0"/>
          </a:p>
        </p:txBody>
      </p:sp>
      <p:sp>
        <p:nvSpPr>
          <p:cNvPr id="21" name="Rectangle 20">
            <a:extLst>
              <a:ext uri="{FF2B5EF4-FFF2-40B4-BE49-F238E27FC236}">
                <a16:creationId xmlns:a16="http://schemas.microsoft.com/office/drawing/2014/main" id="{C7B78630-7026-4868-92A2-725AA702BEA4}"/>
              </a:ext>
            </a:extLst>
          </p:cNvPr>
          <p:cNvSpPr/>
          <p:nvPr/>
        </p:nvSpPr>
        <p:spPr>
          <a:xfrm>
            <a:off x="678809" y="3810000"/>
            <a:ext cx="8007991" cy="1447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NOAA’s method</a:t>
            </a:r>
          </a:p>
          <a:p>
            <a:pPr marL="285750" indent="-285750">
              <a:buFont typeface="Arial" panose="020B0604020202020204" pitchFamily="34" charset="0"/>
              <a:buChar char="•"/>
            </a:pPr>
            <a:r>
              <a:rPr lang="en-US" sz="1600" dirty="0">
                <a:solidFill>
                  <a:schemeClr val="tx1"/>
                </a:solidFill>
              </a:rPr>
              <a:t>4 Days global real spectra measured from IASI in different season, </a:t>
            </a:r>
          </a:p>
          <a:p>
            <a:pPr marL="285750" indent="-285750">
              <a:buFont typeface="Arial" panose="020B0604020202020204" pitchFamily="34" charset="0"/>
              <a:buChar char="•"/>
            </a:pPr>
            <a:r>
              <a:rPr lang="en-US" sz="1600" dirty="0">
                <a:solidFill>
                  <a:schemeClr val="tx1"/>
                </a:solidFill>
              </a:rPr>
              <a:t>Leading PCs (spectral information) are used </a:t>
            </a:r>
          </a:p>
          <a:p>
            <a:pPr marL="285750" indent="-285750">
              <a:buFont typeface="Arial" panose="020B0604020202020204" pitchFamily="34" charset="0"/>
              <a:buChar char="•"/>
            </a:pPr>
            <a:r>
              <a:rPr lang="en-US" sz="1600" dirty="0">
                <a:solidFill>
                  <a:schemeClr val="tx1"/>
                </a:solidFill>
              </a:rPr>
              <a:t>All the coefficients have no channel, observation dependences…</a:t>
            </a:r>
          </a:p>
        </p:txBody>
      </p:sp>
      <p:sp>
        <p:nvSpPr>
          <p:cNvPr id="2" name="Rectangle 1">
            <a:extLst>
              <a:ext uri="{FF2B5EF4-FFF2-40B4-BE49-F238E27FC236}">
                <a16:creationId xmlns:a16="http://schemas.microsoft.com/office/drawing/2014/main" id="{6E32A325-0CF4-4563-8E54-2A2CCCAAE6FD}"/>
              </a:ext>
            </a:extLst>
          </p:cNvPr>
          <p:cNvSpPr/>
          <p:nvPr/>
        </p:nvSpPr>
        <p:spPr>
          <a:xfrm>
            <a:off x="1623825" y="447235"/>
            <a:ext cx="6375400" cy="400110"/>
          </a:xfrm>
          <a:prstGeom prst="rect">
            <a:avLst/>
          </a:prstGeom>
        </p:spPr>
        <p:txBody>
          <a:bodyPr wrap="square">
            <a:spAutoFit/>
          </a:bodyPr>
          <a:lstStyle/>
          <a:p>
            <a:pPr algn="just">
              <a:spcBef>
                <a:spcPct val="0"/>
              </a:spcBef>
            </a:pPr>
            <a:r>
              <a:rPr lang="en-US" altLang="en-US" sz="2000" b="1" dirty="0">
                <a:latin typeface="Tw Cen MT (Body)"/>
                <a:ea typeface="宋体" panose="02010600030101010101" pitchFamily="2" charset="-122"/>
              </a:rPr>
              <a:t>Initial Comparison between different gap filling methods</a:t>
            </a:r>
          </a:p>
        </p:txBody>
      </p:sp>
      <p:pic>
        <p:nvPicPr>
          <p:cNvPr id="27" name="Picture 5" descr="C:\Users\huixu\Desktop\logo.png">
            <a:extLst>
              <a:ext uri="{FF2B5EF4-FFF2-40B4-BE49-F238E27FC236}">
                <a16:creationId xmlns:a16="http://schemas.microsoft.com/office/drawing/2014/main" id="{236A6328-7BE0-45A8-9E47-B49EEC310B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7555" y="58513"/>
            <a:ext cx="1219137" cy="662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a:extLst>
              <a:ext uri="{FF2B5EF4-FFF2-40B4-BE49-F238E27FC236}">
                <a16:creationId xmlns:a16="http://schemas.microsoft.com/office/drawing/2014/main" id="{57BABC20-D9B2-4BC6-9A5E-66E93CDFE611}"/>
              </a:ext>
            </a:extLst>
          </p:cNvPr>
          <p:cNvPicPr>
            <a:picLocks noChangeAspect="1"/>
          </p:cNvPicPr>
          <p:nvPr/>
        </p:nvPicPr>
        <p:blipFill>
          <a:blip r:embed="rId3"/>
          <a:stretch>
            <a:fillRect/>
          </a:stretch>
        </p:blipFill>
        <p:spPr>
          <a:xfrm>
            <a:off x="57150" y="76200"/>
            <a:ext cx="1566675" cy="618745"/>
          </a:xfrm>
          <a:prstGeom prst="rect">
            <a:avLst/>
          </a:prstGeom>
        </p:spPr>
      </p:pic>
      <p:sp>
        <p:nvSpPr>
          <p:cNvPr id="3" name="Rectangle 2">
            <a:extLst>
              <a:ext uri="{FF2B5EF4-FFF2-40B4-BE49-F238E27FC236}">
                <a16:creationId xmlns:a16="http://schemas.microsoft.com/office/drawing/2014/main" id="{0A0C5F2F-62D7-476C-9810-B71B193BE0D1}"/>
              </a:ext>
            </a:extLst>
          </p:cNvPr>
          <p:cNvSpPr/>
          <p:nvPr/>
        </p:nvSpPr>
        <p:spPr>
          <a:xfrm>
            <a:off x="389892" y="5579186"/>
            <a:ext cx="8429157" cy="646331"/>
          </a:xfrm>
          <a:prstGeom prst="rect">
            <a:avLst/>
          </a:prstGeom>
        </p:spPr>
        <p:txBody>
          <a:bodyPr wrap="square">
            <a:spAutoFit/>
          </a:bodyPr>
          <a:lstStyle/>
          <a:p>
            <a:pPr>
              <a:spcBef>
                <a:spcPct val="0"/>
              </a:spcBef>
            </a:pPr>
            <a:r>
              <a:rPr lang="en-US" altLang="en-US" b="1" dirty="0">
                <a:latin typeface="Tw Cen MT (Body)"/>
                <a:ea typeface="宋体" panose="02010600030101010101" pitchFamily="2" charset="-122"/>
              </a:rPr>
              <a:t>We have to mention that the comparison here is only for discussion not the final result. </a:t>
            </a:r>
            <a:r>
              <a:rPr lang="en-US" altLang="en-US" dirty="0">
                <a:latin typeface="Tw Cen MT (Body)"/>
                <a:ea typeface="宋体" panose="02010600030101010101" pitchFamily="2" charset="-122"/>
              </a:rPr>
              <a:t>(It would be better if JMA could do a further investigation on this)</a:t>
            </a:r>
          </a:p>
        </p:txBody>
      </p:sp>
    </p:spTree>
    <p:extLst>
      <p:ext uri="{BB962C8B-B14F-4D97-AF65-F5344CB8AC3E}">
        <p14:creationId xmlns:p14="http://schemas.microsoft.com/office/powerpoint/2010/main" val="10167398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2">
            <a:extLst>
              <a:ext uri="{FF2B5EF4-FFF2-40B4-BE49-F238E27FC236}">
                <a16:creationId xmlns:a16="http://schemas.microsoft.com/office/drawing/2014/main" id="{228C48FA-2C24-4310-83BC-9507271A0BA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3EA638AD-8189-41F9-BDD7-F7C8FEFBF46D}" type="slidenum">
              <a:rPr lang="en-US" altLang="zh-CN" sz="1400" smtClean="0"/>
              <a:pPr>
                <a:spcBef>
                  <a:spcPct val="0"/>
                </a:spcBef>
                <a:buFontTx/>
                <a:buNone/>
              </a:pPr>
              <a:t>23</a:t>
            </a:fld>
            <a:endParaRPr lang="en-US" altLang="zh-CN" sz="1400" dirty="0"/>
          </a:p>
        </p:txBody>
      </p:sp>
      <p:cxnSp>
        <p:nvCxnSpPr>
          <p:cNvPr id="16" name="Straight Connector 3">
            <a:extLst>
              <a:ext uri="{FF2B5EF4-FFF2-40B4-BE49-F238E27FC236}">
                <a16:creationId xmlns:a16="http://schemas.microsoft.com/office/drawing/2014/main" id="{BC33314B-060F-4BDA-A9FD-8E61CBD36978}"/>
              </a:ext>
            </a:extLst>
          </p:cNvPr>
          <p:cNvCxnSpPr/>
          <p:nvPr/>
        </p:nvCxnSpPr>
        <p:spPr>
          <a:xfrm>
            <a:off x="0" y="990600"/>
            <a:ext cx="9134475"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8C8911DF-F268-4726-AA80-AC8025DF43DE}"/>
              </a:ext>
            </a:extLst>
          </p:cNvPr>
          <p:cNvSpPr txBox="1"/>
          <p:nvPr/>
        </p:nvSpPr>
        <p:spPr>
          <a:xfrm>
            <a:off x="340941" y="1464282"/>
            <a:ext cx="8517309" cy="523220"/>
          </a:xfrm>
          <a:prstGeom prst="rect">
            <a:avLst/>
          </a:prstGeom>
          <a:noFill/>
        </p:spPr>
        <p:txBody>
          <a:bodyPr wrap="square" rtlCol="0">
            <a:spAutoFit/>
          </a:bodyPr>
          <a:lstStyle/>
          <a:p>
            <a:pPr algn="just"/>
            <a:r>
              <a:rPr lang="en-US" sz="1400" dirty="0"/>
              <a:t>The performance of both JMA and NOAA proposed gap filling methods are firstly compared with previous mentioned </a:t>
            </a:r>
            <a:r>
              <a:rPr lang="en-US" sz="1400" b="1" u="sng" dirty="0"/>
              <a:t>Global Proxy CrIS and ABI collocation data </a:t>
            </a:r>
            <a:r>
              <a:rPr lang="en-US" sz="1400" dirty="0"/>
              <a:t>simulated from IASI.</a:t>
            </a:r>
          </a:p>
        </p:txBody>
      </p:sp>
      <p:sp>
        <p:nvSpPr>
          <p:cNvPr id="13" name="Rectangle 12">
            <a:extLst>
              <a:ext uri="{FF2B5EF4-FFF2-40B4-BE49-F238E27FC236}">
                <a16:creationId xmlns:a16="http://schemas.microsoft.com/office/drawing/2014/main" id="{264E2C8C-B1AF-4602-BC2F-0A9001AC5F0C}"/>
              </a:ext>
            </a:extLst>
          </p:cNvPr>
          <p:cNvSpPr/>
          <p:nvPr/>
        </p:nvSpPr>
        <p:spPr>
          <a:xfrm>
            <a:off x="333843" y="1078468"/>
            <a:ext cx="5696368" cy="369332"/>
          </a:xfrm>
          <a:prstGeom prst="rect">
            <a:avLst/>
          </a:prstGeom>
        </p:spPr>
        <p:txBody>
          <a:bodyPr wrap="none">
            <a:spAutoFit/>
          </a:bodyPr>
          <a:lstStyle/>
          <a:p>
            <a:r>
              <a:rPr lang="en-US" altLang="en-US" b="1" dirty="0">
                <a:latin typeface="Tw Cen MT (Body)"/>
              </a:rPr>
              <a:t>Comparison  using IASI simulated proxy collocation data </a:t>
            </a:r>
            <a:endParaRPr lang="en-US" b="1" u="sng" dirty="0">
              <a:solidFill>
                <a:srgbClr val="C00000"/>
              </a:solidFill>
              <a:effectLst>
                <a:outerShdw blurRad="38100" dist="38100" dir="2700000" algn="tl">
                  <a:srgbClr val="000000">
                    <a:alpha val="43137"/>
                  </a:srgbClr>
                </a:outerShdw>
              </a:effectLst>
              <a:latin typeface="Tw Cen MT (Body)"/>
              <a:cs typeface="Times New Roman" panose="02020603050405020304" pitchFamily="18" charset="0"/>
            </a:endParaRPr>
          </a:p>
        </p:txBody>
      </p:sp>
      <p:sp>
        <p:nvSpPr>
          <p:cNvPr id="14" name="TextBox 13">
            <a:extLst>
              <a:ext uri="{FF2B5EF4-FFF2-40B4-BE49-F238E27FC236}">
                <a16:creationId xmlns:a16="http://schemas.microsoft.com/office/drawing/2014/main" id="{93E026FC-DFD5-4ACA-9AA2-04C731247DA1}"/>
              </a:ext>
            </a:extLst>
          </p:cNvPr>
          <p:cNvSpPr txBox="1"/>
          <p:nvPr/>
        </p:nvSpPr>
        <p:spPr>
          <a:xfrm>
            <a:off x="294992" y="5511278"/>
            <a:ext cx="8551250" cy="369332"/>
          </a:xfrm>
          <a:prstGeom prst="rect">
            <a:avLst/>
          </a:prstGeom>
          <a:noFill/>
        </p:spPr>
        <p:txBody>
          <a:bodyPr wrap="square" rtlCol="0">
            <a:spAutoFit/>
          </a:bodyPr>
          <a:lstStyle/>
          <a:p>
            <a:pPr marL="285750" indent="-285750" algn="just">
              <a:buFont typeface="Arial" panose="020B0604020202020204" pitchFamily="34" charset="0"/>
              <a:buChar char="•"/>
            </a:pPr>
            <a:r>
              <a:rPr lang="en-US" dirty="0"/>
              <a:t>NOAA proposed gap filling method results in a lower difference with the FullCrIS-ABI. </a:t>
            </a:r>
          </a:p>
        </p:txBody>
      </p:sp>
      <p:grpSp>
        <p:nvGrpSpPr>
          <p:cNvPr id="7171" name="Group 7170">
            <a:extLst>
              <a:ext uri="{FF2B5EF4-FFF2-40B4-BE49-F238E27FC236}">
                <a16:creationId xmlns:a16="http://schemas.microsoft.com/office/drawing/2014/main" id="{B5559C0F-F284-4852-9689-02D3CECCC19F}"/>
              </a:ext>
            </a:extLst>
          </p:cNvPr>
          <p:cNvGrpSpPr/>
          <p:nvPr/>
        </p:nvGrpSpPr>
        <p:grpSpPr>
          <a:xfrm>
            <a:off x="84886" y="3049657"/>
            <a:ext cx="8906714" cy="2512943"/>
            <a:chOff x="-1004820" y="3180928"/>
            <a:chExt cx="10063934" cy="2607941"/>
          </a:xfrm>
        </p:grpSpPr>
        <p:grpSp>
          <p:nvGrpSpPr>
            <p:cNvPr id="7169" name="Group 7168">
              <a:extLst>
                <a:ext uri="{FF2B5EF4-FFF2-40B4-BE49-F238E27FC236}">
                  <a16:creationId xmlns:a16="http://schemas.microsoft.com/office/drawing/2014/main" id="{BC23FCA0-02B3-4477-A7E7-DE3E97E4FA8C}"/>
                </a:ext>
              </a:extLst>
            </p:cNvPr>
            <p:cNvGrpSpPr/>
            <p:nvPr/>
          </p:nvGrpSpPr>
          <p:grpSpPr>
            <a:xfrm>
              <a:off x="-1004820" y="3180928"/>
              <a:ext cx="3381240" cy="2598604"/>
              <a:chOff x="-1295400" y="3180928"/>
              <a:chExt cx="3381240" cy="2598604"/>
            </a:xfrm>
          </p:grpSpPr>
          <p:pic>
            <p:nvPicPr>
              <p:cNvPr id="7168" name="Picture 7167">
                <a:extLst>
                  <a:ext uri="{FF2B5EF4-FFF2-40B4-BE49-F238E27FC236}">
                    <a16:creationId xmlns:a16="http://schemas.microsoft.com/office/drawing/2014/main" id="{6EDF4871-AE76-41AB-8D9B-8CCDBB1B6AF6}"/>
                  </a:ext>
                </a:extLst>
              </p:cNvPr>
              <p:cNvPicPr>
                <a:picLocks noChangeAspect="1"/>
              </p:cNvPicPr>
              <p:nvPr/>
            </p:nvPicPr>
            <p:blipFill rotWithShape="1">
              <a:blip r:embed="rId2">
                <a:extLst>
                  <a:ext uri="{28A0092B-C50C-407E-A947-70E740481C1C}">
                    <a14:useLocalDpi xmlns:a14="http://schemas.microsoft.com/office/drawing/2010/main" val="0"/>
                  </a:ext>
                </a:extLst>
              </a:blip>
              <a:srcRect l="6081" t="7812" r="4738"/>
              <a:stretch/>
            </p:blipFill>
            <p:spPr>
              <a:xfrm>
                <a:off x="-1295400" y="3180928"/>
                <a:ext cx="3352800" cy="2598604"/>
              </a:xfrm>
              <a:prstGeom prst="rect">
                <a:avLst/>
              </a:prstGeom>
            </p:spPr>
          </p:pic>
          <p:sp>
            <p:nvSpPr>
              <p:cNvPr id="35" name="TextBox 34">
                <a:extLst>
                  <a:ext uri="{FF2B5EF4-FFF2-40B4-BE49-F238E27FC236}">
                    <a16:creationId xmlns:a16="http://schemas.microsoft.com/office/drawing/2014/main" id="{80BDB92C-A1AB-4879-A6CE-1AAE95D44A21}"/>
                  </a:ext>
                </a:extLst>
              </p:cNvPr>
              <p:cNvSpPr txBox="1"/>
              <p:nvPr/>
            </p:nvSpPr>
            <p:spPr>
              <a:xfrm>
                <a:off x="698365" y="4262523"/>
                <a:ext cx="1387475" cy="253916"/>
              </a:xfrm>
              <a:prstGeom prst="rect">
                <a:avLst/>
              </a:prstGeom>
              <a:noFill/>
            </p:spPr>
            <p:txBody>
              <a:bodyPr wrap="square" rtlCol="0">
                <a:spAutoFit/>
              </a:bodyPr>
              <a:lstStyle/>
              <a:p>
                <a:r>
                  <a:rPr lang="en-US" sz="1050" dirty="0">
                    <a:solidFill>
                      <a:srgbClr val="C00000"/>
                    </a:solidFill>
                  </a:rPr>
                  <a:t>Less than +- 0.2K </a:t>
                </a:r>
              </a:p>
            </p:txBody>
          </p:sp>
          <p:sp>
            <p:nvSpPr>
              <p:cNvPr id="36" name="TextBox 35">
                <a:extLst>
                  <a:ext uri="{FF2B5EF4-FFF2-40B4-BE49-F238E27FC236}">
                    <a16:creationId xmlns:a16="http://schemas.microsoft.com/office/drawing/2014/main" id="{90098294-BD94-469B-8272-3F2624B6E9B6}"/>
                  </a:ext>
                </a:extLst>
              </p:cNvPr>
              <p:cNvSpPr txBox="1"/>
              <p:nvPr/>
            </p:nvSpPr>
            <p:spPr>
              <a:xfrm>
                <a:off x="-770136" y="4933923"/>
                <a:ext cx="2362200" cy="261610"/>
              </a:xfrm>
              <a:prstGeom prst="rect">
                <a:avLst/>
              </a:prstGeom>
              <a:noFill/>
            </p:spPr>
            <p:txBody>
              <a:bodyPr wrap="square" rtlCol="0">
                <a:spAutoFit/>
              </a:bodyPr>
              <a:lstStyle/>
              <a:p>
                <a:r>
                  <a:rPr lang="en-US" sz="1050" dirty="0">
                    <a:solidFill>
                      <a:srgbClr val="008080"/>
                    </a:solidFill>
                  </a:rPr>
                  <a:t>Less than +- 0.4K </a:t>
                </a:r>
              </a:p>
            </p:txBody>
          </p:sp>
        </p:grpSp>
        <p:grpSp>
          <p:nvGrpSpPr>
            <p:cNvPr id="24" name="Group 23">
              <a:extLst>
                <a:ext uri="{FF2B5EF4-FFF2-40B4-BE49-F238E27FC236}">
                  <a16:creationId xmlns:a16="http://schemas.microsoft.com/office/drawing/2014/main" id="{13D6D641-16B7-46DB-9E94-FF78263A2E38}"/>
                </a:ext>
              </a:extLst>
            </p:cNvPr>
            <p:cNvGrpSpPr/>
            <p:nvPr/>
          </p:nvGrpSpPr>
          <p:grpSpPr>
            <a:xfrm>
              <a:off x="5624820" y="3255975"/>
              <a:ext cx="3434294" cy="2532894"/>
              <a:chOff x="5582025" y="3255975"/>
              <a:chExt cx="3434294" cy="2532894"/>
            </a:xfrm>
          </p:grpSpPr>
          <p:pic>
            <p:nvPicPr>
              <p:cNvPr id="6" name="Picture 5">
                <a:extLst>
                  <a:ext uri="{FF2B5EF4-FFF2-40B4-BE49-F238E27FC236}">
                    <a16:creationId xmlns:a16="http://schemas.microsoft.com/office/drawing/2014/main" id="{D8F4CAE1-5542-496E-9400-C1FD6146AB3E}"/>
                  </a:ext>
                </a:extLst>
              </p:cNvPr>
              <p:cNvPicPr>
                <a:picLocks noChangeAspect="1"/>
              </p:cNvPicPr>
              <p:nvPr/>
            </p:nvPicPr>
            <p:blipFill rotWithShape="1">
              <a:blip r:embed="rId3">
                <a:extLst>
                  <a:ext uri="{28A0092B-C50C-407E-A947-70E740481C1C}">
                    <a14:useLocalDpi xmlns:a14="http://schemas.microsoft.com/office/drawing/2010/main" val="0"/>
                  </a:ext>
                </a:extLst>
              </a:blip>
              <a:srcRect l="4733" t="10128" r="3903"/>
              <a:stretch/>
            </p:blipFill>
            <p:spPr>
              <a:xfrm>
                <a:off x="5582025" y="3255975"/>
                <a:ext cx="3434294" cy="2532894"/>
              </a:xfrm>
              <a:prstGeom prst="rect">
                <a:avLst/>
              </a:prstGeom>
            </p:spPr>
          </p:pic>
          <p:sp>
            <p:nvSpPr>
              <p:cNvPr id="22" name="TextBox 21">
                <a:extLst>
                  <a:ext uri="{FF2B5EF4-FFF2-40B4-BE49-F238E27FC236}">
                    <a16:creationId xmlns:a16="http://schemas.microsoft.com/office/drawing/2014/main" id="{F252D0E9-0A60-4207-95AD-76131DAEA2FD}"/>
                  </a:ext>
                </a:extLst>
              </p:cNvPr>
              <p:cNvSpPr txBox="1"/>
              <p:nvPr/>
            </p:nvSpPr>
            <p:spPr>
              <a:xfrm>
                <a:off x="7534275" y="3972600"/>
                <a:ext cx="1323974" cy="261610"/>
              </a:xfrm>
              <a:prstGeom prst="rect">
                <a:avLst/>
              </a:prstGeom>
              <a:noFill/>
            </p:spPr>
            <p:txBody>
              <a:bodyPr wrap="square" rtlCol="0">
                <a:spAutoFit/>
              </a:bodyPr>
              <a:lstStyle/>
              <a:p>
                <a:r>
                  <a:rPr lang="en-US" sz="1050" dirty="0">
                    <a:solidFill>
                      <a:srgbClr val="C00000"/>
                    </a:solidFill>
                  </a:rPr>
                  <a:t>Less than +- 0.5K </a:t>
                </a:r>
              </a:p>
            </p:txBody>
          </p:sp>
          <p:sp>
            <p:nvSpPr>
              <p:cNvPr id="23" name="TextBox 22">
                <a:extLst>
                  <a:ext uri="{FF2B5EF4-FFF2-40B4-BE49-F238E27FC236}">
                    <a16:creationId xmlns:a16="http://schemas.microsoft.com/office/drawing/2014/main" id="{46A84AF5-D95E-44AA-89BA-9C1F3836249D}"/>
                  </a:ext>
                </a:extLst>
              </p:cNvPr>
              <p:cNvSpPr txBox="1"/>
              <p:nvPr/>
            </p:nvSpPr>
            <p:spPr>
              <a:xfrm>
                <a:off x="6197341" y="4635262"/>
                <a:ext cx="2362200" cy="261610"/>
              </a:xfrm>
              <a:prstGeom prst="rect">
                <a:avLst/>
              </a:prstGeom>
              <a:noFill/>
            </p:spPr>
            <p:txBody>
              <a:bodyPr wrap="square" rtlCol="0">
                <a:spAutoFit/>
              </a:bodyPr>
              <a:lstStyle/>
              <a:p>
                <a:r>
                  <a:rPr lang="en-US" sz="1050" dirty="0">
                    <a:solidFill>
                      <a:srgbClr val="008080"/>
                    </a:solidFill>
                  </a:rPr>
                  <a:t>Less than +- 2.5K </a:t>
                </a:r>
              </a:p>
            </p:txBody>
          </p:sp>
        </p:grpSp>
        <p:grpSp>
          <p:nvGrpSpPr>
            <p:cNvPr id="26" name="Group 25">
              <a:extLst>
                <a:ext uri="{FF2B5EF4-FFF2-40B4-BE49-F238E27FC236}">
                  <a16:creationId xmlns:a16="http://schemas.microsoft.com/office/drawing/2014/main" id="{29479668-CD66-4B27-A57D-5B4214A8E63D}"/>
                </a:ext>
              </a:extLst>
            </p:cNvPr>
            <p:cNvGrpSpPr/>
            <p:nvPr/>
          </p:nvGrpSpPr>
          <p:grpSpPr>
            <a:xfrm>
              <a:off x="2328794" y="3180928"/>
              <a:ext cx="3382219" cy="2598604"/>
              <a:chOff x="2266573" y="3180928"/>
              <a:chExt cx="3382219" cy="2598604"/>
            </a:xfrm>
          </p:grpSpPr>
          <p:pic>
            <p:nvPicPr>
              <p:cNvPr id="17" name="Picture 16">
                <a:extLst>
                  <a:ext uri="{FF2B5EF4-FFF2-40B4-BE49-F238E27FC236}">
                    <a16:creationId xmlns:a16="http://schemas.microsoft.com/office/drawing/2014/main" id="{57233DC6-AD86-480D-8FDC-D77D0C637353}"/>
                  </a:ext>
                </a:extLst>
              </p:cNvPr>
              <p:cNvPicPr>
                <a:picLocks noChangeAspect="1"/>
              </p:cNvPicPr>
              <p:nvPr/>
            </p:nvPicPr>
            <p:blipFill rotWithShape="1">
              <a:blip r:embed="rId4">
                <a:extLst>
                  <a:ext uri="{28A0092B-C50C-407E-A947-70E740481C1C}">
                    <a14:useLocalDpi xmlns:a14="http://schemas.microsoft.com/office/drawing/2010/main" val="0"/>
                  </a:ext>
                </a:extLst>
              </a:blip>
              <a:srcRect l="6081" t="7812" r="4738"/>
              <a:stretch/>
            </p:blipFill>
            <p:spPr>
              <a:xfrm>
                <a:off x="2266573" y="3180928"/>
                <a:ext cx="3352801" cy="2598604"/>
              </a:xfrm>
              <a:prstGeom prst="rect">
                <a:avLst/>
              </a:prstGeom>
            </p:spPr>
          </p:pic>
          <p:sp>
            <p:nvSpPr>
              <p:cNvPr id="28" name="TextBox 27">
                <a:extLst>
                  <a:ext uri="{FF2B5EF4-FFF2-40B4-BE49-F238E27FC236}">
                    <a16:creationId xmlns:a16="http://schemas.microsoft.com/office/drawing/2014/main" id="{EC958EFD-9D19-446D-9767-4DDC35076AE6}"/>
                  </a:ext>
                </a:extLst>
              </p:cNvPr>
              <p:cNvSpPr txBox="1"/>
              <p:nvPr/>
            </p:nvSpPr>
            <p:spPr>
              <a:xfrm>
                <a:off x="4099076" y="4202572"/>
                <a:ext cx="1549716" cy="263515"/>
              </a:xfrm>
              <a:prstGeom prst="rect">
                <a:avLst/>
              </a:prstGeom>
              <a:noFill/>
            </p:spPr>
            <p:txBody>
              <a:bodyPr wrap="square" rtlCol="0">
                <a:spAutoFit/>
              </a:bodyPr>
              <a:lstStyle/>
              <a:p>
                <a:r>
                  <a:rPr lang="en-US" sz="1050" dirty="0">
                    <a:solidFill>
                      <a:srgbClr val="C00000"/>
                    </a:solidFill>
                  </a:rPr>
                  <a:t>Less than +- 0.0005K </a:t>
                </a:r>
              </a:p>
            </p:txBody>
          </p:sp>
          <p:sp>
            <p:nvSpPr>
              <p:cNvPr id="29" name="TextBox 28">
                <a:extLst>
                  <a:ext uri="{FF2B5EF4-FFF2-40B4-BE49-F238E27FC236}">
                    <a16:creationId xmlns:a16="http://schemas.microsoft.com/office/drawing/2014/main" id="{55B94112-DAFA-49DF-A7ED-03B189FA4E6C}"/>
                  </a:ext>
                </a:extLst>
              </p:cNvPr>
              <p:cNvSpPr txBox="1"/>
              <p:nvPr/>
            </p:nvSpPr>
            <p:spPr>
              <a:xfrm>
                <a:off x="2706623" y="4873972"/>
                <a:ext cx="2362200" cy="261610"/>
              </a:xfrm>
              <a:prstGeom prst="rect">
                <a:avLst/>
              </a:prstGeom>
              <a:noFill/>
            </p:spPr>
            <p:txBody>
              <a:bodyPr wrap="square" rtlCol="0">
                <a:spAutoFit/>
              </a:bodyPr>
              <a:lstStyle/>
              <a:p>
                <a:r>
                  <a:rPr lang="en-US" sz="1050" dirty="0">
                    <a:solidFill>
                      <a:srgbClr val="008080"/>
                    </a:solidFill>
                  </a:rPr>
                  <a:t>Less than +- 0.002K </a:t>
                </a:r>
              </a:p>
            </p:txBody>
          </p:sp>
        </p:grpSp>
      </p:grpSp>
      <p:sp>
        <p:nvSpPr>
          <p:cNvPr id="3" name="Rectangle 2">
            <a:extLst>
              <a:ext uri="{FF2B5EF4-FFF2-40B4-BE49-F238E27FC236}">
                <a16:creationId xmlns:a16="http://schemas.microsoft.com/office/drawing/2014/main" id="{78C68F13-94F7-4A84-A1E0-C49DCB068714}"/>
              </a:ext>
            </a:extLst>
          </p:cNvPr>
          <p:cNvSpPr/>
          <p:nvPr/>
        </p:nvSpPr>
        <p:spPr>
          <a:xfrm>
            <a:off x="533400" y="2036178"/>
            <a:ext cx="8324850" cy="553998"/>
          </a:xfrm>
          <a:prstGeom prst="rect">
            <a:avLst/>
          </a:prstGeom>
        </p:spPr>
        <p:txBody>
          <a:bodyPr wrap="square">
            <a:spAutoFit/>
          </a:bodyPr>
          <a:lstStyle/>
          <a:p>
            <a:pPr marL="285750" indent="-285750">
              <a:buFont typeface="Wingdings" panose="05000000000000000000" pitchFamily="2" charset="2"/>
              <a:buChar char="§"/>
            </a:pPr>
            <a:r>
              <a:rPr lang="en-US" sz="1400" b="1" dirty="0">
                <a:solidFill>
                  <a:schemeClr val="accent5"/>
                </a:solidFill>
              </a:rPr>
              <a:t>CrIS</a:t>
            </a:r>
            <a:r>
              <a:rPr lang="en-US" sz="1100" b="1" dirty="0">
                <a:solidFill>
                  <a:schemeClr val="accent5"/>
                </a:solidFill>
              </a:rPr>
              <a:t>(JMA)</a:t>
            </a:r>
            <a:r>
              <a:rPr lang="en-US" sz="1400" b="1" dirty="0">
                <a:solidFill>
                  <a:schemeClr val="accent5"/>
                </a:solidFill>
              </a:rPr>
              <a:t>–ABI:</a:t>
            </a:r>
            <a:r>
              <a:rPr lang="en-US" sz="1400" dirty="0">
                <a:solidFill>
                  <a:schemeClr val="accent5"/>
                </a:solidFill>
              </a:rPr>
              <a:t> IASI convert to CrIS and convolve with ABI SRF after the gap was filled with JMA’s method</a:t>
            </a:r>
          </a:p>
          <a:p>
            <a:pPr marL="285750" indent="-285750">
              <a:buFont typeface="Wingdings" panose="05000000000000000000" pitchFamily="2" charset="2"/>
              <a:buChar char="§"/>
            </a:pPr>
            <a:r>
              <a:rPr lang="en-US" sz="1400" b="1" dirty="0">
                <a:solidFill>
                  <a:srgbClr val="C00000"/>
                </a:solidFill>
              </a:rPr>
              <a:t>CrIS</a:t>
            </a:r>
            <a:r>
              <a:rPr lang="en-US" sz="1100" b="1" dirty="0">
                <a:solidFill>
                  <a:srgbClr val="C00000"/>
                </a:solidFill>
              </a:rPr>
              <a:t>(NOAA)</a:t>
            </a:r>
            <a:r>
              <a:rPr lang="en-US" sz="1400" b="1" dirty="0">
                <a:solidFill>
                  <a:srgbClr val="C00000"/>
                </a:solidFill>
              </a:rPr>
              <a:t>–ABI</a:t>
            </a:r>
            <a:r>
              <a:rPr lang="en-US" sz="1600" dirty="0">
                <a:solidFill>
                  <a:srgbClr val="C00000"/>
                </a:solidFill>
              </a:rPr>
              <a:t>: </a:t>
            </a:r>
            <a:r>
              <a:rPr lang="en-US" sz="1400" dirty="0">
                <a:solidFill>
                  <a:srgbClr val="C00000"/>
                </a:solidFill>
              </a:rPr>
              <a:t>IASI convert to CrIS and convolve with ABI SRF after the gap was filled with NOAA’s method</a:t>
            </a:r>
            <a:endParaRPr lang="en-US" sz="1600" dirty="0">
              <a:solidFill>
                <a:srgbClr val="C00000"/>
              </a:solidFill>
            </a:endParaRPr>
          </a:p>
        </p:txBody>
      </p:sp>
      <p:pic>
        <p:nvPicPr>
          <p:cNvPr id="27" name="Picture 5" descr="C:\Users\huixu\Desktop\logo.png">
            <a:extLst>
              <a:ext uri="{FF2B5EF4-FFF2-40B4-BE49-F238E27FC236}">
                <a16:creationId xmlns:a16="http://schemas.microsoft.com/office/drawing/2014/main" id="{71D37FBE-64D1-49E2-942A-CD051D9D1A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57555" y="58513"/>
            <a:ext cx="1219137" cy="662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a:extLst>
              <a:ext uri="{FF2B5EF4-FFF2-40B4-BE49-F238E27FC236}">
                <a16:creationId xmlns:a16="http://schemas.microsoft.com/office/drawing/2014/main" id="{18AAF855-BE5E-4CC7-B6A3-C11F535395DB}"/>
              </a:ext>
            </a:extLst>
          </p:cNvPr>
          <p:cNvPicPr>
            <a:picLocks noChangeAspect="1"/>
          </p:cNvPicPr>
          <p:nvPr/>
        </p:nvPicPr>
        <p:blipFill>
          <a:blip r:embed="rId6"/>
          <a:stretch>
            <a:fillRect/>
          </a:stretch>
        </p:blipFill>
        <p:spPr>
          <a:xfrm>
            <a:off x="57150" y="76200"/>
            <a:ext cx="1566675" cy="618745"/>
          </a:xfrm>
          <a:prstGeom prst="rect">
            <a:avLst/>
          </a:prstGeom>
        </p:spPr>
      </p:pic>
      <p:sp>
        <p:nvSpPr>
          <p:cNvPr id="10" name="Rectangle 9">
            <a:extLst>
              <a:ext uri="{FF2B5EF4-FFF2-40B4-BE49-F238E27FC236}">
                <a16:creationId xmlns:a16="http://schemas.microsoft.com/office/drawing/2014/main" id="{E1635292-7EAE-4B53-852A-A07A43C70D14}"/>
              </a:ext>
            </a:extLst>
          </p:cNvPr>
          <p:cNvSpPr/>
          <p:nvPr/>
        </p:nvSpPr>
        <p:spPr>
          <a:xfrm>
            <a:off x="1187331" y="2679840"/>
            <a:ext cx="6934200" cy="307777"/>
          </a:xfrm>
          <a:prstGeom prst="rect">
            <a:avLst/>
          </a:prstGeom>
        </p:spPr>
        <p:txBody>
          <a:bodyPr wrap="square">
            <a:spAutoFit/>
          </a:bodyPr>
          <a:lstStyle/>
          <a:p>
            <a:pPr marL="285750" lvl="0" indent="-285750">
              <a:buFont typeface="Wingdings" panose="05000000000000000000" pitchFamily="2" charset="2"/>
              <a:buChar char="§"/>
            </a:pPr>
            <a:r>
              <a:rPr lang="en-US" sz="1400" b="1" dirty="0">
                <a:solidFill>
                  <a:prstClr val="black"/>
                </a:solidFill>
                <a:latin typeface="Tw Cen MT (Body)"/>
                <a:cs typeface="Times New Roman" panose="02020603050405020304" pitchFamily="18" charset="0"/>
              </a:rPr>
              <a:t>FullCrIS</a:t>
            </a:r>
            <a:r>
              <a:rPr lang="en-US" sz="1400" b="1" dirty="0">
                <a:solidFill>
                  <a:prstClr val="black"/>
                </a:solidFill>
              </a:rPr>
              <a:t>–</a:t>
            </a:r>
            <a:r>
              <a:rPr lang="en-US" sz="1400" b="1" dirty="0">
                <a:solidFill>
                  <a:prstClr val="black"/>
                </a:solidFill>
                <a:latin typeface="Tw Cen MT (Body)"/>
                <a:cs typeface="Times New Roman" panose="02020603050405020304" pitchFamily="18" charset="0"/>
              </a:rPr>
              <a:t>ABI:</a:t>
            </a:r>
            <a:r>
              <a:rPr lang="zh-CN" altLang="en-US" sz="1400" b="1" dirty="0">
                <a:solidFill>
                  <a:prstClr val="black"/>
                </a:solidFill>
                <a:latin typeface="Tw Cen MT (Body)"/>
                <a:cs typeface="Times New Roman" panose="02020603050405020304" pitchFamily="18" charset="0"/>
              </a:rPr>
              <a:t>   </a:t>
            </a:r>
            <a:r>
              <a:rPr lang="en-US" altLang="zh-CN" sz="1400" dirty="0">
                <a:solidFill>
                  <a:prstClr val="black"/>
                </a:solidFill>
                <a:latin typeface="Tw Cen MT (Body)"/>
                <a:cs typeface="Times New Roman" panose="02020603050405020304" pitchFamily="18" charset="0"/>
              </a:rPr>
              <a:t>IASI</a:t>
            </a:r>
            <a:r>
              <a:rPr lang="zh-CN" altLang="en-US" sz="1400" dirty="0">
                <a:solidFill>
                  <a:prstClr val="black"/>
                </a:solidFill>
                <a:latin typeface="Tw Cen MT (Body)"/>
                <a:cs typeface="Times New Roman" panose="02020603050405020304" pitchFamily="18" charset="0"/>
              </a:rPr>
              <a:t> </a:t>
            </a:r>
            <a:r>
              <a:rPr lang="en-US" altLang="zh-CN" sz="1400" dirty="0">
                <a:solidFill>
                  <a:prstClr val="black"/>
                </a:solidFill>
                <a:latin typeface="Tw Cen MT (Body)"/>
                <a:cs typeface="Times New Roman" panose="02020603050405020304" pitchFamily="18" charset="0"/>
              </a:rPr>
              <a:t>convert</a:t>
            </a:r>
            <a:r>
              <a:rPr lang="zh-CN" altLang="en-US" sz="1400" dirty="0">
                <a:solidFill>
                  <a:prstClr val="black"/>
                </a:solidFill>
                <a:latin typeface="Tw Cen MT (Body)"/>
                <a:cs typeface="Times New Roman" panose="02020603050405020304" pitchFamily="18" charset="0"/>
              </a:rPr>
              <a:t> </a:t>
            </a:r>
            <a:r>
              <a:rPr lang="en-US" altLang="zh-CN" sz="1400" dirty="0">
                <a:solidFill>
                  <a:prstClr val="black"/>
                </a:solidFill>
                <a:latin typeface="Tw Cen MT (Body)"/>
                <a:cs typeface="Times New Roman" panose="02020603050405020304" pitchFamily="18" charset="0"/>
              </a:rPr>
              <a:t>to</a:t>
            </a:r>
            <a:r>
              <a:rPr lang="zh-CN" altLang="en-US" sz="1400" dirty="0">
                <a:solidFill>
                  <a:prstClr val="black"/>
                </a:solidFill>
                <a:latin typeface="Tw Cen MT (Body)"/>
                <a:cs typeface="Times New Roman" panose="02020603050405020304" pitchFamily="18" charset="0"/>
              </a:rPr>
              <a:t> </a:t>
            </a:r>
            <a:r>
              <a:rPr lang="en-US" altLang="zh-CN" sz="1400" dirty="0">
                <a:solidFill>
                  <a:prstClr val="black"/>
                </a:solidFill>
                <a:latin typeface="Tw Cen MT (Body)"/>
                <a:cs typeface="Times New Roman" panose="02020603050405020304" pitchFamily="18" charset="0"/>
              </a:rPr>
              <a:t>FullCrIS</a:t>
            </a:r>
            <a:r>
              <a:rPr lang="en-US" sz="1400" dirty="0">
                <a:solidFill>
                  <a:prstClr val="black"/>
                </a:solidFill>
                <a:latin typeface="Tw Cen MT (Body)"/>
                <a:cs typeface="Times New Roman" panose="02020603050405020304" pitchFamily="18" charset="0"/>
              </a:rPr>
              <a:t> and convolve with ABI SRF (</a:t>
            </a:r>
            <a:r>
              <a:rPr lang="en-US" sz="1400" b="1" dirty="0">
                <a:solidFill>
                  <a:prstClr val="black"/>
                </a:solidFill>
                <a:latin typeface="Tw Cen MT (Body)"/>
                <a:cs typeface="Times New Roman" panose="02020603050405020304" pitchFamily="18" charset="0"/>
              </a:rPr>
              <a:t>regarded as the truth</a:t>
            </a:r>
            <a:r>
              <a:rPr lang="en-US" sz="1400" dirty="0">
                <a:solidFill>
                  <a:prstClr val="black"/>
                </a:solidFill>
                <a:latin typeface="Tw Cen MT (Body)"/>
                <a:cs typeface="Times New Roman" panose="02020603050405020304" pitchFamily="18" charset="0"/>
              </a:rPr>
              <a:t>)</a:t>
            </a:r>
          </a:p>
        </p:txBody>
      </p:sp>
      <p:sp>
        <p:nvSpPr>
          <p:cNvPr id="11" name="Left Brace 10">
            <a:extLst>
              <a:ext uri="{FF2B5EF4-FFF2-40B4-BE49-F238E27FC236}">
                <a16:creationId xmlns:a16="http://schemas.microsoft.com/office/drawing/2014/main" id="{037A040D-379B-431A-BF40-6833BCF880E7}"/>
              </a:ext>
            </a:extLst>
          </p:cNvPr>
          <p:cNvSpPr/>
          <p:nvPr/>
        </p:nvSpPr>
        <p:spPr>
          <a:xfrm>
            <a:off x="533400" y="2152655"/>
            <a:ext cx="45719" cy="308528"/>
          </a:xfrm>
          <a:prstGeom prst="lef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cxnSp>
        <p:nvCxnSpPr>
          <p:cNvPr id="15" name="Connector: Curved 14">
            <a:extLst>
              <a:ext uri="{FF2B5EF4-FFF2-40B4-BE49-F238E27FC236}">
                <a16:creationId xmlns:a16="http://schemas.microsoft.com/office/drawing/2014/main" id="{C9EE663E-933D-4781-B7A7-3157887E78F2}"/>
              </a:ext>
            </a:extLst>
          </p:cNvPr>
          <p:cNvCxnSpPr>
            <a:stCxn id="11" idx="1"/>
            <a:endCxn id="10" idx="1"/>
          </p:cNvCxnSpPr>
          <p:nvPr/>
        </p:nvCxnSpPr>
        <p:spPr>
          <a:xfrm rot="10800000" flipH="1" flipV="1">
            <a:off x="533399" y="2306919"/>
            <a:ext cx="653931" cy="526810"/>
          </a:xfrm>
          <a:prstGeom prst="curvedConnector3">
            <a:avLst>
              <a:gd name="adj1" fmla="val -34958"/>
            </a:avLst>
          </a:prstGeom>
          <a:ln>
            <a:tailEnd type="triangle"/>
          </a:ln>
        </p:spPr>
        <p:style>
          <a:lnRef idx="3">
            <a:schemeClr val="dk1"/>
          </a:lnRef>
          <a:fillRef idx="0">
            <a:schemeClr val="dk1"/>
          </a:fillRef>
          <a:effectRef idx="2">
            <a:schemeClr val="dk1"/>
          </a:effectRef>
          <a:fontRef idx="minor">
            <a:schemeClr val="tx1"/>
          </a:fontRef>
        </p:style>
      </p:cxnSp>
      <p:sp>
        <p:nvSpPr>
          <p:cNvPr id="18" name="TextBox 17">
            <a:extLst>
              <a:ext uri="{FF2B5EF4-FFF2-40B4-BE49-F238E27FC236}">
                <a16:creationId xmlns:a16="http://schemas.microsoft.com/office/drawing/2014/main" id="{3893E9DC-C672-433C-AC70-F4131C6B90AD}"/>
              </a:ext>
            </a:extLst>
          </p:cNvPr>
          <p:cNvSpPr txBox="1"/>
          <p:nvPr/>
        </p:nvSpPr>
        <p:spPr>
          <a:xfrm rot="636182">
            <a:off x="346565" y="2639411"/>
            <a:ext cx="1826600" cy="307777"/>
          </a:xfrm>
          <a:prstGeom prst="rect">
            <a:avLst/>
          </a:prstGeom>
          <a:noFill/>
        </p:spPr>
        <p:txBody>
          <a:bodyPr wrap="square" rtlCol="0">
            <a:spAutoFit/>
          </a:bodyPr>
          <a:lstStyle/>
          <a:p>
            <a:r>
              <a:rPr lang="en-US" sz="1400" b="1" dirty="0"/>
              <a:t>MINUS</a:t>
            </a:r>
          </a:p>
        </p:txBody>
      </p:sp>
      <p:sp>
        <p:nvSpPr>
          <p:cNvPr id="31" name="Rectangle 30">
            <a:extLst>
              <a:ext uri="{FF2B5EF4-FFF2-40B4-BE49-F238E27FC236}">
                <a16:creationId xmlns:a16="http://schemas.microsoft.com/office/drawing/2014/main" id="{19D6906A-0B25-41FB-BA2A-DFC976C38EC2}"/>
              </a:ext>
            </a:extLst>
          </p:cNvPr>
          <p:cNvSpPr/>
          <p:nvPr/>
        </p:nvSpPr>
        <p:spPr>
          <a:xfrm>
            <a:off x="1623825" y="447235"/>
            <a:ext cx="6375400" cy="400110"/>
          </a:xfrm>
          <a:prstGeom prst="rect">
            <a:avLst/>
          </a:prstGeom>
        </p:spPr>
        <p:txBody>
          <a:bodyPr wrap="square">
            <a:spAutoFit/>
          </a:bodyPr>
          <a:lstStyle/>
          <a:p>
            <a:pPr algn="just">
              <a:spcBef>
                <a:spcPct val="0"/>
              </a:spcBef>
            </a:pPr>
            <a:r>
              <a:rPr lang="en-US" altLang="en-US" sz="2000" b="1" dirty="0">
                <a:latin typeface="Tw Cen MT (Body)"/>
                <a:ea typeface="宋体" panose="02010600030101010101" pitchFamily="2" charset="-122"/>
              </a:rPr>
              <a:t>Initial Comparison between different gap filling methods</a:t>
            </a:r>
          </a:p>
        </p:txBody>
      </p:sp>
    </p:spTree>
    <p:extLst>
      <p:ext uri="{BB962C8B-B14F-4D97-AF65-F5344CB8AC3E}">
        <p14:creationId xmlns:p14="http://schemas.microsoft.com/office/powerpoint/2010/main" val="40194082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2">
            <a:extLst>
              <a:ext uri="{FF2B5EF4-FFF2-40B4-BE49-F238E27FC236}">
                <a16:creationId xmlns:a16="http://schemas.microsoft.com/office/drawing/2014/main" id="{228C48FA-2C24-4310-83BC-9507271A0BA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3EA638AD-8189-41F9-BDD7-F7C8FEFBF46D}" type="slidenum">
              <a:rPr lang="en-US" altLang="zh-CN" sz="1400" smtClean="0"/>
              <a:pPr>
                <a:spcBef>
                  <a:spcPct val="0"/>
                </a:spcBef>
                <a:buFontTx/>
                <a:buNone/>
              </a:pPr>
              <a:t>24</a:t>
            </a:fld>
            <a:endParaRPr lang="en-US" altLang="zh-CN" sz="1400" dirty="0"/>
          </a:p>
        </p:txBody>
      </p:sp>
      <p:cxnSp>
        <p:nvCxnSpPr>
          <p:cNvPr id="16" name="Straight Connector 3">
            <a:extLst>
              <a:ext uri="{FF2B5EF4-FFF2-40B4-BE49-F238E27FC236}">
                <a16:creationId xmlns:a16="http://schemas.microsoft.com/office/drawing/2014/main" id="{BC33314B-060F-4BDA-A9FD-8E61CBD36978}"/>
              </a:ext>
            </a:extLst>
          </p:cNvPr>
          <p:cNvCxnSpPr/>
          <p:nvPr/>
        </p:nvCxnSpPr>
        <p:spPr>
          <a:xfrm>
            <a:off x="0" y="990600"/>
            <a:ext cx="9134475"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264E2C8C-B1AF-4602-BC2F-0A9001AC5F0C}"/>
              </a:ext>
            </a:extLst>
          </p:cNvPr>
          <p:cNvSpPr/>
          <p:nvPr/>
        </p:nvSpPr>
        <p:spPr>
          <a:xfrm>
            <a:off x="333843" y="1078468"/>
            <a:ext cx="5598584" cy="369332"/>
          </a:xfrm>
          <a:prstGeom prst="rect">
            <a:avLst/>
          </a:prstGeom>
        </p:spPr>
        <p:txBody>
          <a:bodyPr wrap="none">
            <a:spAutoFit/>
          </a:bodyPr>
          <a:lstStyle/>
          <a:p>
            <a:r>
              <a:rPr lang="en-US" altLang="en-US" b="1" dirty="0">
                <a:latin typeface="Tw Cen MT (Body)"/>
              </a:rPr>
              <a:t>Comparison  using GSICS Ray-matching collocation data</a:t>
            </a:r>
            <a:endParaRPr lang="en-US" b="1" u="sng" dirty="0">
              <a:solidFill>
                <a:srgbClr val="C00000"/>
              </a:solidFill>
              <a:effectLst>
                <a:outerShdw blurRad="38100" dist="38100" dir="2700000" algn="tl">
                  <a:srgbClr val="000000">
                    <a:alpha val="43137"/>
                  </a:srgbClr>
                </a:outerShdw>
              </a:effectLst>
              <a:latin typeface="Tw Cen MT (Body)"/>
              <a:cs typeface="Times New Roman" panose="02020603050405020304" pitchFamily="18" charset="0"/>
            </a:endParaRPr>
          </a:p>
        </p:txBody>
      </p:sp>
      <p:pic>
        <p:nvPicPr>
          <p:cNvPr id="27" name="Picture 5" descr="C:\Users\huixu\Desktop\logo.png">
            <a:extLst>
              <a:ext uri="{FF2B5EF4-FFF2-40B4-BE49-F238E27FC236}">
                <a16:creationId xmlns:a16="http://schemas.microsoft.com/office/drawing/2014/main" id="{A2EC2F10-1D43-4BDF-A7FF-E3F2C9FAF3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7555" y="58513"/>
            <a:ext cx="1219137" cy="662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a:extLst>
              <a:ext uri="{FF2B5EF4-FFF2-40B4-BE49-F238E27FC236}">
                <a16:creationId xmlns:a16="http://schemas.microsoft.com/office/drawing/2014/main" id="{9DE384C9-A9AB-4F15-AEAD-C0215E52D942}"/>
              </a:ext>
            </a:extLst>
          </p:cNvPr>
          <p:cNvPicPr>
            <a:picLocks noChangeAspect="1"/>
          </p:cNvPicPr>
          <p:nvPr/>
        </p:nvPicPr>
        <p:blipFill>
          <a:blip r:embed="rId3"/>
          <a:stretch>
            <a:fillRect/>
          </a:stretch>
        </p:blipFill>
        <p:spPr>
          <a:xfrm>
            <a:off x="57150" y="76200"/>
            <a:ext cx="1566675" cy="618745"/>
          </a:xfrm>
          <a:prstGeom prst="rect">
            <a:avLst/>
          </a:prstGeom>
        </p:spPr>
      </p:pic>
      <p:grpSp>
        <p:nvGrpSpPr>
          <p:cNvPr id="9" name="Group 8">
            <a:extLst>
              <a:ext uri="{FF2B5EF4-FFF2-40B4-BE49-F238E27FC236}">
                <a16:creationId xmlns:a16="http://schemas.microsoft.com/office/drawing/2014/main" id="{B200D9FB-C04B-495C-9532-A7B9A44E7E3B}"/>
              </a:ext>
            </a:extLst>
          </p:cNvPr>
          <p:cNvGrpSpPr/>
          <p:nvPr/>
        </p:nvGrpSpPr>
        <p:grpSpPr>
          <a:xfrm>
            <a:off x="249572" y="3352801"/>
            <a:ext cx="8644855" cy="2226578"/>
            <a:chOff x="347444" y="3352800"/>
            <a:chExt cx="8644855" cy="2226578"/>
          </a:xfrm>
        </p:grpSpPr>
        <p:pic>
          <p:nvPicPr>
            <p:cNvPr id="8" name="Picture 7">
              <a:extLst>
                <a:ext uri="{FF2B5EF4-FFF2-40B4-BE49-F238E27FC236}">
                  <a16:creationId xmlns:a16="http://schemas.microsoft.com/office/drawing/2014/main" id="{74982BB6-6EEA-488B-9BF6-2735CC7CCBAF}"/>
                </a:ext>
              </a:extLst>
            </p:cNvPr>
            <p:cNvPicPr>
              <a:picLocks noChangeAspect="1"/>
            </p:cNvPicPr>
            <p:nvPr/>
          </p:nvPicPr>
          <p:blipFill rotWithShape="1">
            <a:blip r:embed="rId4">
              <a:extLst>
                <a:ext uri="{28A0092B-C50C-407E-A947-70E740481C1C}">
                  <a14:useLocalDpi xmlns:a14="http://schemas.microsoft.com/office/drawing/2010/main" val="0"/>
                </a:ext>
              </a:extLst>
            </a:blip>
            <a:srcRect l="8828" t="8465" r="4116" b="2924"/>
            <a:stretch/>
          </p:blipFill>
          <p:spPr>
            <a:xfrm>
              <a:off x="6096699" y="3352800"/>
              <a:ext cx="2895600" cy="2209800"/>
            </a:xfrm>
            <a:prstGeom prst="rect">
              <a:avLst/>
            </a:prstGeom>
          </p:spPr>
        </p:pic>
        <p:pic>
          <p:nvPicPr>
            <p:cNvPr id="6" name="Picture 5">
              <a:extLst>
                <a:ext uri="{FF2B5EF4-FFF2-40B4-BE49-F238E27FC236}">
                  <a16:creationId xmlns:a16="http://schemas.microsoft.com/office/drawing/2014/main" id="{6AD86D0C-2D42-44DA-859F-B99BA1843FA4}"/>
                </a:ext>
              </a:extLst>
            </p:cNvPr>
            <p:cNvPicPr>
              <a:picLocks noChangeAspect="1"/>
            </p:cNvPicPr>
            <p:nvPr/>
          </p:nvPicPr>
          <p:blipFill rotWithShape="1">
            <a:blip r:embed="rId5">
              <a:extLst>
                <a:ext uri="{28A0092B-C50C-407E-A947-70E740481C1C}">
                  <a14:useLocalDpi xmlns:a14="http://schemas.microsoft.com/office/drawing/2010/main" val="0"/>
                </a:ext>
              </a:extLst>
            </a:blip>
            <a:srcRect l="8435" t="9167" r="4509" b="2222"/>
            <a:stretch/>
          </p:blipFill>
          <p:spPr>
            <a:xfrm>
              <a:off x="3217178" y="3369578"/>
              <a:ext cx="2895600" cy="2209800"/>
            </a:xfrm>
            <a:prstGeom prst="rect">
              <a:avLst/>
            </a:prstGeom>
          </p:spPr>
        </p:pic>
        <p:pic>
          <p:nvPicPr>
            <p:cNvPr id="4" name="Picture 3">
              <a:extLst>
                <a:ext uri="{FF2B5EF4-FFF2-40B4-BE49-F238E27FC236}">
                  <a16:creationId xmlns:a16="http://schemas.microsoft.com/office/drawing/2014/main" id="{9564808D-4872-4EE4-BF4B-DEF5013F6F4B}"/>
                </a:ext>
              </a:extLst>
            </p:cNvPr>
            <p:cNvPicPr>
              <a:picLocks noChangeAspect="1"/>
            </p:cNvPicPr>
            <p:nvPr/>
          </p:nvPicPr>
          <p:blipFill rotWithShape="1">
            <a:blip r:embed="rId6">
              <a:extLst>
                <a:ext uri="{28A0092B-C50C-407E-A947-70E740481C1C}">
                  <a14:useLocalDpi xmlns:a14="http://schemas.microsoft.com/office/drawing/2010/main" val="0"/>
                </a:ext>
              </a:extLst>
            </a:blip>
            <a:srcRect l="9164" t="9167" r="3780" b="2222"/>
            <a:stretch/>
          </p:blipFill>
          <p:spPr>
            <a:xfrm>
              <a:off x="347444" y="3352800"/>
              <a:ext cx="2895600" cy="2209800"/>
            </a:xfrm>
            <a:prstGeom prst="rect">
              <a:avLst/>
            </a:prstGeom>
          </p:spPr>
        </p:pic>
      </p:grpSp>
      <p:sp>
        <p:nvSpPr>
          <p:cNvPr id="15" name="TextBox 14">
            <a:extLst>
              <a:ext uri="{FF2B5EF4-FFF2-40B4-BE49-F238E27FC236}">
                <a16:creationId xmlns:a16="http://schemas.microsoft.com/office/drawing/2014/main" id="{A66929EA-2268-4C9D-B7A1-C745565B9063}"/>
              </a:ext>
            </a:extLst>
          </p:cNvPr>
          <p:cNvSpPr txBox="1"/>
          <p:nvPr/>
        </p:nvSpPr>
        <p:spPr>
          <a:xfrm>
            <a:off x="617654" y="5596157"/>
            <a:ext cx="8240595" cy="1077218"/>
          </a:xfrm>
          <a:prstGeom prst="rect">
            <a:avLst/>
          </a:prstGeom>
          <a:noFill/>
        </p:spPr>
        <p:txBody>
          <a:bodyPr wrap="square" rtlCol="0">
            <a:spAutoFit/>
          </a:bodyPr>
          <a:lstStyle/>
          <a:p>
            <a:pPr marL="285750" indent="-285750" algn="just">
              <a:buFont typeface="Arial" panose="020B0604020202020204" pitchFamily="34" charset="0"/>
              <a:buChar char="•"/>
            </a:pPr>
            <a:r>
              <a:rPr lang="en-US" sz="1600" dirty="0">
                <a:ln w="0"/>
                <a:effectLst>
                  <a:outerShdw blurRad="38100" dist="19050" dir="2700000" algn="tl" rotWithShape="0">
                    <a:schemeClr val="dk1">
                      <a:alpha val="40000"/>
                    </a:schemeClr>
                  </a:outerShdw>
                </a:effectLst>
              </a:rPr>
              <a:t>NOAA’s</a:t>
            </a:r>
            <a:r>
              <a:rPr lang="en-US" sz="1600" dirty="0"/>
              <a:t> gap filling method could get comparable inter-comparison results (red) with real IASI observation (blue).</a:t>
            </a:r>
          </a:p>
          <a:p>
            <a:pPr marL="285750" indent="-285750" algn="just">
              <a:buFont typeface="Arial" panose="020B0604020202020204" pitchFamily="34" charset="0"/>
              <a:buChar char="•"/>
            </a:pPr>
            <a:r>
              <a:rPr lang="en-US" sz="1600" dirty="0">
                <a:ln w="0"/>
                <a:effectLst>
                  <a:outerShdw blurRad="38100" dist="19050" dir="2700000" algn="tl" rotWithShape="0">
                    <a:schemeClr val="dk1">
                      <a:alpha val="40000"/>
                    </a:schemeClr>
                  </a:outerShdw>
                </a:effectLst>
              </a:rPr>
              <a:t>JMA’s</a:t>
            </a:r>
            <a:r>
              <a:rPr lang="en-US" sz="1600" dirty="0"/>
              <a:t> gap filling results are a little departure from the other two.</a:t>
            </a:r>
          </a:p>
          <a:p>
            <a:pPr algn="just"/>
            <a:endParaRPr lang="en-US" sz="1600" dirty="0"/>
          </a:p>
        </p:txBody>
      </p:sp>
      <p:sp>
        <p:nvSpPr>
          <p:cNvPr id="18" name="TextBox 17">
            <a:extLst>
              <a:ext uri="{FF2B5EF4-FFF2-40B4-BE49-F238E27FC236}">
                <a16:creationId xmlns:a16="http://schemas.microsoft.com/office/drawing/2014/main" id="{F524CFD1-0F0C-4F82-9CDC-AFE2C1926ADF}"/>
              </a:ext>
            </a:extLst>
          </p:cNvPr>
          <p:cNvSpPr txBox="1"/>
          <p:nvPr/>
        </p:nvSpPr>
        <p:spPr>
          <a:xfrm>
            <a:off x="3729327" y="4495800"/>
            <a:ext cx="2165350" cy="400110"/>
          </a:xfrm>
          <a:prstGeom prst="rect">
            <a:avLst/>
          </a:prstGeom>
          <a:noFill/>
        </p:spPr>
        <p:txBody>
          <a:bodyPr wrap="square" rtlCol="0">
            <a:spAutoFit/>
          </a:bodyPr>
          <a:lstStyle/>
          <a:p>
            <a:pPr algn="just"/>
            <a:r>
              <a:rPr lang="en-US" sz="1000" dirty="0">
                <a:ln w="0"/>
                <a:effectLst>
                  <a:outerShdw blurRad="38100" dist="19050" dir="2700000" algn="tl" rotWithShape="0">
                    <a:schemeClr val="dk1">
                      <a:alpha val="40000"/>
                    </a:schemeClr>
                  </a:outerShdw>
                </a:effectLst>
              </a:rPr>
              <a:t>Their differences should be neglected for small gaps</a:t>
            </a:r>
            <a:r>
              <a:rPr lang="en-US" sz="1000" dirty="0"/>
              <a:t>.</a:t>
            </a:r>
          </a:p>
        </p:txBody>
      </p:sp>
      <p:sp>
        <p:nvSpPr>
          <p:cNvPr id="10" name="Rectangle 9">
            <a:extLst>
              <a:ext uri="{FF2B5EF4-FFF2-40B4-BE49-F238E27FC236}">
                <a16:creationId xmlns:a16="http://schemas.microsoft.com/office/drawing/2014/main" id="{512EBA35-90BB-4B08-813D-0213703003D1}"/>
              </a:ext>
            </a:extLst>
          </p:cNvPr>
          <p:cNvSpPr/>
          <p:nvPr/>
        </p:nvSpPr>
        <p:spPr>
          <a:xfrm>
            <a:off x="3533219" y="3534390"/>
            <a:ext cx="1143000" cy="584775"/>
          </a:xfrm>
          <a:prstGeom prst="rect">
            <a:avLst/>
          </a:prstGeom>
        </p:spPr>
        <p:txBody>
          <a:bodyPr wrap="square">
            <a:spAutoFit/>
          </a:bodyPr>
          <a:lstStyle/>
          <a:p>
            <a:r>
              <a:rPr lang="en-US" sz="800" dirty="0">
                <a:ln w="0"/>
                <a:effectLst>
                  <a:outerShdw blurRad="38100" dist="19050" dir="2700000" algn="tl" rotWithShape="0">
                    <a:schemeClr val="dk1">
                      <a:alpha val="40000"/>
                    </a:schemeClr>
                  </a:outerShdw>
                </a:effectLst>
              </a:rPr>
              <a:t>Both NOAA and JMA’s</a:t>
            </a:r>
            <a:r>
              <a:rPr lang="en-US" sz="800" dirty="0"/>
              <a:t> gap filling methods work well for this channel.</a:t>
            </a:r>
          </a:p>
        </p:txBody>
      </p:sp>
      <p:cxnSp>
        <p:nvCxnSpPr>
          <p:cNvPr id="12" name="Straight Arrow Connector 11">
            <a:extLst>
              <a:ext uri="{FF2B5EF4-FFF2-40B4-BE49-F238E27FC236}">
                <a16:creationId xmlns:a16="http://schemas.microsoft.com/office/drawing/2014/main" id="{A544E305-186A-4446-9483-24C6AB7B2E6D}"/>
              </a:ext>
            </a:extLst>
          </p:cNvPr>
          <p:cNvCxnSpPr/>
          <p:nvPr/>
        </p:nvCxnSpPr>
        <p:spPr>
          <a:xfrm>
            <a:off x="1219200" y="4119165"/>
            <a:ext cx="228600" cy="14803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2" name="Rectangle 21">
            <a:extLst>
              <a:ext uri="{FF2B5EF4-FFF2-40B4-BE49-F238E27FC236}">
                <a16:creationId xmlns:a16="http://schemas.microsoft.com/office/drawing/2014/main" id="{CB58980B-7263-4321-B209-B7E3F8881C8B}"/>
              </a:ext>
            </a:extLst>
          </p:cNvPr>
          <p:cNvSpPr/>
          <p:nvPr/>
        </p:nvSpPr>
        <p:spPr>
          <a:xfrm>
            <a:off x="827394" y="3886943"/>
            <a:ext cx="783338" cy="215444"/>
          </a:xfrm>
          <a:prstGeom prst="rect">
            <a:avLst/>
          </a:prstGeom>
        </p:spPr>
        <p:txBody>
          <a:bodyPr wrap="square">
            <a:spAutoFit/>
          </a:bodyPr>
          <a:lstStyle/>
          <a:p>
            <a:r>
              <a:rPr lang="en-US" sz="800" dirty="0">
                <a:ln w="0"/>
                <a:effectLst>
                  <a:outerShdw blurRad="38100" dist="19050" dir="2700000" algn="tl" rotWithShape="0">
                    <a:schemeClr val="dk1">
                      <a:alpha val="40000"/>
                    </a:schemeClr>
                  </a:outerShdw>
                </a:effectLst>
              </a:rPr>
              <a:t>Comparable </a:t>
            </a:r>
            <a:endParaRPr lang="en-US" sz="800" dirty="0"/>
          </a:p>
        </p:txBody>
      </p:sp>
      <p:sp>
        <p:nvSpPr>
          <p:cNvPr id="23" name="TextBox 22">
            <a:extLst>
              <a:ext uri="{FF2B5EF4-FFF2-40B4-BE49-F238E27FC236}">
                <a16:creationId xmlns:a16="http://schemas.microsoft.com/office/drawing/2014/main" id="{74D794E9-C0C4-4F76-87A5-BB7AC4512359}"/>
              </a:ext>
            </a:extLst>
          </p:cNvPr>
          <p:cNvSpPr txBox="1"/>
          <p:nvPr/>
        </p:nvSpPr>
        <p:spPr>
          <a:xfrm>
            <a:off x="6531692" y="4267200"/>
            <a:ext cx="1983576" cy="369332"/>
          </a:xfrm>
          <a:prstGeom prst="rect">
            <a:avLst/>
          </a:prstGeom>
          <a:noFill/>
        </p:spPr>
        <p:txBody>
          <a:bodyPr wrap="square" rtlCol="0">
            <a:spAutoFit/>
          </a:bodyPr>
          <a:lstStyle/>
          <a:p>
            <a:pPr algn="just"/>
            <a:r>
              <a:rPr lang="en-US" sz="900" dirty="0">
                <a:ln w="0"/>
                <a:effectLst>
                  <a:outerShdw blurRad="38100" dist="19050" dir="2700000" algn="tl" rotWithShape="0">
                    <a:schemeClr val="dk1">
                      <a:alpha val="40000"/>
                    </a:schemeClr>
                  </a:outerShdw>
                </a:effectLst>
              </a:rPr>
              <a:t>JMA’s</a:t>
            </a:r>
            <a:r>
              <a:rPr lang="en-US" sz="900" dirty="0"/>
              <a:t> gap filling results have a larger uncertainty.</a:t>
            </a:r>
          </a:p>
        </p:txBody>
      </p:sp>
      <p:cxnSp>
        <p:nvCxnSpPr>
          <p:cNvPr id="24" name="Straight Arrow Connector 23">
            <a:extLst>
              <a:ext uri="{FF2B5EF4-FFF2-40B4-BE49-F238E27FC236}">
                <a16:creationId xmlns:a16="http://schemas.microsoft.com/office/drawing/2014/main" id="{8852D556-DA66-4BD8-8A77-D9523762F1E8}"/>
              </a:ext>
            </a:extLst>
          </p:cNvPr>
          <p:cNvCxnSpPr>
            <a:cxnSpLocks/>
          </p:cNvCxnSpPr>
          <p:nvPr/>
        </p:nvCxnSpPr>
        <p:spPr>
          <a:xfrm flipH="1">
            <a:off x="7935906" y="4474479"/>
            <a:ext cx="157606" cy="25318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1" name="Straight Arrow Connector 20">
            <a:extLst>
              <a:ext uri="{FF2B5EF4-FFF2-40B4-BE49-F238E27FC236}">
                <a16:creationId xmlns:a16="http://schemas.microsoft.com/office/drawing/2014/main" id="{A435D26E-0DD4-4BF5-AE71-7093D406B4EB}"/>
              </a:ext>
            </a:extLst>
          </p:cNvPr>
          <p:cNvCxnSpPr/>
          <p:nvPr/>
        </p:nvCxnSpPr>
        <p:spPr>
          <a:xfrm flipH="1">
            <a:off x="1981200" y="4451866"/>
            <a:ext cx="152400" cy="18466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8" name="Rectangle 27">
            <a:extLst>
              <a:ext uri="{FF2B5EF4-FFF2-40B4-BE49-F238E27FC236}">
                <a16:creationId xmlns:a16="http://schemas.microsoft.com/office/drawing/2014/main" id="{D270BCAD-AB47-45D6-BDCB-3D0B822ECDF2}"/>
              </a:ext>
            </a:extLst>
          </p:cNvPr>
          <p:cNvSpPr/>
          <p:nvPr/>
        </p:nvSpPr>
        <p:spPr>
          <a:xfrm>
            <a:off x="2020638" y="4280356"/>
            <a:ext cx="1112497" cy="215444"/>
          </a:xfrm>
          <a:prstGeom prst="rect">
            <a:avLst/>
          </a:prstGeom>
        </p:spPr>
        <p:txBody>
          <a:bodyPr wrap="square">
            <a:spAutoFit/>
          </a:bodyPr>
          <a:lstStyle/>
          <a:p>
            <a:r>
              <a:rPr lang="en-US" sz="800" dirty="0">
                <a:ln w="0"/>
                <a:effectLst>
                  <a:outerShdw blurRad="38100" dist="19050" dir="2700000" algn="tl" rotWithShape="0">
                    <a:schemeClr val="dk1">
                      <a:alpha val="40000"/>
                    </a:schemeClr>
                  </a:outerShdw>
                </a:effectLst>
              </a:rPr>
              <a:t>Departure from others </a:t>
            </a:r>
            <a:endParaRPr lang="en-US" sz="800" dirty="0"/>
          </a:p>
        </p:txBody>
      </p:sp>
      <p:sp>
        <p:nvSpPr>
          <p:cNvPr id="29" name="TextBox 28">
            <a:extLst>
              <a:ext uri="{FF2B5EF4-FFF2-40B4-BE49-F238E27FC236}">
                <a16:creationId xmlns:a16="http://schemas.microsoft.com/office/drawing/2014/main" id="{B568F827-E6C8-45D8-93FE-31C1613C18B9}"/>
              </a:ext>
            </a:extLst>
          </p:cNvPr>
          <p:cNvSpPr txBox="1"/>
          <p:nvPr/>
        </p:nvSpPr>
        <p:spPr>
          <a:xfrm>
            <a:off x="340941" y="1464282"/>
            <a:ext cx="8517309" cy="307777"/>
          </a:xfrm>
          <a:prstGeom prst="rect">
            <a:avLst/>
          </a:prstGeom>
          <a:noFill/>
        </p:spPr>
        <p:txBody>
          <a:bodyPr wrap="square" rtlCol="0">
            <a:spAutoFit/>
          </a:bodyPr>
          <a:lstStyle/>
          <a:p>
            <a:pPr algn="just"/>
            <a:r>
              <a:rPr lang="en-US" sz="1400" dirty="0"/>
              <a:t>The GSICS IASI/ABI Ray-matching collocation data are also used in the comparison of the two gap filling methods:</a:t>
            </a:r>
          </a:p>
        </p:txBody>
      </p:sp>
      <p:sp>
        <p:nvSpPr>
          <p:cNvPr id="31" name="Rectangle 30">
            <a:extLst>
              <a:ext uri="{FF2B5EF4-FFF2-40B4-BE49-F238E27FC236}">
                <a16:creationId xmlns:a16="http://schemas.microsoft.com/office/drawing/2014/main" id="{42AA5C71-28F0-4851-8521-110015EE6A16}"/>
              </a:ext>
            </a:extLst>
          </p:cNvPr>
          <p:cNvSpPr/>
          <p:nvPr/>
        </p:nvSpPr>
        <p:spPr>
          <a:xfrm>
            <a:off x="685800" y="1850549"/>
            <a:ext cx="8324850" cy="769441"/>
          </a:xfrm>
          <a:prstGeom prst="rect">
            <a:avLst/>
          </a:prstGeom>
        </p:spPr>
        <p:txBody>
          <a:bodyPr wrap="square">
            <a:spAutoFit/>
          </a:bodyPr>
          <a:lstStyle/>
          <a:p>
            <a:pPr marL="285750" indent="-285750">
              <a:buFont typeface="Wingdings" panose="05000000000000000000" pitchFamily="2" charset="2"/>
              <a:buChar char="§"/>
            </a:pPr>
            <a:r>
              <a:rPr lang="en-US" sz="1400" b="1" dirty="0">
                <a:solidFill>
                  <a:schemeClr val="accent5"/>
                </a:solidFill>
              </a:rPr>
              <a:t>CrIS</a:t>
            </a:r>
            <a:r>
              <a:rPr lang="en-US" sz="1100" b="1" dirty="0">
                <a:solidFill>
                  <a:schemeClr val="accent5"/>
                </a:solidFill>
              </a:rPr>
              <a:t>(JMA)</a:t>
            </a:r>
            <a:r>
              <a:rPr lang="en-US" sz="1400" b="1" dirty="0">
                <a:solidFill>
                  <a:schemeClr val="accent5"/>
                </a:solidFill>
              </a:rPr>
              <a:t>–ABI:</a:t>
            </a:r>
            <a:r>
              <a:rPr lang="en-US" sz="1400" dirty="0">
                <a:solidFill>
                  <a:schemeClr val="accent5"/>
                </a:solidFill>
              </a:rPr>
              <a:t> IASI convert to CrIS and convolve with ABI’s SRF after the gap was filled with JMA’s method</a:t>
            </a:r>
          </a:p>
          <a:p>
            <a:pPr marL="285750" indent="-285750">
              <a:buFont typeface="Wingdings" panose="05000000000000000000" pitchFamily="2" charset="2"/>
              <a:buChar char="§"/>
            </a:pPr>
            <a:r>
              <a:rPr lang="en-US" sz="1400" b="1" dirty="0">
                <a:solidFill>
                  <a:srgbClr val="0000FF"/>
                </a:solidFill>
              </a:rPr>
              <a:t>IASI–ABI:</a:t>
            </a:r>
            <a:r>
              <a:rPr lang="en-US" sz="1400" dirty="0">
                <a:solidFill>
                  <a:srgbClr val="0000FF"/>
                </a:solidFill>
              </a:rPr>
              <a:t> IASI directly convolve with ABI’s SRF</a:t>
            </a:r>
          </a:p>
          <a:p>
            <a:pPr marL="285750" indent="-285750">
              <a:buFont typeface="Wingdings" panose="05000000000000000000" pitchFamily="2" charset="2"/>
              <a:buChar char="§"/>
            </a:pPr>
            <a:r>
              <a:rPr lang="en-US" sz="1400" b="1" dirty="0">
                <a:solidFill>
                  <a:srgbClr val="C00000"/>
                </a:solidFill>
              </a:rPr>
              <a:t>CrIS</a:t>
            </a:r>
            <a:r>
              <a:rPr lang="en-US" sz="1100" b="1" dirty="0">
                <a:solidFill>
                  <a:srgbClr val="C00000"/>
                </a:solidFill>
              </a:rPr>
              <a:t>(NOAA)</a:t>
            </a:r>
            <a:r>
              <a:rPr lang="en-US" sz="1400" b="1" dirty="0">
                <a:solidFill>
                  <a:srgbClr val="C00000"/>
                </a:solidFill>
              </a:rPr>
              <a:t>–ABI</a:t>
            </a:r>
            <a:r>
              <a:rPr lang="en-US" sz="1600" dirty="0">
                <a:solidFill>
                  <a:srgbClr val="C00000"/>
                </a:solidFill>
              </a:rPr>
              <a:t>: </a:t>
            </a:r>
            <a:r>
              <a:rPr lang="en-US" sz="1400" dirty="0">
                <a:solidFill>
                  <a:srgbClr val="C00000"/>
                </a:solidFill>
              </a:rPr>
              <a:t>IASI convert to CrIS and convolve with ABI’s SRF after the gap was filled with NOAA’s method</a:t>
            </a:r>
            <a:endParaRPr lang="en-US" sz="1600" dirty="0">
              <a:solidFill>
                <a:srgbClr val="C00000"/>
              </a:solidFill>
            </a:endParaRPr>
          </a:p>
        </p:txBody>
      </p:sp>
      <p:sp>
        <p:nvSpPr>
          <p:cNvPr id="32" name="Rectangle 31">
            <a:extLst>
              <a:ext uri="{FF2B5EF4-FFF2-40B4-BE49-F238E27FC236}">
                <a16:creationId xmlns:a16="http://schemas.microsoft.com/office/drawing/2014/main" id="{1F763970-59E0-43A0-85E9-F4EE32FB5080}"/>
              </a:ext>
            </a:extLst>
          </p:cNvPr>
          <p:cNvSpPr/>
          <p:nvPr/>
        </p:nvSpPr>
        <p:spPr>
          <a:xfrm>
            <a:off x="1132495" y="2830969"/>
            <a:ext cx="6934200" cy="307777"/>
          </a:xfrm>
          <a:prstGeom prst="rect">
            <a:avLst/>
          </a:prstGeom>
        </p:spPr>
        <p:txBody>
          <a:bodyPr wrap="square">
            <a:spAutoFit/>
          </a:bodyPr>
          <a:lstStyle/>
          <a:p>
            <a:pPr marL="285750" lvl="0" indent="-285750">
              <a:buFont typeface="Wingdings" panose="05000000000000000000" pitchFamily="2" charset="2"/>
              <a:buChar char="§"/>
            </a:pPr>
            <a:r>
              <a:rPr lang="en-US" sz="1400" b="1" dirty="0">
                <a:solidFill>
                  <a:prstClr val="black"/>
                </a:solidFill>
                <a:latin typeface="Tw Cen MT (Body)"/>
                <a:cs typeface="Times New Roman" panose="02020603050405020304" pitchFamily="18" charset="0"/>
              </a:rPr>
              <a:t>GOES</a:t>
            </a:r>
            <a:r>
              <a:rPr lang="en-US" sz="1400" b="1" dirty="0">
                <a:solidFill>
                  <a:prstClr val="black"/>
                </a:solidFill>
              </a:rPr>
              <a:t>–</a:t>
            </a:r>
            <a:r>
              <a:rPr lang="en-US" sz="1400" b="1" dirty="0">
                <a:solidFill>
                  <a:prstClr val="black"/>
                </a:solidFill>
                <a:latin typeface="Tw Cen MT (Body)"/>
                <a:cs typeface="Times New Roman" panose="02020603050405020304" pitchFamily="18" charset="0"/>
              </a:rPr>
              <a:t>ABI:</a:t>
            </a:r>
            <a:r>
              <a:rPr lang="zh-CN" altLang="en-US" sz="1400" b="1" dirty="0">
                <a:solidFill>
                  <a:prstClr val="black"/>
                </a:solidFill>
                <a:latin typeface="Tw Cen MT (Body)"/>
                <a:cs typeface="Times New Roman" panose="02020603050405020304" pitchFamily="18" charset="0"/>
              </a:rPr>
              <a:t>   </a:t>
            </a:r>
            <a:r>
              <a:rPr lang="en-US" altLang="zh-CN" sz="1400" b="1" dirty="0">
                <a:solidFill>
                  <a:prstClr val="black"/>
                </a:solidFill>
                <a:latin typeface="Tw Cen MT (Body)"/>
                <a:cs typeface="Times New Roman" panose="02020603050405020304" pitchFamily="18" charset="0"/>
              </a:rPr>
              <a:t>observations measured by GOES ABI </a:t>
            </a:r>
            <a:r>
              <a:rPr lang="en-US" sz="1400" dirty="0">
                <a:solidFill>
                  <a:prstClr val="black"/>
                </a:solidFill>
                <a:latin typeface="Tw Cen MT (Body)"/>
                <a:cs typeface="Times New Roman" panose="02020603050405020304" pitchFamily="18" charset="0"/>
              </a:rPr>
              <a:t>(</a:t>
            </a:r>
            <a:r>
              <a:rPr lang="en-US" sz="1400" b="1" dirty="0">
                <a:solidFill>
                  <a:prstClr val="black"/>
                </a:solidFill>
                <a:latin typeface="Tw Cen MT (Body)"/>
                <a:cs typeface="Times New Roman" panose="02020603050405020304" pitchFamily="18" charset="0"/>
              </a:rPr>
              <a:t>regarded as the truth</a:t>
            </a:r>
            <a:r>
              <a:rPr lang="en-US" sz="1400" dirty="0">
                <a:solidFill>
                  <a:prstClr val="black"/>
                </a:solidFill>
                <a:latin typeface="Tw Cen MT (Body)"/>
                <a:cs typeface="Times New Roman" panose="02020603050405020304" pitchFamily="18" charset="0"/>
              </a:rPr>
              <a:t>)</a:t>
            </a:r>
          </a:p>
        </p:txBody>
      </p:sp>
      <p:sp>
        <p:nvSpPr>
          <p:cNvPr id="33" name="Left Brace 32">
            <a:extLst>
              <a:ext uri="{FF2B5EF4-FFF2-40B4-BE49-F238E27FC236}">
                <a16:creationId xmlns:a16="http://schemas.microsoft.com/office/drawing/2014/main" id="{AB515F95-9686-4347-8B5B-27BF79D11BB5}"/>
              </a:ext>
            </a:extLst>
          </p:cNvPr>
          <p:cNvSpPr/>
          <p:nvPr/>
        </p:nvSpPr>
        <p:spPr>
          <a:xfrm>
            <a:off x="685800" y="1986114"/>
            <a:ext cx="45719" cy="475069"/>
          </a:xfrm>
          <a:prstGeom prst="lef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cxnSp>
        <p:nvCxnSpPr>
          <p:cNvPr id="34" name="Connector: Curved 33">
            <a:extLst>
              <a:ext uri="{FF2B5EF4-FFF2-40B4-BE49-F238E27FC236}">
                <a16:creationId xmlns:a16="http://schemas.microsoft.com/office/drawing/2014/main" id="{D3771F4F-4DED-4AD1-91DC-205984224F27}"/>
              </a:ext>
            </a:extLst>
          </p:cNvPr>
          <p:cNvCxnSpPr>
            <a:cxnSpLocks/>
            <a:stCxn id="33" idx="1"/>
            <a:endCxn id="32" idx="1"/>
          </p:cNvCxnSpPr>
          <p:nvPr/>
        </p:nvCxnSpPr>
        <p:spPr>
          <a:xfrm rot="10800000" flipH="1" flipV="1">
            <a:off x="685799" y="2223648"/>
            <a:ext cx="446695" cy="761209"/>
          </a:xfrm>
          <a:prstGeom prst="curvedConnector3">
            <a:avLst>
              <a:gd name="adj1" fmla="val -51176"/>
            </a:avLst>
          </a:prstGeom>
          <a:ln>
            <a:tailEnd type="triangle"/>
          </a:ln>
        </p:spPr>
        <p:style>
          <a:lnRef idx="3">
            <a:schemeClr val="dk1"/>
          </a:lnRef>
          <a:fillRef idx="0">
            <a:schemeClr val="dk1"/>
          </a:fillRef>
          <a:effectRef idx="2">
            <a:schemeClr val="dk1"/>
          </a:effectRef>
          <a:fontRef idx="minor">
            <a:schemeClr val="tx1"/>
          </a:fontRef>
        </p:style>
      </p:cxnSp>
      <p:sp>
        <p:nvSpPr>
          <p:cNvPr id="35" name="TextBox 34">
            <a:extLst>
              <a:ext uri="{FF2B5EF4-FFF2-40B4-BE49-F238E27FC236}">
                <a16:creationId xmlns:a16="http://schemas.microsoft.com/office/drawing/2014/main" id="{4DC877EB-3B1E-43F3-90B6-E44B0D03893C}"/>
              </a:ext>
            </a:extLst>
          </p:cNvPr>
          <p:cNvSpPr txBox="1"/>
          <p:nvPr/>
        </p:nvSpPr>
        <p:spPr>
          <a:xfrm rot="636182">
            <a:off x="534500" y="2735136"/>
            <a:ext cx="1826600" cy="307777"/>
          </a:xfrm>
          <a:prstGeom prst="rect">
            <a:avLst/>
          </a:prstGeom>
          <a:noFill/>
        </p:spPr>
        <p:txBody>
          <a:bodyPr wrap="square" rtlCol="0">
            <a:spAutoFit/>
          </a:bodyPr>
          <a:lstStyle/>
          <a:p>
            <a:r>
              <a:rPr lang="en-US" sz="1400" b="1" dirty="0"/>
              <a:t>MINUS</a:t>
            </a:r>
          </a:p>
        </p:txBody>
      </p:sp>
      <p:sp>
        <p:nvSpPr>
          <p:cNvPr id="36" name="Rectangle 35">
            <a:extLst>
              <a:ext uri="{FF2B5EF4-FFF2-40B4-BE49-F238E27FC236}">
                <a16:creationId xmlns:a16="http://schemas.microsoft.com/office/drawing/2014/main" id="{6EA571F7-9AA4-478E-A8E7-697F8F2081F2}"/>
              </a:ext>
            </a:extLst>
          </p:cNvPr>
          <p:cNvSpPr/>
          <p:nvPr/>
        </p:nvSpPr>
        <p:spPr>
          <a:xfrm>
            <a:off x="1623825" y="447235"/>
            <a:ext cx="6375400" cy="400110"/>
          </a:xfrm>
          <a:prstGeom prst="rect">
            <a:avLst/>
          </a:prstGeom>
        </p:spPr>
        <p:txBody>
          <a:bodyPr wrap="square">
            <a:spAutoFit/>
          </a:bodyPr>
          <a:lstStyle/>
          <a:p>
            <a:pPr algn="just">
              <a:spcBef>
                <a:spcPct val="0"/>
              </a:spcBef>
            </a:pPr>
            <a:r>
              <a:rPr lang="en-US" altLang="en-US" sz="2000" b="1" dirty="0">
                <a:latin typeface="Tw Cen MT (Body)"/>
                <a:ea typeface="宋体" panose="02010600030101010101" pitchFamily="2" charset="-122"/>
              </a:rPr>
              <a:t>Initial Comparison between different gap filling methods</a:t>
            </a:r>
          </a:p>
        </p:txBody>
      </p:sp>
    </p:spTree>
    <p:extLst>
      <p:ext uri="{BB962C8B-B14F-4D97-AF65-F5344CB8AC3E}">
        <p14:creationId xmlns:p14="http://schemas.microsoft.com/office/powerpoint/2010/main" val="42424398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2">
            <a:extLst>
              <a:ext uri="{FF2B5EF4-FFF2-40B4-BE49-F238E27FC236}">
                <a16:creationId xmlns:a16="http://schemas.microsoft.com/office/drawing/2014/main" id="{228C48FA-2C24-4310-83BC-9507271A0BA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3EA638AD-8189-41F9-BDD7-F7C8FEFBF46D}" type="slidenum">
              <a:rPr lang="en-US" altLang="zh-CN" sz="1400" smtClean="0"/>
              <a:pPr>
                <a:spcBef>
                  <a:spcPct val="0"/>
                </a:spcBef>
                <a:buFontTx/>
                <a:buNone/>
              </a:pPr>
              <a:t>25</a:t>
            </a:fld>
            <a:endParaRPr lang="en-US" altLang="zh-CN" sz="1400" dirty="0"/>
          </a:p>
        </p:txBody>
      </p:sp>
      <p:cxnSp>
        <p:nvCxnSpPr>
          <p:cNvPr id="16" name="Straight Connector 3">
            <a:extLst>
              <a:ext uri="{FF2B5EF4-FFF2-40B4-BE49-F238E27FC236}">
                <a16:creationId xmlns:a16="http://schemas.microsoft.com/office/drawing/2014/main" id="{BC33314B-060F-4BDA-A9FD-8E61CBD36978}"/>
              </a:ext>
            </a:extLst>
          </p:cNvPr>
          <p:cNvCxnSpPr/>
          <p:nvPr/>
        </p:nvCxnSpPr>
        <p:spPr>
          <a:xfrm>
            <a:off x="0" y="990600"/>
            <a:ext cx="9134475"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 name="矩形 3">
            <a:extLst>
              <a:ext uri="{FF2B5EF4-FFF2-40B4-BE49-F238E27FC236}">
                <a16:creationId xmlns:a16="http://schemas.microsoft.com/office/drawing/2014/main" id="{F7119DEF-5A42-4C00-B230-5101375C4B54}"/>
              </a:ext>
            </a:extLst>
          </p:cNvPr>
          <p:cNvSpPr>
            <a:spLocks noChangeArrowheads="1"/>
          </p:cNvSpPr>
          <p:nvPr/>
        </p:nvSpPr>
        <p:spPr bwMode="auto">
          <a:xfrm>
            <a:off x="2743200" y="122004"/>
            <a:ext cx="3962400" cy="778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200000"/>
              </a:lnSpc>
              <a:spcBef>
                <a:spcPct val="0"/>
              </a:spcBef>
              <a:buFontTx/>
              <a:buNone/>
            </a:pPr>
            <a:r>
              <a:rPr lang="en-US" altLang="zh-CN" sz="2600" b="1" dirty="0">
                <a:latin typeface="Tw Cen MT (Body)"/>
              </a:rPr>
              <a:t>Summary and Future work</a:t>
            </a:r>
          </a:p>
        </p:txBody>
      </p:sp>
      <p:sp>
        <p:nvSpPr>
          <p:cNvPr id="2" name="Rectangle 1">
            <a:extLst>
              <a:ext uri="{FF2B5EF4-FFF2-40B4-BE49-F238E27FC236}">
                <a16:creationId xmlns:a16="http://schemas.microsoft.com/office/drawing/2014/main" id="{83323D10-DAE9-4BC4-9DF8-A58039B06F5D}"/>
              </a:ext>
            </a:extLst>
          </p:cNvPr>
          <p:cNvSpPr/>
          <p:nvPr/>
        </p:nvSpPr>
        <p:spPr>
          <a:xfrm>
            <a:off x="457199" y="1772562"/>
            <a:ext cx="8229601" cy="2031325"/>
          </a:xfrm>
          <a:prstGeom prst="rect">
            <a:avLst/>
          </a:prstGeom>
        </p:spPr>
        <p:txBody>
          <a:bodyPr wrap="square">
            <a:spAutoFit/>
          </a:bodyPr>
          <a:lstStyle/>
          <a:p>
            <a:pPr marL="285750" indent="-285750" algn="just">
              <a:spcBef>
                <a:spcPct val="0"/>
              </a:spcBef>
              <a:buFont typeface="Arial" panose="020B0604020202020204" pitchFamily="34" charset="0"/>
              <a:buChar char="•"/>
            </a:pPr>
            <a:r>
              <a:rPr lang="en-US" altLang="en-US" dirty="0"/>
              <a:t>Scene, angle, and spatiotemporal dependences are not obviously found in NOAA’s gap filling results, even though anomalies are found in extreme scenes. </a:t>
            </a:r>
          </a:p>
          <a:p>
            <a:pPr marL="285750" indent="-285750" algn="just">
              <a:spcBef>
                <a:spcPct val="0"/>
              </a:spcBef>
              <a:buFont typeface="Arial" panose="020B0604020202020204" pitchFamily="34" charset="0"/>
              <a:buChar char="•"/>
            </a:pPr>
            <a:r>
              <a:rPr lang="en-US" altLang="en-US" dirty="0"/>
              <a:t>The NOAA proposed gap filling results are comparable with real IASI in the inter-comparison studies. </a:t>
            </a:r>
          </a:p>
          <a:p>
            <a:pPr marL="285750" indent="-285750" algn="just">
              <a:spcBef>
                <a:spcPct val="0"/>
              </a:spcBef>
              <a:buFont typeface="Arial" panose="020B0604020202020204" pitchFamily="34" charset="0"/>
              <a:buChar char="•"/>
            </a:pPr>
            <a:r>
              <a:rPr lang="en-US" altLang="en-US" dirty="0"/>
              <a:t>Overall, the NOAA’s gap filling method could be an alternative way to choose in the GSICS community, and it can be easily embedded into the current GSICS operational software.</a:t>
            </a:r>
          </a:p>
        </p:txBody>
      </p:sp>
      <p:sp>
        <p:nvSpPr>
          <p:cNvPr id="7" name="TextBox 1">
            <a:extLst>
              <a:ext uri="{FF2B5EF4-FFF2-40B4-BE49-F238E27FC236}">
                <a16:creationId xmlns:a16="http://schemas.microsoft.com/office/drawing/2014/main" id="{66BDB928-F41D-4E1D-888E-BF2603E8E963}"/>
              </a:ext>
            </a:extLst>
          </p:cNvPr>
          <p:cNvSpPr txBox="1">
            <a:spLocks noChangeArrowheads="1"/>
          </p:cNvSpPr>
          <p:nvPr/>
        </p:nvSpPr>
        <p:spPr bwMode="auto">
          <a:xfrm>
            <a:off x="318782" y="3876215"/>
            <a:ext cx="1600200" cy="338554"/>
          </a:xfrm>
          <a:prstGeom prst="rect">
            <a:avLst/>
          </a:prstGeom>
          <a:solidFill>
            <a:schemeClr val="accent1"/>
          </a:solidFill>
          <a:ln w="9525">
            <a:solidFill>
              <a:schemeClr val="bg1"/>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spcBef>
                <a:spcPct val="0"/>
              </a:spcBef>
              <a:buFontTx/>
              <a:buNone/>
            </a:pPr>
            <a:r>
              <a:rPr lang="en-US" altLang="en-US" sz="1600" b="1" dirty="0">
                <a:latin typeface="Verdana" panose="020B0604030504040204" pitchFamily="34" charset="0"/>
              </a:rPr>
              <a:t>Future work</a:t>
            </a:r>
          </a:p>
        </p:txBody>
      </p:sp>
      <p:sp>
        <p:nvSpPr>
          <p:cNvPr id="8" name="TextBox 1">
            <a:extLst>
              <a:ext uri="{FF2B5EF4-FFF2-40B4-BE49-F238E27FC236}">
                <a16:creationId xmlns:a16="http://schemas.microsoft.com/office/drawing/2014/main" id="{40A73435-BFCE-4F95-B11B-14AA7545FD25}"/>
              </a:ext>
            </a:extLst>
          </p:cNvPr>
          <p:cNvSpPr txBox="1">
            <a:spLocks noChangeArrowheads="1"/>
          </p:cNvSpPr>
          <p:nvPr/>
        </p:nvSpPr>
        <p:spPr bwMode="auto">
          <a:xfrm>
            <a:off x="304800" y="1295400"/>
            <a:ext cx="1600200" cy="338554"/>
          </a:xfrm>
          <a:prstGeom prst="rect">
            <a:avLst/>
          </a:prstGeom>
          <a:solidFill>
            <a:schemeClr val="accent1"/>
          </a:solidFill>
          <a:ln w="9525">
            <a:solidFill>
              <a:schemeClr val="bg1"/>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spcBef>
                <a:spcPct val="0"/>
              </a:spcBef>
              <a:buFontTx/>
              <a:buNone/>
            </a:pPr>
            <a:r>
              <a:rPr lang="en-US" altLang="en-US" sz="1600" b="1" dirty="0">
                <a:latin typeface="Verdana" panose="020B0604030504040204" pitchFamily="34" charset="0"/>
              </a:rPr>
              <a:t>Summary</a:t>
            </a:r>
          </a:p>
        </p:txBody>
      </p:sp>
      <p:sp>
        <p:nvSpPr>
          <p:cNvPr id="3" name="TextBox 2">
            <a:extLst>
              <a:ext uri="{FF2B5EF4-FFF2-40B4-BE49-F238E27FC236}">
                <a16:creationId xmlns:a16="http://schemas.microsoft.com/office/drawing/2014/main" id="{61D10514-0507-4C02-83E7-3815474AA292}"/>
              </a:ext>
            </a:extLst>
          </p:cNvPr>
          <p:cNvSpPr txBox="1"/>
          <p:nvPr/>
        </p:nvSpPr>
        <p:spPr>
          <a:xfrm>
            <a:off x="428538" y="4340527"/>
            <a:ext cx="8258262" cy="2031325"/>
          </a:xfrm>
          <a:prstGeom prst="rect">
            <a:avLst/>
          </a:prstGeom>
          <a:noFill/>
        </p:spPr>
        <p:txBody>
          <a:bodyPr wrap="square" rtlCol="0">
            <a:spAutoFit/>
          </a:bodyPr>
          <a:lstStyle/>
          <a:p>
            <a:pPr marL="285750" indent="-285750" algn="just">
              <a:buFont typeface="Arial" panose="020B0604020202020204" pitchFamily="34" charset="0"/>
              <a:buChar char="•"/>
            </a:pPr>
            <a:r>
              <a:rPr lang="en-US" dirty="0"/>
              <a:t>More extreme scenes will be in included in the training dataset to see if this will reduce the anomalies. Furthermore, a machine learning based neutral network gap filling method is under investigated now to see if this could solve these issues and finally improve the gap filling accuracy.</a:t>
            </a:r>
          </a:p>
          <a:p>
            <a:pPr marL="285750" indent="-285750" algn="just">
              <a:buFont typeface="Arial" panose="020B0604020202020204" pitchFamily="34" charset="0"/>
              <a:buChar char="•"/>
            </a:pPr>
            <a:r>
              <a:rPr lang="en-US" dirty="0"/>
              <a:t>Following Tim’s suggestions on this issue, </a:t>
            </a:r>
            <a:r>
              <a:rPr lang="en-US" altLang="zh-CN" dirty="0"/>
              <a:t>we are now trying to work with Xu Liu and Wan Wu together to see if we could use the PCRTM data to predict out the channels beyond 2760 cm-1.</a:t>
            </a:r>
          </a:p>
        </p:txBody>
      </p:sp>
      <p:pic>
        <p:nvPicPr>
          <p:cNvPr id="10" name="Picture 5" descr="C:\Users\huixu\Desktop\logo.png">
            <a:extLst>
              <a:ext uri="{FF2B5EF4-FFF2-40B4-BE49-F238E27FC236}">
                <a16:creationId xmlns:a16="http://schemas.microsoft.com/office/drawing/2014/main" id="{4EF82443-7FB2-463A-8944-7C35EC9238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7555" y="58513"/>
            <a:ext cx="1219137" cy="662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274E1DAB-CB11-46C9-B9D6-C677144B1B81}"/>
              </a:ext>
            </a:extLst>
          </p:cNvPr>
          <p:cNvPicPr>
            <a:picLocks noChangeAspect="1"/>
          </p:cNvPicPr>
          <p:nvPr/>
        </p:nvPicPr>
        <p:blipFill>
          <a:blip r:embed="rId3"/>
          <a:stretch>
            <a:fillRect/>
          </a:stretch>
        </p:blipFill>
        <p:spPr>
          <a:xfrm>
            <a:off x="57150" y="76200"/>
            <a:ext cx="1566675" cy="618745"/>
          </a:xfrm>
          <a:prstGeom prst="rect">
            <a:avLst/>
          </a:prstGeom>
        </p:spPr>
      </p:pic>
    </p:spTree>
    <p:extLst>
      <p:ext uri="{BB962C8B-B14F-4D97-AF65-F5344CB8AC3E}">
        <p14:creationId xmlns:p14="http://schemas.microsoft.com/office/powerpoint/2010/main" val="11297274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2">
            <a:extLst>
              <a:ext uri="{FF2B5EF4-FFF2-40B4-BE49-F238E27FC236}">
                <a16:creationId xmlns:a16="http://schemas.microsoft.com/office/drawing/2014/main" id="{A27D6F6B-2EBA-4F8C-B44F-8D386A4DF07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A1A93971-A653-4EBC-91EE-DA94D86225B0}" type="slidenum">
              <a:rPr lang="en-US" altLang="zh-CN" sz="1400" smtClean="0"/>
              <a:pPr>
                <a:spcBef>
                  <a:spcPct val="0"/>
                </a:spcBef>
                <a:buFontTx/>
                <a:buNone/>
              </a:pPr>
              <a:t>26</a:t>
            </a:fld>
            <a:endParaRPr lang="en-US" altLang="zh-CN" sz="1400" dirty="0"/>
          </a:p>
        </p:txBody>
      </p:sp>
      <p:sp>
        <p:nvSpPr>
          <p:cNvPr id="4" name="Rectangle 3">
            <a:extLst>
              <a:ext uri="{FF2B5EF4-FFF2-40B4-BE49-F238E27FC236}">
                <a16:creationId xmlns:a16="http://schemas.microsoft.com/office/drawing/2014/main" id="{2F39849F-E448-42F8-93CE-3A2D11E8959F}"/>
              </a:ext>
            </a:extLst>
          </p:cNvPr>
          <p:cNvSpPr/>
          <p:nvPr/>
        </p:nvSpPr>
        <p:spPr>
          <a:xfrm>
            <a:off x="2795588" y="1981200"/>
            <a:ext cx="3810000" cy="1570038"/>
          </a:xfrm>
          <a:prstGeom prst="rect">
            <a:avLst/>
          </a:prstGeom>
          <a:noFill/>
        </p:spPr>
        <p:txBody>
          <a:bodyPr wrap="none">
            <a:spAutoFit/>
          </a:bodyPr>
          <a:lstStyle/>
          <a:p>
            <a:pPr algn="ctr" eaLnBrk="1" hangingPunct="1">
              <a:defRPr/>
            </a:pPr>
            <a:r>
              <a:rPr lang="en-US" sz="9600" dirty="0">
                <a:ln w="0"/>
                <a:solidFill>
                  <a:schemeClr val="tx1">
                    <a:lumMod val="75000"/>
                    <a:lumOff val="2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Thanks</a:t>
            </a:r>
          </a:p>
        </p:txBody>
      </p:sp>
      <p:grpSp>
        <p:nvGrpSpPr>
          <p:cNvPr id="25605" name="Group 10">
            <a:extLst>
              <a:ext uri="{FF2B5EF4-FFF2-40B4-BE49-F238E27FC236}">
                <a16:creationId xmlns:a16="http://schemas.microsoft.com/office/drawing/2014/main" id="{6F5A73C1-8C23-4551-9284-0B1055A9831A}"/>
              </a:ext>
            </a:extLst>
          </p:cNvPr>
          <p:cNvGrpSpPr>
            <a:grpSpLocks/>
          </p:cNvGrpSpPr>
          <p:nvPr/>
        </p:nvGrpSpPr>
        <p:grpSpPr bwMode="auto">
          <a:xfrm>
            <a:off x="1398588" y="3714750"/>
            <a:ext cx="6450012" cy="1533525"/>
            <a:chOff x="1488265" y="4648200"/>
            <a:chExt cx="6449236" cy="1533526"/>
          </a:xfrm>
        </p:grpSpPr>
        <p:sp>
          <p:nvSpPr>
            <p:cNvPr id="5" name="TextBox 4">
              <a:extLst>
                <a:ext uri="{FF2B5EF4-FFF2-40B4-BE49-F238E27FC236}">
                  <a16:creationId xmlns:a16="http://schemas.microsoft.com/office/drawing/2014/main" id="{6BDC78D8-A637-4430-B709-1F6F0F095E0F}"/>
                </a:ext>
              </a:extLst>
            </p:cNvPr>
            <p:cNvSpPr txBox="1"/>
            <p:nvPr/>
          </p:nvSpPr>
          <p:spPr>
            <a:xfrm>
              <a:off x="3353353" y="4654550"/>
              <a:ext cx="4584148" cy="1524001"/>
            </a:xfrm>
            <a:prstGeom prst="rect">
              <a:avLst/>
            </a:prstGeom>
            <a:solidFill>
              <a:schemeClr val="bg2">
                <a:lumMod val="20000"/>
                <a:lumOff val="80000"/>
              </a:schemeClr>
            </a:solidFill>
            <a:ln>
              <a:solidFill>
                <a:schemeClr val="tx2"/>
              </a:solidFill>
            </a:ln>
          </p:spPr>
          <p:txBody>
            <a:bodyPr>
              <a:spAutoFit/>
            </a:bodyPr>
            <a:lstStyle/>
            <a:p>
              <a:pPr eaLnBrk="1" hangingPunct="1">
                <a:lnSpc>
                  <a:spcPct val="150000"/>
                </a:lnSpc>
                <a:defRPr/>
              </a:pP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Hui Xu </a:t>
              </a:r>
            </a:p>
            <a:p>
              <a:pPr eaLnBrk="1" hangingPunct="1">
                <a:lnSpc>
                  <a:spcPct val="150000"/>
                </a:lnSpc>
                <a:defRPr/>
              </a:pPr>
              <a:r>
                <a:rPr lang="en-US" sz="1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(CICS/ESSIC/Univ. of Maryland, College Park, MD) </a:t>
              </a:r>
            </a:p>
            <a:p>
              <a:pPr eaLnBrk="1" hangingPunct="1">
                <a:lnSpc>
                  <a:spcPct val="150000"/>
                </a:lnSpc>
                <a:defRPr/>
              </a:pP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Email: </a:t>
              </a:r>
              <a:r>
                <a:rPr lang="en-US" sz="24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huixu@umd.edu</a:t>
              </a:r>
            </a:p>
          </p:txBody>
        </p:sp>
        <p:pic>
          <p:nvPicPr>
            <p:cNvPr id="9" name="Picture 8">
              <a:extLst>
                <a:ext uri="{FF2B5EF4-FFF2-40B4-BE49-F238E27FC236}">
                  <a16:creationId xmlns:a16="http://schemas.microsoft.com/office/drawing/2014/main" id="{DD4185CD-92CD-48AA-ABA6-5603808912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8265" y="4648200"/>
              <a:ext cx="1852389" cy="1533526"/>
            </a:xfrm>
            <a:prstGeom prst="rect">
              <a:avLst/>
            </a:prstGeom>
            <a:ln>
              <a:noFill/>
            </a:ln>
            <a:effectLst>
              <a:outerShdw blurRad="292100" dist="139700" dir="2700000" algn="tl" rotWithShape="0">
                <a:srgbClr val="333333">
                  <a:alpha val="65000"/>
                </a:srgbClr>
              </a:outerShdw>
            </a:effectLst>
          </p:spPr>
        </p:pic>
      </p:grpSp>
      <p:pic>
        <p:nvPicPr>
          <p:cNvPr id="8" name="Picture 5" descr="C:\Users\huixu\Desktop\logo.png">
            <a:extLst>
              <a:ext uri="{FF2B5EF4-FFF2-40B4-BE49-F238E27FC236}">
                <a16:creationId xmlns:a16="http://schemas.microsoft.com/office/drawing/2014/main" id="{FE72549D-72D8-4D88-80B3-6529C3368A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7555" y="58513"/>
            <a:ext cx="1219137" cy="662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C0943BB3-F697-4CD3-9934-F70E27D47400}"/>
              </a:ext>
            </a:extLst>
          </p:cNvPr>
          <p:cNvPicPr>
            <a:picLocks noChangeAspect="1"/>
          </p:cNvPicPr>
          <p:nvPr/>
        </p:nvPicPr>
        <p:blipFill>
          <a:blip r:embed="rId4"/>
          <a:stretch>
            <a:fillRect/>
          </a:stretch>
        </p:blipFill>
        <p:spPr>
          <a:xfrm>
            <a:off x="57150" y="76200"/>
            <a:ext cx="1566675" cy="61874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2">
            <a:extLst>
              <a:ext uri="{FF2B5EF4-FFF2-40B4-BE49-F238E27FC236}">
                <a16:creationId xmlns:a16="http://schemas.microsoft.com/office/drawing/2014/main" id="{228C48FA-2C24-4310-83BC-9507271A0BA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3EA638AD-8189-41F9-BDD7-F7C8FEFBF46D}" type="slidenum">
              <a:rPr lang="en-US" altLang="zh-CN" sz="1400" smtClean="0"/>
              <a:pPr>
                <a:spcBef>
                  <a:spcPct val="0"/>
                </a:spcBef>
                <a:buFontTx/>
                <a:buNone/>
              </a:pPr>
              <a:t>3</a:t>
            </a:fld>
            <a:endParaRPr lang="en-US" altLang="zh-CN" sz="1400" dirty="0"/>
          </a:p>
        </p:txBody>
      </p:sp>
      <mc:AlternateContent xmlns:mc="http://schemas.openxmlformats.org/markup-compatibility/2006" xmlns:a14="http://schemas.microsoft.com/office/drawing/2010/main">
        <mc:Choice Requires="a14">
          <p:graphicFrame>
            <p:nvGraphicFramePr>
              <p:cNvPr id="2" name="Table 1">
                <a:extLst>
                  <a:ext uri="{FF2B5EF4-FFF2-40B4-BE49-F238E27FC236}">
                    <a16:creationId xmlns:a16="http://schemas.microsoft.com/office/drawing/2014/main" id="{12B75D12-FA0B-4B2F-9D9B-3346B42DDD83}"/>
                  </a:ext>
                </a:extLst>
              </p:cNvPr>
              <p:cNvGraphicFramePr>
                <a:graphicFrameLocks noGrp="1"/>
              </p:cNvGraphicFramePr>
              <p:nvPr>
                <p:extLst>
                  <p:ext uri="{D42A27DB-BD31-4B8C-83A1-F6EECF244321}">
                    <p14:modId xmlns:p14="http://schemas.microsoft.com/office/powerpoint/2010/main" val="607956322"/>
                  </p:ext>
                </p:extLst>
              </p:nvPr>
            </p:nvGraphicFramePr>
            <p:xfrm>
              <a:off x="342900" y="1066800"/>
              <a:ext cx="8477250" cy="4397511"/>
            </p:xfrm>
            <a:graphic>
              <a:graphicData uri="http://schemas.openxmlformats.org/drawingml/2006/table">
                <a:tbl>
                  <a:tblPr firstRow="1" firstCol="1" bandRow="1">
                    <a:tableStyleId>{5C22544A-7EE6-4342-B048-85BDC9FD1C3A}</a:tableStyleId>
                  </a:tblPr>
                  <a:tblGrid>
                    <a:gridCol w="1199568">
                      <a:extLst>
                        <a:ext uri="{9D8B030D-6E8A-4147-A177-3AD203B41FA5}">
                          <a16:colId xmlns:a16="http://schemas.microsoft.com/office/drawing/2014/main" val="2991550212"/>
                        </a:ext>
                      </a:extLst>
                    </a:gridCol>
                    <a:gridCol w="1696032">
                      <a:extLst>
                        <a:ext uri="{9D8B030D-6E8A-4147-A177-3AD203B41FA5}">
                          <a16:colId xmlns:a16="http://schemas.microsoft.com/office/drawing/2014/main" val="706013196"/>
                        </a:ext>
                      </a:extLst>
                    </a:gridCol>
                    <a:gridCol w="2438400">
                      <a:extLst>
                        <a:ext uri="{9D8B030D-6E8A-4147-A177-3AD203B41FA5}">
                          <a16:colId xmlns:a16="http://schemas.microsoft.com/office/drawing/2014/main" val="3778971451"/>
                        </a:ext>
                      </a:extLst>
                    </a:gridCol>
                    <a:gridCol w="3143250">
                      <a:extLst>
                        <a:ext uri="{9D8B030D-6E8A-4147-A177-3AD203B41FA5}">
                          <a16:colId xmlns:a16="http://schemas.microsoft.com/office/drawing/2014/main" val="2621702974"/>
                        </a:ext>
                      </a:extLst>
                    </a:gridCol>
                  </a:tblGrid>
                  <a:tr h="758238">
                    <a:tc>
                      <a:txBody>
                        <a:bodyPr/>
                        <a:lstStyle/>
                        <a:p>
                          <a:pPr algn="ctr">
                            <a:spcAft>
                              <a:spcPts val="0"/>
                            </a:spcAft>
                          </a:pPr>
                          <a:r>
                            <a:rPr lang="en-US" sz="1600" dirty="0">
                              <a:effectLst/>
                              <a:latin typeface="Tw Cen MT (Body)"/>
                              <a:cs typeface="Times New Roman" panose="02020603050405020304" pitchFamily="18" charset="0"/>
                            </a:rPr>
                            <a:t>Sensors</a:t>
                          </a:r>
                          <a:endParaRPr lang="en-US" sz="1600" dirty="0">
                            <a:effectLst/>
                            <a:latin typeface="Tw Cen MT (Body)"/>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600" dirty="0">
                              <a:effectLst/>
                              <a:latin typeface="Tw Cen MT (Body)"/>
                              <a:cs typeface="Times New Roman" panose="02020603050405020304" pitchFamily="18" charset="0"/>
                            </a:rPr>
                            <a:t>Channel </a:t>
                          </a:r>
                          <a:br>
                            <a:rPr lang="en-US" sz="1600" dirty="0">
                              <a:effectLst/>
                              <a:latin typeface="Tw Cen MT (Body)"/>
                              <a:cs typeface="Times New Roman" panose="02020603050405020304" pitchFamily="18" charset="0"/>
                            </a:rPr>
                          </a:br>
                          <a:r>
                            <a:rPr lang="en-US" sz="1600" dirty="0">
                              <a:effectLst/>
                              <a:latin typeface="Tw Cen MT (Body)"/>
                              <a:cs typeface="Times New Roman" panose="02020603050405020304" pitchFamily="18" charset="0"/>
                            </a:rPr>
                            <a:t>number</a:t>
                          </a:r>
                          <a:endParaRPr lang="en-US" sz="1600" dirty="0">
                            <a:effectLst/>
                            <a:latin typeface="Tw Cen MT (Body)"/>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600" dirty="0">
                              <a:effectLst/>
                              <a:latin typeface="Tw Cen MT (Body)"/>
                              <a:cs typeface="Times New Roman" panose="02020603050405020304" pitchFamily="18" charset="0"/>
                            </a:rPr>
                            <a:t>Central </a:t>
                          </a:r>
                          <a:br>
                            <a:rPr lang="en-US" sz="1600" dirty="0">
                              <a:effectLst/>
                              <a:latin typeface="Tw Cen MT (Body)"/>
                              <a:cs typeface="Times New Roman" panose="02020603050405020304" pitchFamily="18" charset="0"/>
                            </a:rPr>
                          </a:br>
                          <a:r>
                            <a:rPr lang="en-US" sz="1600" dirty="0">
                              <a:effectLst/>
                              <a:latin typeface="Tw Cen MT (Body)"/>
                              <a:cs typeface="Times New Roman" panose="02020603050405020304" pitchFamily="18" charset="0"/>
                            </a:rPr>
                            <a:t>Wavelength (µm)</a:t>
                          </a:r>
                          <a:endParaRPr lang="en-US" sz="1600" dirty="0">
                            <a:effectLst/>
                            <a:latin typeface="Tw Cen MT (Body)"/>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600" dirty="0">
                              <a:effectLst/>
                              <a:latin typeface="Tw Cen MT (Body)"/>
                              <a:cs typeface="Times New Roman" panose="02020603050405020304" pitchFamily="18" charset="0"/>
                            </a:rPr>
                            <a:t>SRF covered by CrIS spectrum </a:t>
                          </a:r>
                          <a:br>
                            <a:rPr lang="en-US" sz="1600" dirty="0">
                              <a:effectLst/>
                              <a:latin typeface="Tw Cen MT (Body)"/>
                              <a:cs typeface="Times New Roman" panose="02020603050405020304" pitchFamily="18" charset="0"/>
                            </a:rPr>
                          </a:br>
                          <a:r>
                            <a:rPr lang="en-US" sz="2000" dirty="0">
                              <a:effectLst/>
                              <a:latin typeface="Tw Cen MT (Body)"/>
                              <a:cs typeface="Times New Roman" panose="02020603050405020304" pitchFamily="18" charset="0"/>
                            </a:rPr>
                            <a:t>(</a:t>
                          </a:r>
                          <a:r>
                            <a:rPr lang="en-US" sz="1600" dirty="0">
                              <a:effectLst/>
                              <a:latin typeface="Tw Cen MT (Body)"/>
                              <a:cs typeface="Times New Roman" panose="02020603050405020304" pitchFamily="18" charset="0"/>
                            </a:rPr>
                            <a:t>%</a:t>
                          </a:r>
                          <a14:m>
                            <m:oMath xmlns:m="http://schemas.openxmlformats.org/officeDocument/2006/math">
                              <m:r>
                                <a:rPr lang="en-US" sz="2000">
                                  <a:effectLst/>
                                  <a:latin typeface="Cambria Math" panose="02040503050406030204" pitchFamily="18" charset="0"/>
                                </a:rPr>
                                <m:t>=</m:t>
                              </m:r>
                              <m:f>
                                <m:fPr>
                                  <m:ctrlPr>
                                    <a:rPr lang="en-US" sz="2000" i="1">
                                      <a:effectLst/>
                                      <a:latin typeface="Cambria Math" panose="02040503050406030204" pitchFamily="18" charset="0"/>
                                    </a:rPr>
                                  </m:ctrlPr>
                                </m:fPr>
                                <m:num>
                                  <m:nary>
                                    <m:naryPr>
                                      <m:limLoc m:val="undOvr"/>
                                      <m:subHide m:val="on"/>
                                      <m:supHide m:val="on"/>
                                      <m:ctrlPr>
                                        <a:rPr lang="en-US" sz="2000" i="1">
                                          <a:effectLst/>
                                          <a:latin typeface="Cambria Math" panose="02040503050406030204" pitchFamily="18" charset="0"/>
                                        </a:rPr>
                                      </m:ctrlPr>
                                    </m:naryPr>
                                    <m:sub/>
                                    <m:sup/>
                                    <m:e>
                                      <m:r>
                                        <a:rPr lang="en-US" sz="2000">
                                          <a:effectLst/>
                                          <a:latin typeface="Cambria Math" panose="02040503050406030204" pitchFamily="18" charset="0"/>
                                        </a:rPr>
                                        <m:t>𝑺</m:t>
                                      </m:r>
                                      <m:d>
                                        <m:dPr>
                                          <m:ctrlPr>
                                            <a:rPr lang="en-US" sz="2000" i="1">
                                              <a:effectLst/>
                                              <a:latin typeface="Cambria Math" panose="02040503050406030204" pitchFamily="18" charset="0"/>
                                            </a:rPr>
                                          </m:ctrlPr>
                                        </m:dPr>
                                        <m:e>
                                          <m:r>
                                            <a:rPr lang="en-US" sz="2000">
                                              <a:effectLst/>
                                              <a:latin typeface="Cambria Math" panose="02040503050406030204" pitchFamily="18" charset="0"/>
                                            </a:rPr>
                                            <m:t>𝒗</m:t>
                                          </m:r>
                                          <m:r>
                                            <a:rPr lang="en-US" sz="2000">
                                              <a:effectLst/>
                                              <a:latin typeface="Cambria Math" panose="02040503050406030204" pitchFamily="18" charset="0"/>
                                            </a:rPr>
                                            <m:t>𝟏</m:t>
                                          </m:r>
                                        </m:e>
                                      </m:d>
                                      <m:r>
                                        <a:rPr lang="en-US" sz="2000">
                                          <a:effectLst/>
                                          <a:latin typeface="Cambria Math" panose="02040503050406030204" pitchFamily="18" charset="0"/>
                                        </a:rPr>
                                        <m:t>∙</m:t>
                                      </m:r>
                                      <m:r>
                                        <a:rPr lang="en-US" sz="2000" smtClean="0">
                                          <a:effectLst/>
                                          <a:latin typeface="Cambria Math" panose="02040503050406030204" pitchFamily="18" charset="0"/>
                                        </a:rPr>
                                        <m:t>𝒅𝒗</m:t>
                                      </m:r>
                                      <m:r>
                                        <a:rPr lang="en-US" sz="2000" b="1" i="1" smtClean="0">
                                          <a:effectLst/>
                                          <a:latin typeface="Cambria Math" panose="02040503050406030204" pitchFamily="18" charset="0"/>
                                        </a:rPr>
                                        <m:t>𝟏</m:t>
                                      </m:r>
                                    </m:e>
                                  </m:nary>
                                </m:num>
                                <m:den>
                                  <m:nary>
                                    <m:naryPr>
                                      <m:limLoc m:val="undOvr"/>
                                      <m:subHide m:val="on"/>
                                      <m:supHide m:val="on"/>
                                      <m:ctrlPr>
                                        <a:rPr lang="en-US" sz="2000" i="1">
                                          <a:effectLst/>
                                          <a:latin typeface="Cambria Math" panose="02040503050406030204" pitchFamily="18" charset="0"/>
                                        </a:rPr>
                                      </m:ctrlPr>
                                    </m:naryPr>
                                    <m:sub/>
                                    <m:sup/>
                                    <m:e>
                                      <m:r>
                                        <a:rPr lang="en-US" sz="2000">
                                          <a:effectLst/>
                                          <a:latin typeface="Cambria Math" panose="02040503050406030204" pitchFamily="18" charset="0"/>
                                        </a:rPr>
                                        <m:t>𝑺</m:t>
                                      </m:r>
                                      <m:d>
                                        <m:dPr>
                                          <m:ctrlPr>
                                            <a:rPr lang="en-US" sz="2000" i="1">
                                              <a:effectLst/>
                                              <a:latin typeface="Cambria Math" panose="02040503050406030204" pitchFamily="18" charset="0"/>
                                            </a:rPr>
                                          </m:ctrlPr>
                                        </m:dPr>
                                        <m:e>
                                          <m:r>
                                            <a:rPr lang="en-US" sz="2000">
                                              <a:effectLst/>
                                              <a:latin typeface="Cambria Math" panose="02040503050406030204" pitchFamily="18" charset="0"/>
                                            </a:rPr>
                                            <m:t>𝒗</m:t>
                                          </m:r>
                                          <m:r>
                                            <a:rPr lang="en-US" sz="2000">
                                              <a:effectLst/>
                                              <a:latin typeface="Cambria Math" panose="02040503050406030204" pitchFamily="18" charset="0"/>
                                            </a:rPr>
                                            <m:t>𝟎</m:t>
                                          </m:r>
                                        </m:e>
                                      </m:d>
                                      <m:r>
                                        <a:rPr lang="en-US" sz="2000">
                                          <a:effectLst/>
                                          <a:latin typeface="Cambria Math" panose="02040503050406030204" pitchFamily="18" charset="0"/>
                                        </a:rPr>
                                        <m:t>∙</m:t>
                                      </m:r>
                                      <m:r>
                                        <a:rPr lang="en-US" sz="2000">
                                          <a:effectLst/>
                                          <a:latin typeface="Cambria Math" panose="02040503050406030204" pitchFamily="18" charset="0"/>
                                        </a:rPr>
                                        <m:t>𝒅𝒗</m:t>
                                      </m:r>
                                      <m:r>
                                        <a:rPr lang="en-US" sz="2000" b="1" i="0" smtClean="0">
                                          <a:effectLst/>
                                          <a:latin typeface="Cambria Math" panose="02040503050406030204" pitchFamily="18" charset="0"/>
                                        </a:rPr>
                                        <m:t>𝟎</m:t>
                                      </m:r>
                                    </m:e>
                                  </m:nary>
                                </m:den>
                              </m:f>
                            </m:oMath>
                          </a14:m>
                          <a:r>
                            <a:rPr lang="en-US" sz="2000" dirty="0">
                              <a:effectLst/>
                              <a:latin typeface="Tw Cen MT (Body)"/>
                              <a:cs typeface="Times New Roman" panose="02020603050405020304" pitchFamily="18" charset="0"/>
                            </a:rPr>
                            <a:t>)*</a:t>
                          </a:r>
                          <a:endParaRPr lang="en-US" sz="1600" dirty="0">
                            <a:effectLst/>
                            <a:latin typeface="Tw Cen MT (Body)"/>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780961639"/>
                      </a:ext>
                    </a:extLst>
                  </a:tr>
                  <a:tr h="249017">
                    <a:tc rowSpan="3">
                      <a:txBody>
                        <a:bodyPr/>
                        <a:lstStyle/>
                        <a:p>
                          <a:pPr algn="ctr">
                            <a:spcAft>
                              <a:spcPts val="0"/>
                            </a:spcAft>
                          </a:pPr>
                          <a:r>
                            <a:rPr lang="en-US" sz="1600" dirty="0">
                              <a:solidFill>
                                <a:srgbClr val="FF0000"/>
                              </a:solidFill>
                              <a:effectLst/>
                              <a:latin typeface="Tw Cen MT (Body)"/>
                              <a:cs typeface="Times New Roman" panose="02020603050405020304" pitchFamily="18" charset="0"/>
                            </a:rPr>
                            <a:t>ABI on </a:t>
                          </a:r>
                        </a:p>
                        <a:p>
                          <a:pPr algn="ctr">
                            <a:spcAft>
                              <a:spcPts val="0"/>
                            </a:spcAft>
                          </a:pPr>
                          <a:r>
                            <a:rPr lang="en-US" sz="1600" dirty="0">
                              <a:solidFill>
                                <a:srgbClr val="FF0000"/>
                              </a:solidFill>
                              <a:effectLst/>
                              <a:latin typeface="Tw Cen MT (Body)"/>
                              <a:cs typeface="Times New Roman" panose="02020603050405020304" pitchFamily="18" charset="0"/>
                            </a:rPr>
                            <a:t>GOES-16</a:t>
                          </a:r>
                          <a:endParaRPr lang="en-US" sz="1600" dirty="0">
                            <a:solidFill>
                              <a:srgbClr val="FF0000"/>
                            </a:solidFill>
                            <a:effectLst/>
                            <a:latin typeface="Tw Cen MT (Body)"/>
                            <a:ea typeface="宋体" panose="02010600030101010101" pitchFamily="2" charset="-122"/>
                            <a:cs typeface="Times New Roman" panose="02020603050405020304" pitchFamily="18" charset="0"/>
                          </a:endParaRPr>
                        </a:p>
                      </a:txBody>
                      <a:tcPr marL="68580" marR="68580" marT="0" marB="0" anchor="ctr"/>
                    </a:tc>
                    <a:tc>
                      <a:txBody>
                        <a:bodyPr/>
                        <a:lstStyle/>
                        <a:p>
                          <a:pPr algn="r">
                            <a:spcAft>
                              <a:spcPts val="0"/>
                            </a:spcAft>
                          </a:pPr>
                          <a:r>
                            <a:rPr lang="en-US" sz="1600" dirty="0">
                              <a:solidFill>
                                <a:srgbClr val="FF0000"/>
                              </a:solidFill>
                              <a:effectLst/>
                              <a:latin typeface="Tw Cen MT (Body)"/>
                              <a:cs typeface="Times New Roman" panose="02020603050405020304" pitchFamily="18" charset="0"/>
                            </a:rPr>
                            <a:t>7</a:t>
                          </a:r>
                          <a:endParaRPr lang="en-US" sz="1600" dirty="0">
                            <a:solidFill>
                              <a:srgbClr val="FF0000"/>
                            </a:solidFill>
                            <a:effectLst/>
                            <a:latin typeface="Tw Cen MT (Body)"/>
                            <a:ea typeface="宋体" panose="02010600030101010101" pitchFamily="2" charset="-122"/>
                            <a:cs typeface="Times New Roman" panose="02020603050405020304" pitchFamily="18" charset="0"/>
                          </a:endParaRPr>
                        </a:p>
                      </a:txBody>
                      <a:tcPr marL="68580" marR="68580" marT="0" marB="0" anchor="ctr"/>
                    </a:tc>
                    <a:tc>
                      <a:txBody>
                        <a:bodyPr/>
                        <a:lstStyle/>
                        <a:p>
                          <a:pPr algn="r">
                            <a:spcAft>
                              <a:spcPts val="0"/>
                            </a:spcAft>
                          </a:pPr>
                          <a:r>
                            <a:rPr lang="en-US" sz="1600" dirty="0">
                              <a:solidFill>
                                <a:srgbClr val="FF0000"/>
                              </a:solidFill>
                              <a:effectLst/>
                              <a:latin typeface="Tw Cen MT (Body)"/>
                              <a:cs typeface="Times New Roman" panose="02020603050405020304" pitchFamily="18" charset="0"/>
                            </a:rPr>
                            <a:t>3.89</a:t>
                          </a:r>
                          <a:endParaRPr lang="en-US" sz="1600" dirty="0">
                            <a:solidFill>
                              <a:srgbClr val="FF0000"/>
                            </a:solidFill>
                            <a:effectLst/>
                            <a:latin typeface="Tw Cen MT (Body)"/>
                            <a:ea typeface="宋体" panose="02010600030101010101" pitchFamily="2" charset="-122"/>
                            <a:cs typeface="Times New Roman" panose="02020603050405020304" pitchFamily="18" charset="0"/>
                          </a:endParaRPr>
                        </a:p>
                      </a:txBody>
                      <a:tcPr marL="68580" marR="68580" marT="0" marB="0" anchor="ctr"/>
                    </a:tc>
                    <a:tc>
                      <a:txBody>
                        <a:bodyPr/>
                        <a:lstStyle/>
                        <a:p>
                          <a:pPr algn="r">
                            <a:spcAft>
                              <a:spcPts val="0"/>
                            </a:spcAft>
                          </a:pPr>
                          <a:r>
                            <a:rPr lang="en-US" sz="1600" dirty="0">
                              <a:solidFill>
                                <a:srgbClr val="FF0000"/>
                              </a:solidFill>
                              <a:effectLst/>
                              <a:latin typeface="Tw Cen MT (Body)"/>
                              <a:cs typeface="Times New Roman" panose="02020603050405020304" pitchFamily="18" charset="0"/>
                            </a:rPr>
                            <a:t>32.90%</a:t>
                          </a:r>
                          <a:endParaRPr lang="en-US" sz="1600" dirty="0">
                            <a:solidFill>
                              <a:srgbClr val="FF0000"/>
                            </a:solidFill>
                            <a:effectLst/>
                            <a:latin typeface="Tw Cen MT (Body)"/>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169986794"/>
                      </a:ext>
                    </a:extLst>
                  </a:tr>
                  <a:tr h="249017">
                    <a:tc vMerge="1">
                      <a:txBody>
                        <a:bodyPr/>
                        <a:lstStyle/>
                        <a:p>
                          <a:endParaRPr lang="en-US"/>
                        </a:p>
                      </a:txBody>
                      <a:tcPr/>
                    </a:tc>
                    <a:tc>
                      <a:txBody>
                        <a:bodyPr/>
                        <a:lstStyle/>
                        <a:p>
                          <a:pPr algn="r">
                            <a:spcAft>
                              <a:spcPts val="0"/>
                            </a:spcAft>
                          </a:pPr>
                          <a:r>
                            <a:rPr lang="en-US" sz="1600" dirty="0">
                              <a:solidFill>
                                <a:srgbClr val="FF0000"/>
                              </a:solidFill>
                              <a:effectLst/>
                              <a:latin typeface="Tw Cen MT (Body)"/>
                              <a:cs typeface="Times New Roman" panose="02020603050405020304" pitchFamily="18" charset="0"/>
                            </a:rPr>
                            <a:t>8</a:t>
                          </a:r>
                          <a:endParaRPr lang="en-US" sz="1600" dirty="0">
                            <a:solidFill>
                              <a:srgbClr val="FF0000"/>
                            </a:solidFill>
                            <a:effectLst/>
                            <a:latin typeface="Tw Cen MT (Body)"/>
                            <a:ea typeface="宋体" panose="02010600030101010101" pitchFamily="2" charset="-122"/>
                            <a:cs typeface="Times New Roman" panose="02020603050405020304" pitchFamily="18" charset="0"/>
                          </a:endParaRPr>
                        </a:p>
                      </a:txBody>
                      <a:tcPr marL="68580" marR="68580" marT="0" marB="0" anchor="ctr"/>
                    </a:tc>
                    <a:tc>
                      <a:txBody>
                        <a:bodyPr/>
                        <a:lstStyle/>
                        <a:p>
                          <a:pPr algn="r">
                            <a:spcAft>
                              <a:spcPts val="0"/>
                            </a:spcAft>
                          </a:pPr>
                          <a:r>
                            <a:rPr lang="en-US" sz="1600" dirty="0">
                              <a:solidFill>
                                <a:srgbClr val="FF0000"/>
                              </a:solidFill>
                              <a:effectLst/>
                              <a:latin typeface="Tw Cen MT (Body)"/>
                              <a:cs typeface="Times New Roman" panose="02020603050405020304" pitchFamily="18" charset="0"/>
                            </a:rPr>
                            <a:t>6.17</a:t>
                          </a:r>
                          <a:endParaRPr lang="en-US" sz="1600" dirty="0">
                            <a:solidFill>
                              <a:srgbClr val="FF0000"/>
                            </a:solidFill>
                            <a:effectLst/>
                            <a:latin typeface="Tw Cen MT (Body)"/>
                            <a:ea typeface="宋体" panose="02010600030101010101" pitchFamily="2" charset="-122"/>
                            <a:cs typeface="Times New Roman" panose="02020603050405020304" pitchFamily="18" charset="0"/>
                          </a:endParaRPr>
                        </a:p>
                      </a:txBody>
                      <a:tcPr marL="68580" marR="68580" marT="0" marB="0" anchor="ctr"/>
                    </a:tc>
                    <a:tc>
                      <a:txBody>
                        <a:bodyPr/>
                        <a:lstStyle/>
                        <a:p>
                          <a:pPr algn="r">
                            <a:spcAft>
                              <a:spcPts val="0"/>
                            </a:spcAft>
                          </a:pPr>
                          <a:r>
                            <a:rPr lang="en-US" sz="1600" dirty="0">
                              <a:solidFill>
                                <a:srgbClr val="FF0000"/>
                              </a:solidFill>
                              <a:effectLst/>
                              <a:latin typeface="Tw Cen MT (Body)"/>
                              <a:cs typeface="Times New Roman" panose="02020603050405020304" pitchFamily="18" charset="0"/>
                            </a:rPr>
                            <a:t>99.78%</a:t>
                          </a:r>
                          <a:endParaRPr lang="en-US" sz="1600" dirty="0">
                            <a:solidFill>
                              <a:srgbClr val="FF0000"/>
                            </a:solidFill>
                            <a:effectLst/>
                            <a:latin typeface="Tw Cen MT (Body)"/>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470518481"/>
                      </a:ext>
                    </a:extLst>
                  </a:tr>
                  <a:tr h="249017">
                    <a:tc vMerge="1">
                      <a:txBody>
                        <a:bodyPr/>
                        <a:lstStyle/>
                        <a:p>
                          <a:endParaRPr lang="en-US"/>
                        </a:p>
                      </a:txBody>
                      <a:tcPr/>
                    </a:tc>
                    <a:tc>
                      <a:txBody>
                        <a:bodyPr/>
                        <a:lstStyle/>
                        <a:p>
                          <a:pPr algn="r">
                            <a:spcAft>
                              <a:spcPts val="0"/>
                            </a:spcAft>
                          </a:pPr>
                          <a:r>
                            <a:rPr lang="en-US" sz="1600" dirty="0">
                              <a:solidFill>
                                <a:srgbClr val="FF0000"/>
                              </a:solidFill>
                              <a:effectLst/>
                              <a:latin typeface="Tw Cen MT (Body)"/>
                              <a:cs typeface="Times New Roman" panose="02020603050405020304" pitchFamily="18" charset="0"/>
                            </a:rPr>
                            <a:t>11</a:t>
                          </a:r>
                          <a:endParaRPr lang="en-US" sz="1600" dirty="0">
                            <a:solidFill>
                              <a:srgbClr val="FF0000"/>
                            </a:solidFill>
                            <a:effectLst/>
                            <a:latin typeface="Tw Cen MT (Body)"/>
                            <a:ea typeface="宋体" panose="02010600030101010101" pitchFamily="2" charset="-122"/>
                            <a:cs typeface="Times New Roman" panose="02020603050405020304" pitchFamily="18" charset="0"/>
                          </a:endParaRPr>
                        </a:p>
                      </a:txBody>
                      <a:tcPr marL="68580" marR="68580" marT="0" marB="0" anchor="ctr"/>
                    </a:tc>
                    <a:tc>
                      <a:txBody>
                        <a:bodyPr/>
                        <a:lstStyle/>
                        <a:p>
                          <a:pPr algn="r">
                            <a:spcAft>
                              <a:spcPts val="0"/>
                            </a:spcAft>
                          </a:pPr>
                          <a:r>
                            <a:rPr lang="en-US" sz="1600" dirty="0">
                              <a:solidFill>
                                <a:srgbClr val="FF0000"/>
                              </a:solidFill>
                              <a:effectLst/>
                              <a:latin typeface="Tw Cen MT (Body)"/>
                              <a:cs typeface="Times New Roman" panose="02020603050405020304" pitchFamily="18" charset="0"/>
                            </a:rPr>
                            <a:t>8.44</a:t>
                          </a:r>
                          <a:endParaRPr lang="en-US" sz="1600" dirty="0">
                            <a:solidFill>
                              <a:srgbClr val="FF0000"/>
                            </a:solidFill>
                            <a:effectLst/>
                            <a:latin typeface="Tw Cen MT (Body)"/>
                            <a:ea typeface="宋体" panose="02010600030101010101" pitchFamily="2" charset="-122"/>
                            <a:cs typeface="Times New Roman" panose="02020603050405020304" pitchFamily="18" charset="0"/>
                          </a:endParaRPr>
                        </a:p>
                      </a:txBody>
                      <a:tcPr marL="68580" marR="68580" marT="0" marB="0" anchor="ctr"/>
                    </a:tc>
                    <a:tc>
                      <a:txBody>
                        <a:bodyPr/>
                        <a:lstStyle/>
                        <a:p>
                          <a:pPr algn="r">
                            <a:spcAft>
                              <a:spcPts val="0"/>
                            </a:spcAft>
                          </a:pPr>
                          <a:r>
                            <a:rPr lang="en-US" sz="1600" dirty="0">
                              <a:solidFill>
                                <a:srgbClr val="FF0000"/>
                              </a:solidFill>
                              <a:effectLst/>
                              <a:latin typeface="Tw Cen MT (Body)"/>
                              <a:cs typeface="Times New Roman" panose="02020603050405020304" pitchFamily="18" charset="0"/>
                            </a:rPr>
                            <a:t>10.70%</a:t>
                          </a:r>
                          <a:endParaRPr lang="en-US" sz="1600" dirty="0">
                            <a:solidFill>
                              <a:srgbClr val="FF0000"/>
                            </a:solidFill>
                            <a:effectLst/>
                            <a:latin typeface="Tw Cen MT (Body)"/>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457869232"/>
                      </a:ext>
                    </a:extLst>
                  </a:tr>
                  <a:tr h="354763">
                    <a:tc rowSpan="3">
                      <a:txBody>
                        <a:bodyPr/>
                        <a:lstStyle/>
                        <a:p>
                          <a:pPr algn="ctr">
                            <a:spcAft>
                              <a:spcPts val="0"/>
                            </a:spcAft>
                          </a:pPr>
                          <a:r>
                            <a:rPr lang="en-US" sz="1600" dirty="0">
                              <a:effectLst/>
                              <a:latin typeface="Tw Cen MT (Body)"/>
                              <a:cs typeface="Times New Roman" panose="02020603050405020304" pitchFamily="18" charset="0"/>
                            </a:rPr>
                            <a:t>AHI on </a:t>
                          </a:r>
                        </a:p>
                        <a:p>
                          <a:pPr algn="ctr">
                            <a:spcAft>
                              <a:spcPts val="0"/>
                            </a:spcAft>
                          </a:pPr>
                          <a:r>
                            <a:rPr lang="en-US" sz="1600" dirty="0">
                              <a:effectLst/>
                              <a:latin typeface="Tw Cen MT (Body)"/>
                              <a:cs typeface="Times New Roman" panose="02020603050405020304" pitchFamily="18" charset="0"/>
                            </a:rPr>
                            <a:t>HIMAWARI-9</a:t>
                          </a:r>
                          <a:endParaRPr lang="en-US" sz="1600" dirty="0">
                            <a:effectLst/>
                            <a:latin typeface="Tw Cen MT (Body)"/>
                            <a:ea typeface="宋体" panose="02010600030101010101" pitchFamily="2" charset="-122"/>
                            <a:cs typeface="Times New Roman" panose="02020603050405020304" pitchFamily="18" charset="0"/>
                          </a:endParaRPr>
                        </a:p>
                      </a:txBody>
                      <a:tcPr marL="68580" marR="68580" marT="0" marB="0" anchor="ctr"/>
                    </a:tc>
                    <a:tc>
                      <a:txBody>
                        <a:bodyPr/>
                        <a:lstStyle/>
                        <a:p>
                          <a:pPr algn="r">
                            <a:spcAft>
                              <a:spcPts val="0"/>
                            </a:spcAft>
                          </a:pPr>
                          <a:r>
                            <a:rPr lang="en-US" sz="1600" dirty="0">
                              <a:effectLst/>
                              <a:latin typeface="Tw Cen MT (Body)"/>
                              <a:cs typeface="Times New Roman" panose="02020603050405020304" pitchFamily="18" charset="0"/>
                            </a:rPr>
                            <a:t>7</a:t>
                          </a:r>
                          <a:endParaRPr lang="en-US" sz="1600" dirty="0">
                            <a:effectLst/>
                            <a:latin typeface="Tw Cen MT (Body)"/>
                            <a:ea typeface="宋体" panose="02010600030101010101" pitchFamily="2" charset="-122"/>
                            <a:cs typeface="Times New Roman" panose="02020603050405020304" pitchFamily="18" charset="0"/>
                          </a:endParaRPr>
                        </a:p>
                      </a:txBody>
                      <a:tcPr marL="68580" marR="68580" marT="0" marB="0" anchor="ctr"/>
                    </a:tc>
                    <a:tc>
                      <a:txBody>
                        <a:bodyPr/>
                        <a:lstStyle/>
                        <a:p>
                          <a:pPr algn="r">
                            <a:spcAft>
                              <a:spcPts val="0"/>
                            </a:spcAft>
                          </a:pPr>
                          <a:r>
                            <a:rPr lang="en-US" sz="1600" dirty="0">
                              <a:effectLst/>
                              <a:latin typeface="Tw Cen MT (Body)"/>
                              <a:cs typeface="Times New Roman" panose="02020603050405020304" pitchFamily="18" charset="0"/>
                            </a:rPr>
                            <a:t>3.82</a:t>
                          </a:r>
                          <a:endParaRPr lang="en-US" sz="1600" dirty="0">
                            <a:effectLst/>
                            <a:latin typeface="Tw Cen MT (Body)"/>
                            <a:ea typeface="宋体" panose="02010600030101010101" pitchFamily="2" charset="-122"/>
                            <a:cs typeface="Times New Roman" panose="02020603050405020304" pitchFamily="18" charset="0"/>
                          </a:endParaRPr>
                        </a:p>
                      </a:txBody>
                      <a:tcPr marL="68580" marR="68580" marT="0" marB="0" anchor="ctr"/>
                    </a:tc>
                    <a:tc>
                      <a:txBody>
                        <a:bodyPr/>
                        <a:lstStyle/>
                        <a:p>
                          <a:pPr algn="r">
                            <a:spcAft>
                              <a:spcPts val="0"/>
                            </a:spcAft>
                          </a:pPr>
                          <a:r>
                            <a:rPr lang="en-US" sz="1600" dirty="0">
                              <a:effectLst/>
                              <a:latin typeface="Tw Cen MT (Body)"/>
                              <a:cs typeface="Times New Roman" panose="02020603050405020304" pitchFamily="18" charset="0"/>
                            </a:rPr>
                            <a:t>5.88%</a:t>
                          </a:r>
                          <a:endParaRPr lang="en-US" sz="1600" dirty="0">
                            <a:effectLst/>
                            <a:latin typeface="Tw Cen MT (Body)"/>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388829406"/>
                      </a:ext>
                    </a:extLst>
                  </a:tr>
                  <a:tr h="354763">
                    <a:tc vMerge="1">
                      <a:txBody>
                        <a:bodyPr/>
                        <a:lstStyle/>
                        <a:p>
                          <a:endParaRPr lang="en-US"/>
                        </a:p>
                      </a:txBody>
                      <a:tcPr/>
                    </a:tc>
                    <a:tc>
                      <a:txBody>
                        <a:bodyPr/>
                        <a:lstStyle/>
                        <a:p>
                          <a:pPr algn="r">
                            <a:spcAft>
                              <a:spcPts val="0"/>
                            </a:spcAft>
                          </a:pPr>
                          <a:r>
                            <a:rPr lang="en-US" sz="1600" dirty="0">
                              <a:effectLst/>
                              <a:latin typeface="Tw Cen MT (Body)"/>
                              <a:cs typeface="Times New Roman" panose="02020603050405020304" pitchFamily="18" charset="0"/>
                            </a:rPr>
                            <a:t>8</a:t>
                          </a:r>
                          <a:endParaRPr lang="en-US" sz="1600" dirty="0">
                            <a:effectLst/>
                            <a:latin typeface="Tw Cen MT (Body)"/>
                            <a:ea typeface="宋体" panose="02010600030101010101" pitchFamily="2" charset="-122"/>
                            <a:cs typeface="Times New Roman" panose="02020603050405020304" pitchFamily="18" charset="0"/>
                          </a:endParaRPr>
                        </a:p>
                      </a:txBody>
                      <a:tcPr marL="68580" marR="68580" marT="0" marB="0" anchor="ctr"/>
                    </a:tc>
                    <a:tc>
                      <a:txBody>
                        <a:bodyPr/>
                        <a:lstStyle/>
                        <a:p>
                          <a:pPr algn="r">
                            <a:spcAft>
                              <a:spcPts val="0"/>
                            </a:spcAft>
                          </a:pPr>
                          <a:r>
                            <a:rPr lang="en-US" sz="1600" dirty="0">
                              <a:effectLst/>
                              <a:latin typeface="Tw Cen MT (Body)"/>
                              <a:cs typeface="Times New Roman" panose="02020603050405020304" pitchFamily="18" charset="0"/>
                            </a:rPr>
                            <a:t>6.22</a:t>
                          </a:r>
                          <a:endParaRPr lang="en-US" sz="1600" dirty="0">
                            <a:effectLst/>
                            <a:latin typeface="Tw Cen MT (Body)"/>
                            <a:ea typeface="宋体" panose="02010600030101010101" pitchFamily="2" charset="-122"/>
                            <a:cs typeface="Times New Roman" panose="02020603050405020304" pitchFamily="18" charset="0"/>
                          </a:endParaRPr>
                        </a:p>
                      </a:txBody>
                      <a:tcPr marL="68580" marR="68580" marT="0" marB="0" anchor="ctr"/>
                    </a:tc>
                    <a:tc>
                      <a:txBody>
                        <a:bodyPr/>
                        <a:lstStyle/>
                        <a:p>
                          <a:pPr algn="r">
                            <a:spcAft>
                              <a:spcPts val="0"/>
                            </a:spcAft>
                          </a:pPr>
                          <a:r>
                            <a:rPr lang="en-US" sz="1600" dirty="0">
                              <a:effectLst/>
                              <a:latin typeface="Tw Cen MT (Body)"/>
                              <a:cs typeface="Times New Roman" panose="02020603050405020304" pitchFamily="18" charset="0"/>
                            </a:rPr>
                            <a:t>99.90%</a:t>
                          </a:r>
                          <a:endParaRPr lang="en-US" sz="1600" dirty="0">
                            <a:effectLst/>
                            <a:latin typeface="Tw Cen MT (Body)"/>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574871687"/>
                      </a:ext>
                    </a:extLst>
                  </a:tr>
                  <a:tr h="354763">
                    <a:tc vMerge="1">
                      <a:txBody>
                        <a:bodyPr/>
                        <a:lstStyle/>
                        <a:p>
                          <a:endParaRPr lang="en-US"/>
                        </a:p>
                      </a:txBody>
                      <a:tcPr/>
                    </a:tc>
                    <a:tc>
                      <a:txBody>
                        <a:bodyPr/>
                        <a:lstStyle/>
                        <a:p>
                          <a:pPr algn="r">
                            <a:spcAft>
                              <a:spcPts val="0"/>
                            </a:spcAft>
                          </a:pPr>
                          <a:r>
                            <a:rPr lang="en-US" sz="1600" dirty="0">
                              <a:effectLst/>
                              <a:latin typeface="Tw Cen MT (Body)"/>
                              <a:cs typeface="Times New Roman" panose="02020603050405020304" pitchFamily="18" charset="0"/>
                            </a:rPr>
                            <a:t>11</a:t>
                          </a:r>
                          <a:endParaRPr lang="en-US" sz="1600" dirty="0">
                            <a:effectLst/>
                            <a:latin typeface="Tw Cen MT (Body)"/>
                            <a:ea typeface="宋体" panose="02010600030101010101" pitchFamily="2" charset="-122"/>
                            <a:cs typeface="Times New Roman" panose="02020603050405020304" pitchFamily="18" charset="0"/>
                          </a:endParaRPr>
                        </a:p>
                      </a:txBody>
                      <a:tcPr marL="68580" marR="68580" marT="0" marB="0" anchor="ctr"/>
                    </a:tc>
                    <a:tc>
                      <a:txBody>
                        <a:bodyPr/>
                        <a:lstStyle/>
                        <a:p>
                          <a:pPr algn="r">
                            <a:spcAft>
                              <a:spcPts val="0"/>
                            </a:spcAft>
                          </a:pPr>
                          <a:r>
                            <a:rPr lang="en-US" sz="1600" dirty="0">
                              <a:effectLst/>
                              <a:latin typeface="Tw Cen MT (Body)"/>
                              <a:cs typeface="Times New Roman" panose="02020603050405020304" pitchFamily="18" charset="0"/>
                            </a:rPr>
                            <a:t>8.59</a:t>
                          </a:r>
                          <a:endParaRPr lang="en-US" sz="1600" dirty="0">
                            <a:effectLst/>
                            <a:latin typeface="Tw Cen MT (Body)"/>
                            <a:ea typeface="宋体" panose="02010600030101010101" pitchFamily="2" charset="-122"/>
                            <a:cs typeface="Times New Roman" panose="02020603050405020304" pitchFamily="18" charset="0"/>
                          </a:endParaRPr>
                        </a:p>
                      </a:txBody>
                      <a:tcPr marL="68580" marR="68580" marT="0" marB="0" anchor="ctr"/>
                    </a:tc>
                    <a:tc>
                      <a:txBody>
                        <a:bodyPr/>
                        <a:lstStyle/>
                        <a:p>
                          <a:pPr algn="r">
                            <a:spcAft>
                              <a:spcPts val="0"/>
                            </a:spcAft>
                          </a:pPr>
                          <a:r>
                            <a:rPr lang="en-US" sz="1600" dirty="0">
                              <a:effectLst/>
                              <a:latin typeface="Tw Cen MT (Body)"/>
                              <a:cs typeface="Times New Roman" panose="02020603050405020304" pitchFamily="18" charset="0"/>
                            </a:rPr>
                            <a:t>0.07%</a:t>
                          </a:r>
                          <a:endParaRPr lang="en-US" sz="1600" dirty="0">
                            <a:effectLst/>
                            <a:latin typeface="Tw Cen MT (Body)"/>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918365994"/>
                      </a:ext>
                    </a:extLst>
                  </a:tr>
                  <a:tr h="354763">
                    <a:tc rowSpan="3">
                      <a:txBody>
                        <a:bodyPr/>
                        <a:lstStyle/>
                        <a:p>
                          <a:pPr algn="ctr">
                            <a:spcAft>
                              <a:spcPts val="0"/>
                            </a:spcAft>
                          </a:pPr>
                          <a:r>
                            <a:rPr lang="en-US" sz="1600" dirty="0">
                              <a:effectLst/>
                              <a:latin typeface="Tw Cen MT (Body)"/>
                              <a:cs typeface="Times New Roman" panose="02020603050405020304" pitchFamily="18" charset="0"/>
                            </a:rPr>
                            <a:t>SEVIRI on MSG-4</a:t>
                          </a:r>
                          <a:endParaRPr lang="en-US" sz="1600" dirty="0">
                            <a:effectLst/>
                            <a:latin typeface="Tw Cen MT (Body)"/>
                            <a:ea typeface="宋体" panose="02010600030101010101" pitchFamily="2" charset="-122"/>
                            <a:cs typeface="Times New Roman" panose="02020603050405020304" pitchFamily="18" charset="0"/>
                          </a:endParaRPr>
                        </a:p>
                      </a:txBody>
                      <a:tcPr marL="68580" marR="68580" marT="0" marB="0" anchor="ctr"/>
                    </a:tc>
                    <a:tc>
                      <a:txBody>
                        <a:bodyPr/>
                        <a:lstStyle/>
                        <a:p>
                          <a:pPr algn="r">
                            <a:spcAft>
                              <a:spcPts val="0"/>
                            </a:spcAft>
                          </a:pPr>
                          <a:r>
                            <a:rPr lang="en-US" sz="1600" dirty="0">
                              <a:effectLst/>
                              <a:latin typeface="Tw Cen MT (Body)"/>
                              <a:cs typeface="Times New Roman" panose="02020603050405020304" pitchFamily="18" charset="0"/>
                            </a:rPr>
                            <a:t>4</a:t>
                          </a:r>
                          <a:endParaRPr lang="en-US" sz="1600" dirty="0">
                            <a:effectLst/>
                            <a:latin typeface="Tw Cen MT (Body)"/>
                            <a:ea typeface="宋体" panose="02010600030101010101" pitchFamily="2" charset="-122"/>
                            <a:cs typeface="Times New Roman" panose="02020603050405020304" pitchFamily="18" charset="0"/>
                          </a:endParaRPr>
                        </a:p>
                      </a:txBody>
                      <a:tcPr marL="68580" marR="68580" marT="0" marB="0" anchor="ctr"/>
                    </a:tc>
                    <a:tc>
                      <a:txBody>
                        <a:bodyPr/>
                        <a:lstStyle/>
                        <a:p>
                          <a:pPr algn="r">
                            <a:spcAft>
                              <a:spcPts val="0"/>
                            </a:spcAft>
                          </a:pPr>
                          <a:r>
                            <a:rPr lang="en-US" sz="1600" dirty="0">
                              <a:effectLst/>
                              <a:latin typeface="Tw Cen MT (Body)"/>
                              <a:cs typeface="Times New Roman" panose="02020603050405020304" pitchFamily="18" charset="0"/>
                            </a:rPr>
                            <a:t>3.90</a:t>
                          </a:r>
                          <a:endParaRPr lang="en-US" sz="1600" dirty="0">
                            <a:effectLst/>
                            <a:latin typeface="Tw Cen MT (Body)"/>
                            <a:ea typeface="宋体" panose="02010600030101010101" pitchFamily="2" charset="-122"/>
                            <a:cs typeface="Times New Roman" panose="02020603050405020304" pitchFamily="18" charset="0"/>
                          </a:endParaRPr>
                        </a:p>
                      </a:txBody>
                      <a:tcPr marL="68580" marR="68580" marT="0" marB="0" anchor="ctr"/>
                    </a:tc>
                    <a:tc>
                      <a:txBody>
                        <a:bodyPr/>
                        <a:lstStyle/>
                        <a:p>
                          <a:pPr algn="r">
                            <a:spcAft>
                              <a:spcPts val="0"/>
                            </a:spcAft>
                          </a:pPr>
                          <a:r>
                            <a:rPr lang="en-US" sz="1600" dirty="0">
                              <a:effectLst/>
                              <a:latin typeface="Tw Cen MT (Body)"/>
                              <a:cs typeface="Times New Roman" panose="02020603050405020304" pitchFamily="18" charset="0"/>
                            </a:rPr>
                            <a:t>46.34%</a:t>
                          </a:r>
                          <a:endParaRPr lang="en-US" sz="1600" dirty="0">
                            <a:effectLst/>
                            <a:latin typeface="Tw Cen MT (Body)"/>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351820101"/>
                      </a:ext>
                    </a:extLst>
                  </a:tr>
                  <a:tr h="354763">
                    <a:tc vMerge="1">
                      <a:txBody>
                        <a:bodyPr/>
                        <a:lstStyle/>
                        <a:p>
                          <a:endParaRPr lang="en-US"/>
                        </a:p>
                      </a:txBody>
                      <a:tcPr/>
                    </a:tc>
                    <a:tc>
                      <a:txBody>
                        <a:bodyPr/>
                        <a:lstStyle/>
                        <a:p>
                          <a:pPr algn="r">
                            <a:spcAft>
                              <a:spcPts val="0"/>
                            </a:spcAft>
                          </a:pPr>
                          <a:r>
                            <a:rPr lang="en-US" sz="1600" dirty="0">
                              <a:effectLst/>
                              <a:latin typeface="Tw Cen MT (Body)"/>
                              <a:cs typeface="Times New Roman" panose="02020603050405020304" pitchFamily="18" charset="0"/>
                            </a:rPr>
                            <a:t>5</a:t>
                          </a:r>
                          <a:endParaRPr lang="en-US" sz="1600" dirty="0">
                            <a:effectLst/>
                            <a:latin typeface="Tw Cen MT (Body)"/>
                            <a:ea typeface="宋体" panose="02010600030101010101" pitchFamily="2" charset="-122"/>
                            <a:cs typeface="Times New Roman" panose="02020603050405020304" pitchFamily="18" charset="0"/>
                          </a:endParaRPr>
                        </a:p>
                      </a:txBody>
                      <a:tcPr marL="68580" marR="68580" marT="0" marB="0" anchor="ctr"/>
                    </a:tc>
                    <a:tc>
                      <a:txBody>
                        <a:bodyPr/>
                        <a:lstStyle/>
                        <a:p>
                          <a:pPr algn="r">
                            <a:spcAft>
                              <a:spcPts val="0"/>
                            </a:spcAft>
                          </a:pPr>
                          <a:r>
                            <a:rPr lang="en-US" sz="1600" dirty="0">
                              <a:effectLst/>
                              <a:latin typeface="Tw Cen MT (Body)"/>
                              <a:cs typeface="Times New Roman" panose="02020603050405020304" pitchFamily="18" charset="0"/>
                            </a:rPr>
                            <a:t>6.30</a:t>
                          </a:r>
                          <a:endParaRPr lang="en-US" sz="1600" dirty="0">
                            <a:effectLst/>
                            <a:latin typeface="Tw Cen MT (Body)"/>
                            <a:ea typeface="宋体" panose="02010600030101010101" pitchFamily="2" charset="-122"/>
                            <a:cs typeface="Times New Roman" panose="02020603050405020304" pitchFamily="18" charset="0"/>
                          </a:endParaRPr>
                        </a:p>
                      </a:txBody>
                      <a:tcPr marL="68580" marR="68580" marT="0" marB="0" anchor="ctr"/>
                    </a:tc>
                    <a:tc>
                      <a:txBody>
                        <a:bodyPr/>
                        <a:lstStyle/>
                        <a:p>
                          <a:pPr algn="r">
                            <a:spcAft>
                              <a:spcPts val="0"/>
                            </a:spcAft>
                          </a:pPr>
                          <a:r>
                            <a:rPr lang="en-US" sz="1600" dirty="0">
                              <a:effectLst/>
                              <a:latin typeface="Tw Cen MT (Body)"/>
                              <a:cs typeface="Times New Roman" panose="02020603050405020304" pitchFamily="18" charset="0"/>
                            </a:rPr>
                            <a:t>99.91%</a:t>
                          </a:r>
                          <a:endParaRPr lang="en-US" sz="1600" dirty="0">
                            <a:effectLst/>
                            <a:latin typeface="Tw Cen MT (Body)"/>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656253490"/>
                      </a:ext>
                    </a:extLst>
                  </a:tr>
                  <a:tr h="354763">
                    <a:tc vMerge="1">
                      <a:txBody>
                        <a:bodyPr/>
                        <a:lstStyle/>
                        <a:p>
                          <a:endParaRPr lang="en-US"/>
                        </a:p>
                      </a:txBody>
                      <a:tcPr/>
                    </a:tc>
                    <a:tc>
                      <a:txBody>
                        <a:bodyPr/>
                        <a:lstStyle/>
                        <a:p>
                          <a:pPr algn="r">
                            <a:spcAft>
                              <a:spcPts val="0"/>
                            </a:spcAft>
                          </a:pPr>
                          <a:r>
                            <a:rPr lang="en-US" sz="1600" dirty="0">
                              <a:effectLst/>
                              <a:latin typeface="Tw Cen MT (Body)"/>
                              <a:cs typeface="Times New Roman" panose="02020603050405020304" pitchFamily="18" charset="0"/>
                            </a:rPr>
                            <a:t>7</a:t>
                          </a:r>
                          <a:endParaRPr lang="en-US" sz="1600" dirty="0">
                            <a:effectLst/>
                            <a:latin typeface="Tw Cen MT (Body)"/>
                            <a:ea typeface="宋体" panose="02010600030101010101" pitchFamily="2" charset="-122"/>
                            <a:cs typeface="Times New Roman" panose="02020603050405020304" pitchFamily="18" charset="0"/>
                          </a:endParaRPr>
                        </a:p>
                      </a:txBody>
                      <a:tcPr marL="68580" marR="68580" marT="0" marB="0" anchor="ctr"/>
                    </a:tc>
                    <a:tc>
                      <a:txBody>
                        <a:bodyPr/>
                        <a:lstStyle/>
                        <a:p>
                          <a:pPr algn="r">
                            <a:spcAft>
                              <a:spcPts val="0"/>
                            </a:spcAft>
                          </a:pPr>
                          <a:r>
                            <a:rPr lang="en-US" sz="1600" dirty="0">
                              <a:effectLst/>
                              <a:latin typeface="Tw Cen MT (Body)"/>
                              <a:cs typeface="Times New Roman" panose="02020603050405020304" pitchFamily="18" charset="0"/>
                            </a:rPr>
                            <a:t>8.72</a:t>
                          </a:r>
                          <a:endParaRPr lang="en-US" sz="1600" dirty="0">
                            <a:effectLst/>
                            <a:latin typeface="Tw Cen MT (Body)"/>
                            <a:ea typeface="宋体" panose="02010600030101010101" pitchFamily="2" charset="-122"/>
                            <a:cs typeface="Times New Roman" panose="02020603050405020304" pitchFamily="18" charset="0"/>
                          </a:endParaRPr>
                        </a:p>
                      </a:txBody>
                      <a:tcPr marL="68580" marR="68580" marT="0" marB="0" anchor="ctr"/>
                    </a:tc>
                    <a:tc>
                      <a:txBody>
                        <a:bodyPr/>
                        <a:lstStyle/>
                        <a:p>
                          <a:pPr algn="r">
                            <a:spcAft>
                              <a:spcPts val="0"/>
                            </a:spcAft>
                          </a:pPr>
                          <a:r>
                            <a:rPr lang="en-US" sz="1600" dirty="0">
                              <a:effectLst/>
                              <a:latin typeface="Tw Cen MT (Body)"/>
                              <a:cs typeface="Times New Roman" panose="02020603050405020304" pitchFamily="18" charset="0"/>
                            </a:rPr>
                            <a:t>0.30%</a:t>
                          </a:r>
                          <a:endParaRPr lang="en-US" sz="1600" dirty="0">
                            <a:effectLst/>
                            <a:latin typeface="Tw Cen MT (Body)"/>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991880855"/>
                      </a:ext>
                    </a:extLst>
                  </a:tr>
                  <a:tr h="354763">
                    <a:tc rowSpan="2">
                      <a:txBody>
                        <a:bodyPr/>
                        <a:lstStyle/>
                        <a:p>
                          <a:pPr algn="ctr">
                            <a:spcAft>
                              <a:spcPts val="0"/>
                            </a:spcAft>
                          </a:pPr>
                          <a:r>
                            <a:rPr lang="en-US" sz="1600" dirty="0">
                              <a:effectLst/>
                              <a:latin typeface="Tw Cen MT (Body)"/>
                              <a:cs typeface="Times New Roman" panose="02020603050405020304" pitchFamily="18" charset="0"/>
                            </a:rPr>
                            <a:t>VIIRS on </a:t>
                          </a:r>
                        </a:p>
                        <a:p>
                          <a:pPr algn="ctr">
                            <a:spcAft>
                              <a:spcPts val="0"/>
                            </a:spcAft>
                          </a:pPr>
                          <a:r>
                            <a:rPr lang="en-US" sz="1600" dirty="0">
                              <a:effectLst/>
                              <a:latin typeface="Tw Cen MT (Body)"/>
                              <a:cs typeface="Times New Roman" panose="02020603050405020304" pitchFamily="18" charset="0"/>
                            </a:rPr>
                            <a:t>S-NPP</a:t>
                          </a:r>
                          <a:endParaRPr lang="en-US" sz="1600" dirty="0">
                            <a:effectLst/>
                            <a:latin typeface="Tw Cen MT (Body)"/>
                            <a:ea typeface="宋体" panose="02010600030101010101" pitchFamily="2" charset="-122"/>
                            <a:cs typeface="Times New Roman" panose="02020603050405020304" pitchFamily="18" charset="0"/>
                          </a:endParaRPr>
                        </a:p>
                      </a:txBody>
                      <a:tcPr marL="68580" marR="68580" marT="0" marB="0" anchor="ctr"/>
                    </a:tc>
                    <a:tc>
                      <a:txBody>
                        <a:bodyPr/>
                        <a:lstStyle/>
                        <a:p>
                          <a:pPr algn="r">
                            <a:spcAft>
                              <a:spcPts val="0"/>
                            </a:spcAft>
                          </a:pPr>
                          <a:r>
                            <a:rPr lang="en-US" sz="1600" dirty="0">
                              <a:effectLst/>
                              <a:latin typeface="Tw Cen MT (Body)"/>
                              <a:cs typeface="Times New Roman" panose="02020603050405020304" pitchFamily="18" charset="0"/>
                            </a:rPr>
                            <a:t>M13</a:t>
                          </a:r>
                          <a:endParaRPr lang="en-US" sz="1600" dirty="0">
                            <a:effectLst/>
                            <a:latin typeface="Tw Cen MT (Body)"/>
                            <a:ea typeface="宋体" panose="02010600030101010101" pitchFamily="2" charset="-122"/>
                            <a:cs typeface="Times New Roman" panose="02020603050405020304" pitchFamily="18" charset="0"/>
                          </a:endParaRPr>
                        </a:p>
                      </a:txBody>
                      <a:tcPr marL="68580" marR="68580" marT="0" marB="0" anchor="ctr"/>
                    </a:tc>
                    <a:tc>
                      <a:txBody>
                        <a:bodyPr/>
                        <a:lstStyle/>
                        <a:p>
                          <a:pPr algn="r">
                            <a:spcAft>
                              <a:spcPts val="0"/>
                            </a:spcAft>
                          </a:pPr>
                          <a:r>
                            <a:rPr lang="en-US" sz="1600" dirty="0">
                              <a:effectLst/>
                              <a:latin typeface="Tw Cen MT (Body)"/>
                              <a:cs typeface="Times New Roman" panose="02020603050405020304" pitchFamily="18" charset="0"/>
                            </a:rPr>
                            <a:t>4.06</a:t>
                          </a:r>
                          <a:endParaRPr lang="en-US" sz="1600" dirty="0">
                            <a:effectLst/>
                            <a:latin typeface="Tw Cen MT (Body)"/>
                            <a:ea typeface="宋体" panose="02010600030101010101" pitchFamily="2" charset="-122"/>
                            <a:cs typeface="Times New Roman" panose="02020603050405020304" pitchFamily="18" charset="0"/>
                          </a:endParaRPr>
                        </a:p>
                      </a:txBody>
                      <a:tcPr marL="68580" marR="68580" marT="0" marB="0" anchor="ctr"/>
                    </a:tc>
                    <a:tc>
                      <a:txBody>
                        <a:bodyPr/>
                        <a:lstStyle/>
                        <a:p>
                          <a:pPr algn="r">
                            <a:spcAft>
                              <a:spcPts val="0"/>
                            </a:spcAft>
                          </a:pPr>
                          <a:r>
                            <a:rPr lang="en-US" sz="1600" dirty="0">
                              <a:effectLst/>
                              <a:latin typeface="Tw Cen MT (Body)"/>
                              <a:cs typeface="Times New Roman" panose="02020603050405020304" pitchFamily="18" charset="0"/>
                            </a:rPr>
                            <a:t>99.61%</a:t>
                          </a:r>
                          <a:endParaRPr lang="en-US" sz="1600" dirty="0">
                            <a:effectLst/>
                            <a:latin typeface="Tw Cen MT (Body)"/>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648361374"/>
                      </a:ext>
                    </a:extLst>
                  </a:tr>
                  <a:tr h="354763">
                    <a:tc vMerge="1">
                      <a:txBody>
                        <a:bodyPr/>
                        <a:lstStyle/>
                        <a:p>
                          <a:endParaRPr lang="en-US"/>
                        </a:p>
                      </a:txBody>
                      <a:tcPr/>
                    </a:tc>
                    <a:tc>
                      <a:txBody>
                        <a:bodyPr/>
                        <a:lstStyle/>
                        <a:p>
                          <a:pPr algn="r">
                            <a:spcAft>
                              <a:spcPts val="0"/>
                            </a:spcAft>
                          </a:pPr>
                          <a:r>
                            <a:rPr lang="en-US" sz="1600" dirty="0">
                              <a:effectLst/>
                              <a:latin typeface="Tw Cen MT (Body)"/>
                              <a:cs typeface="Times New Roman" panose="02020603050405020304" pitchFamily="18" charset="0"/>
                            </a:rPr>
                            <a:t>M14</a:t>
                          </a:r>
                          <a:endParaRPr lang="en-US" sz="1600" dirty="0">
                            <a:effectLst/>
                            <a:latin typeface="Tw Cen MT (Body)"/>
                            <a:ea typeface="宋体" panose="02010600030101010101" pitchFamily="2" charset="-122"/>
                            <a:cs typeface="Times New Roman" panose="02020603050405020304" pitchFamily="18" charset="0"/>
                          </a:endParaRPr>
                        </a:p>
                      </a:txBody>
                      <a:tcPr marL="68580" marR="68580" marT="0" marB="0" anchor="ctr"/>
                    </a:tc>
                    <a:tc>
                      <a:txBody>
                        <a:bodyPr/>
                        <a:lstStyle/>
                        <a:p>
                          <a:pPr algn="r">
                            <a:spcAft>
                              <a:spcPts val="0"/>
                            </a:spcAft>
                          </a:pPr>
                          <a:r>
                            <a:rPr lang="en-US" sz="1600" dirty="0">
                              <a:effectLst/>
                              <a:latin typeface="Tw Cen MT (Body)"/>
                              <a:cs typeface="Times New Roman" panose="02020603050405020304" pitchFamily="18" charset="0"/>
                            </a:rPr>
                            <a:t>8.58</a:t>
                          </a:r>
                          <a:endParaRPr lang="en-US" sz="1600" dirty="0">
                            <a:effectLst/>
                            <a:latin typeface="Tw Cen MT (Body)"/>
                            <a:ea typeface="宋体" panose="02010600030101010101" pitchFamily="2" charset="-122"/>
                            <a:cs typeface="Times New Roman" panose="02020603050405020304" pitchFamily="18" charset="0"/>
                          </a:endParaRPr>
                        </a:p>
                      </a:txBody>
                      <a:tcPr marL="68580" marR="68580" marT="0" marB="0" anchor="ctr"/>
                    </a:tc>
                    <a:tc>
                      <a:txBody>
                        <a:bodyPr/>
                        <a:lstStyle/>
                        <a:p>
                          <a:pPr algn="r">
                            <a:spcAft>
                              <a:spcPts val="0"/>
                            </a:spcAft>
                          </a:pPr>
                          <a:r>
                            <a:rPr lang="en-US" sz="1600" dirty="0">
                              <a:effectLst/>
                              <a:latin typeface="Tw Cen MT (Body)"/>
                              <a:cs typeface="Times New Roman" panose="02020603050405020304" pitchFamily="18" charset="0"/>
                            </a:rPr>
                            <a:t>0.01%</a:t>
                          </a:r>
                          <a:endParaRPr lang="en-US" sz="1600" dirty="0">
                            <a:effectLst/>
                            <a:latin typeface="Tw Cen MT (Body)"/>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622720325"/>
                      </a:ext>
                    </a:extLst>
                  </a:tr>
                </a:tbl>
              </a:graphicData>
            </a:graphic>
          </p:graphicFrame>
        </mc:Choice>
        <mc:Fallback xmlns="">
          <p:graphicFrame>
            <p:nvGraphicFramePr>
              <p:cNvPr id="2" name="Table 1">
                <a:extLst>
                  <a:ext uri="{FF2B5EF4-FFF2-40B4-BE49-F238E27FC236}">
                    <a16:creationId xmlns:a16="http://schemas.microsoft.com/office/drawing/2014/main" id="{12B75D12-FA0B-4B2F-9D9B-3346B42DDD83}"/>
                  </a:ext>
                </a:extLst>
              </p:cNvPr>
              <p:cNvGraphicFramePr>
                <a:graphicFrameLocks noGrp="1"/>
              </p:cNvGraphicFramePr>
              <p:nvPr>
                <p:extLst>
                  <p:ext uri="{D42A27DB-BD31-4B8C-83A1-F6EECF244321}">
                    <p14:modId xmlns:p14="http://schemas.microsoft.com/office/powerpoint/2010/main" val="607956322"/>
                  </p:ext>
                </p:extLst>
              </p:nvPr>
            </p:nvGraphicFramePr>
            <p:xfrm>
              <a:off x="342900" y="1066800"/>
              <a:ext cx="8477250" cy="4397511"/>
            </p:xfrm>
            <a:graphic>
              <a:graphicData uri="http://schemas.openxmlformats.org/drawingml/2006/table">
                <a:tbl>
                  <a:tblPr firstRow="1" firstCol="1" bandRow="1">
                    <a:tableStyleId>{5C22544A-7EE6-4342-B048-85BDC9FD1C3A}</a:tableStyleId>
                  </a:tblPr>
                  <a:tblGrid>
                    <a:gridCol w="1199568">
                      <a:extLst>
                        <a:ext uri="{9D8B030D-6E8A-4147-A177-3AD203B41FA5}">
                          <a16:colId xmlns:a16="http://schemas.microsoft.com/office/drawing/2014/main" val="2991550212"/>
                        </a:ext>
                      </a:extLst>
                    </a:gridCol>
                    <a:gridCol w="1696032">
                      <a:extLst>
                        <a:ext uri="{9D8B030D-6E8A-4147-A177-3AD203B41FA5}">
                          <a16:colId xmlns:a16="http://schemas.microsoft.com/office/drawing/2014/main" val="706013196"/>
                        </a:ext>
                      </a:extLst>
                    </a:gridCol>
                    <a:gridCol w="2438400">
                      <a:extLst>
                        <a:ext uri="{9D8B030D-6E8A-4147-A177-3AD203B41FA5}">
                          <a16:colId xmlns:a16="http://schemas.microsoft.com/office/drawing/2014/main" val="3778971451"/>
                        </a:ext>
                      </a:extLst>
                    </a:gridCol>
                    <a:gridCol w="3143250">
                      <a:extLst>
                        <a:ext uri="{9D8B030D-6E8A-4147-A177-3AD203B41FA5}">
                          <a16:colId xmlns:a16="http://schemas.microsoft.com/office/drawing/2014/main" val="2621702974"/>
                        </a:ext>
                      </a:extLst>
                    </a:gridCol>
                  </a:tblGrid>
                  <a:tr h="812356">
                    <a:tc>
                      <a:txBody>
                        <a:bodyPr/>
                        <a:lstStyle/>
                        <a:p>
                          <a:pPr algn="ctr">
                            <a:spcAft>
                              <a:spcPts val="0"/>
                            </a:spcAft>
                          </a:pPr>
                          <a:r>
                            <a:rPr lang="en-US" sz="1600" dirty="0">
                              <a:effectLst/>
                              <a:latin typeface="Tw Cen MT (Body)"/>
                              <a:cs typeface="Times New Roman" panose="02020603050405020304" pitchFamily="18" charset="0"/>
                            </a:rPr>
                            <a:t>Sensors</a:t>
                          </a:r>
                          <a:endParaRPr lang="en-US" sz="1600" dirty="0">
                            <a:effectLst/>
                            <a:latin typeface="Tw Cen MT (Body)"/>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600" dirty="0">
                              <a:effectLst/>
                              <a:latin typeface="Tw Cen MT (Body)"/>
                              <a:cs typeface="Times New Roman" panose="02020603050405020304" pitchFamily="18" charset="0"/>
                            </a:rPr>
                            <a:t>Channel </a:t>
                          </a:r>
                          <a:br>
                            <a:rPr lang="en-US" sz="1600" dirty="0">
                              <a:effectLst/>
                              <a:latin typeface="Tw Cen MT (Body)"/>
                              <a:cs typeface="Times New Roman" panose="02020603050405020304" pitchFamily="18" charset="0"/>
                            </a:rPr>
                          </a:br>
                          <a:r>
                            <a:rPr lang="en-US" sz="1600" dirty="0">
                              <a:effectLst/>
                              <a:latin typeface="Tw Cen MT (Body)"/>
                              <a:cs typeface="Times New Roman" panose="02020603050405020304" pitchFamily="18" charset="0"/>
                            </a:rPr>
                            <a:t>number</a:t>
                          </a:r>
                          <a:endParaRPr lang="en-US" sz="1600" dirty="0">
                            <a:effectLst/>
                            <a:latin typeface="Tw Cen MT (Body)"/>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600" dirty="0">
                              <a:effectLst/>
                              <a:latin typeface="Tw Cen MT (Body)"/>
                              <a:cs typeface="Times New Roman" panose="02020603050405020304" pitchFamily="18" charset="0"/>
                            </a:rPr>
                            <a:t>Central </a:t>
                          </a:r>
                          <a:br>
                            <a:rPr lang="en-US" sz="1600" dirty="0">
                              <a:effectLst/>
                              <a:latin typeface="Tw Cen MT (Body)"/>
                              <a:cs typeface="Times New Roman" panose="02020603050405020304" pitchFamily="18" charset="0"/>
                            </a:rPr>
                          </a:br>
                          <a:r>
                            <a:rPr lang="en-US" sz="1600" dirty="0">
                              <a:effectLst/>
                              <a:latin typeface="Tw Cen MT (Body)"/>
                              <a:cs typeface="Times New Roman" panose="02020603050405020304" pitchFamily="18" charset="0"/>
                            </a:rPr>
                            <a:t>Wavelength (µm)</a:t>
                          </a:r>
                          <a:endParaRPr lang="en-US" sz="1600" dirty="0">
                            <a:effectLst/>
                            <a:latin typeface="Tw Cen MT (Body)"/>
                            <a:ea typeface="宋体" panose="02010600030101010101" pitchFamily="2" charset="-122"/>
                            <a:cs typeface="Times New Roman" panose="02020603050405020304" pitchFamily="18" charset="0"/>
                          </a:endParaRPr>
                        </a:p>
                      </a:txBody>
                      <a:tcPr marL="68580" marR="68580" marT="0" marB="0" anchor="ctr"/>
                    </a:tc>
                    <a:tc>
                      <a:txBody>
                        <a:bodyPr/>
                        <a:lstStyle/>
                        <a:p>
                          <a:endParaRPr lang="en-US"/>
                        </a:p>
                      </a:txBody>
                      <a:tcPr marL="68580" marR="68580" marT="0" marB="0" anchor="ctr">
                        <a:blipFill>
                          <a:blip r:embed="rId2"/>
                          <a:stretch>
                            <a:fillRect l="-169767" t="-7519" r="-969" b="-451128"/>
                          </a:stretch>
                        </a:blipFill>
                      </a:tcPr>
                    </a:tc>
                    <a:extLst>
                      <a:ext uri="{0D108BD9-81ED-4DB2-BD59-A6C34878D82A}">
                        <a16:rowId xmlns:a16="http://schemas.microsoft.com/office/drawing/2014/main" val="2780961639"/>
                      </a:ext>
                    </a:extLst>
                  </a:tr>
                  <a:tr h="249017">
                    <a:tc rowSpan="3">
                      <a:txBody>
                        <a:bodyPr/>
                        <a:lstStyle/>
                        <a:p>
                          <a:pPr algn="ctr">
                            <a:spcAft>
                              <a:spcPts val="0"/>
                            </a:spcAft>
                          </a:pPr>
                          <a:r>
                            <a:rPr lang="en-US" sz="1600" dirty="0">
                              <a:solidFill>
                                <a:srgbClr val="FF0000"/>
                              </a:solidFill>
                              <a:effectLst/>
                              <a:latin typeface="Tw Cen MT (Body)"/>
                              <a:cs typeface="Times New Roman" panose="02020603050405020304" pitchFamily="18" charset="0"/>
                            </a:rPr>
                            <a:t>ABI on </a:t>
                          </a:r>
                        </a:p>
                        <a:p>
                          <a:pPr algn="ctr">
                            <a:spcAft>
                              <a:spcPts val="0"/>
                            </a:spcAft>
                          </a:pPr>
                          <a:r>
                            <a:rPr lang="en-US" sz="1600" dirty="0">
                              <a:solidFill>
                                <a:srgbClr val="FF0000"/>
                              </a:solidFill>
                              <a:effectLst/>
                              <a:latin typeface="Tw Cen MT (Body)"/>
                              <a:cs typeface="Times New Roman" panose="02020603050405020304" pitchFamily="18" charset="0"/>
                            </a:rPr>
                            <a:t>GOES-16</a:t>
                          </a:r>
                          <a:endParaRPr lang="en-US" sz="1600" dirty="0">
                            <a:solidFill>
                              <a:srgbClr val="FF0000"/>
                            </a:solidFill>
                            <a:effectLst/>
                            <a:latin typeface="Tw Cen MT (Body)"/>
                            <a:ea typeface="宋体" panose="02010600030101010101" pitchFamily="2" charset="-122"/>
                            <a:cs typeface="Times New Roman" panose="02020603050405020304" pitchFamily="18" charset="0"/>
                          </a:endParaRPr>
                        </a:p>
                      </a:txBody>
                      <a:tcPr marL="68580" marR="68580" marT="0" marB="0" anchor="ctr"/>
                    </a:tc>
                    <a:tc>
                      <a:txBody>
                        <a:bodyPr/>
                        <a:lstStyle/>
                        <a:p>
                          <a:pPr algn="r">
                            <a:spcAft>
                              <a:spcPts val="0"/>
                            </a:spcAft>
                          </a:pPr>
                          <a:r>
                            <a:rPr lang="en-US" sz="1600" dirty="0">
                              <a:solidFill>
                                <a:srgbClr val="FF0000"/>
                              </a:solidFill>
                              <a:effectLst/>
                              <a:latin typeface="Tw Cen MT (Body)"/>
                              <a:cs typeface="Times New Roman" panose="02020603050405020304" pitchFamily="18" charset="0"/>
                            </a:rPr>
                            <a:t>7</a:t>
                          </a:r>
                          <a:endParaRPr lang="en-US" sz="1600" dirty="0">
                            <a:solidFill>
                              <a:srgbClr val="FF0000"/>
                            </a:solidFill>
                            <a:effectLst/>
                            <a:latin typeface="Tw Cen MT (Body)"/>
                            <a:ea typeface="宋体" panose="02010600030101010101" pitchFamily="2" charset="-122"/>
                            <a:cs typeface="Times New Roman" panose="02020603050405020304" pitchFamily="18" charset="0"/>
                          </a:endParaRPr>
                        </a:p>
                      </a:txBody>
                      <a:tcPr marL="68580" marR="68580" marT="0" marB="0" anchor="ctr"/>
                    </a:tc>
                    <a:tc>
                      <a:txBody>
                        <a:bodyPr/>
                        <a:lstStyle/>
                        <a:p>
                          <a:pPr algn="r">
                            <a:spcAft>
                              <a:spcPts val="0"/>
                            </a:spcAft>
                          </a:pPr>
                          <a:r>
                            <a:rPr lang="en-US" sz="1600">
                              <a:solidFill>
                                <a:srgbClr val="FF0000"/>
                              </a:solidFill>
                              <a:effectLst/>
                              <a:latin typeface="Tw Cen MT (Body)"/>
                              <a:cs typeface="Times New Roman" panose="02020603050405020304" pitchFamily="18" charset="0"/>
                            </a:rPr>
                            <a:t>3.89</a:t>
                          </a:r>
                          <a:endParaRPr lang="en-US" sz="1600">
                            <a:solidFill>
                              <a:srgbClr val="FF0000"/>
                            </a:solidFill>
                            <a:effectLst/>
                            <a:latin typeface="Tw Cen MT (Body)"/>
                            <a:ea typeface="宋体" panose="02010600030101010101" pitchFamily="2" charset="-122"/>
                            <a:cs typeface="Times New Roman" panose="02020603050405020304" pitchFamily="18" charset="0"/>
                          </a:endParaRPr>
                        </a:p>
                      </a:txBody>
                      <a:tcPr marL="68580" marR="68580" marT="0" marB="0" anchor="ctr"/>
                    </a:tc>
                    <a:tc>
                      <a:txBody>
                        <a:bodyPr/>
                        <a:lstStyle/>
                        <a:p>
                          <a:pPr algn="r">
                            <a:spcAft>
                              <a:spcPts val="0"/>
                            </a:spcAft>
                          </a:pPr>
                          <a:r>
                            <a:rPr lang="en-US" sz="1600">
                              <a:solidFill>
                                <a:srgbClr val="FF0000"/>
                              </a:solidFill>
                              <a:effectLst/>
                              <a:latin typeface="Tw Cen MT (Body)"/>
                              <a:cs typeface="Times New Roman" panose="02020603050405020304" pitchFamily="18" charset="0"/>
                            </a:rPr>
                            <a:t>32.90%</a:t>
                          </a:r>
                          <a:endParaRPr lang="en-US" sz="1600">
                            <a:solidFill>
                              <a:srgbClr val="FF0000"/>
                            </a:solidFill>
                            <a:effectLst/>
                            <a:latin typeface="Tw Cen MT (Body)"/>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169986794"/>
                      </a:ext>
                    </a:extLst>
                  </a:tr>
                  <a:tr h="249017">
                    <a:tc vMerge="1">
                      <a:txBody>
                        <a:bodyPr/>
                        <a:lstStyle/>
                        <a:p>
                          <a:endParaRPr lang="en-US"/>
                        </a:p>
                      </a:txBody>
                      <a:tcPr/>
                    </a:tc>
                    <a:tc>
                      <a:txBody>
                        <a:bodyPr/>
                        <a:lstStyle/>
                        <a:p>
                          <a:pPr algn="r">
                            <a:spcAft>
                              <a:spcPts val="0"/>
                            </a:spcAft>
                          </a:pPr>
                          <a:r>
                            <a:rPr lang="en-US" sz="1600" dirty="0">
                              <a:solidFill>
                                <a:srgbClr val="FF0000"/>
                              </a:solidFill>
                              <a:effectLst/>
                              <a:latin typeface="Tw Cen MT (Body)"/>
                              <a:cs typeface="Times New Roman" panose="02020603050405020304" pitchFamily="18" charset="0"/>
                            </a:rPr>
                            <a:t>8</a:t>
                          </a:r>
                          <a:endParaRPr lang="en-US" sz="1600" dirty="0">
                            <a:solidFill>
                              <a:srgbClr val="FF0000"/>
                            </a:solidFill>
                            <a:effectLst/>
                            <a:latin typeface="Tw Cen MT (Body)"/>
                            <a:ea typeface="宋体" panose="02010600030101010101" pitchFamily="2" charset="-122"/>
                            <a:cs typeface="Times New Roman" panose="02020603050405020304" pitchFamily="18" charset="0"/>
                          </a:endParaRPr>
                        </a:p>
                      </a:txBody>
                      <a:tcPr marL="68580" marR="68580" marT="0" marB="0" anchor="ctr"/>
                    </a:tc>
                    <a:tc>
                      <a:txBody>
                        <a:bodyPr/>
                        <a:lstStyle/>
                        <a:p>
                          <a:pPr algn="r">
                            <a:spcAft>
                              <a:spcPts val="0"/>
                            </a:spcAft>
                          </a:pPr>
                          <a:r>
                            <a:rPr lang="en-US" sz="1600" dirty="0">
                              <a:solidFill>
                                <a:srgbClr val="FF0000"/>
                              </a:solidFill>
                              <a:effectLst/>
                              <a:latin typeface="Tw Cen MT (Body)"/>
                              <a:cs typeface="Times New Roman" panose="02020603050405020304" pitchFamily="18" charset="0"/>
                            </a:rPr>
                            <a:t>6.17</a:t>
                          </a:r>
                          <a:endParaRPr lang="en-US" sz="1600" dirty="0">
                            <a:solidFill>
                              <a:srgbClr val="FF0000"/>
                            </a:solidFill>
                            <a:effectLst/>
                            <a:latin typeface="Tw Cen MT (Body)"/>
                            <a:ea typeface="宋体" panose="02010600030101010101" pitchFamily="2" charset="-122"/>
                            <a:cs typeface="Times New Roman" panose="02020603050405020304" pitchFamily="18" charset="0"/>
                          </a:endParaRPr>
                        </a:p>
                      </a:txBody>
                      <a:tcPr marL="68580" marR="68580" marT="0" marB="0" anchor="ctr"/>
                    </a:tc>
                    <a:tc>
                      <a:txBody>
                        <a:bodyPr/>
                        <a:lstStyle/>
                        <a:p>
                          <a:pPr algn="r">
                            <a:spcAft>
                              <a:spcPts val="0"/>
                            </a:spcAft>
                          </a:pPr>
                          <a:r>
                            <a:rPr lang="en-US" sz="1600">
                              <a:solidFill>
                                <a:srgbClr val="FF0000"/>
                              </a:solidFill>
                              <a:effectLst/>
                              <a:latin typeface="Tw Cen MT (Body)"/>
                              <a:cs typeface="Times New Roman" panose="02020603050405020304" pitchFamily="18" charset="0"/>
                            </a:rPr>
                            <a:t>99.78%</a:t>
                          </a:r>
                          <a:endParaRPr lang="en-US" sz="1600">
                            <a:solidFill>
                              <a:srgbClr val="FF0000"/>
                            </a:solidFill>
                            <a:effectLst/>
                            <a:latin typeface="Tw Cen MT (Body)"/>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470518481"/>
                      </a:ext>
                    </a:extLst>
                  </a:tr>
                  <a:tr h="249017">
                    <a:tc vMerge="1">
                      <a:txBody>
                        <a:bodyPr/>
                        <a:lstStyle/>
                        <a:p>
                          <a:endParaRPr lang="en-US"/>
                        </a:p>
                      </a:txBody>
                      <a:tcPr/>
                    </a:tc>
                    <a:tc>
                      <a:txBody>
                        <a:bodyPr/>
                        <a:lstStyle/>
                        <a:p>
                          <a:pPr algn="r">
                            <a:spcAft>
                              <a:spcPts val="0"/>
                            </a:spcAft>
                          </a:pPr>
                          <a:r>
                            <a:rPr lang="en-US" sz="1600" dirty="0">
                              <a:solidFill>
                                <a:srgbClr val="FF0000"/>
                              </a:solidFill>
                              <a:effectLst/>
                              <a:latin typeface="Tw Cen MT (Body)"/>
                              <a:cs typeface="Times New Roman" panose="02020603050405020304" pitchFamily="18" charset="0"/>
                            </a:rPr>
                            <a:t>11</a:t>
                          </a:r>
                          <a:endParaRPr lang="en-US" sz="1600" dirty="0">
                            <a:solidFill>
                              <a:srgbClr val="FF0000"/>
                            </a:solidFill>
                            <a:effectLst/>
                            <a:latin typeface="Tw Cen MT (Body)"/>
                            <a:ea typeface="宋体" panose="02010600030101010101" pitchFamily="2" charset="-122"/>
                            <a:cs typeface="Times New Roman" panose="02020603050405020304" pitchFamily="18" charset="0"/>
                          </a:endParaRPr>
                        </a:p>
                      </a:txBody>
                      <a:tcPr marL="68580" marR="68580" marT="0" marB="0" anchor="ctr"/>
                    </a:tc>
                    <a:tc>
                      <a:txBody>
                        <a:bodyPr/>
                        <a:lstStyle/>
                        <a:p>
                          <a:pPr algn="r">
                            <a:spcAft>
                              <a:spcPts val="0"/>
                            </a:spcAft>
                          </a:pPr>
                          <a:r>
                            <a:rPr lang="en-US" sz="1600" dirty="0">
                              <a:solidFill>
                                <a:srgbClr val="FF0000"/>
                              </a:solidFill>
                              <a:effectLst/>
                              <a:latin typeface="Tw Cen MT (Body)"/>
                              <a:cs typeface="Times New Roman" panose="02020603050405020304" pitchFamily="18" charset="0"/>
                            </a:rPr>
                            <a:t>8.44</a:t>
                          </a:r>
                          <a:endParaRPr lang="en-US" sz="1600" dirty="0">
                            <a:solidFill>
                              <a:srgbClr val="FF0000"/>
                            </a:solidFill>
                            <a:effectLst/>
                            <a:latin typeface="Tw Cen MT (Body)"/>
                            <a:ea typeface="宋体" panose="02010600030101010101" pitchFamily="2" charset="-122"/>
                            <a:cs typeface="Times New Roman" panose="02020603050405020304" pitchFamily="18" charset="0"/>
                          </a:endParaRPr>
                        </a:p>
                      </a:txBody>
                      <a:tcPr marL="68580" marR="68580" marT="0" marB="0" anchor="ctr"/>
                    </a:tc>
                    <a:tc>
                      <a:txBody>
                        <a:bodyPr/>
                        <a:lstStyle/>
                        <a:p>
                          <a:pPr algn="r">
                            <a:spcAft>
                              <a:spcPts val="0"/>
                            </a:spcAft>
                          </a:pPr>
                          <a:r>
                            <a:rPr lang="en-US" sz="1600" dirty="0">
                              <a:solidFill>
                                <a:srgbClr val="FF0000"/>
                              </a:solidFill>
                              <a:effectLst/>
                              <a:latin typeface="Tw Cen MT (Body)"/>
                              <a:cs typeface="Times New Roman" panose="02020603050405020304" pitchFamily="18" charset="0"/>
                            </a:rPr>
                            <a:t>10.70%</a:t>
                          </a:r>
                          <a:endParaRPr lang="en-US" sz="1600" dirty="0">
                            <a:solidFill>
                              <a:srgbClr val="FF0000"/>
                            </a:solidFill>
                            <a:effectLst/>
                            <a:latin typeface="Tw Cen MT (Body)"/>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457869232"/>
                      </a:ext>
                    </a:extLst>
                  </a:tr>
                  <a:tr h="354763">
                    <a:tc rowSpan="3">
                      <a:txBody>
                        <a:bodyPr/>
                        <a:lstStyle/>
                        <a:p>
                          <a:pPr algn="ctr">
                            <a:spcAft>
                              <a:spcPts val="0"/>
                            </a:spcAft>
                          </a:pPr>
                          <a:r>
                            <a:rPr lang="en-US" sz="1600">
                              <a:effectLst/>
                              <a:latin typeface="Tw Cen MT (Body)"/>
                              <a:cs typeface="Times New Roman" panose="02020603050405020304" pitchFamily="18" charset="0"/>
                            </a:rPr>
                            <a:t>AHI on </a:t>
                          </a:r>
                        </a:p>
                        <a:p>
                          <a:pPr algn="ctr">
                            <a:spcAft>
                              <a:spcPts val="0"/>
                            </a:spcAft>
                          </a:pPr>
                          <a:r>
                            <a:rPr lang="en-US" sz="1600">
                              <a:effectLst/>
                              <a:latin typeface="Tw Cen MT (Body)"/>
                              <a:cs typeface="Times New Roman" panose="02020603050405020304" pitchFamily="18" charset="0"/>
                            </a:rPr>
                            <a:t>HIMAWARI-9</a:t>
                          </a:r>
                          <a:endParaRPr lang="en-US" sz="1600">
                            <a:effectLst/>
                            <a:latin typeface="Tw Cen MT (Body)"/>
                            <a:ea typeface="宋体" panose="02010600030101010101" pitchFamily="2" charset="-122"/>
                            <a:cs typeface="Times New Roman" panose="02020603050405020304" pitchFamily="18" charset="0"/>
                          </a:endParaRPr>
                        </a:p>
                      </a:txBody>
                      <a:tcPr marL="68580" marR="68580" marT="0" marB="0" anchor="ctr"/>
                    </a:tc>
                    <a:tc>
                      <a:txBody>
                        <a:bodyPr/>
                        <a:lstStyle/>
                        <a:p>
                          <a:pPr algn="r">
                            <a:spcAft>
                              <a:spcPts val="0"/>
                            </a:spcAft>
                          </a:pPr>
                          <a:r>
                            <a:rPr lang="en-US" sz="1600">
                              <a:effectLst/>
                              <a:latin typeface="Tw Cen MT (Body)"/>
                              <a:cs typeface="Times New Roman" panose="02020603050405020304" pitchFamily="18" charset="0"/>
                            </a:rPr>
                            <a:t>7</a:t>
                          </a:r>
                          <a:endParaRPr lang="en-US" sz="1600">
                            <a:effectLst/>
                            <a:latin typeface="Tw Cen MT (Body)"/>
                            <a:ea typeface="宋体" panose="02010600030101010101" pitchFamily="2" charset="-122"/>
                            <a:cs typeface="Times New Roman" panose="02020603050405020304" pitchFamily="18" charset="0"/>
                          </a:endParaRPr>
                        </a:p>
                      </a:txBody>
                      <a:tcPr marL="68580" marR="68580" marT="0" marB="0" anchor="ctr"/>
                    </a:tc>
                    <a:tc>
                      <a:txBody>
                        <a:bodyPr/>
                        <a:lstStyle/>
                        <a:p>
                          <a:pPr algn="r">
                            <a:spcAft>
                              <a:spcPts val="0"/>
                            </a:spcAft>
                          </a:pPr>
                          <a:r>
                            <a:rPr lang="en-US" sz="1600" dirty="0">
                              <a:effectLst/>
                              <a:latin typeface="Tw Cen MT (Body)"/>
                              <a:cs typeface="Times New Roman" panose="02020603050405020304" pitchFamily="18" charset="0"/>
                            </a:rPr>
                            <a:t>3.82</a:t>
                          </a:r>
                          <a:endParaRPr lang="en-US" sz="1600" dirty="0">
                            <a:effectLst/>
                            <a:latin typeface="Tw Cen MT (Body)"/>
                            <a:ea typeface="宋体" panose="02010600030101010101" pitchFamily="2" charset="-122"/>
                            <a:cs typeface="Times New Roman" panose="02020603050405020304" pitchFamily="18" charset="0"/>
                          </a:endParaRPr>
                        </a:p>
                      </a:txBody>
                      <a:tcPr marL="68580" marR="68580" marT="0" marB="0" anchor="ctr"/>
                    </a:tc>
                    <a:tc>
                      <a:txBody>
                        <a:bodyPr/>
                        <a:lstStyle/>
                        <a:p>
                          <a:pPr algn="r">
                            <a:spcAft>
                              <a:spcPts val="0"/>
                            </a:spcAft>
                          </a:pPr>
                          <a:r>
                            <a:rPr lang="en-US" sz="1600" dirty="0">
                              <a:effectLst/>
                              <a:latin typeface="Tw Cen MT (Body)"/>
                              <a:cs typeface="Times New Roman" panose="02020603050405020304" pitchFamily="18" charset="0"/>
                            </a:rPr>
                            <a:t>5.88%</a:t>
                          </a:r>
                          <a:endParaRPr lang="en-US" sz="1600" dirty="0">
                            <a:effectLst/>
                            <a:latin typeface="Tw Cen MT (Body)"/>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388829406"/>
                      </a:ext>
                    </a:extLst>
                  </a:tr>
                  <a:tr h="354763">
                    <a:tc vMerge="1">
                      <a:txBody>
                        <a:bodyPr/>
                        <a:lstStyle/>
                        <a:p>
                          <a:endParaRPr lang="en-US"/>
                        </a:p>
                      </a:txBody>
                      <a:tcPr/>
                    </a:tc>
                    <a:tc>
                      <a:txBody>
                        <a:bodyPr/>
                        <a:lstStyle/>
                        <a:p>
                          <a:pPr algn="r">
                            <a:spcAft>
                              <a:spcPts val="0"/>
                            </a:spcAft>
                          </a:pPr>
                          <a:r>
                            <a:rPr lang="en-US" sz="1600">
                              <a:effectLst/>
                              <a:latin typeface="Tw Cen MT (Body)"/>
                              <a:cs typeface="Times New Roman" panose="02020603050405020304" pitchFamily="18" charset="0"/>
                            </a:rPr>
                            <a:t>8</a:t>
                          </a:r>
                          <a:endParaRPr lang="en-US" sz="1600">
                            <a:effectLst/>
                            <a:latin typeface="Tw Cen MT (Body)"/>
                            <a:ea typeface="宋体" panose="02010600030101010101" pitchFamily="2" charset="-122"/>
                            <a:cs typeface="Times New Roman" panose="02020603050405020304" pitchFamily="18" charset="0"/>
                          </a:endParaRPr>
                        </a:p>
                      </a:txBody>
                      <a:tcPr marL="68580" marR="68580" marT="0" marB="0" anchor="ctr"/>
                    </a:tc>
                    <a:tc>
                      <a:txBody>
                        <a:bodyPr/>
                        <a:lstStyle/>
                        <a:p>
                          <a:pPr algn="r">
                            <a:spcAft>
                              <a:spcPts val="0"/>
                            </a:spcAft>
                          </a:pPr>
                          <a:r>
                            <a:rPr lang="en-US" sz="1600">
                              <a:effectLst/>
                              <a:latin typeface="Tw Cen MT (Body)"/>
                              <a:cs typeface="Times New Roman" panose="02020603050405020304" pitchFamily="18" charset="0"/>
                            </a:rPr>
                            <a:t>6.22</a:t>
                          </a:r>
                          <a:endParaRPr lang="en-US" sz="1600">
                            <a:effectLst/>
                            <a:latin typeface="Tw Cen MT (Body)"/>
                            <a:ea typeface="宋体" panose="02010600030101010101" pitchFamily="2" charset="-122"/>
                            <a:cs typeface="Times New Roman" panose="02020603050405020304" pitchFamily="18" charset="0"/>
                          </a:endParaRPr>
                        </a:p>
                      </a:txBody>
                      <a:tcPr marL="68580" marR="68580" marT="0" marB="0" anchor="ctr"/>
                    </a:tc>
                    <a:tc>
                      <a:txBody>
                        <a:bodyPr/>
                        <a:lstStyle/>
                        <a:p>
                          <a:pPr algn="r">
                            <a:spcAft>
                              <a:spcPts val="0"/>
                            </a:spcAft>
                          </a:pPr>
                          <a:r>
                            <a:rPr lang="en-US" sz="1600">
                              <a:effectLst/>
                              <a:latin typeface="Tw Cen MT (Body)"/>
                              <a:cs typeface="Times New Roman" panose="02020603050405020304" pitchFamily="18" charset="0"/>
                            </a:rPr>
                            <a:t>99.90%</a:t>
                          </a:r>
                          <a:endParaRPr lang="en-US" sz="1600">
                            <a:effectLst/>
                            <a:latin typeface="Tw Cen MT (Body)"/>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574871687"/>
                      </a:ext>
                    </a:extLst>
                  </a:tr>
                  <a:tr h="354763">
                    <a:tc vMerge="1">
                      <a:txBody>
                        <a:bodyPr/>
                        <a:lstStyle/>
                        <a:p>
                          <a:endParaRPr lang="en-US"/>
                        </a:p>
                      </a:txBody>
                      <a:tcPr/>
                    </a:tc>
                    <a:tc>
                      <a:txBody>
                        <a:bodyPr/>
                        <a:lstStyle/>
                        <a:p>
                          <a:pPr algn="r">
                            <a:spcAft>
                              <a:spcPts val="0"/>
                            </a:spcAft>
                          </a:pPr>
                          <a:r>
                            <a:rPr lang="en-US" sz="1600">
                              <a:effectLst/>
                              <a:latin typeface="Tw Cen MT (Body)"/>
                              <a:cs typeface="Times New Roman" panose="02020603050405020304" pitchFamily="18" charset="0"/>
                            </a:rPr>
                            <a:t>11</a:t>
                          </a:r>
                          <a:endParaRPr lang="en-US" sz="1600">
                            <a:effectLst/>
                            <a:latin typeface="Tw Cen MT (Body)"/>
                            <a:ea typeface="宋体" panose="02010600030101010101" pitchFamily="2" charset="-122"/>
                            <a:cs typeface="Times New Roman" panose="02020603050405020304" pitchFamily="18" charset="0"/>
                          </a:endParaRPr>
                        </a:p>
                      </a:txBody>
                      <a:tcPr marL="68580" marR="68580" marT="0" marB="0" anchor="ctr"/>
                    </a:tc>
                    <a:tc>
                      <a:txBody>
                        <a:bodyPr/>
                        <a:lstStyle/>
                        <a:p>
                          <a:pPr algn="r">
                            <a:spcAft>
                              <a:spcPts val="0"/>
                            </a:spcAft>
                          </a:pPr>
                          <a:r>
                            <a:rPr lang="en-US" sz="1600">
                              <a:effectLst/>
                              <a:latin typeface="Tw Cen MT (Body)"/>
                              <a:cs typeface="Times New Roman" panose="02020603050405020304" pitchFamily="18" charset="0"/>
                            </a:rPr>
                            <a:t>8.59</a:t>
                          </a:r>
                          <a:endParaRPr lang="en-US" sz="1600">
                            <a:effectLst/>
                            <a:latin typeface="Tw Cen MT (Body)"/>
                            <a:ea typeface="宋体" panose="02010600030101010101" pitchFamily="2" charset="-122"/>
                            <a:cs typeface="Times New Roman" panose="02020603050405020304" pitchFamily="18" charset="0"/>
                          </a:endParaRPr>
                        </a:p>
                      </a:txBody>
                      <a:tcPr marL="68580" marR="68580" marT="0" marB="0" anchor="ctr"/>
                    </a:tc>
                    <a:tc>
                      <a:txBody>
                        <a:bodyPr/>
                        <a:lstStyle/>
                        <a:p>
                          <a:pPr algn="r">
                            <a:spcAft>
                              <a:spcPts val="0"/>
                            </a:spcAft>
                          </a:pPr>
                          <a:r>
                            <a:rPr lang="en-US" sz="1600">
                              <a:effectLst/>
                              <a:latin typeface="Tw Cen MT (Body)"/>
                              <a:cs typeface="Times New Roman" panose="02020603050405020304" pitchFamily="18" charset="0"/>
                            </a:rPr>
                            <a:t>0.07%</a:t>
                          </a:r>
                          <a:endParaRPr lang="en-US" sz="1600">
                            <a:effectLst/>
                            <a:latin typeface="Tw Cen MT (Body)"/>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918365994"/>
                      </a:ext>
                    </a:extLst>
                  </a:tr>
                  <a:tr h="354763">
                    <a:tc rowSpan="3">
                      <a:txBody>
                        <a:bodyPr/>
                        <a:lstStyle/>
                        <a:p>
                          <a:pPr algn="ctr">
                            <a:spcAft>
                              <a:spcPts val="0"/>
                            </a:spcAft>
                          </a:pPr>
                          <a:r>
                            <a:rPr lang="en-US" sz="1600">
                              <a:effectLst/>
                              <a:latin typeface="Tw Cen MT (Body)"/>
                              <a:cs typeface="Times New Roman" panose="02020603050405020304" pitchFamily="18" charset="0"/>
                            </a:rPr>
                            <a:t>SEVIRI on MSG-4</a:t>
                          </a:r>
                          <a:endParaRPr lang="en-US" sz="1600">
                            <a:effectLst/>
                            <a:latin typeface="Tw Cen MT (Body)"/>
                            <a:ea typeface="宋体" panose="02010600030101010101" pitchFamily="2" charset="-122"/>
                            <a:cs typeface="Times New Roman" panose="02020603050405020304" pitchFamily="18" charset="0"/>
                          </a:endParaRPr>
                        </a:p>
                      </a:txBody>
                      <a:tcPr marL="68580" marR="68580" marT="0" marB="0" anchor="ctr"/>
                    </a:tc>
                    <a:tc>
                      <a:txBody>
                        <a:bodyPr/>
                        <a:lstStyle/>
                        <a:p>
                          <a:pPr algn="r">
                            <a:spcAft>
                              <a:spcPts val="0"/>
                            </a:spcAft>
                          </a:pPr>
                          <a:r>
                            <a:rPr lang="en-US" sz="1600">
                              <a:effectLst/>
                              <a:latin typeface="Tw Cen MT (Body)"/>
                              <a:cs typeface="Times New Roman" panose="02020603050405020304" pitchFamily="18" charset="0"/>
                            </a:rPr>
                            <a:t>4</a:t>
                          </a:r>
                          <a:endParaRPr lang="en-US" sz="1600">
                            <a:effectLst/>
                            <a:latin typeface="Tw Cen MT (Body)"/>
                            <a:ea typeface="宋体" panose="02010600030101010101" pitchFamily="2" charset="-122"/>
                            <a:cs typeface="Times New Roman" panose="02020603050405020304" pitchFamily="18" charset="0"/>
                          </a:endParaRPr>
                        </a:p>
                      </a:txBody>
                      <a:tcPr marL="68580" marR="68580" marT="0" marB="0" anchor="ctr"/>
                    </a:tc>
                    <a:tc>
                      <a:txBody>
                        <a:bodyPr/>
                        <a:lstStyle/>
                        <a:p>
                          <a:pPr algn="r">
                            <a:spcAft>
                              <a:spcPts val="0"/>
                            </a:spcAft>
                          </a:pPr>
                          <a:r>
                            <a:rPr lang="en-US" sz="1600">
                              <a:effectLst/>
                              <a:latin typeface="Tw Cen MT (Body)"/>
                              <a:cs typeface="Times New Roman" panose="02020603050405020304" pitchFamily="18" charset="0"/>
                            </a:rPr>
                            <a:t>3.90</a:t>
                          </a:r>
                          <a:endParaRPr lang="en-US" sz="1600">
                            <a:effectLst/>
                            <a:latin typeface="Tw Cen MT (Body)"/>
                            <a:ea typeface="宋体" panose="02010600030101010101" pitchFamily="2" charset="-122"/>
                            <a:cs typeface="Times New Roman" panose="02020603050405020304" pitchFamily="18" charset="0"/>
                          </a:endParaRPr>
                        </a:p>
                      </a:txBody>
                      <a:tcPr marL="68580" marR="68580" marT="0" marB="0" anchor="ctr"/>
                    </a:tc>
                    <a:tc>
                      <a:txBody>
                        <a:bodyPr/>
                        <a:lstStyle/>
                        <a:p>
                          <a:pPr algn="r">
                            <a:spcAft>
                              <a:spcPts val="0"/>
                            </a:spcAft>
                          </a:pPr>
                          <a:r>
                            <a:rPr lang="en-US" sz="1600">
                              <a:effectLst/>
                              <a:latin typeface="Tw Cen MT (Body)"/>
                              <a:cs typeface="Times New Roman" panose="02020603050405020304" pitchFamily="18" charset="0"/>
                            </a:rPr>
                            <a:t>46.34%</a:t>
                          </a:r>
                          <a:endParaRPr lang="en-US" sz="1600">
                            <a:effectLst/>
                            <a:latin typeface="Tw Cen MT (Body)"/>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351820101"/>
                      </a:ext>
                    </a:extLst>
                  </a:tr>
                  <a:tr h="354763">
                    <a:tc vMerge="1">
                      <a:txBody>
                        <a:bodyPr/>
                        <a:lstStyle/>
                        <a:p>
                          <a:endParaRPr lang="en-US"/>
                        </a:p>
                      </a:txBody>
                      <a:tcPr/>
                    </a:tc>
                    <a:tc>
                      <a:txBody>
                        <a:bodyPr/>
                        <a:lstStyle/>
                        <a:p>
                          <a:pPr algn="r">
                            <a:spcAft>
                              <a:spcPts val="0"/>
                            </a:spcAft>
                          </a:pPr>
                          <a:r>
                            <a:rPr lang="en-US" sz="1600">
                              <a:effectLst/>
                              <a:latin typeface="Tw Cen MT (Body)"/>
                              <a:cs typeface="Times New Roman" panose="02020603050405020304" pitchFamily="18" charset="0"/>
                            </a:rPr>
                            <a:t>5</a:t>
                          </a:r>
                          <a:endParaRPr lang="en-US" sz="1600">
                            <a:effectLst/>
                            <a:latin typeface="Tw Cen MT (Body)"/>
                            <a:ea typeface="宋体" panose="02010600030101010101" pitchFamily="2" charset="-122"/>
                            <a:cs typeface="Times New Roman" panose="02020603050405020304" pitchFamily="18" charset="0"/>
                          </a:endParaRPr>
                        </a:p>
                      </a:txBody>
                      <a:tcPr marL="68580" marR="68580" marT="0" marB="0" anchor="ctr"/>
                    </a:tc>
                    <a:tc>
                      <a:txBody>
                        <a:bodyPr/>
                        <a:lstStyle/>
                        <a:p>
                          <a:pPr algn="r">
                            <a:spcAft>
                              <a:spcPts val="0"/>
                            </a:spcAft>
                          </a:pPr>
                          <a:r>
                            <a:rPr lang="en-US" sz="1600">
                              <a:effectLst/>
                              <a:latin typeface="Tw Cen MT (Body)"/>
                              <a:cs typeface="Times New Roman" panose="02020603050405020304" pitchFamily="18" charset="0"/>
                            </a:rPr>
                            <a:t>6.30</a:t>
                          </a:r>
                          <a:endParaRPr lang="en-US" sz="1600">
                            <a:effectLst/>
                            <a:latin typeface="Tw Cen MT (Body)"/>
                            <a:ea typeface="宋体" panose="02010600030101010101" pitchFamily="2" charset="-122"/>
                            <a:cs typeface="Times New Roman" panose="02020603050405020304" pitchFamily="18" charset="0"/>
                          </a:endParaRPr>
                        </a:p>
                      </a:txBody>
                      <a:tcPr marL="68580" marR="68580" marT="0" marB="0" anchor="ctr"/>
                    </a:tc>
                    <a:tc>
                      <a:txBody>
                        <a:bodyPr/>
                        <a:lstStyle/>
                        <a:p>
                          <a:pPr algn="r">
                            <a:spcAft>
                              <a:spcPts val="0"/>
                            </a:spcAft>
                          </a:pPr>
                          <a:r>
                            <a:rPr lang="en-US" sz="1600">
                              <a:effectLst/>
                              <a:latin typeface="Tw Cen MT (Body)"/>
                              <a:cs typeface="Times New Roman" panose="02020603050405020304" pitchFamily="18" charset="0"/>
                            </a:rPr>
                            <a:t>99.91%</a:t>
                          </a:r>
                          <a:endParaRPr lang="en-US" sz="1600">
                            <a:effectLst/>
                            <a:latin typeface="Tw Cen MT (Body)"/>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656253490"/>
                      </a:ext>
                    </a:extLst>
                  </a:tr>
                  <a:tr h="354763">
                    <a:tc vMerge="1">
                      <a:txBody>
                        <a:bodyPr/>
                        <a:lstStyle/>
                        <a:p>
                          <a:endParaRPr lang="en-US"/>
                        </a:p>
                      </a:txBody>
                      <a:tcPr/>
                    </a:tc>
                    <a:tc>
                      <a:txBody>
                        <a:bodyPr/>
                        <a:lstStyle/>
                        <a:p>
                          <a:pPr algn="r">
                            <a:spcAft>
                              <a:spcPts val="0"/>
                            </a:spcAft>
                          </a:pPr>
                          <a:r>
                            <a:rPr lang="en-US" sz="1600">
                              <a:effectLst/>
                              <a:latin typeface="Tw Cen MT (Body)"/>
                              <a:cs typeface="Times New Roman" panose="02020603050405020304" pitchFamily="18" charset="0"/>
                            </a:rPr>
                            <a:t>7</a:t>
                          </a:r>
                          <a:endParaRPr lang="en-US" sz="1600">
                            <a:effectLst/>
                            <a:latin typeface="Tw Cen MT (Body)"/>
                            <a:ea typeface="宋体" panose="02010600030101010101" pitchFamily="2" charset="-122"/>
                            <a:cs typeface="Times New Roman" panose="02020603050405020304" pitchFamily="18" charset="0"/>
                          </a:endParaRPr>
                        </a:p>
                      </a:txBody>
                      <a:tcPr marL="68580" marR="68580" marT="0" marB="0" anchor="ctr"/>
                    </a:tc>
                    <a:tc>
                      <a:txBody>
                        <a:bodyPr/>
                        <a:lstStyle/>
                        <a:p>
                          <a:pPr algn="r">
                            <a:spcAft>
                              <a:spcPts val="0"/>
                            </a:spcAft>
                          </a:pPr>
                          <a:r>
                            <a:rPr lang="en-US" sz="1600">
                              <a:effectLst/>
                              <a:latin typeface="Tw Cen MT (Body)"/>
                              <a:cs typeface="Times New Roman" panose="02020603050405020304" pitchFamily="18" charset="0"/>
                            </a:rPr>
                            <a:t>8.72</a:t>
                          </a:r>
                          <a:endParaRPr lang="en-US" sz="1600">
                            <a:effectLst/>
                            <a:latin typeface="Tw Cen MT (Body)"/>
                            <a:ea typeface="宋体" panose="02010600030101010101" pitchFamily="2" charset="-122"/>
                            <a:cs typeface="Times New Roman" panose="02020603050405020304" pitchFamily="18" charset="0"/>
                          </a:endParaRPr>
                        </a:p>
                      </a:txBody>
                      <a:tcPr marL="68580" marR="68580" marT="0" marB="0" anchor="ctr"/>
                    </a:tc>
                    <a:tc>
                      <a:txBody>
                        <a:bodyPr/>
                        <a:lstStyle/>
                        <a:p>
                          <a:pPr algn="r">
                            <a:spcAft>
                              <a:spcPts val="0"/>
                            </a:spcAft>
                          </a:pPr>
                          <a:r>
                            <a:rPr lang="en-US" sz="1600">
                              <a:effectLst/>
                              <a:latin typeface="Tw Cen MT (Body)"/>
                              <a:cs typeface="Times New Roman" panose="02020603050405020304" pitchFamily="18" charset="0"/>
                            </a:rPr>
                            <a:t>0.30%</a:t>
                          </a:r>
                          <a:endParaRPr lang="en-US" sz="1600">
                            <a:effectLst/>
                            <a:latin typeface="Tw Cen MT (Body)"/>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991880855"/>
                      </a:ext>
                    </a:extLst>
                  </a:tr>
                  <a:tr h="354763">
                    <a:tc rowSpan="2">
                      <a:txBody>
                        <a:bodyPr/>
                        <a:lstStyle/>
                        <a:p>
                          <a:pPr algn="ctr">
                            <a:spcAft>
                              <a:spcPts val="0"/>
                            </a:spcAft>
                          </a:pPr>
                          <a:r>
                            <a:rPr lang="en-US" sz="1600">
                              <a:effectLst/>
                              <a:latin typeface="Tw Cen MT (Body)"/>
                              <a:cs typeface="Times New Roman" panose="02020603050405020304" pitchFamily="18" charset="0"/>
                            </a:rPr>
                            <a:t>VIIRS on </a:t>
                          </a:r>
                        </a:p>
                        <a:p>
                          <a:pPr algn="ctr">
                            <a:spcAft>
                              <a:spcPts val="0"/>
                            </a:spcAft>
                          </a:pPr>
                          <a:r>
                            <a:rPr lang="en-US" sz="1600">
                              <a:effectLst/>
                              <a:latin typeface="Tw Cen MT (Body)"/>
                              <a:cs typeface="Times New Roman" panose="02020603050405020304" pitchFamily="18" charset="0"/>
                            </a:rPr>
                            <a:t>S-NPP</a:t>
                          </a:r>
                          <a:endParaRPr lang="en-US" sz="1600">
                            <a:effectLst/>
                            <a:latin typeface="Tw Cen MT (Body)"/>
                            <a:ea typeface="宋体" panose="02010600030101010101" pitchFamily="2" charset="-122"/>
                            <a:cs typeface="Times New Roman" panose="02020603050405020304" pitchFamily="18" charset="0"/>
                          </a:endParaRPr>
                        </a:p>
                      </a:txBody>
                      <a:tcPr marL="68580" marR="68580" marT="0" marB="0" anchor="ctr"/>
                    </a:tc>
                    <a:tc>
                      <a:txBody>
                        <a:bodyPr/>
                        <a:lstStyle/>
                        <a:p>
                          <a:pPr algn="r">
                            <a:spcAft>
                              <a:spcPts val="0"/>
                            </a:spcAft>
                          </a:pPr>
                          <a:r>
                            <a:rPr lang="en-US" sz="1600">
                              <a:effectLst/>
                              <a:latin typeface="Tw Cen MT (Body)"/>
                              <a:cs typeface="Times New Roman" panose="02020603050405020304" pitchFamily="18" charset="0"/>
                            </a:rPr>
                            <a:t>M13</a:t>
                          </a:r>
                          <a:endParaRPr lang="en-US" sz="1600">
                            <a:effectLst/>
                            <a:latin typeface="Tw Cen MT (Body)"/>
                            <a:ea typeface="宋体" panose="02010600030101010101" pitchFamily="2" charset="-122"/>
                            <a:cs typeface="Times New Roman" panose="02020603050405020304" pitchFamily="18" charset="0"/>
                          </a:endParaRPr>
                        </a:p>
                      </a:txBody>
                      <a:tcPr marL="68580" marR="68580" marT="0" marB="0" anchor="ctr"/>
                    </a:tc>
                    <a:tc>
                      <a:txBody>
                        <a:bodyPr/>
                        <a:lstStyle/>
                        <a:p>
                          <a:pPr algn="r">
                            <a:spcAft>
                              <a:spcPts val="0"/>
                            </a:spcAft>
                          </a:pPr>
                          <a:r>
                            <a:rPr lang="en-US" sz="1600">
                              <a:effectLst/>
                              <a:latin typeface="Tw Cen MT (Body)"/>
                              <a:cs typeface="Times New Roman" panose="02020603050405020304" pitchFamily="18" charset="0"/>
                            </a:rPr>
                            <a:t>4.06</a:t>
                          </a:r>
                          <a:endParaRPr lang="en-US" sz="1600">
                            <a:effectLst/>
                            <a:latin typeface="Tw Cen MT (Body)"/>
                            <a:ea typeface="宋体" panose="02010600030101010101" pitchFamily="2" charset="-122"/>
                            <a:cs typeface="Times New Roman" panose="02020603050405020304" pitchFamily="18" charset="0"/>
                          </a:endParaRPr>
                        </a:p>
                      </a:txBody>
                      <a:tcPr marL="68580" marR="68580" marT="0" marB="0" anchor="ctr"/>
                    </a:tc>
                    <a:tc>
                      <a:txBody>
                        <a:bodyPr/>
                        <a:lstStyle/>
                        <a:p>
                          <a:pPr algn="r">
                            <a:spcAft>
                              <a:spcPts val="0"/>
                            </a:spcAft>
                          </a:pPr>
                          <a:r>
                            <a:rPr lang="en-US" sz="1600">
                              <a:effectLst/>
                              <a:latin typeface="Tw Cen MT (Body)"/>
                              <a:cs typeface="Times New Roman" panose="02020603050405020304" pitchFamily="18" charset="0"/>
                            </a:rPr>
                            <a:t>99.61%</a:t>
                          </a:r>
                          <a:endParaRPr lang="en-US" sz="1600">
                            <a:effectLst/>
                            <a:latin typeface="Tw Cen MT (Body)"/>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648361374"/>
                      </a:ext>
                    </a:extLst>
                  </a:tr>
                  <a:tr h="354763">
                    <a:tc vMerge="1">
                      <a:txBody>
                        <a:bodyPr/>
                        <a:lstStyle/>
                        <a:p>
                          <a:endParaRPr lang="en-US"/>
                        </a:p>
                      </a:txBody>
                      <a:tcPr/>
                    </a:tc>
                    <a:tc>
                      <a:txBody>
                        <a:bodyPr/>
                        <a:lstStyle/>
                        <a:p>
                          <a:pPr algn="r">
                            <a:spcAft>
                              <a:spcPts val="0"/>
                            </a:spcAft>
                          </a:pPr>
                          <a:r>
                            <a:rPr lang="en-US" sz="1600">
                              <a:effectLst/>
                              <a:latin typeface="Tw Cen MT (Body)"/>
                              <a:cs typeface="Times New Roman" panose="02020603050405020304" pitchFamily="18" charset="0"/>
                            </a:rPr>
                            <a:t>M14</a:t>
                          </a:r>
                          <a:endParaRPr lang="en-US" sz="1600">
                            <a:effectLst/>
                            <a:latin typeface="Tw Cen MT (Body)"/>
                            <a:ea typeface="宋体" panose="02010600030101010101" pitchFamily="2" charset="-122"/>
                            <a:cs typeface="Times New Roman" panose="02020603050405020304" pitchFamily="18" charset="0"/>
                          </a:endParaRPr>
                        </a:p>
                      </a:txBody>
                      <a:tcPr marL="68580" marR="68580" marT="0" marB="0" anchor="ctr"/>
                    </a:tc>
                    <a:tc>
                      <a:txBody>
                        <a:bodyPr/>
                        <a:lstStyle/>
                        <a:p>
                          <a:pPr algn="r">
                            <a:spcAft>
                              <a:spcPts val="0"/>
                            </a:spcAft>
                          </a:pPr>
                          <a:r>
                            <a:rPr lang="en-US" sz="1600" dirty="0">
                              <a:effectLst/>
                              <a:latin typeface="Tw Cen MT (Body)"/>
                              <a:cs typeface="Times New Roman" panose="02020603050405020304" pitchFamily="18" charset="0"/>
                            </a:rPr>
                            <a:t>8.58</a:t>
                          </a:r>
                          <a:endParaRPr lang="en-US" sz="1600" dirty="0">
                            <a:effectLst/>
                            <a:latin typeface="Tw Cen MT (Body)"/>
                            <a:ea typeface="宋体" panose="02010600030101010101" pitchFamily="2" charset="-122"/>
                            <a:cs typeface="Times New Roman" panose="02020603050405020304" pitchFamily="18" charset="0"/>
                          </a:endParaRPr>
                        </a:p>
                      </a:txBody>
                      <a:tcPr marL="68580" marR="68580" marT="0" marB="0" anchor="ctr"/>
                    </a:tc>
                    <a:tc>
                      <a:txBody>
                        <a:bodyPr/>
                        <a:lstStyle/>
                        <a:p>
                          <a:pPr algn="r">
                            <a:spcAft>
                              <a:spcPts val="0"/>
                            </a:spcAft>
                          </a:pPr>
                          <a:r>
                            <a:rPr lang="en-US" sz="1600" dirty="0">
                              <a:effectLst/>
                              <a:latin typeface="Tw Cen MT (Body)"/>
                              <a:cs typeface="Times New Roman" panose="02020603050405020304" pitchFamily="18" charset="0"/>
                            </a:rPr>
                            <a:t>0.01%</a:t>
                          </a:r>
                          <a:endParaRPr lang="en-US" sz="1600" dirty="0">
                            <a:effectLst/>
                            <a:latin typeface="Tw Cen MT (Body)"/>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622720325"/>
                      </a:ext>
                    </a:extLst>
                  </a:tr>
                </a:tbl>
              </a:graphicData>
            </a:graphic>
          </p:graphicFrame>
        </mc:Fallback>
      </mc:AlternateContent>
      <p:sp>
        <p:nvSpPr>
          <p:cNvPr id="5" name="Rectangle 4">
            <a:extLst>
              <a:ext uri="{FF2B5EF4-FFF2-40B4-BE49-F238E27FC236}">
                <a16:creationId xmlns:a16="http://schemas.microsoft.com/office/drawing/2014/main" id="{324693C9-FB39-47A9-9AC7-C2BBFA6119F4}"/>
              </a:ext>
            </a:extLst>
          </p:cNvPr>
          <p:cNvSpPr/>
          <p:nvPr/>
        </p:nvSpPr>
        <p:spPr>
          <a:xfrm>
            <a:off x="381000" y="5580195"/>
            <a:ext cx="8510380" cy="523220"/>
          </a:xfrm>
          <a:prstGeom prst="rect">
            <a:avLst/>
          </a:prstGeom>
        </p:spPr>
        <p:txBody>
          <a:bodyPr wrap="square">
            <a:spAutoFit/>
          </a:bodyPr>
          <a:lstStyle/>
          <a:p>
            <a:pPr algn="just"/>
            <a:r>
              <a:rPr lang="en-US" sz="1400" dirty="0">
                <a:latin typeface="Tw Cen MT (Body)"/>
                <a:cs typeface="Times New Roman" panose="02020603050405020304" pitchFamily="18" charset="0"/>
              </a:rPr>
              <a:t>Table 1. CrIS spectral band coverage for broadband channels of ABI, AHI, SEVIRI and VIIRS. Only the channels that are not fully covered by CrIS are listed.</a:t>
            </a:r>
          </a:p>
        </p:txBody>
      </p:sp>
      <p:sp>
        <p:nvSpPr>
          <p:cNvPr id="6" name="Rectangle 5">
            <a:extLst>
              <a:ext uri="{FF2B5EF4-FFF2-40B4-BE49-F238E27FC236}">
                <a16:creationId xmlns:a16="http://schemas.microsoft.com/office/drawing/2014/main" id="{3B884415-457C-4ADB-81FF-E86BE97E3901}"/>
              </a:ext>
            </a:extLst>
          </p:cNvPr>
          <p:cNvSpPr/>
          <p:nvPr/>
        </p:nvSpPr>
        <p:spPr>
          <a:xfrm>
            <a:off x="381001" y="6029980"/>
            <a:ext cx="8510380" cy="523220"/>
          </a:xfrm>
          <a:prstGeom prst="rect">
            <a:avLst/>
          </a:prstGeom>
        </p:spPr>
        <p:txBody>
          <a:bodyPr wrap="square">
            <a:spAutoFit/>
          </a:bodyPr>
          <a:lstStyle/>
          <a:p>
            <a:pPr algn="just">
              <a:spcAft>
                <a:spcPts val="0"/>
              </a:spcAft>
            </a:pPr>
            <a:r>
              <a:rPr lang="en-US" sz="1400" i="1" dirty="0">
                <a:latin typeface="Tw Cen MT (Body)"/>
                <a:ea typeface="宋体" panose="02010600030101010101" pitchFamily="2" charset="-122"/>
              </a:rPr>
              <a:t>* v0 </a:t>
            </a:r>
            <a:r>
              <a:rPr lang="en-US" sz="1400" dirty="0">
                <a:latin typeface="Tw Cen MT (Body)"/>
                <a:ea typeface="宋体" panose="02010600030101010101" pitchFamily="2" charset="-122"/>
              </a:rPr>
              <a:t>and</a:t>
            </a:r>
            <a:r>
              <a:rPr lang="en-US" sz="1400" i="1" dirty="0">
                <a:latin typeface="Tw Cen MT (Body)"/>
                <a:ea typeface="宋体" panose="02010600030101010101" pitchFamily="2" charset="-122"/>
              </a:rPr>
              <a:t> S</a:t>
            </a:r>
            <a:r>
              <a:rPr lang="en-US" sz="1400" dirty="0">
                <a:latin typeface="Tw Cen MT (Body)"/>
                <a:ea typeface="宋体" panose="02010600030101010101" pitchFamily="2" charset="-122"/>
              </a:rPr>
              <a:t> are wavenumber and spectral response of the broad band instrument, and </a:t>
            </a:r>
            <a:r>
              <a:rPr lang="en-US" sz="1400" i="1" dirty="0">
                <a:latin typeface="Tw Cen MT (Body)"/>
                <a:ea typeface="宋体" panose="02010600030101010101" pitchFamily="2" charset="-122"/>
              </a:rPr>
              <a:t>v1</a:t>
            </a:r>
            <a:r>
              <a:rPr lang="en-US" sz="1400" dirty="0">
                <a:latin typeface="Tw Cen MT (Body)"/>
                <a:ea typeface="宋体" panose="02010600030101010101" pitchFamily="2" charset="-122"/>
              </a:rPr>
              <a:t> is wavenumber of the broad band instrument that only covered by CrIS. </a:t>
            </a:r>
          </a:p>
        </p:txBody>
      </p:sp>
      <p:cxnSp>
        <p:nvCxnSpPr>
          <p:cNvPr id="12" name="Straight Connector 3">
            <a:extLst>
              <a:ext uri="{FF2B5EF4-FFF2-40B4-BE49-F238E27FC236}">
                <a16:creationId xmlns:a16="http://schemas.microsoft.com/office/drawing/2014/main" id="{028E72DB-0E87-4DCE-B2A0-2857C29572F6}"/>
              </a:ext>
            </a:extLst>
          </p:cNvPr>
          <p:cNvCxnSpPr/>
          <p:nvPr/>
        </p:nvCxnSpPr>
        <p:spPr>
          <a:xfrm>
            <a:off x="0" y="990600"/>
            <a:ext cx="9134475"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 name="矩形 3">
            <a:extLst>
              <a:ext uri="{FF2B5EF4-FFF2-40B4-BE49-F238E27FC236}">
                <a16:creationId xmlns:a16="http://schemas.microsoft.com/office/drawing/2014/main" id="{8376DC1C-A0B7-4C47-90CD-C19BC8BC1FF9}"/>
              </a:ext>
            </a:extLst>
          </p:cNvPr>
          <p:cNvSpPr>
            <a:spLocks noChangeArrowheads="1"/>
          </p:cNvSpPr>
          <p:nvPr/>
        </p:nvSpPr>
        <p:spPr bwMode="auto">
          <a:xfrm>
            <a:off x="3773556" y="122004"/>
            <a:ext cx="1905000" cy="778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200000"/>
              </a:lnSpc>
              <a:spcBef>
                <a:spcPct val="0"/>
              </a:spcBef>
              <a:buFontTx/>
              <a:buNone/>
            </a:pPr>
            <a:r>
              <a:rPr lang="en-US" altLang="zh-CN" sz="2600" b="1" dirty="0">
                <a:latin typeface="Tw Cen MT (Body)"/>
              </a:rPr>
              <a:t>Background</a:t>
            </a:r>
          </a:p>
        </p:txBody>
      </p:sp>
      <p:sp>
        <p:nvSpPr>
          <p:cNvPr id="3" name="TextBox 2">
            <a:extLst>
              <a:ext uri="{FF2B5EF4-FFF2-40B4-BE49-F238E27FC236}">
                <a16:creationId xmlns:a16="http://schemas.microsoft.com/office/drawing/2014/main" id="{4D6D8AC3-B0E3-42F0-8948-1DC658651925}"/>
              </a:ext>
            </a:extLst>
          </p:cNvPr>
          <p:cNvSpPr txBox="1"/>
          <p:nvPr/>
        </p:nvSpPr>
        <p:spPr>
          <a:xfrm>
            <a:off x="0" y="1828800"/>
            <a:ext cx="9144000" cy="761993"/>
          </a:xfrm>
          <a:prstGeom prst="rect">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dirty="0"/>
          </a:p>
        </p:txBody>
      </p:sp>
      <p:pic>
        <p:nvPicPr>
          <p:cNvPr id="10" name="Picture 5" descr="C:\Users\huixu\Desktop\logo.png">
            <a:extLst>
              <a:ext uri="{FF2B5EF4-FFF2-40B4-BE49-F238E27FC236}">
                <a16:creationId xmlns:a16="http://schemas.microsoft.com/office/drawing/2014/main" id="{F6968B49-1DE7-4813-BFEE-2BF1A54A82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7555" y="58513"/>
            <a:ext cx="1219137" cy="662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15C74CE7-C614-47FB-9C53-7EFF6913BF72}"/>
              </a:ext>
            </a:extLst>
          </p:cNvPr>
          <p:cNvPicPr>
            <a:picLocks noChangeAspect="1"/>
          </p:cNvPicPr>
          <p:nvPr/>
        </p:nvPicPr>
        <p:blipFill>
          <a:blip r:embed="rId4"/>
          <a:stretch>
            <a:fillRect/>
          </a:stretch>
        </p:blipFill>
        <p:spPr>
          <a:xfrm>
            <a:off x="57150" y="76200"/>
            <a:ext cx="1566675" cy="618745"/>
          </a:xfrm>
          <a:prstGeom prst="rect">
            <a:avLst/>
          </a:prstGeom>
        </p:spPr>
      </p:pic>
    </p:spTree>
    <p:extLst>
      <p:ext uri="{BB962C8B-B14F-4D97-AF65-F5344CB8AC3E}">
        <p14:creationId xmlns:p14="http://schemas.microsoft.com/office/powerpoint/2010/main" val="2942592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2">
            <a:extLst>
              <a:ext uri="{FF2B5EF4-FFF2-40B4-BE49-F238E27FC236}">
                <a16:creationId xmlns:a16="http://schemas.microsoft.com/office/drawing/2014/main" id="{228C48FA-2C24-4310-83BC-9507271A0BA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3EA638AD-8189-41F9-BDD7-F7C8FEFBF46D}" type="slidenum">
              <a:rPr lang="en-US" altLang="zh-CN" sz="1400" smtClean="0"/>
              <a:pPr>
                <a:spcBef>
                  <a:spcPct val="0"/>
                </a:spcBef>
                <a:buFontTx/>
                <a:buNone/>
              </a:pPr>
              <a:t>4</a:t>
            </a:fld>
            <a:endParaRPr lang="en-US" altLang="zh-CN" sz="1400" dirty="0"/>
          </a:p>
        </p:txBody>
      </p:sp>
      <p:sp>
        <p:nvSpPr>
          <p:cNvPr id="13" name="Rectangle 12">
            <a:extLst>
              <a:ext uri="{FF2B5EF4-FFF2-40B4-BE49-F238E27FC236}">
                <a16:creationId xmlns:a16="http://schemas.microsoft.com/office/drawing/2014/main" id="{50A6329D-0C1B-4C10-AE75-3C37398DDA6E}"/>
              </a:ext>
            </a:extLst>
          </p:cNvPr>
          <p:cNvSpPr/>
          <p:nvPr/>
        </p:nvSpPr>
        <p:spPr>
          <a:xfrm>
            <a:off x="393700" y="990600"/>
            <a:ext cx="5277407" cy="369332"/>
          </a:xfrm>
          <a:prstGeom prst="rect">
            <a:avLst/>
          </a:prstGeom>
        </p:spPr>
        <p:txBody>
          <a:bodyPr wrap="none">
            <a:spAutoFit/>
          </a:bodyPr>
          <a:lstStyle/>
          <a:p>
            <a:r>
              <a:rPr lang="en-US" b="1" dirty="0">
                <a:latin typeface="Tw Cen MT (Body)"/>
                <a:cs typeface="Times New Roman" panose="02020603050405020304" pitchFamily="18" charset="0"/>
              </a:rPr>
              <a:t>GSICS 2018 annual meeting actions and suggestions:</a:t>
            </a:r>
          </a:p>
        </p:txBody>
      </p:sp>
      <p:cxnSp>
        <p:nvCxnSpPr>
          <p:cNvPr id="15" name="Straight Connector 3">
            <a:extLst>
              <a:ext uri="{FF2B5EF4-FFF2-40B4-BE49-F238E27FC236}">
                <a16:creationId xmlns:a16="http://schemas.microsoft.com/office/drawing/2014/main" id="{48598BBA-DA03-49D8-A38E-F1C3545DE391}"/>
              </a:ext>
            </a:extLst>
          </p:cNvPr>
          <p:cNvCxnSpPr/>
          <p:nvPr/>
        </p:nvCxnSpPr>
        <p:spPr>
          <a:xfrm>
            <a:off x="0" y="990600"/>
            <a:ext cx="9134475"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6" name="矩形 3">
            <a:extLst>
              <a:ext uri="{FF2B5EF4-FFF2-40B4-BE49-F238E27FC236}">
                <a16:creationId xmlns:a16="http://schemas.microsoft.com/office/drawing/2014/main" id="{6B9C00D4-42E3-4525-978E-BDE0014853E0}"/>
              </a:ext>
            </a:extLst>
          </p:cNvPr>
          <p:cNvSpPr>
            <a:spLocks noChangeArrowheads="1"/>
          </p:cNvSpPr>
          <p:nvPr/>
        </p:nvSpPr>
        <p:spPr bwMode="auto">
          <a:xfrm>
            <a:off x="3773556" y="122004"/>
            <a:ext cx="1905000" cy="778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200000"/>
              </a:lnSpc>
              <a:spcBef>
                <a:spcPct val="0"/>
              </a:spcBef>
              <a:buFontTx/>
              <a:buNone/>
            </a:pPr>
            <a:r>
              <a:rPr lang="en-US" altLang="zh-CN" sz="2600" b="1" dirty="0">
                <a:latin typeface="Tw Cen MT (Body)"/>
              </a:rPr>
              <a:t>Background</a:t>
            </a:r>
          </a:p>
        </p:txBody>
      </p:sp>
      <p:sp>
        <p:nvSpPr>
          <p:cNvPr id="9" name="Rectangle 8">
            <a:extLst>
              <a:ext uri="{FF2B5EF4-FFF2-40B4-BE49-F238E27FC236}">
                <a16:creationId xmlns:a16="http://schemas.microsoft.com/office/drawing/2014/main" id="{544A5C86-7CDF-4400-B62F-E4B00265C1C6}"/>
              </a:ext>
            </a:extLst>
          </p:cNvPr>
          <p:cNvSpPr/>
          <p:nvPr/>
        </p:nvSpPr>
        <p:spPr>
          <a:xfrm>
            <a:off x="609600" y="1563469"/>
            <a:ext cx="8305800" cy="646331"/>
          </a:xfrm>
          <a:prstGeom prst="rect">
            <a:avLst/>
          </a:prstGeom>
        </p:spPr>
        <p:txBody>
          <a:bodyPr wrap="square">
            <a:spAutoFit/>
          </a:bodyPr>
          <a:lstStyle/>
          <a:p>
            <a:pPr algn="just"/>
            <a:r>
              <a:rPr lang="en-US" b="1" dirty="0"/>
              <a:t>A.GIR.2018.4d.1</a:t>
            </a:r>
            <a:r>
              <a:rPr lang="en-US" dirty="0"/>
              <a:t>: Xu Na (CMA) and NOAA to compare with the NOAA and JMA gap filling methods. To report at the next Web meeting in 2-3 months.</a:t>
            </a:r>
          </a:p>
        </p:txBody>
      </p:sp>
      <p:sp>
        <p:nvSpPr>
          <p:cNvPr id="17" name="Rectangle 16">
            <a:extLst>
              <a:ext uri="{FF2B5EF4-FFF2-40B4-BE49-F238E27FC236}">
                <a16:creationId xmlns:a16="http://schemas.microsoft.com/office/drawing/2014/main" id="{8447E995-41A3-4EB7-85AF-81BF8F9BC9F9}"/>
              </a:ext>
            </a:extLst>
          </p:cNvPr>
          <p:cNvSpPr/>
          <p:nvPr/>
        </p:nvSpPr>
        <p:spPr>
          <a:xfrm>
            <a:off x="609600" y="2561272"/>
            <a:ext cx="8248650" cy="1477328"/>
          </a:xfrm>
          <a:prstGeom prst="rect">
            <a:avLst/>
          </a:prstGeom>
          <a:ln>
            <a:solidFill>
              <a:srgbClr val="FF0000"/>
            </a:solidFill>
          </a:ln>
        </p:spPr>
        <p:txBody>
          <a:bodyPr wrap="square">
            <a:spAutoFit/>
          </a:bodyPr>
          <a:lstStyle/>
          <a:p>
            <a:pPr algn="just"/>
            <a:r>
              <a:rPr lang="en-US" b="1" u="sng" dirty="0"/>
              <a:t>Suggestions from Mitchel</a:t>
            </a:r>
            <a:r>
              <a:rPr lang="en-US" dirty="0"/>
              <a:t>: Evaluate the NOAA proposed gap filling method with IASI data. “</a:t>
            </a:r>
            <a:r>
              <a:rPr lang="en-US" sz="1600" dirty="0"/>
              <a:t>To pretend IASI has gaps and fill them with this method and check it with real IASI data. That would be the best validation.</a:t>
            </a:r>
            <a:r>
              <a:rPr lang="en-US" dirty="0"/>
              <a:t>”</a:t>
            </a:r>
          </a:p>
          <a:p>
            <a:pPr algn="just"/>
            <a:r>
              <a:rPr lang="en-US" b="1" u="sng" dirty="0"/>
              <a:t>A.GIR.2018.4d.3</a:t>
            </a:r>
            <a:r>
              <a:rPr lang="en-US" dirty="0"/>
              <a:t>: Hui Xu to apply gap-filling method to IASI following to previous comment.</a:t>
            </a:r>
          </a:p>
        </p:txBody>
      </p:sp>
      <p:sp>
        <p:nvSpPr>
          <p:cNvPr id="11" name="TextBox 10">
            <a:extLst>
              <a:ext uri="{FF2B5EF4-FFF2-40B4-BE49-F238E27FC236}">
                <a16:creationId xmlns:a16="http://schemas.microsoft.com/office/drawing/2014/main" id="{95A2BC3E-4EB2-400A-86F6-B029AF6355AE}"/>
              </a:ext>
            </a:extLst>
          </p:cNvPr>
          <p:cNvSpPr txBox="1"/>
          <p:nvPr/>
        </p:nvSpPr>
        <p:spPr>
          <a:xfrm>
            <a:off x="533401" y="4286071"/>
            <a:ext cx="8381999" cy="1200329"/>
          </a:xfrm>
          <a:prstGeom prst="rect">
            <a:avLst/>
          </a:prstGeom>
          <a:noFill/>
        </p:spPr>
        <p:txBody>
          <a:bodyPr wrap="square" rtlCol="0">
            <a:spAutoFit/>
          </a:bodyPr>
          <a:lstStyle/>
          <a:p>
            <a:pPr algn="just"/>
            <a:r>
              <a:rPr lang="en-US" dirty="0"/>
              <a:t>The</a:t>
            </a:r>
            <a:r>
              <a:rPr lang="zh-CN" altLang="en-US" dirty="0"/>
              <a:t> </a:t>
            </a:r>
            <a:r>
              <a:rPr lang="en-US" altLang="zh-CN" dirty="0"/>
              <a:t>detailed NOAA proposed gap filling methods can be found in our previous presentation at GSICS website:</a:t>
            </a:r>
          </a:p>
          <a:p>
            <a:pPr algn="just"/>
            <a:r>
              <a:rPr lang="en-US" altLang="zh-CN" dirty="0"/>
              <a:t> </a:t>
            </a:r>
            <a:r>
              <a:rPr lang="en-US" altLang="zh-CN" dirty="0">
                <a:hlinkClick r:id="rId2"/>
              </a:rPr>
              <a:t>http://gsics.atmos.umd.edu/pub/Development/20180319/4d_2018_GSICS_HUIXU.pptx</a:t>
            </a:r>
            <a:endParaRPr lang="en-US" altLang="zh-CN" sz="2000" dirty="0"/>
          </a:p>
        </p:txBody>
      </p:sp>
      <p:pic>
        <p:nvPicPr>
          <p:cNvPr id="10" name="Picture 5" descr="C:\Users\huixu\Desktop\logo.png">
            <a:extLst>
              <a:ext uri="{FF2B5EF4-FFF2-40B4-BE49-F238E27FC236}">
                <a16:creationId xmlns:a16="http://schemas.microsoft.com/office/drawing/2014/main" id="{5A6E87AE-4671-4C94-A334-10CDAF83CE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7555" y="58513"/>
            <a:ext cx="1219137" cy="662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39C5DD08-9021-4A29-8406-433B2FC9FE1A}"/>
              </a:ext>
            </a:extLst>
          </p:cNvPr>
          <p:cNvPicPr>
            <a:picLocks noChangeAspect="1"/>
          </p:cNvPicPr>
          <p:nvPr/>
        </p:nvPicPr>
        <p:blipFill>
          <a:blip r:embed="rId4"/>
          <a:stretch>
            <a:fillRect/>
          </a:stretch>
        </p:blipFill>
        <p:spPr>
          <a:xfrm>
            <a:off x="57150" y="76200"/>
            <a:ext cx="1566675" cy="618745"/>
          </a:xfrm>
          <a:prstGeom prst="rect">
            <a:avLst/>
          </a:prstGeom>
        </p:spPr>
      </p:pic>
    </p:spTree>
    <p:extLst>
      <p:ext uri="{BB962C8B-B14F-4D97-AF65-F5344CB8AC3E}">
        <p14:creationId xmlns:p14="http://schemas.microsoft.com/office/powerpoint/2010/main" val="2427290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Slide Number Placeholder 4">
            <a:extLst>
              <a:ext uri="{FF2B5EF4-FFF2-40B4-BE49-F238E27FC236}">
                <a16:creationId xmlns:a16="http://schemas.microsoft.com/office/drawing/2014/main" id="{90C4C22C-288A-4C18-9290-41F6018929D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89DB08A2-08C1-405F-B9D6-7802F54D897E}" type="slidenum">
              <a:rPr lang="en-US" altLang="zh-CN" sz="1400" smtClean="0"/>
              <a:pPr>
                <a:spcBef>
                  <a:spcPct val="0"/>
                </a:spcBef>
                <a:buFontTx/>
                <a:buNone/>
              </a:pPr>
              <a:t>5</a:t>
            </a:fld>
            <a:endParaRPr lang="en-US" altLang="zh-CN" sz="1400" dirty="0"/>
          </a:p>
        </p:txBody>
      </p:sp>
      <p:cxnSp>
        <p:nvCxnSpPr>
          <p:cNvPr id="8" name="Straight Connector 3">
            <a:extLst>
              <a:ext uri="{FF2B5EF4-FFF2-40B4-BE49-F238E27FC236}">
                <a16:creationId xmlns:a16="http://schemas.microsoft.com/office/drawing/2014/main" id="{784D4BF7-69E8-400C-8ECB-B0E0BC940A3A}"/>
              </a:ext>
            </a:extLst>
          </p:cNvPr>
          <p:cNvCxnSpPr/>
          <p:nvPr/>
        </p:nvCxnSpPr>
        <p:spPr>
          <a:xfrm>
            <a:off x="0" y="990600"/>
            <a:ext cx="9134475"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矩形 3">
            <a:extLst>
              <a:ext uri="{FF2B5EF4-FFF2-40B4-BE49-F238E27FC236}">
                <a16:creationId xmlns:a16="http://schemas.microsoft.com/office/drawing/2014/main" id="{8C3BDB63-ADFA-4D67-A387-904E2951B7E3}"/>
              </a:ext>
            </a:extLst>
          </p:cNvPr>
          <p:cNvSpPr>
            <a:spLocks noChangeArrowheads="1"/>
          </p:cNvSpPr>
          <p:nvPr/>
        </p:nvSpPr>
        <p:spPr bwMode="auto">
          <a:xfrm>
            <a:off x="3925956" y="122004"/>
            <a:ext cx="1408044" cy="778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200000"/>
              </a:lnSpc>
              <a:spcBef>
                <a:spcPct val="0"/>
              </a:spcBef>
              <a:buFontTx/>
              <a:buNone/>
            </a:pPr>
            <a:r>
              <a:rPr lang="en-US" altLang="zh-CN" sz="2600" b="1" dirty="0">
                <a:latin typeface="Tw Cen MT (Body)"/>
              </a:rPr>
              <a:t>Outline</a:t>
            </a:r>
          </a:p>
        </p:txBody>
      </p:sp>
      <p:grpSp>
        <p:nvGrpSpPr>
          <p:cNvPr id="22" name="Group 21">
            <a:extLst>
              <a:ext uri="{FF2B5EF4-FFF2-40B4-BE49-F238E27FC236}">
                <a16:creationId xmlns:a16="http://schemas.microsoft.com/office/drawing/2014/main" id="{F7FBA813-F0B8-477F-BFC4-90CFCE5AF0AE}"/>
              </a:ext>
            </a:extLst>
          </p:cNvPr>
          <p:cNvGrpSpPr/>
          <p:nvPr/>
        </p:nvGrpSpPr>
        <p:grpSpPr>
          <a:xfrm>
            <a:off x="1381124" y="2057400"/>
            <a:ext cx="7305675" cy="2651175"/>
            <a:chOff x="990600" y="1739378"/>
            <a:chExt cx="6934200" cy="2651175"/>
          </a:xfrm>
        </p:grpSpPr>
        <p:sp>
          <p:nvSpPr>
            <p:cNvPr id="9221" name="Rectangle 6">
              <a:extLst>
                <a:ext uri="{FF2B5EF4-FFF2-40B4-BE49-F238E27FC236}">
                  <a16:creationId xmlns:a16="http://schemas.microsoft.com/office/drawing/2014/main" id="{CD0F6E07-352A-42CA-956A-B9BD1C827F6B}"/>
                </a:ext>
              </a:extLst>
            </p:cNvPr>
            <p:cNvSpPr>
              <a:spLocks noChangeArrowheads="1"/>
            </p:cNvSpPr>
            <p:nvPr/>
          </p:nvSpPr>
          <p:spPr bwMode="auto">
            <a:xfrm>
              <a:off x="990600" y="1739378"/>
              <a:ext cx="6934200" cy="265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742950" indent="-28575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400050" indent="-400050" algn="just">
                <a:spcBef>
                  <a:spcPct val="0"/>
                </a:spcBef>
                <a:buFont typeface="+mj-lt"/>
                <a:buAutoNum type="romanUcPeriod"/>
              </a:pPr>
              <a:r>
                <a:rPr lang="en-US" altLang="en-US" sz="2000" dirty="0">
                  <a:latin typeface="Tw Cen MT (Body)"/>
                </a:rPr>
                <a:t>The</a:t>
              </a:r>
              <a:r>
                <a:rPr lang="zh-CN" altLang="en-US" sz="2000" dirty="0">
                  <a:latin typeface="Tw Cen MT (Body)"/>
                </a:rPr>
                <a:t> </a:t>
              </a:r>
              <a:r>
                <a:rPr lang="en-US" altLang="zh-CN" sz="2000" dirty="0">
                  <a:latin typeface="Tw Cen MT (Body)"/>
                </a:rPr>
                <a:t>evaluation</a:t>
              </a:r>
              <a:r>
                <a:rPr lang="zh-CN" altLang="en-US" sz="2000" dirty="0">
                  <a:latin typeface="Tw Cen MT (Body)"/>
                </a:rPr>
                <a:t> </a:t>
              </a:r>
              <a:r>
                <a:rPr lang="en-US" altLang="zh-CN" sz="2000" dirty="0">
                  <a:latin typeface="Tw Cen MT (Body)"/>
                </a:rPr>
                <a:t>of</a:t>
              </a:r>
              <a:r>
                <a:rPr lang="zh-CN" altLang="en-US" sz="2000" dirty="0">
                  <a:latin typeface="Tw Cen MT (Body)"/>
                </a:rPr>
                <a:t> </a:t>
              </a:r>
              <a:r>
                <a:rPr lang="en-US" altLang="zh-CN" sz="2000" dirty="0">
                  <a:latin typeface="Tw Cen MT (Body)"/>
                </a:rPr>
                <a:t>NOAA proposed gap filling method with</a:t>
              </a:r>
              <a:endParaRPr lang="en-US" altLang="en-US" sz="1400" dirty="0">
                <a:latin typeface="Tw Cen MT (Body)"/>
              </a:endParaRPr>
            </a:p>
            <a:p>
              <a:pPr marL="400050" indent="-400050" algn="just">
                <a:lnSpc>
                  <a:spcPct val="200000"/>
                </a:lnSpc>
                <a:spcBef>
                  <a:spcPct val="0"/>
                </a:spcBef>
                <a:buFont typeface="+mj-lt"/>
                <a:buAutoNum type="romanUcPeriod"/>
              </a:pPr>
              <a:endParaRPr lang="en-US" altLang="en-US" sz="1600" dirty="0">
                <a:latin typeface="Tw Cen MT (Body)"/>
              </a:endParaRPr>
            </a:p>
            <a:p>
              <a:pPr marL="400050" indent="-400050" algn="just">
                <a:lnSpc>
                  <a:spcPct val="200000"/>
                </a:lnSpc>
                <a:spcBef>
                  <a:spcPct val="0"/>
                </a:spcBef>
                <a:buFont typeface="+mj-lt"/>
                <a:buAutoNum type="romanUcPeriod"/>
              </a:pPr>
              <a:endParaRPr lang="en-US" altLang="en-US" sz="2000" dirty="0">
                <a:latin typeface="Tw Cen MT (Body)"/>
              </a:endParaRPr>
            </a:p>
            <a:p>
              <a:pPr marL="400050" indent="-400050" algn="just">
                <a:spcBef>
                  <a:spcPct val="0"/>
                </a:spcBef>
                <a:buFont typeface="+mj-lt"/>
                <a:buAutoNum type="romanUcPeriod"/>
              </a:pPr>
              <a:r>
                <a:rPr lang="en-US" altLang="en-US" sz="2000" dirty="0">
                  <a:latin typeface="Tw Cen MT (Body)"/>
                </a:rPr>
                <a:t>Initial comparison between JMA and NOAA’s gap filling methods</a:t>
              </a:r>
            </a:p>
            <a:p>
              <a:pPr marL="400050" indent="-400050" algn="just" eaLnBrk="1" hangingPunct="1">
                <a:lnSpc>
                  <a:spcPct val="200000"/>
                </a:lnSpc>
                <a:spcBef>
                  <a:spcPct val="0"/>
                </a:spcBef>
                <a:buFont typeface="+mj-lt"/>
                <a:buAutoNum type="romanUcPeriod"/>
              </a:pPr>
              <a:r>
                <a:rPr lang="en-US" altLang="en-US" sz="2000" dirty="0">
                  <a:latin typeface="Tw Cen MT (Body)"/>
                </a:rPr>
                <a:t>Conclusions and future works</a:t>
              </a:r>
            </a:p>
          </p:txBody>
        </p:sp>
        <p:grpSp>
          <p:nvGrpSpPr>
            <p:cNvPr id="5" name="Group 4">
              <a:extLst>
                <a:ext uri="{FF2B5EF4-FFF2-40B4-BE49-F238E27FC236}">
                  <a16:creationId xmlns:a16="http://schemas.microsoft.com/office/drawing/2014/main" id="{BF809B8F-DF21-4C97-B280-A925F01D84CA}"/>
                </a:ext>
              </a:extLst>
            </p:cNvPr>
            <p:cNvGrpSpPr/>
            <p:nvPr/>
          </p:nvGrpSpPr>
          <p:grpSpPr>
            <a:xfrm>
              <a:off x="1447800" y="2359223"/>
              <a:ext cx="5562600" cy="612577"/>
              <a:chOff x="1959027" y="2253939"/>
              <a:chExt cx="7239000" cy="612577"/>
            </a:xfrm>
          </p:grpSpPr>
          <p:sp>
            <p:nvSpPr>
              <p:cNvPr id="2" name="Rectangle 1">
                <a:extLst>
                  <a:ext uri="{FF2B5EF4-FFF2-40B4-BE49-F238E27FC236}">
                    <a16:creationId xmlns:a16="http://schemas.microsoft.com/office/drawing/2014/main" id="{61D604E3-FB7B-41B5-9D24-BA9D019EC78A}"/>
                  </a:ext>
                </a:extLst>
              </p:cNvPr>
              <p:cNvSpPr/>
              <p:nvPr/>
            </p:nvSpPr>
            <p:spPr>
              <a:xfrm>
                <a:off x="1959027" y="2253939"/>
                <a:ext cx="4149001" cy="307777"/>
              </a:xfrm>
              <a:prstGeom prst="rect">
                <a:avLst/>
              </a:prstGeom>
            </p:spPr>
            <p:txBody>
              <a:bodyPr wrap="none">
                <a:spAutoFit/>
              </a:bodyPr>
              <a:lstStyle/>
              <a:p>
                <a:pPr marL="285750" indent="-285750">
                  <a:buFont typeface="Wingdings" panose="05000000000000000000" pitchFamily="2" charset="2"/>
                  <a:buChar char="Ø"/>
                </a:pPr>
                <a:r>
                  <a:rPr lang="en-US" altLang="en-US" sz="1400" dirty="0">
                    <a:latin typeface="Tw Cen MT (Body)"/>
                  </a:rPr>
                  <a:t>IASI simulated Proxy Collocation Data</a:t>
                </a:r>
                <a:endParaRPr lang="en-US" sz="1400" dirty="0"/>
              </a:p>
            </p:txBody>
          </p:sp>
          <p:sp>
            <p:nvSpPr>
              <p:cNvPr id="11" name="Rectangle 10">
                <a:extLst>
                  <a:ext uri="{FF2B5EF4-FFF2-40B4-BE49-F238E27FC236}">
                    <a16:creationId xmlns:a16="http://schemas.microsoft.com/office/drawing/2014/main" id="{006BBA81-0D1D-4CA9-BD53-1CF8BB9E584E}"/>
                  </a:ext>
                </a:extLst>
              </p:cNvPr>
              <p:cNvSpPr/>
              <p:nvPr/>
            </p:nvSpPr>
            <p:spPr>
              <a:xfrm>
                <a:off x="1967036" y="2558739"/>
                <a:ext cx="7230991" cy="307777"/>
              </a:xfrm>
              <a:prstGeom prst="rect">
                <a:avLst/>
              </a:prstGeom>
            </p:spPr>
            <p:txBody>
              <a:bodyPr wrap="square">
                <a:spAutoFit/>
              </a:bodyPr>
              <a:lstStyle/>
              <a:p>
                <a:pPr marL="285750" indent="-285750">
                  <a:buFont typeface="Wingdings" panose="05000000000000000000" pitchFamily="2" charset="2"/>
                  <a:buChar char="Ø"/>
                </a:pPr>
                <a:r>
                  <a:rPr lang="en-US" altLang="en-US" sz="1400" dirty="0">
                    <a:latin typeface="Tw Cen MT (Body)"/>
                  </a:rPr>
                  <a:t>GEO-ABI and IASI Collocation Data</a:t>
                </a:r>
                <a:endParaRPr lang="en-US" sz="1400" dirty="0"/>
              </a:p>
            </p:txBody>
          </p:sp>
        </p:grpSp>
      </p:grpSp>
      <p:pic>
        <p:nvPicPr>
          <p:cNvPr id="25" name="Picture 5" descr="C:\Users\huixu\Desktop\logo.png">
            <a:extLst>
              <a:ext uri="{FF2B5EF4-FFF2-40B4-BE49-F238E27FC236}">
                <a16:creationId xmlns:a16="http://schemas.microsoft.com/office/drawing/2014/main" id="{3D804AD1-1F04-47A0-95C6-BCEA76D4CE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7555" y="58513"/>
            <a:ext cx="1219137" cy="662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a:extLst>
              <a:ext uri="{FF2B5EF4-FFF2-40B4-BE49-F238E27FC236}">
                <a16:creationId xmlns:a16="http://schemas.microsoft.com/office/drawing/2014/main" id="{A30E2C69-2CEC-4AB2-9A44-45A467B812E4}"/>
              </a:ext>
            </a:extLst>
          </p:cNvPr>
          <p:cNvPicPr>
            <a:picLocks noChangeAspect="1"/>
          </p:cNvPicPr>
          <p:nvPr/>
        </p:nvPicPr>
        <p:blipFill>
          <a:blip r:embed="rId4"/>
          <a:stretch>
            <a:fillRect/>
          </a:stretch>
        </p:blipFill>
        <p:spPr>
          <a:xfrm>
            <a:off x="57150" y="76200"/>
            <a:ext cx="1566675" cy="618745"/>
          </a:xfrm>
          <a:prstGeom prst="rect">
            <a:avLst/>
          </a:prstGeom>
        </p:spPr>
      </p:pic>
    </p:spTree>
    <p:extLst>
      <p:ext uri="{BB962C8B-B14F-4D97-AF65-F5344CB8AC3E}">
        <p14:creationId xmlns:p14="http://schemas.microsoft.com/office/powerpoint/2010/main" val="4227085614"/>
      </p:ext>
    </p:extLst>
  </p:cSld>
  <p:clrMapOvr>
    <a:masterClrMapping/>
  </p:clrMapOvr>
  <p:transition spd="slow"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2">
            <a:extLst>
              <a:ext uri="{FF2B5EF4-FFF2-40B4-BE49-F238E27FC236}">
                <a16:creationId xmlns:a16="http://schemas.microsoft.com/office/drawing/2014/main" id="{228C48FA-2C24-4310-83BC-9507271A0BA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3EA638AD-8189-41F9-BDD7-F7C8FEFBF46D}" type="slidenum">
              <a:rPr lang="en-US" altLang="zh-CN" sz="1400" smtClean="0"/>
              <a:pPr>
                <a:spcBef>
                  <a:spcPct val="0"/>
                </a:spcBef>
                <a:buFontTx/>
                <a:buNone/>
              </a:pPr>
              <a:t>6</a:t>
            </a:fld>
            <a:endParaRPr lang="en-US" altLang="zh-CN" sz="1400" dirty="0"/>
          </a:p>
        </p:txBody>
      </p:sp>
      <p:sp>
        <p:nvSpPr>
          <p:cNvPr id="7172" name="矩形 3">
            <a:extLst>
              <a:ext uri="{FF2B5EF4-FFF2-40B4-BE49-F238E27FC236}">
                <a16:creationId xmlns:a16="http://schemas.microsoft.com/office/drawing/2014/main" id="{A8EA9346-FE83-4114-9AD5-B374E6FE5FBF}"/>
              </a:ext>
            </a:extLst>
          </p:cNvPr>
          <p:cNvSpPr>
            <a:spLocks noChangeArrowheads="1"/>
          </p:cNvSpPr>
          <p:nvPr/>
        </p:nvSpPr>
        <p:spPr bwMode="auto">
          <a:xfrm>
            <a:off x="721619" y="300770"/>
            <a:ext cx="788898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None/>
            </a:pPr>
            <a:r>
              <a:rPr lang="en-US" altLang="en-US" sz="2000" b="1" dirty="0">
                <a:latin typeface="Tw Cen MT (Body)"/>
              </a:rPr>
              <a:t>The evaluation of NOAA proposed gap filling method</a:t>
            </a:r>
          </a:p>
          <a:p>
            <a:pPr algn="ctr">
              <a:spcBef>
                <a:spcPct val="0"/>
              </a:spcBef>
              <a:buNone/>
            </a:pPr>
            <a:r>
              <a:rPr lang="en-US" altLang="en-US" sz="1400" b="1" dirty="0">
                <a:latin typeface="Tw Cen MT (Body)"/>
              </a:rPr>
              <a:t>with IASI simulated Proxy Collocation Data</a:t>
            </a:r>
            <a:endParaRPr lang="en-US" altLang="zh-CN" sz="1400" b="1" dirty="0">
              <a:latin typeface="Tw Cen MT (Body)"/>
            </a:endParaRPr>
          </a:p>
        </p:txBody>
      </p:sp>
      <p:cxnSp>
        <p:nvCxnSpPr>
          <p:cNvPr id="16" name="Straight Connector 3">
            <a:extLst>
              <a:ext uri="{FF2B5EF4-FFF2-40B4-BE49-F238E27FC236}">
                <a16:creationId xmlns:a16="http://schemas.microsoft.com/office/drawing/2014/main" id="{BC33314B-060F-4BDA-A9FD-8E61CBD36978}"/>
              </a:ext>
            </a:extLst>
          </p:cNvPr>
          <p:cNvCxnSpPr/>
          <p:nvPr/>
        </p:nvCxnSpPr>
        <p:spPr>
          <a:xfrm>
            <a:off x="0" y="990600"/>
            <a:ext cx="9134475" cy="0"/>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180DCB31-53F8-4B70-B917-A2752BEF206C}"/>
              </a:ext>
            </a:extLst>
          </p:cNvPr>
          <p:cNvGrpSpPr/>
          <p:nvPr/>
        </p:nvGrpSpPr>
        <p:grpSpPr>
          <a:xfrm>
            <a:off x="272210" y="4691349"/>
            <a:ext cx="8586040" cy="1465908"/>
            <a:chOff x="192958" y="4038351"/>
            <a:chExt cx="8478391" cy="1465908"/>
          </a:xfrm>
        </p:grpSpPr>
        <p:sp>
          <p:nvSpPr>
            <p:cNvPr id="40" name="TextBox 39">
              <a:extLst>
                <a:ext uri="{FF2B5EF4-FFF2-40B4-BE49-F238E27FC236}">
                  <a16:creationId xmlns:a16="http://schemas.microsoft.com/office/drawing/2014/main" id="{9331A0C9-83D1-4CD4-B065-E30C7E49D668}"/>
                </a:ext>
              </a:extLst>
            </p:cNvPr>
            <p:cNvSpPr txBox="1"/>
            <p:nvPr/>
          </p:nvSpPr>
          <p:spPr>
            <a:xfrm>
              <a:off x="352794" y="4550152"/>
              <a:ext cx="8235950" cy="954107"/>
            </a:xfrm>
            <a:prstGeom prst="rect">
              <a:avLst/>
            </a:prstGeom>
            <a:noFill/>
          </p:spPr>
          <p:txBody>
            <a:bodyPr wrap="square" rtlCol="0">
              <a:spAutoFit/>
            </a:bodyPr>
            <a:lstStyle/>
            <a:p>
              <a:pPr marL="342900" indent="-342900" algn="just">
                <a:buFont typeface="+mj-lt"/>
                <a:buAutoNum type="arabicParenR"/>
              </a:pPr>
              <a:r>
                <a:rPr lang="en-US" altLang="zh-CN" sz="1400" b="1" dirty="0"/>
                <a:t>fitting error of the gap filling method</a:t>
              </a:r>
              <a:r>
                <a:rPr lang="en-US" altLang="zh-CN" sz="1400" dirty="0"/>
                <a:t>, e.g., the linear assumption between the CrIS measured and gap channels which will induce small bias if they are nonlinearly correlated;</a:t>
              </a:r>
            </a:p>
            <a:p>
              <a:pPr marL="342900" indent="-342900" algn="just">
                <a:buFont typeface="+mj-lt"/>
                <a:buAutoNum type="arabicParenR"/>
              </a:pPr>
              <a:r>
                <a:rPr lang="en-US" altLang="zh-CN" sz="1400" b="1" dirty="0"/>
                <a:t>the original IASI instrument noise </a:t>
              </a:r>
              <a:r>
                <a:rPr lang="en-US" altLang="zh-CN" sz="1400" dirty="0"/>
                <a:t>can hardly be predicted, e.g., IASI is supposed to have a larger noise over the cold scene. </a:t>
              </a:r>
              <a:endParaRPr lang="en-US" altLang="zh-CN" sz="1400" b="1" dirty="0"/>
            </a:p>
          </p:txBody>
        </p:sp>
        <p:sp>
          <p:nvSpPr>
            <p:cNvPr id="41" name="Rectangle 40">
              <a:extLst>
                <a:ext uri="{FF2B5EF4-FFF2-40B4-BE49-F238E27FC236}">
                  <a16:creationId xmlns:a16="http://schemas.microsoft.com/office/drawing/2014/main" id="{7BCD3137-EA1F-47BD-91E3-C0A9DCD1FEAB}"/>
                </a:ext>
              </a:extLst>
            </p:cNvPr>
            <p:cNvSpPr/>
            <p:nvPr/>
          </p:nvSpPr>
          <p:spPr>
            <a:xfrm>
              <a:off x="192958" y="4038351"/>
              <a:ext cx="8478391" cy="523220"/>
            </a:xfrm>
            <a:prstGeom prst="rect">
              <a:avLst/>
            </a:prstGeom>
          </p:spPr>
          <p:txBody>
            <a:bodyPr wrap="square">
              <a:spAutoFit/>
            </a:bodyPr>
            <a:lstStyle/>
            <a:p>
              <a:pPr algn="just"/>
              <a:r>
                <a:rPr lang="en-US" sz="1400" dirty="0"/>
                <a:t>The</a:t>
              </a:r>
              <a:r>
                <a:rPr lang="zh-CN" altLang="en-US" sz="1400" dirty="0"/>
                <a:t> </a:t>
              </a:r>
              <a:r>
                <a:rPr lang="en-US" altLang="zh-CN" sz="1400" dirty="0"/>
                <a:t>difference</a:t>
              </a:r>
              <a:r>
                <a:rPr lang="zh-CN" altLang="en-US" sz="1400" dirty="0"/>
                <a:t> </a:t>
              </a:r>
              <a:r>
                <a:rPr lang="en-US" altLang="zh-CN" sz="1400" dirty="0"/>
                <a:t>between </a:t>
              </a:r>
              <a:r>
                <a:rPr lang="en-US" altLang="zh-CN" sz="1400" dirty="0">
                  <a:latin typeface="Tw Cen MT (Body)"/>
                </a:rPr>
                <a:t>CrIS</a:t>
              </a:r>
              <a:r>
                <a:rPr lang="en-US" altLang="zh-CN" sz="1050" dirty="0">
                  <a:latin typeface="Tw Cen MT (Body)"/>
                </a:rPr>
                <a:t>(gapfilled)</a:t>
              </a:r>
              <a:r>
                <a:rPr lang="en-US" altLang="zh-CN" sz="1400" dirty="0">
                  <a:latin typeface="Tw Cen MT (Body)"/>
                </a:rPr>
                <a:t>-ABI</a:t>
              </a:r>
              <a:r>
                <a:rPr lang="en-US" altLang="zh-CN" sz="1050" dirty="0"/>
                <a:t> </a:t>
              </a:r>
              <a:r>
                <a:rPr lang="en-US" altLang="zh-CN" sz="1400" dirty="0"/>
                <a:t>and </a:t>
              </a:r>
              <a:r>
                <a:rPr lang="en-US" sz="1400" dirty="0"/>
                <a:t>FullCrIS-ABI</a:t>
              </a:r>
              <a:r>
                <a:rPr lang="en-US" altLang="zh-CN" sz="1400" dirty="0"/>
                <a:t> can be regarded as the gap filling uncertainty which is mainly caused by the following two parts:</a:t>
              </a:r>
            </a:p>
          </p:txBody>
        </p:sp>
      </p:grpSp>
      <p:grpSp>
        <p:nvGrpSpPr>
          <p:cNvPr id="20" name="Group 19">
            <a:extLst>
              <a:ext uri="{FF2B5EF4-FFF2-40B4-BE49-F238E27FC236}">
                <a16:creationId xmlns:a16="http://schemas.microsoft.com/office/drawing/2014/main" id="{88EF44BC-66A3-41BE-916D-65F0CEB04824}"/>
              </a:ext>
            </a:extLst>
          </p:cNvPr>
          <p:cNvGrpSpPr/>
          <p:nvPr/>
        </p:nvGrpSpPr>
        <p:grpSpPr>
          <a:xfrm>
            <a:off x="174434" y="1078482"/>
            <a:ext cx="8882348" cy="3634250"/>
            <a:chOff x="174434" y="1741583"/>
            <a:chExt cx="8882348" cy="3634250"/>
          </a:xfrm>
        </p:grpSpPr>
        <p:grpSp>
          <p:nvGrpSpPr>
            <p:cNvPr id="13" name="Group 12">
              <a:extLst>
                <a:ext uri="{FF2B5EF4-FFF2-40B4-BE49-F238E27FC236}">
                  <a16:creationId xmlns:a16="http://schemas.microsoft.com/office/drawing/2014/main" id="{1DFAF3F1-DAE9-4451-8927-C5420CEF4D98}"/>
                </a:ext>
              </a:extLst>
            </p:cNvPr>
            <p:cNvGrpSpPr/>
            <p:nvPr/>
          </p:nvGrpSpPr>
          <p:grpSpPr>
            <a:xfrm>
              <a:off x="174434" y="1741583"/>
              <a:ext cx="8882348" cy="3217909"/>
              <a:chOff x="228601" y="1894901"/>
              <a:chExt cx="8882348" cy="3217909"/>
            </a:xfrm>
          </p:grpSpPr>
          <p:sp>
            <p:nvSpPr>
              <p:cNvPr id="8" name="Rectangle 7">
                <a:extLst>
                  <a:ext uri="{FF2B5EF4-FFF2-40B4-BE49-F238E27FC236}">
                    <a16:creationId xmlns:a16="http://schemas.microsoft.com/office/drawing/2014/main" id="{813A239F-0AA2-4628-B8C3-E333345B179C}"/>
                  </a:ext>
                </a:extLst>
              </p:cNvPr>
              <p:cNvSpPr/>
              <p:nvPr/>
            </p:nvSpPr>
            <p:spPr>
              <a:xfrm>
                <a:off x="1539240" y="2866365"/>
                <a:ext cx="2414698" cy="2239035"/>
              </a:xfrm>
              <a:prstGeom prst="rect">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063AB168-A2E9-4060-985C-150CE45B5A2F}"/>
                  </a:ext>
                </a:extLst>
              </p:cNvPr>
              <p:cNvSpPr/>
              <p:nvPr/>
            </p:nvSpPr>
            <p:spPr>
              <a:xfrm rot="16200000">
                <a:off x="-991922" y="3169788"/>
                <a:ext cx="3156133" cy="715087"/>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1" dirty="0">
                    <a:solidFill>
                      <a:schemeClr val="tx1"/>
                    </a:solidFill>
                  </a:rPr>
                  <a:t>IASI Spectra</a:t>
                </a:r>
              </a:p>
              <a:p>
                <a:pPr algn="ctr"/>
                <a:r>
                  <a:rPr lang="en-US" sz="1600" dirty="0">
                    <a:solidFill>
                      <a:schemeClr val="tx1"/>
                    </a:solidFill>
                  </a:rPr>
                  <a:t>(Globally, All FORs and FOVs)</a:t>
                </a:r>
              </a:p>
            </p:txBody>
          </p:sp>
          <p:sp>
            <p:nvSpPr>
              <p:cNvPr id="14" name="Rectangle 13">
                <a:extLst>
                  <a:ext uri="{FF2B5EF4-FFF2-40B4-BE49-F238E27FC236}">
                    <a16:creationId xmlns:a16="http://schemas.microsoft.com/office/drawing/2014/main" id="{EDEB6601-3E21-4A55-AFAC-62B19CBCCD01}"/>
                  </a:ext>
                </a:extLst>
              </p:cNvPr>
              <p:cNvSpPr/>
              <p:nvPr/>
            </p:nvSpPr>
            <p:spPr>
              <a:xfrm>
                <a:off x="1676400" y="3277378"/>
                <a:ext cx="2133600" cy="707882"/>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solidFill>
                      <a:schemeClr val="tx1"/>
                    </a:solidFill>
                  </a:rPr>
                  <a:t>CrIS measured channels</a:t>
                </a:r>
              </a:p>
              <a:p>
                <a:pPr algn="ctr"/>
                <a:r>
                  <a:rPr lang="en-US" sz="1050" dirty="0">
                    <a:solidFill>
                      <a:schemeClr val="tx1"/>
                    </a:solidFill>
                  </a:rPr>
                  <a:t>(0.625 cm-1, 650~1095, 1210~1750, 2155~2550 cm-1)</a:t>
                </a:r>
              </a:p>
            </p:txBody>
          </p:sp>
          <p:sp>
            <p:nvSpPr>
              <p:cNvPr id="17" name="Rectangle 16">
                <a:extLst>
                  <a:ext uri="{FF2B5EF4-FFF2-40B4-BE49-F238E27FC236}">
                    <a16:creationId xmlns:a16="http://schemas.microsoft.com/office/drawing/2014/main" id="{25676AD0-5843-4A17-A2A7-7F4599954F11}"/>
                  </a:ext>
                </a:extLst>
              </p:cNvPr>
              <p:cNvSpPr/>
              <p:nvPr/>
            </p:nvSpPr>
            <p:spPr>
              <a:xfrm>
                <a:off x="1554022" y="1953374"/>
                <a:ext cx="2410095" cy="7432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FullCrIS Spectra</a:t>
                </a:r>
              </a:p>
              <a:p>
                <a:pPr algn="ctr"/>
                <a:r>
                  <a:rPr lang="en-US" sz="1100" dirty="0">
                    <a:solidFill>
                      <a:schemeClr val="tx1"/>
                    </a:solidFill>
                  </a:rPr>
                  <a:t>(0.625 cm-1, 650~2755 cm-1, continuously)</a:t>
                </a:r>
                <a:endParaRPr lang="en-US" sz="1100" dirty="0"/>
              </a:p>
            </p:txBody>
          </p:sp>
          <p:sp>
            <p:nvSpPr>
              <p:cNvPr id="18" name="Rectangle 17">
                <a:extLst>
                  <a:ext uri="{FF2B5EF4-FFF2-40B4-BE49-F238E27FC236}">
                    <a16:creationId xmlns:a16="http://schemas.microsoft.com/office/drawing/2014/main" id="{E5430398-5E5E-4A32-9EB7-FC73DF158738}"/>
                  </a:ext>
                </a:extLst>
              </p:cNvPr>
              <p:cNvSpPr/>
              <p:nvPr/>
            </p:nvSpPr>
            <p:spPr>
              <a:xfrm>
                <a:off x="1676400" y="4305285"/>
                <a:ext cx="2133600" cy="700849"/>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chemeClr val="tx1"/>
                    </a:solidFill>
                  </a:rPr>
                  <a:t>CrIS gap channels</a:t>
                </a:r>
              </a:p>
              <a:p>
                <a:pPr algn="ctr"/>
                <a:r>
                  <a:rPr lang="en-US" sz="1050" dirty="0">
                    <a:solidFill>
                      <a:schemeClr val="tx1"/>
                    </a:solidFill>
                  </a:rPr>
                  <a:t>(0.625 cm-1, 1095~1210, 1750~2155, 2550~2755 cm-1)</a:t>
                </a:r>
              </a:p>
            </p:txBody>
          </p:sp>
          <p:sp>
            <p:nvSpPr>
              <p:cNvPr id="31" name="Rectangle 30">
                <a:extLst>
                  <a:ext uri="{FF2B5EF4-FFF2-40B4-BE49-F238E27FC236}">
                    <a16:creationId xmlns:a16="http://schemas.microsoft.com/office/drawing/2014/main" id="{57221B56-F63B-4659-9596-67C881DFD1A5}"/>
                  </a:ext>
                </a:extLst>
              </p:cNvPr>
              <p:cNvSpPr/>
              <p:nvPr/>
            </p:nvSpPr>
            <p:spPr>
              <a:xfrm>
                <a:off x="5867400" y="1905000"/>
                <a:ext cx="2133600" cy="88657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FullCrIS-ABI</a:t>
                </a:r>
              </a:p>
              <a:p>
                <a:pPr algn="ctr"/>
                <a:r>
                  <a:rPr lang="en-US" sz="1600" dirty="0">
                    <a:solidFill>
                      <a:schemeClr val="tx1"/>
                    </a:solidFill>
                  </a:rPr>
                  <a:t>(Regarded as truth)</a:t>
                </a:r>
                <a:endParaRPr lang="en-US" sz="1600" dirty="0"/>
              </a:p>
            </p:txBody>
          </p:sp>
          <p:sp>
            <p:nvSpPr>
              <p:cNvPr id="32" name="Rectangle 31">
                <a:extLst>
                  <a:ext uri="{FF2B5EF4-FFF2-40B4-BE49-F238E27FC236}">
                    <a16:creationId xmlns:a16="http://schemas.microsoft.com/office/drawing/2014/main" id="{FB1C46EB-3BE1-4C3D-9376-DE8B55F93E09}"/>
                  </a:ext>
                </a:extLst>
              </p:cNvPr>
              <p:cNvSpPr/>
              <p:nvPr/>
            </p:nvSpPr>
            <p:spPr>
              <a:xfrm>
                <a:off x="5871990" y="4191007"/>
                <a:ext cx="2133600" cy="914393"/>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000" b="1" dirty="0">
                    <a:solidFill>
                      <a:schemeClr val="tx1"/>
                    </a:solidFill>
                    <a:latin typeface="Tw Cen MT (Body)"/>
                  </a:rPr>
                  <a:t>CrIS</a:t>
                </a:r>
                <a:r>
                  <a:rPr lang="en-US" altLang="zh-CN" sz="1400" b="1" dirty="0">
                    <a:solidFill>
                      <a:schemeClr val="tx1"/>
                    </a:solidFill>
                    <a:latin typeface="Tw Cen MT (Body)"/>
                  </a:rPr>
                  <a:t>(gapfilled)</a:t>
                </a:r>
                <a:r>
                  <a:rPr lang="en-US" altLang="zh-CN" sz="2000" b="1" dirty="0">
                    <a:solidFill>
                      <a:schemeClr val="tx1"/>
                    </a:solidFill>
                    <a:latin typeface="Tw Cen MT (Body)"/>
                  </a:rPr>
                  <a:t>-ABI</a:t>
                </a:r>
                <a:endParaRPr lang="en-US" sz="1400" dirty="0">
                  <a:solidFill>
                    <a:schemeClr val="tx1"/>
                  </a:solidFill>
                </a:endParaRPr>
              </a:p>
            </p:txBody>
          </p:sp>
          <p:sp>
            <p:nvSpPr>
              <p:cNvPr id="30" name="TextBox 29">
                <a:extLst>
                  <a:ext uri="{FF2B5EF4-FFF2-40B4-BE49-F238E27FC236}">
                    <a16:creationId xmlns:a16="http://schemas.microsoft.com/office/drawing/2014/main" id="{C38C21CD-29E6-4295-9D0E-BCC1811802C5}"/>
                  </a:ext>
                </a:extLst>
              </p:cNvPr>
              <p:cNvSpPr txBox="1"/>
              <p:nvPr/>
            </p:nvSpPr>
            <p:spPr>
              <a:xfrm>
                <a:off x="5565917" y="3141120"/>
                <a:ext cx="2644865" cy="707886"/>
              </a:xfrm>
              <a:prstGeom prst="rect">
                <a:avLst/>
              </a:prstGeom>
              <a:noFill/>
            </p:spPr>
            <p:txBody>
              <a:bodyPr wrap="square" rtlCol="0">
                <a:spAutoFit/>
              </a:bodyPr>
              <a:lstStyle/>
              <a:p>
                <a:pPr algn="ctr"/>
                <a:r>
                  <a:rPr lang="en-US" sz="1600" b="1" dirty="0">
                    <a:effectLst>
                      <a:outerShdw blurRad="38100" dist="38100" dir="2700000" algn="tl">
                        <a:srgbClr val="000000">
                          <a:alpha val="43137"/>
                        </a:srgbClr>
                      </a:outerShdw>
                    </a:effectLst>
                  </a:rPr>
                  <a:t>Advantages of Proxy data</a:t>
                </a:r>
              </a:p>
              <a:p>
                <a:pPr algn="ctr"/>
                <a:r>
                  <a:rPr lang="en-US" sz="1200" b="1" dirty="0">
                    <a:effectLst>
                      <a:outerShdw blurRad="38100" dist="38100" dir="2700000" algn="tl">
                        <a:srgbClr val="000000">
                          <a:alpha val="43137"/>
                        </a:srgbClr>
                      </a:outerShdw>
                    </a:effectLst>
                  </a:rPr>
                  <a:t>(Global Scale, no collocation,</a:t>
                </a:r>
                <a:r>
                  <a:rPr lang="zh-CN" altLang="en-US" sz="1200" b="1" dirty="0">
                    <a:effectLst>
                      <a:outerShdw blurRad="38100" dist="38100" dir="2700000" algn="tl">
                        <a:srgbClr val="000000">
                          <a:alpha val="43137"/>
                        </a:srgbClr>
                      </a:outerShdw>
                    </a:effectLst>
                  </a:rPr>
                  <a:t> </a:t>
                </a:r>
                <a:r>
                  <a:rPr lang="en-US" sz="1200" b="1" dirty="0">
                    <a:effectLst>
                      <a:outerShdw blurRad="38100" dist="38100" dir="2700000" algn="tl">
                        <a:srgbClr val="000000">
                          <a:alpha val="43137"/>
                        </a:srgbClr>
                      </a:outerShdw>
                    </a:effectLst>
                  </a:rPr>
                  <a:t>spatial average ... uncertainties)</a:t>
                </a:r>
              </a:p>
            </p:txBody>
          </p:sp>
          <p:sp>
            <p:nvSpPr>
              <p:cNvPr id="33" name="Arrow: Down 32">
                <a:extLst>
                  <a:ext uri="{FF2B5EF4-FFF2-40B4-BE49-F238E27FC236}">
                    <a16:creationId xmlns:a16="http://schemas.microsoft.com/office/drawing/2014/main" id="{02AFD0F2-444B-4872-A2B0-FE58C5037018}"/>
                  </a:ext>
                </a:extLst>
              </p:cNvPr>
              <p:cNvSpPr/>
              <p:nvPr/>
            </p:nvSpPr>
            <p:spPr>
              <a:xfrm>
                <a:off x="6819900" y="2797684"/>
                <a:ext cx="228600" cy="3512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Arrow: Down 36">
                <a:extLst>
                  <a:ext uri="{FF2B5EF4-FFF2-40B4-BE49-F238E27FC236}">
                    <a16:creationId xmlns:a16="http://schemas.microsoft.com/office/drawing/2014/main" id="{BFA5EE42-F5EE-40E5-B980-5BEF116CC23C}"/>
                  </a:ext>
                </a:extLst>
              </p:cNvPr>
              <p:cNvSpPr/>
              <p:nvPr/>
            </p:nvSpPr>
            <p:spPr>
              <a:xfrm rot="10800000">
                <a:off x="6819900" y="3817410"/>
                <a:ext cx="228600" cy="35129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ight Brace 35">
                <a:extLst>
                  <a:ext uri="{FF2B5EF4-FFF2-40B4-BE49-F238E27FC236}">
                    <a16:creationId xmlns:a16="http://schemas.microsoft.com/office/drawing/2014/main" id="{0E8B9ECE-DEB6-449F-96E5-903E599DD137}"/>
                  </a:ext>
                </a:extLst>
              </p:cNvPr>
              <p:cNvSpPr/>
              <p:nvPr/>
            </p:nvSpPr>
            <p:spPr>
              <a:xfrm>
                <a:off x="3817243" y="3751868"/>
                <a:ext cx="222173" cy="1146005"/>
              </a:xfrm>
              <a:prstGeom prst="rightBrace">
                <a:avLst>
                  <a:gd name="adj1" fmla="val 111226"/>
                  <a:gd name="adj2" fmla="val 68618"/>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dirty="0"/>
              </a:p>
            </p:txBody>
          </p:sp>
          <p:sp>
            <p:nvSpPr>
              <p:cNvPr id="43" name="Arrow: Down 42">
                <a:extLst>
                  <a:ext uri="{FF2B5EF4-FFF2-40B4-BE49-F238E27FC236}">
                    <a16:creationId xmlns:a16="http://schemas.microsoft.com/office/drawing/2014/main" id="{30E488DA-DEEA-4C55-A023-0B2A5AB994A0}"/>
                  </a:ext>
                </a:extLst>
              </p:cNvPr>
              <p:cNvSpPr/>
              <p:nvPr/>
            </p:nvSpPr>
            <p:spPr>
              <a:xfrm rot="16200000">
                <a:off x="1102924" y="1938925"/>
                <a:ext cx="303390" cy="5988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Arrow: Down 46">
                <a:extLst>
                  <a:ext uri="{FF2B5EF4-FFF2-40B4-BE49-F238E27FC236}">
                    <a16:creationId xmlns:a16="http://schemas.microsoft.com/office/drawing/2014/main" id="{CEA4AD5E-245B-4569-A159-A6960FC2262A}"/>
                  </a:ext>
                </a:extLst>
              </p:cNvPr>
              <p:cNvSpPr/>
              <p:nvPr/>
            </p:nvSpPr>
            <p:spPr>
              <a:xfrm rot="16200000">
                <a:off x="4150544" y="1910085"/>
                <a:ext cx="228601" cy="6014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Arrow: Down 47">
                <a:extLst>
                  <a:ext uri="{FF2B5EF4-FFF2-40B4-BE49-F238E27FC236}">
                    <a16:creationId xmlns:a16="http://schemas.microsoft.com/office/drawing/2014/main" id="{8A38B1F9-B556-474E-9A5B-9FF69FAE721C}"/>
                  </a:ext>
                </a:extLst>
              </p:cNvPr>
              <p:cNvSpPr/>
              <p:nvPr/>
            </p:nvSpPr>
            <p:spPr>
              <a:xfrm rot="16200000">
                <a:off x="5567853" y="2018203"/>
                <a:ext cx="228600" cy="3704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Arrow: Down 48">
                <a:extLst>
                  <a:ext uri="{FF2B5EF4-FFF2-40B4-BE49-F238E27FC236}">
                    <a16:creationId xmlns:a16="http://schemas.microsoft.com/office/drawing/2014/main" id="{4A701E7E-B693-42A0-AC59-9F6DA7069CC6}"/>
                  </a:ext>
                </a:extLst>
              </p:cNvPr>
              <p:cNvSpPr/>
              <p:nvPr/>
            </p:nvSpPr>
            <p:spPr>
              <a:xfrm rot="16200000">
                <a:off x="4176953" y="4267200"/>
                <a:ext cx="228600" cy="533400"/>
              </a:xfrm>
              <a:prstGeom prst="downArrow">
                <a:avLst/>
              </a:prstGeom>
              <a:solidFill>
                <a:srgbClr val="FF33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Arrow: Down 49">
                <a:extLst>
                  <a:ext uri="{FF2B5EF4-FFF2-40B4-BE49-F238E27FC236}">
                    <a16:creationId xmlns:a16="http://schemas.microsoft.com/office/drawing/2014/main" id="{F5BC41DF-86AE-4FCB-830F-8FE5219A0C35}"/>
                  </a:ext>
                </a:extLst>
              </p:cNvPr>
              <p:cNvSpPr/>
              <p:nvPr/>
            </p:nvSpPr>
            <p:spPr>
              <a:xfrm rot="16200000">
                <a:off x="5566617" y="4345244"/>
                <a:ext cx="228600" cy="372965"/>
              </a:xfrm>
              <a:prstGeom prst="downArrow">
                <a:avLst/>
              </a:prstGeom>
              <a:solidFill>
                <a:srgbClr val="FF33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6" name="Straight Arrow Connector 45">
                <a:extLst>
                  <a:ext uri="{FF2B5EF4-FFF2-40B4-BE49-F238E27FC236}">
                    <a16:creationId xmlns:a16="http://schemas.microsoft.com/office/drawing/2014/main" id="{DA38C3B8-9A0A-4114-B8FC-DE66E952302F}"/>
                  </a:ext>
                </a:extLst>
              </p:cNvPr>
              <p:cNvCxnSpPr>
                <a:cxnSpLocks/>
                <a:stCxn id="14" idx="2"/>
                <a:endCxn id="18" idx="0"/>
              </p:cNvCxnSpPr>
              <p:nvPr/>
            </p:nvCxnSpPr>
            <p:spPr>
              <a:xfrm>
                <a:off x="2743200" y="3985260"/>
                <a:ext cx="0" cy="32002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51" name="TextBox 50">
                <a:extLst>
                  <a:ext uri="{FF2B5EF4-FFF2-40B4-BE49-F238E27FC236}">
                    <a16:creationId xmlns:a16="http://schemas.microsoft.com/office/drawing/2014/main" id="{3A3C1AFD-2004-400A-8C1B-95DCBDA2BE82}"/>
                  </a:ext>
                </a:extLst>
              </p:cNvPr>
              <p:cNvSpPr txBox="1"/>
              <p:nvPr/>
            </p:nvSpPr>
            <p:spPr>
              <a:xfrm>
                <a:off x="2769219" y="3990678"/>
                <a:ext cx="877593" cy="261610"/>
              </a:xfrm>
              <a:prstGeom prst="rect">
                <a:avLst/>
              </a:prstGeom>
              <a:noFill/>
            </p:spPr>
            <p:txBody>
              <a:bodyPr wrap="square" rtlCol="0">
                <a:spAutoFit/>
              </a:bodyPr>
              <a:lstStyle/>
              <a:p>
                <a:r>
                  <a:rPr lang="en-US" sz="11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Gap Filling</a:t>
                </a:r>
              </a:p>
            </p:txBody>
          </p:sp>
          <p:sp>
            <p:nvSpPr>
              <p:cNvPr id="57" name="TextBox 56">
                <a:extLst>
                  <a:ext uri="{FF2B5EF4-FFF2-40B4-BE49-F238E27FC236}">
                    <a16:creationId xmlns:a16="http://schemas.microsoft.com/office/drawing/2014/main" id="{AE14A2E5-CDD2-4F4B-A4E8-3FD675DA1224}"/>
                  </a:ext>
                </a:extLst>
              </p:cNvPr>
              <p:cNvSpPr txBox="1"/>
              <p:nvPr/>
            </p:nvSpPr>
            <p:spPr>
              <a:xfrm rot="16200000">
                <a:off x="3084213" y="3236612"/>
                <a:ext cx="2256765" cy="261610"/>
              </a:xfrm>
              <a:prstGeom prst="rect">
                <a:avLst/>
              </a:prstGeom>
              <a:noFill/>
            </p:spPr>
            <p:txBody>
              <a:bodyPr wrap="square" rtlCol="0">
                <a:spAutoFit/>
              </a:bodyPr>
              <a:lstStyle/>
              <a:p>
                <a:pPr algn="ctr"/>
                <a:r>
                  <a:rPr lang="en-US" sz="11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Step2. Convolve with GOES-ABI</a:t>
                </a:r>
              </a:p>
            </p:txBody>
          </p:sp>
          <p:grpSp>
            <p:nvGrpSpPr>
              <p:cNvPr id="10" name="Group 9">
                <a:extLst>
                  <a:ext uri="{FF2B5EF4-FFF2-40B4-BE49-F238E27FC236}">
                    <a16:creationId xmlns:a16="http://schemas.microsoft.com/office/drawing/2014/main" id="{26F3269A-4BAD-4F7C-A17D-E65E87F45268}"/>
                  </a:ext>
                </a:extLst>
              </p:cNvPr>
              <p:cNvGrpSpPr/>
              <p:nvPr/>
            </p:nvGrpSpPr>
            <p:grpSpPr>
              <a:xfrm>
                <a:off x="4433771" y="1927860"/>
                <a:ext cx="1154484" cy="3184950"/>
                <a:chOff x="4890971" y="1905000"/>
                <a:chExt cx="1154484" cy="3101130"/>
              </a:xfrm>
            </p:grpSpPr>
            <p:grpSp>
              <p:nvGrpSpPr>
                <p:cNvPr id="7168" name="Group 7167">
                  <a:extLst>
                    <a:ext uri="{FF2B5EF4-FFF2-40B4-BE49-F238E27FC236}">
                      <a16:creationId xmlns:a16="http://schemas.microsoft.com/office/drawing/2014/main" id="{014EE7CF-83E0-4277-A614-3EF65A239C8A}"/>
                    </a:ext>
                  </a:extLst>
                </p:cNvPr>
                <p:cNvGrpSpPr/>
                <p:nvPr/>
              </p:nvGrpSpPr>
              <p:grpSpPr>
                <a:xfrm>
                  <a:off x="4976827" y="1905000"/>
                  <a:ext cx="960346" cy="3101130"/>
                  <a:chOff x="4526054" y="1905000"/>
                  <a:chExt cx="960346" cy="2971800"/>
                </a:xfrm>
              </p:grpSpPr>
              <p:sp>
                <p:nvSpPr>
                  <p:cNvPr id="24" name="Rectangle 23">
                    <a:extLst>
                      <a:ext uri="{FF2B5EF4-FFF2-40B4-BE49-F238E27FC236}">
                        <a16:creationId xmlns:a16="http://schemas.microsoft.com/office/drawing/2014/main" id="{DD9E2327-C614-404B-99E4-DD855512D7E4}"/>
                      </a:ext>
                    </a:extLst>
                  </p:cNvPr>
                  <p:cNvSpPr/>
                  <p:nvPr/>
                </p:nvSpPr>
                <p:spPr>
                  <a:xfrm>
                    <a:off x="4572000" y="1905000"/>
                    <a:ext cx="914400" cy="2971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8" name="TextBox 57">
                    <a:extLst>
                      <a:ext uri="{FF2B5EF4-FFF2-40B4-BE49-F238E27FC236}">
                        <a16:creationId xmlns:a16="http://schemas.microsoft.com/office/drawing/2014/main" id="{6034C157-3616-4398-9293-EDC94B9C0B1A}"/>
                      </a:ext>
                    </a:extLst>
                  </p:cNvPr>
                  <p:cNvSpPr txBox="1"/>
                  <p:nvPr/>
                </p:nvSpPr>
                <p:spPr>
                  <a:xfrm>
                    <a:off x="4526054" y="1931313"/>
                    <a:ext cx="960346" cy="43088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100" dirty="0">
                        <a:cs typeface="Times New Roman" panose="02020603050405020304" pitchFamily="18" charset="0"/>
                      </a:rPr>
                      <a:t>GOES-ABI SRF</a:t>
                    </a:r>
                  </a:p>
                </p:txBody>
              </p:sp>
            </p:grpSp>
            <p:graphicFrame>
              <p:nvGraphicFramePr>
                <p:cNvPr id="3" name="Object 2">
                  <a:extLst>
                    <a:ext uri="{FF2B5EF4-FFF2-40B4-BE49-F238E27FC236}">
                      <a16:creationId xmlns:a16="http://schemas.microsoft.com/office/drawing/2014/main" id="{72D73631-A256-4075-82DC-C1CFE05FEEB5}"/>
                    </a:ext>
                  </a:extLst>
                </p:cNvPr>
                <p:cNvGraphicFramePr>
                  <a:graphicFrameLocks noChangeAspect="1"/>
                </p:cNvGraphicFramePr>
                <p:nvPr>
                  <p:extLst>
                    <p:ext uri="{D42A27DB-BD31-4B8C-83A1-F6EECF244321}">
                      <p14:modId xmlns:p14="http://schemas.microsoft.com/office/powerpoint/2010/main" val="3870376877"/>
                    </p:ext>
                  </p:extLst>
                </p:nvPr>
              </p:nvGraphicFramePr>
              <p:xfrm>
                <a:off x="4890971" y="2327449"/>
                <a:ext cx="1132057" cy="866230"/>
              </p:xfrm>
              <a:graphic>
                <a:graphicData uri="http://schemas.openxmlformats.org/presentationml/2006/ole">
                  <mc:AlternateContent xmlns:mc="http://schemas.openxmlformats.org/markup-compatibility/2006">
                    <mc:Choice xmlns:v="urn:schemas-microsoft-com:vml" Requires="v">
                      <p:oleObj spid="_x0000_s1560" name="Graph" r:id="rId3" imgW="3920760" imgH="3000960" progId="Origin50.Graph">
                        <p:embed/>
                      </p:oleObj>
                    </mc:Choice>
                    <mc:Fallback>
                      <p:oleObj name="Graph" r:id="rId3" imgW="3920760" imgH="3000960" progId="Origin50.Graph">
                        <p:embed/>
                        <p:pic>
                          <p:nvPicPr>
                            <p:cNvPr id="0" name=""/>
                            <p:cNvPicPr/>
                            <p:nvPr/>
                          </p:nvPicPr>
                          <p:blipFill>
                            <a:blip r:embed="rId4"/>
                            <a:stretch>
                              <a:fillRect/>
                            </a:stretch>
                          </p:blipFill>
                          <p:spPr>
                            <a:xfrm>
                              <a:off x="4890971" y="2327449"/>
                              <a:ext cx="1132057" cy="866230"/>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3AE5DA4B-9157-4F3A-960F-7AE9F645E237}"/>
                    </a:ext>
                  </a:extLst>
                </p:cNvPr>
                <p:cNvGraphicFramePr>
                  <a:graphicFrameLocks noChangeAspect="1"/>
                </p:cNvGraphicFramePr>
                <p:nvPr>
                  <p:extLst>
                    <p:ext uri="{D42A27DB-BD31-4B8C-83A1-F6EECF244321}">
                      <p14:modId xmlns:p14="http://schemas.microsoft.com/office/powerpoint/2010/main" val="2310702585"/>
                    </p:ext>
                  </p:extLst>
                </p:nvPr>
              </p:nvGraphicFramePr>
              <p:xfrm>
                <a:off x="4892407" y="4038600"/>
                <a:ext cx="1150431" cy="880290"/>
              </p:xfrm>
              <a:graphic>
                <a:graphicData uri="http://schemas.openxmlformats.org/presentationml/2006/ole">
                  <mc:AlternateContent xmlns:mc="http://schemas.openxmlformats.org/markup-compatibility/2006">
                    <mc:Choice xmlns:v="urn:schemas-microsoft-com:vml" Requires="v">
                      <p:oleObj spid="_x0000_s1561" name="Graph" r:id="rId5" imgW="3920760" imgH="3000960" progId="Origin50.Graph">
                        <p:embed/>
                      </p:oleObj>
                    </mc:Choice>
                    <mc:Fallback>
                      <p:oleObj name="Graph" r:id="rId5" imgW="3920760" imgH="3000960" progId="Origin50.Graph">
                        <p:embed/>
                        <p:pic>
                          <p:nvPicPr>
                            <p:cNvPr id="0" name=""/>
                            <p:cNvPicPr/>
                            <p:nvPr/>
                          </p:nvPicPr>
                          <p:blipFill>
                            <a:blip r:embed="rId6"/>
                            <a:stretch>
                              <a:fillRect/>
                            </a:stretch>
                          </p:blipFill>
                          <p:spPr>
                            <a:xfrm>
                              <a:off x="4892407" y="4038600"/>
                              <a:ext cx="1150431" cy="88029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09D44E1D-61F1-4B24-A159-DD089CC5CAE1}"/>
                    </a:ext>
                  </a:extLst>
                </p:cNvPr>
                <p:cNvGraphicFramePr>
                  <a:graphicFrameLocks noChangeAspect="1"/>
                </p:cNvGraphicFramePr>
                <p:nvPr>
                  <p:extLst>
                    <p:ext uri="{D42A27DB-BD31-4B8C-83A1-F6EECF244321}">
                      <p14:modId xmlns:p14="http://schemas.microsoft.com/office/powerpoint/2010/main" val="3472559741"/>
                    </p:ext>
                  </p:extLst>
                </p:nvPr>
              </p:nvGraphicFramePr>
              <p:xfrm>
                <a:off x="4913398" y="3215747"/>
                <a:ext cx="1132057" cy="866230"/>
              </p:xfrm>
              <a:graphic>
                <a:graphicData uri="http://schemas.openxmlformats.org/presentationml/2006/ole">
                  <mc:AlternateContent xmlns:mc="http://schemas.openxmlformats.org/markup-compatibility/2006">
                    <mc:Choice xmlns:v="urn:schemas-microsoft-com:vml" Requires="v">
                      <p:oleObj spid="_x0000_s1562" name="Graph" r:id="rId7" imgW="3920760" imgH="3000960" progId="Origin50.Graph">
                        <p:embed/>
                      </p:oleObj>
                    </mc:Choice>
                    <mc:Fallback>
                      <p:oleObj name="Graph" r:id="rId7" imgW="3920760" imgH="3000960" progId="Origin50.Graph">
                        <p:embed/>
                        <p:pic>
                          <p:nvPicPr>
                            <p:cNvPr id="0" name=""/>
                            <p:cNvPicPr/>
                            <p:nvPr/>
                          </p:nvPicPr>
                          <p:blipFill>
                            <a:blip r:embed="rId8"/>
                            <a:stretch>
                              <a:fillRect/>
                            </a:stretch>
                          </p:blipFill>
                          <p:spPr>
                            <a:xfrm>
                              <a:off x="4913398" y="3215747"/>
                              <a:ext cx="1132057" cy="866230"/>
                            </a:xfrm>
                            <a:prstGeom prst="rect">
                              <a:avLst/>
                            </a:prstGeom>
                          </p:spPr>
                        </p:pic>
                      </p:oleObj>
                    </mc:Fallback>
                  </mc:AlternateContent>
                </a:graphicData>
              </a:graphic>
            </p:graphicFrame>
          </p:grpSp>
          <p:sp>
            <p:nvSpPr>
              <p:cNvPr id="9" name="Rectangle 8">
                <a:extLst>
                  <a:ext uri="{FF2B5EF4-FFF2-40B4-BE49-F238E27FC236}">
                    <a16:creationId xmlns:a16="http://schemas.microsoft.com/office/drawing/2014/main" id="{8911A58F-2843-4C1C-A55C-81184D314C9D}"/>
                  </a:ext>
                </a:extLst>
              </p:cNvPr>
              <p:cNvSpPr/>
              <p:nvPr/>
            </p:nvSpPr>
            <p:spPr>
              <a:xfrm>
                <a:off x="1905000" y="2861846"/>
                <a:ext cx="1784848" cy="338554"/>
              </a:xfrm>
              <a:prstGeom prst="rect">
                <a:avLst/>
              </a:prstGeom>
            </p:spPr>
            <p:txBody>
              <a:bodyPr wrap="none">
                <a:spAutoFit/>
              </a:bodyPr>
              <a:lstStyle/>
              <a:p>
                <a:r>
                  <a:rPr lang="en-US" altLang="zh-CN" sz="1600" b="1" dirty="0">
                    <a:latin typeface="Tw Cen MT (Body)"/>
                  </a:rPr>
                  <a:t>CrIS</a:t>
                </a:r>
                <a:r>
                  <a:rPr lang="en-US" altLang="zh-CN" sz="1100" b="1" dirty="0">
                    <a:latin typeface="Tw Cen MT (Body)"/>
                  </a:rPr>
                  <a:t>(gapfilled) </a:t>
                </a:r>
                <a:r>
                  <a:rPr lang="en-US" altLang="zh-CN" sz="1600" b="1" dirty="0">
                    <a:latin typeface="Tw Cen MT (Body)"/>
                  </a:rPr>
                  <a:t>Spectra</a:t>
                </a:r>
                <a:endParaRPr lang="en-US" sz="1600" b="1" dirty="0">
                  <a:latin typeface="Tw Cen MT (Body)"/>
                </a:endParaRPr>
              </a:p>
            </p:txBody>
          </p:sp>
          <p:sp>
            <p:nvSpPr>
              <p:cNvPr id="42" name="Arrow: Down 41">
                <a:extLst>
                  <a:ext uri="{FF2B5EF4-FFF2-40B4-BE49-F238E27FC236}">
                    <a16:creationId xmlns:a16="http://schemas.microsoft.com/office/drawing/2014/main" id="{86737432-73F6-4134-B763-92159CA41E9F}"/>
                  </a:ext>
                </a:extLst>
              </p:cNvPr>
              <p:cNvSpPr/>
              <p:nvPr/>
            </p:nvSpPr>
            <p:spPr>
              <a:xfrm rot="16200000">
                <a:off x="1203960" y="3489960"/>
                <a:ext cx="228600" cy="716280"/>
              </a:xfrm>
              <a:prstGeom prst="downArrow">
                <a:avLst/>
              </a:prstGeom>
              <a:solidFill>
                <a:srgbClr val="FF33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F2E57EDA-723C-4613-9C89-A14604B4B15D}"/>
                  </a:ext>
                </a:extLst>
              </p:cNvPr>
              <p:cNvSpPr txBox="1"/>
              <p:nvPr/>
            </p:nvSpPr>
            <p:spPr>
              <a:xfrm rot="16200000">
                <a:off x="255717" y="2942153"/>
                <a:ext cx="1848235" cy="261610"/>
              </a:xfrm>
              <a:prstGeom prst="rect">
                <a:avLst/>
              </a:prstGeom>
              <a:noFill/>
            </p:spPr>
            <p:txBody>
              <a:bodyPr wrap="square" rtlCol="0">
                <a:spAutoFit/>
              </a:bodyPr>
              <a:lstStyle/>
              <a:p>
                <a:pPr algn="ctr"/>
                <a:r>
                  <a:rPr lang="en-US" sz="11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Step1. Conversion to</a:t>
                </a:r>
              </a:p>
            </p:txBody>
          </p:sp>
          <p:sp>
            <p:nvSpPr>
              <p:cNvPr id="12" name="Right Brace 11">
                <a:extLst>
                  <a:ext uri="{FF2B5EF4-FFF2-40B4-BE49-F238E27FC236}">
                    <a16:creationId xmlns:a16="http://schemas.microsoft.com/office/drawing/2014/main" id="{00A2A75C-6300-43E9-9E20-C859B10C62D5}"/>
                  </a:ext>
                </a:extLst>
              </p:cNvPr>
              <p:cNvSpPr/>
              <p:nvPr/>
            </p:nvSpPr>
            <p:spPr>
              <a:xfrm>
                <a:off x="8033032" y="2368905"/>
                <a:ext cx="354093" cy="2286804"/>
              </a:xfrm>
              <a:prstGeom prst="rightBrace">
                <a:avLst/>
              </a:prstGeom>
              <a:ln>
                <a:prstDash val="solid"/>
              </a:ln>
            </p:spPr>
            <p:style>
              <a:lnRef idx="3">
                <a:schemeClr val="dk1"/>
              </a:lnRef>
              <a:fillRef idx="0">
                <a:schemeClr val="dk1"/>
              </a:fillRef>
              <a:effectRef idx="2">
                <a:schemeClr val="dk1"/>
              </a:effectRef>
              <a:fontRef idx="minor">
                <a:schemeClr val="tx1"/>
              </a:fontRef>
            </p:style>
            <p:txBody>
              <a:bodyPr rtlCol="0" anchor="ctr"/>
              <a:lstStyle/>
              <a:p>
                <a:pPr algn="ctr"/>
                <a:endParaRPr lang="en-US" dirty="0"/>
              </a:p>
            </p:txBody>
          </p:sp>
          <p:sp>
            <p:nvSpPr>
              <p:cNvPr id="53" name="TextBox 52">
                <a:extLst>
                  <a:ext uri="{FF2B5EF4-FFF2-40B4-BE49-F238E27FC236}">
                    <a16:creationId xmlns:a16="http://schemas.microsoft.com/office/drawing/2014/main" id="{98E7E38D-CD91-4732-BA6E-1C6F68374885}"/>
                  </a:ext>
                </a:extLst>
              </p:cNvPr>
              <p:cNvSpPr txBox="1"/>
              <p:nvPr/>
            </p:nvSpPr>
            <p:spPr>
              <a:xfrm rot="16200000">
                <a:off x="7140577" y="3135023"/>
                <a:ext cx="3210493" cy="730250"/>
              </a:xfrm>
              <a:prstGeom prst="rect">
                <a:avLst/>
              </a:prstGeom>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sz="2000" b="1">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Proxy Collocation data</a:t>
                </a:r>
              </a:p>
            </p:txBody>
          </p:sp>
        </p:grpSp>
        <p:sp>
          <p:nvSpPr>
            <p:cNvPr id="19" name="TextBox 18">
              <a:extLst>
                <a:ext uri="{FF2B5EF4-FFF2-40B4-BE49-F238E27FC236}">
                  <a16:creationId xmlns:a16="http://schemas.microsoft.com/office/drawing/2014/main" id="{300F5307-A571-4EB1-A7AA-A10BD3EF752F}"/>
                </a:ext>
              </a:extLst>
            </p:cNvPr>
            <p:cNvSpPr txBox="1"/>
            <p:nvPr/>
          </p:nvSpPr>
          <p:spPr>
            <a:xfrm>
              <a:off x="699340" y="5006501"/>
              <a:ext cx="8172450" cy="369332"/>
            </a:xfrm>
            <a:prstGeom prst="rect">
              <a:avLst/>
            </a:prstGeom>
            <a:noFill/>
          </p:spPr>
          <p:txBody>
            <a:bodyPr wrap="square" rtlCol="0">
              <a:spAutoFit/>
            </a:bodyPr>
            <a:lstStyle/>
            <a:p>
              <a:r>
                <a:rPr lang="en-US" b="1" dirty="0">
                  <a:highlight>
                    <a:srgbClr val="FFFF00"/>
                  </a:highlight>
                </a:rPr>
                <a:t>The flow chart of the evaluation of gap filling method with proxy collocation data</a:t>
              </a:r>
            </a:p>
          </p:txBody>
        </p:sp>
      </p:grpSp>
      <p:sp>
        <p:nvSpPr>
          <p:cNvPr id="54" name="Rectangle 53">
            <a:extLst>
              <a:ext uri="{FF2B5EF4-FFF2-40B4-BE49-F238E27FC236}">
                <a16:creationId xmlns:a16="http://schemas.microsoft.com/office/drawing/2014/main" id="{98242798-4701-4E78-AEB5-FA5FF4D19CA8}"/>
              </a:ext>
            </a:extLst>
          </p:cNvPr>
          <p:cNvSpPr/>
          <p:nvPr/>
        </p:nvSpPr>
        <p:spPr>
          <a:xfrm>
            <a:off x="278181" y="6132477"/>
            <a:ext cx="8586040" cy="492443"/>
          </a:xfrm>
          <a:prstGeom prst="rect">
            <a:avLst/>
          </a:prstGeom>
        </p:spPr>
        <p:txBody>
          <a:bodyPr wrap="square">
            <a:spAutoFit/>
          </a:bodyPr>
          <a:lstStyle/>
          <a:p>
            <a:pPr algn="just"/>
            <a:r>
              <a:rPr lang="en-US" altLang="zh-CN" sz="1400" b="1" dirty="0"/>
              <a:t>Dataset and quality control: </a:t>
            </a:r>
            <a:r>
              <a:rPr lang="en-US" altLang="zh-CN" sz="1200" dirty="0"/>
              <a:t>The dataset used here is selected from the full orbit of IASI/B spectra on 30 Oct 2016. Moreover, the spectra with channel radiances less than zero are considered as invalid data with large noise and removed from the dataset. </a:t>
            </a:r>
            <a:endParaRPr lang="en-US" sz="1200" dirty="0"/>
          </a:p>
        </p:txBody>
      </p:sp>
      <p:pic>
        <p:nvPicPr>
          <p:cNvPr id="44" name="Picture 5" descr="C:\Users\huixu\Desktop\logo.png">
            <a:extLst>
              <a:ext uri="{FF2B5EF4-FFF2-40B4-BE49-F238E27FC236}">
                <a16:creationId xmlns:a16="http://schemas.microsoft.com/office/drawing/2014/main" id="{8CFBFBE6-DD94-429E-A368-CC421E17C3D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57555" y="58513"/>
            <a:ext cx="1219137" cy="662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51">
            <a:extLst>
              <a:ext uri="{FF2B5EF4-FFF2-40B4-BE49-F238E27FC236}">
                <a16:creationId xmlns:a16="http://schemas.microsoft.com/office/drawing/2014/main" id="{11C4B41B-5796-4324-AA47-F5018BE01D81}"/>
              </a:ext>
            </a:extLst>
          </p:cNvPr>
          <p:cNvPicPr>
            <a:picLocks noChangeAspect="1"/>
          </p:cNvPicPr>
          <p:nvPr/>
        </p:nvPicPr>
        <p:blipFill>
          <a:blip r:embed="rId10"/>
          <a:stretch>
            <a:fillRect/>
          </a:stretch>
        </p:blipFill>
        <p:spPr>
          <a:xfrm>
            <a:off x="57150" y="76200"/>
            <a:ext cx="1566675" cy="618745"/>
          </a:xfrm>
          <a:prstGeom prst="rect">
            <a:avLst/>
          </a:prstGeom>
        </p:spPr>
      </p:pic>
    </p:spTree>
    <p:extLst>
      <p:ext uri="{BB962C8B-B14F-4D97-AF65-F5344CB8AC3E}">
        <p14:creationId xmlns:p14="http://schemas.microsoft.com/office/powerpoint/2010/main" val="1261552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C26BDC7-5165-46B9-B982-72805D8315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179315"/>
            <a:ext cx="3938357" cy="3011685"/>
          </a:xfrm>
          <a:prstGeom prst="rect">
            <a:avLst/>
          </a:prstGeom>
        </p:spPr>
      </p:pic>
      <p:sp>
        <p:nvSpPr>
          <p:cNvPr id="7170" name="Slide Number Placeholder 2">
            <a:extLst>
              <a:ext uri="{FF2B5EF4-FFF2-40B4-BE49-F238E27FC236}">
                <a16:creationId xmlns:a16="http://schemas.microsoft.com/office/drawing/2014/main" id="{228C48FA-2C24-4310-83BC-9507271A0BA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3EA638AD-8189-41F9-BDD7-F7C8FEFBF46D}" type="slidenum">
              <a:rPr lang="en-US" altLang="zh-CN" sz="1400" smtClean="0"/>
              <a:pPr>
                <a:spcBef>
                  <a:spcPct val="0"/>
                </a:spcBef>
                <a:buFontTx/>
                <a:buNone/>
              </a:pPr>
              <a:t>7</a:t>
            </a:fld>
            <a:endParaRPr lang="en-US" altLang="zh-CN" sz="1400" dirty="0"/>
          </a:p>
        </p:txBody>
      </p:sp>
      <p:sp>
        <p:nvSpPr>
          <p:cNvPr id="2" name="Rectangle 1">
            <a:extLst>
              <a:ext uri="{FF2B5EF4-FFF2-40B4-BE49-F238E27FC236}">
                <a16:creationId xmlns:a16="http://schemas.microsoft.com/office/drawing/2014/main" id="{5DB899A1-3051-481C-A150-90C38A6E961D}"/>
              </a:ext>
            </a:extLst>
          </p:cNvPr>
          <p:cNvSpPr/>
          <p:nvPr/>
        </p:nvSpPr>
        <p:spPr>
          <a:xfrm>
            <a:off x="333843" y="1078468"/>
            <a:ext cx="5210081" cy="369332"/>
          </a:xfrm>
          <a:prstGeom prst="rect">
            <a:avLst/>
          </a:prstGeom>
        </p:spPr>
        <p:txBody>
          <a:bodyPr wrap="none">
            <a:spAutoFit/>
          </a:bodyPr>
          <a:lstStyle/>
          <a:p>
            <a:r>
              <a:rPr lang="en-US" altLang="en-US" b="1" dirty="0">
                <a:latin typeface="Tw Cen MT (Body)"/>
              </a:rPr>
              <a:t>CrIS(gapfilled)-ABI</a:t>
            </a:r>
            <a:r>
              <a:rPr lang="en-US" b="1" dirty="0">
                <a:latin typeface="Tw Cen MT (Body)"/>
                <a:cs typeface="Times New Roman" panose="02020603050405020304" pitchFamily="18" charset="0"/>
              </a:rPr>
              <a:t> minus FullCrIS-ABI in </a:t>
            </a:r>
            <a:r>
              <a:rPr lang="en-US" b="1" u="sng" dirty="0">
                <a:solidFill>
                  <a:srgbClr val="C00000"/>
                </a:solidFill>
                <a:effectLst>
                  <a:outerShdw blurRad="38100" dist="38100" dir="2700000" algn="tl">
                    <a:srgbClr val="000000">
                      <a:alpha val="43137"/>
                    </a:srgbClr>
                  </a:outerShdw>
                </a:effectLst>
                <a:latin typeface="Tw Cen MT (Body)"/>
                <a:cs typeface="Times New Roman" panose="02020603050405020304" pitchFamily="18" charset="0"/>
              </a:rPr>
              <a:t>Channel 11</a:t>
            </a:r>
          </a:p>
        </p:txBody>
      </p:sp>
      <p:cxnSp>
        <p:nvCxnSpPr>
          <p:cNvPr id="16" name="Straight Connector 3">
            <a:extLst>
              <a:ext uri="{FF2B5EF4-FFF2-40B4-BE49-F238E27FC236}">
                <a16:creationId xmlns:a16="http://schemas.microsoft.com/office/drawing/2014/main" id="{BC33314B-060F-4BDA-A9FD-8E61CBD36978}"/>
              </a:ext>
            </a:extLst>
          </p:cNvPr>
          <p:cNvCxnSpPr/>
          <p:nvPr/>
        </p:nvCxnSpPr>
        <p:spPr>
          <a:xfrm>
            <a:off x="0" y="990600"/>
            <a:ext cx="9134475"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6D6EF82-2A8A-4081-8223-9DAD945B17FB}"/>
              </a:ext>
            </a:extLst>
          </p:cNvPr>
          <p:cNvSpPr txBox="1"/>
          <p:nvPr/>
        </p:nvSpPr>
        <p:spPr>
          <a:xfrm>
            <a:off x="4130674" y="1650474"/>
            <a:ext cx="4362451" cy="2031325"/>
          </a:xfrm>
          <a:prstGeom prst="rect">
            <a:avLst/>
          </a:prstGeom>
          <a:noFill/>
        </p:spPr>
        <p:txBody>
          <a:bodyPr wrap="square" rtlCol="0">
            <a:spAutoFit/>
          </a:bodyPr>
          <a:lstStyle/>
          <a:p>
            <a:pPr marL="285750" indent="-285750" algn="just">
              <a:buFont typeface="Arial" panose="020B0604020202020204" pitchFamily="34" charset="0"/>
              <a:buChar char="•"/>
            </a:pPr>
            <a:r>
              <a:rPr lang="en-US" dirty="0"/>
              <a:t>Channel 11 is a window channel, the observed radiances are mainly emitted from underlying surfaces</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CrIS covers around 10% of the ABI channel SRF</a:t>
            </a:r>
          </a:p>
          <a:p>
            <a:pPr algn="just"/>
            <a:endParaRPr lang="en-US" dirty="0"/>
          </a:p>
        </p:txBody>
      </p:sp>
      <p:sp>
        <p:nvSpPr>
          <p:cNvPr id="27" name="TextBox 26">
            <a:extLst>
              <a:ext uri="{FF2B5EF4-FFF2-40B4-BE49-F238E27FC236}">
                <a16:creationId xmlns:a16="http://schemas.microsoft.com/office/drawing/2014/main" id="{9DB39D24-614B-4A86-88E2-02137B546B68}"/>
              </a:ext>
            </a:extLst>
          </p:cNvPr>
          <p:cNvSpPr txBox="1"/>
          <p:nvPr/>
        </p:nvSpPr>
        <p:spPr>
          <a:xfrm>
            <a:off x="0" y="4494074"/>
            <a:ext cx="3505200" cy="1754326"/>
          </a:xfrm>
          <a:prstGeom prst="rect">
            <a:avLst/>
          </a:prstGeom>
          <a:noFill/>
        </p:spPr>
        <p:txBody>
          <a:bodyPr wrap="square" rtlCol="0">
            <a:spAutoFit/>
          </a:bodyPr>
          <a:lstStyle/>
          <a:p>
            <a:pPr marL="285750" indent="-285750" algn="just">
              <a:buFont typeface="Arial" panose="020B0604020202020204" pitchFamily="34" charset="0"/>
              <a:buChar char="•"/>
            </a:pPr>
            <a:r>
              <a:rPr lang="en-US" dirty="0"/>
              <a:t>In general, the differences between </a:t>
            </a:r>
            <a:r>
              <a:rPr lang="en-US" altLang="zh-CN" dirty="0">
                <a:solidFill>
                  <a:prstClr val="black"/>
                </a:solidFill>
                <a:latin typeface="Tw Cen MT (Body)"/>
              </a:rPr>
              <a:t>CrIS</a:t>
            </a:r>
            <a:r>
              <a:rPr lang="en-US" altLang="zh-CN" sz="1200" dirty="0">
                <a:solidFill>
                  <a:prstClr val="black"/>
                </a:solidFill>
                <a:latin typeface="Tw Cen MT (Body)"/>
              </a:rPr>
              <a:t>(gapfilled)</a:t>
            </a:r>
            <a:r>
              <a:rPr lang="en-US" altLang="zh-CN" dirty="0">
                <a:solidFill>
                  <a:prstClr val="black"/>
                </a:solidFill>
                <a:latin typeface="Tw Cen MT (Body)"/>
              </a:rPr>
              <a:t>-ABI</a:t>
            </a:r>
            <a:r>
              <a:rPr lang="en-US" dirty="0"/>
              <a:t> and FullCrIS-ABI over channel 11 are very small with a mean of 1.4e-6 and standard deviation of 0.065K Globally. </a:t>
            </a:r>
          </a:p>
        </p:txBody>
      </p:sp>
      <p:pic>
        <p:nvPicPr>
          <p:cNvPr id="4" name="Picture 3">
            <a:extLst>
              <a:ext uri="{FF2B5EF4-FFF2-40B4-BE49-F238E27FC236}">
                <a16:creationId xmlns:a16="http://schemas.microsoft.com/office/drawing/2014/main" id="{59E1CE17-2A16-4783-A4F0-873A712811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1993" y="3662805"/>
            <a:ext cx="4993381" cy="2807899"/>
          </a:xfrm>
          <a:prstGeom prst="rect">
            <a:avLst/>
          </a:prstGeom>
        </p:spPr>
      </p:pic>
      <p:pic>
        <p:nvPicPr>
          <p:cNvPr id="14" name="Picture 5" descr="C:\Users\huixu\Desktop\logo.png">
            <a:extLst>
              <a:ext uri="{FF2B5EF4-FFF2-40B4-BE49-F238E27FC236}">
                <a16:creationId xmlns:a16="http://schemas.microsoft.com/office/drawing/2014/main" id="{FFA55A9E-943E-4E2D-9F17-B515D13BBC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7555" y="58513"/>
            <a:ext cx="1219137" cy="662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E2967D2C-6C92-40A1-AD8A-9A364A27E698}"/>
              </a:ext>
            </a:extLst>
          </p:cNvPr>
          <p:cNvPicPr>
            <a:picLocks noChangeAspect="1"/>
          </p:cNvPicPr>
          <p:nvPr/>
        </p:nvPicPr>
        <p:blipFill>
          <a:blip r:embed="rId5"/>
          <a:stretch>
            <a:fillRect/>
          </a:stretch>
        </p:blipFill>
        <p:spPr>
          <a:xfrm>
            <a:off x="57150" y="76200"/>
            <a:ext cx="1566675" cy="618745"/>
          </a:xfrm>
          <a:prstGeom prst="rect">
            <a:avLst/>
          </a:prstGeom>
        </p:spPr>
      </p:pic>
      <p:sp>
        <p:nvSpPr>
          <p:cNvPr id="13" name="矩形 3">
            <a:extLst>
              <a:ext uri="{FF2B5EF4-FFF2-40B4-BE49-F238E27FC236}">
                <a16:creationId xmlns:a16="http://schemas.microsoft.com/office/drawing/2014/main" id="{BB666A49-33BD-4FEC-A902-757B3B5714FE}"/>
              </a:ext>
            </a:extLst>
          </p:cNvPr>
          <p:cNvSpPr>
            <a:spLocks noChangeArrowheads="1"/>
          </p:cNvSpPr>
          <p:nvPr/>
        </p:nvSpPr>
        <p:spPr bwMode="auto">
          <a:xfrm>
            <a:off x="721619" y="300770"/>
            <a:ext cx="788898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None/>
            </a:pPr>
            <a:r>
              <a:rPr lang="en-US" altLang="en-US" sz="2000" b="1" dirty="0">
                <a:latin typeface="Tw Cen MT (Body)"/>
              </a:rPr>
              <a:t>The evaluation of NOAA proposed gap filling method</a:t>
            </a:r>
          </a:p>
          <a:p>
            <a:pPr algn="ctr">
              <a:spcBef>
                <a:spcPct val="0"/>
              </a:spcBef>
              <a:buNone/>
            </a:pPr>
            <a:r>
              <a:rPr lang="en-US" altLang="en-US" sz="1400" b="1" dirty="0">
                <a:latin typeface="Tw Cen MT (Body)"/>
              </a:rPr>
              <a:t>with IASI simulated Proxy Collocation Data</a:t>
            </a:r>
            <a:endParaRPr lang="en-US" altLang="zh-CN" sz="1400" b="1" dirty="0">
              <a:latin typeface="Tw Cen MT (Body)"/>
            </a:endParaRPr>
          </a:p>
        </p:txBody>
      </p:sp>
      <p:sp>
        <p:nvSpPr>
          <p:cNvPr id="15" name="TextBox 14">
            <a:extLst>
              <a:ext uri="{FF2B5EF4-FFF2-40B4-BE49-F238E27FC236}">
                <a16:creationId xmlns:a16="http://schemas.microsoft.com/office/drawing/2014/main" id="{A14C6A81-F3D0-46A6-AFB2-D355A54942A9}"/>
              </a:ext>
            </a:extLst>
          </p:cNvPr>
          <p:cNvSpPr txBox="1"/>
          <p:nvPr/>
        </p:nvSpPr>
        <p:spPr>
          <a:xfrm>
            <a:off x="5486400" y="5527472"/>
            <a:ext cx="2819400" cy="369332"/>
          </a:xfrm>
          <a:prstGeom prst="rect">
            <a:avLst/>
          </a:prstGeom>
          <a:noFill/>
        </p:spPr>
        <p:txBody>
          <a:bodyPr wrap="square" rtlCol="0">
            <a:spAutoFit/>
          </a:bodyPr>
          <a:lstStyle/>
          <a:p>
            <a:r>
              <a:rPr lang="en-US" dirty="0">
                <a:solidFill>
                  <a:srgbClr val="C00000"/>
                </a:solidFill>
              </a:rPr>
              <a:t>Mostly less than  0.25K </a:t>
            </a:r>
          </a:p>
        </p:txBody>
      </p:sp>
    </p:spTree>
    <p:extLst>
      <p:ext uri="{BB962C8B-B14F-4D97-AF65-F5344CB8AC3E}">
        <p14:creationId xmlns:p14="http://schemas.microsoft.com/office/powerpoint/2010/main" val="2091966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9ECB3B3-1B24-4562-B31D-A537CD8AB4C8}"/>
              </a:ext>
            </a:extLst>
          </p:cNvPr>
          <p:cNvPicPr>
            <a:picLocks noChangeAspect="1"/>
          </p:cNvPicPr>
          <p:nvPr/>
        </p:nvPicPr>
        <p:blipFill rotWithShape="1">
          <a:blip r:embed="rId2">
            <a:extLst>
              <a:ext uri="{28A0092B-C50C-407E-A947-70E740481C1C}">
                <a14:useLocalDpi xmlns:a14="http://schemas.microsoft.com/office/drawing/2010/main" val="0"/>
              </a:ext>
            </a:extLst>
          </a:blip>
          <a:srcRect l="7500" t="10259" r="3651"/>
          <a:stretch/>
        </p:blipFill>
        <p:spPr>
          <a:xfrm>
            <a:off x="4418387" y="1624935"/>
            <a:ext cx="4471674" cy="2539776"/>
          </a:xfrm>
          <a:prstGeom prst="rect">
            <a:avLst/>
          </a:prstGeom>
        </p:spPr>
      </p:pic>
      <p:pic>
        <p:nvPicPr>
          <p:cNvPr id="7" name="Picture 6">
            <a:extLst>
              <a:ext uri="{FF2B5EF4-FFF2-40B4-BE49-F238E27FC236}">
                <a16:creationId xmlns:a16="http://schemas.microsoft.com/office/drawing/2014/main" id="{7CE791D2-B056-45F4-801C-91707D9781CB}"/>
              </a:ext>
            </a:extLst>
          </p:cNvPr>
          <p:cNvPicPr>
            <a:picLocks noChangeAspect="1"/>
          </p:cNvPicPr>
          <p:nvPr/>
        </p:nvPicPr>
        <p:blipFill rotWithShape="1">
          <a:blip r:embed="rId3">
            <a:extLst>
              <a:ext uri="{28A0092B-C50C-407E-A947-70E740481C1C}">
                <a14:useLocalDpi xmlns:a14="http://schemas.microsoft.com/office/drawing/2010/main" val="0"/>
              </a:ext>
            </a:extLst>
          </a:blip>
          <a:srcRect l="8333" t="8311" r="13334"/>
          <a:stretch/>
        </p:blipFill>
        <p:spPr>
          <a:xfrm>
            <a:off x="243289" y="4267200"/>
            <a:ext cx="4075609" cy="2539776"/>
          </a:xfrm>
          <a:prstGeom prst="rect">
            <a:avLst/>
          </a:prstGeom>
        </p:spPr>
      </p:pic>
      <p:pic>
        <p:nvPicPr>
          <p:cNvPr id="5" name="Picture 4">
            <a:extLst>
              <a:ext uri="{FF2B5EF4-FFF2-40B4-BE49-F238E27FC236}">
                <a16:creationId xmlns:a16="http://schemas.microsoft.com/office/drawing/2014/main" id="{74AA7223-A4FD-4E68-A49D-3A9D39FC46E8}"/>
              </a:ext>
            </a:extLst>
          </p:cNvPr>
          <p:cNvPicPr>
            <a:picLocks noChangeAspect="1"/>
          </p:cNvPicPr>
          <p:nvPr/>
        </p:nvPicPr>
        <p:blipFill rotWithShape="1">
          <a:blip r:embed="rId4">
            <a:extLst>
              <a:ext uri="{28A0092B-C50C-407E-A947-70E740481C1C}">
                <a14:useLocalDpi xmlns:a14="http://schemas.microsoft.com/office/drawing/2010/main" val="0"/>
              </a:ext>
            </a:extLst>
          </a:blip>
          <a:srcRect l="8333" t="8311" r="13334"/>
          <a:stretch/>
        </p:blipFill>
        <p:spPr>
          <a:xfrm>
            <a:off x="228600" y="1624935"/>
            <a:ext cx="4075609" cy="2670048"/>
          </a:xfrm>
          <a:prstGeom prst="rect">
            <a:avLst/>
          </a:prstGeom>
        </p:spPr>
      </p:pic>
      <p:sp>
        <p:nvSpPr>
          <p:cNvPr id="7170" name="Slide Number Placeholder 2">
            <a:extLst>
              <a:ext uri="{FF2B5EF4-FFF2-40B4-BE49-F238E27FC236}">
                <a16:creationId xmlns:a16="http://schemas.microsoft.com/office/drawing/2014/main" id="{228C48FA-2C24-4310-83BC-9507271A0BA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3EA638AD-8189-41F9-BDD7-F7C8FEFBF46D}" type="slidenum">
              <a:rPr lang="en-US" altLang="zh-CN" sz="1400" smtClean="0"/>
              <a:pPr>
                <a:spcBef>
                  <a:spcPct val="0"/>
                </a:spcBef>
                <a:buFontTx/>
                <a:buNone/>
              </a:pPr>
              <a:t>8</a:t>
            </a:fld>
            <a:endParaRPr lang="en-US" altLang="zh-CN" sz="1400" dirty="0"/>
          </a:p>
        </p:txBody>
      </p:sp>
      <p:cxnSp>
        <p:nvCxnSpPr>
          <p:cNvPr id="16" name="Straight Connector 3">
            <a:extLst>
              <a:ext uri="{FF2B5EF4-FFF2-40B4-BE49-F238E27FC236}">
                <a16:creationId xmlns:a16="http://schemas.microsoft.com/office/drawing/2014/main" id="{BC33314B-060F-4BDA-A9FD-8E61CBD36978}"/>
              </a:ext>
            </a:extLst>
          </p:cNvPr>
          <p:cNvCxnSpPr/>
          <p:nvPr/>
        </p:nvCxnSpPr>
        <p:spPr>
          <a:xfrm>
            <a:off x="0" y="990600"/>
            <a:ext cx="9134475"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08D08083-8941-4832-AB22-6A66419D43FB}"/>
              </a:ext>
            </a:extLst>
          </p:cNvPr>
          <p:cNvSpPr txBox="1"/>
          <p:nvPr/>
        </p:nvSpPr>
        <p:spPr>
          <a:xfrm>
            <a:off x="890029" y="1780220"/>
            <a:ext cx="1477895" cy="307777"/>
          </a:xfrm>
          <a:prstGeom prst="rect">
            <a:avLst/>
          </a:prstGeom>
          <a:noFill/>
        </p:spPr>
        <p:txBody>
          <a:bodyPr wrap="square" rtlCol="0">
            <a:spAutoFit/>
          </a:bodyPr>
          <a:lstStyle/>
          <a:p>
            <a:r>
              <a:rPr lang="en-US" sz="1400" b="1" dirty="0"/>
              <a:t>Scene dependent</a:t>
            </a:r>
          </a:p>
        </p:txBody>
      </p:sp>
      <p:sp>
        <p:nvSpPr>
          <p:cNvPr id="13" name="TextBox 12">
            <a:extLst>
              <a:ext uri="{FF2B5EF4-FFF2-40B4-BE49-F238E27FC236}">
                <a16:creationId xmlns:a16="http://schemas.microsoft.com/office/drawing/2014/main" id="{70E8AEE4-7F61-4DE7-95E1-BBEB4AEAC524}"/>
              </a:ext>
            </a:extLst>
          </p:cNvPr>
          <p:cNvSpPr txBox="1"/>
          <p:nvPr/>
        </p:nvSpPr>
        <p:spPr>
          <a:xfrm>
            <a:off x="2578615" y="1734054"/>
            <a:ext cx="2057400" cy="369332"/>
          </a:xfrm>
          <a:prstGeom prst="rect">
            <a:avLst/>
          </a:prstGeom>
          <a:noFill/>
        </p:spPr>
        <p:txBody>
          <a:bodyPr wrap="square" rtlCol="0">
            <a:spAutoFit/>
          </a:bodyPr>
          <a:lstStyle/>
          <a:p>
            <a:r>
              <a:rPr lang="en-US" b="1" dirty="0">
                <a:solidFill>
                  <a:srgbClr val="C00000"/>
                </a:solidFill>
              </a:rPr>
              <a:t>NOT observed </a:t>
            </a:r>
          </a:p>
        </p:txBody>
      </p:sp>
      <p:sp>
        <p:nvSpPr>
          <p:cNvPr id="19" name="TextBox 18">
            <a:extLst>
              <a:ext uri="{FF2B5EF4-FFF2-40B4-BE49-F238E27FC236}">
                <a16:creationId xmlns:a16="http://schemas.microsoft.com/office/drawing/2014/main" id="{CECEA23F-EEB9-4D3F-A004-AA9CF1A34F67}"/>
              </a:ext>
            </a:extLst>
          </p:cNvPr>
          <p:cNvSpPr txBox="1"/>
          <p:nvPr/>
        </p:nvSpPr>
        <p:spPr>
          <a:xfrm>
            <a:off x="890029" y="4383720"/>
            <a:ext cx="1477895" cy="307777"/>
          </a:xfrm>
          <a:prstGeom prst="rect">
            <a:avLst/>
          </a:prstGeom>
          <a:noFill/>
        </p:spPr>
        <p:txBody>
          <a:bodyPr wrap="square" rtlCol="0">
            <a:spAutoFit/>
          </a:bodyPr>
          <a:lstStyle/>
          <a:p>
            <a:r>
              <a:rPr lang="en-US" sz="1400" b="1" dirty="0"/>
              <a:t>Angle dependent</a:t>
            </a:r>
          </a:p>
        </p:txBody>
      </p:sp>
      <p:sp>
        <p:nvSpPr>
          <p:cNvPr id="21" name="TextBox 20">
            <a:extLst>
              <a:ext uri="{FF2B5EF4-FFF2-40B4-BE49-F238E27FC236}">
                <a16:creationId xmlns:a16="http://schemas.microsoft.com/office/drawing/2014/main" id="{647DB0F6-98AA-4488-A276-EA9624BAB6AA}"/>
              </a:ext>
            </a:extLst>
          </p:cNvPr>
          <p:cNvSpPr txBox="1"/>
          <p:nvPr/>
        </p:nvSpPr>
        <p:spPr>
          <a:xfrm>
            <a:off x="2578615" y="4337554"/>
            <a:ext cx="2057400" cy="369332"/>
          </a:xfrm>
          <a:prstGeom prst="rect">
            <a:avLst/>
          </a:prstGeom>
          <a:noFill/>
        </p:spPr>
        <p:txBody>
          <a:bodyPr wrap="square" rtlCol="0">
            <a:spAutoFit/>
          </a:bodyPr>
          <a:lstStyle/>
          <a:p>
            <a:r>
              <a:rPr lang="en-US" b="1" dirty="0">
                <a:solidFill>
                  <a:srgbClr val="C00000"/>
                </a:solidFill>
              </a:rPr>
              <a:t>NOT observed </a:t>
            </a:r>
          </a:p>
        </p:txBody>
      </p:sp>
      <p:sp>
        <p:nvSpPr>
          <p:cNvPr id="18" name="TextBox 17">
            <a:extLst>
              <a:ext uri="{FF2B5EF4-FFF2-40B4-BE49-F238E27FC236}">
                <a16:creationId xmlns:a16="http://schemas.microsoft.com/office/drawing/2014/main" id="{E6C0FBC6-6F55-446F-838C-000A60382602}"/>
              </a:ext>
            </a:extLst>
          </p:cNvPr>
          <p:cNvSpPr txBox="1"/>
          <p:nvPr/>
        </p:nvSpPr>
        <p:spPr>
          <a:xfrm>
            <a:off x="5176379" y="1783668"/>
            <a:ext cx="1514475" cy="369332"/>
          </a:xfrm>
          <a:prstGeom prst="rect">
            <a:avLst/>
          </a:prstGeom>
          <a:noFill/>
        </p:spPr>
        <p:txBody>
          <a:bodyPr wrap="square" rtlCol="0">
            <a:spAutoFit/>
          </a:bodyPr>
          <a:lstStyle/>
          <a:p>
            <a:r>
              <a:rPr lang="en-US" b="1" dirty="0">
                <a:solidFill>
                  <a:srgbClr val="C00000"/>
                </a:solidFill>
              </a:rPr>
              <a:t>Similar</a:t>
            </a:r>
          </a:p>
        </p:txBody>
      </p:sp>
      <p:sp>
        <p:nvSpPr>
          <p:cNvPr id="8" name="Rectangle 7">
            <a:extLst>
              <a:ext uri="{FF2B5EF4-FFF2-40B4-BE49-F238E27FC236}">
                <a16:creationId xmlns:a16="http://schemas.microsoft.com/office/drawing/2014/main" id="{0127DE7C-33D3-4B90-A46A-70586408535D}"/>
              </a:ext>
            </a:extLst>
          </p:cNvPr>
          <p:cNvSpPr/>
          <p:nvPr/>
        </p:nvSpPr>
        <p:spPr>
          <a:xfrm>
            <a:off x="4567237" y="4522220"/>
            <a:ext cx="4159944" cy="1477328"/>
          </a:xfrm>
          <a:prstGeom prst="rect">
            <a:avLst/>
          </a:prstGeom>
        </p:spPr>
        <p:txBody>
          <a:bodyPr wrap="square">
            <a:spAutoFit/>
          </a:bodyPr>
          <a:lstStyle/>
          <a:p>
            <a:pPr marL="285750" indent="-285750" algn="just">
              <a:buFont typeface="Arial" panose="020B0604020202020204" pitchFamily="34" charset="0"/>
              <a:buChar char="•"/>
            </a:pPr>
            <a:r>
              <a:rPr lang="en-US" dirty="0"/>
              <a:t>Scene and scan angle dependences are hardly found between </a:t>
            </a:r>
            <a:r>
              <a:rPr lang="en-US" altLang="zh-CN" dirty="0">
                <a:solidFill>
                  <a:prstClr val="black"/>
                </a:solidFill>
                <a:latin typeface="Tw Cen MT (Body)"/>
              </a:rPr>
              <a:t>CrIS</a:t>
            </a:r>
            <a:r>
              <a:rPr lang="en-US" altLang="zh-CN" sz="1200" dirty="0">
                <a:solidFill>
                  <a:prstClr val="black"/>
                </a:solidFill>
                <a:latin typeface="Tw Cen MT (Body)"/>
              </a:rPr>
              <a:t>(gapfilled)</a:t>
            </a:r>
            <a:r>
              <a:rPr lang="en-US" altLang="zh-CN" dirty="0">
                <a:solidFill>
                  <a:prstClr val="black"/>
                </a:solidFill>
                <a:latin typeface="Tw Cen MT (Body)"/>
              </a:rPr>
              <a:t>-ABI</a:t>
            </a:r>
            <a:r>
              <a:rPr lang="en-US" dirty="0"/>
              <a:t> and FullCrIS-ABI over channel 11, and the daytime data shows a slightly larger value in Stddev. </a:t>
            </a:r>
          </a:p>
        </p:txBody>
      </p:sp>
      <p:sp>
        <p:nvSpPr>
          <p:cNvPr id="20" name="Rectangle 19">
            <a:extLst>
              <a:ext uri="{FF2B5EF4-FFF2-40B4-BE49-F238E27FC236}">
                <a16:creationId xmlns:a16="http://schemas.microsoft.com/office/drawing/2014/main" id="{5772ADEF-108E-40F1-A8B1-99D659B62660}"/>
              </a:ext>
            </a:extLst>
          </p:cNvPr>
          <p:cNvSpPr/>
          <p:nvPr/>
        </p:nvSpPr>
        <p:spPr>
          <a:xfrm>
            <a:off x="333843" y="1078468"/>
            <a:ext cx="5210081" cy="369332"/>
          </a:xfrm>
          <a:prstGeom prst="rect">
            <a:avLst/>
          </a:prstGeom>
        </p:spPr>
        <p:txBody>
          <a:bodyPr wrap="none">
            <a:spAutoFit/>
          </a:bodyPr>
          <a:lstStyle/>
          <a:p>
            <a:r>
              <a:rPr lang="en-US" altLang="en-US" b="1" dirty="0">
                <a:latin typeface="Tw Cen MT (Body)"/>
              </a:rPr>
              <a:t>CrIS(gapfilled)-ABI</a:t>
            </a:r>
            <a:r>
              <a:rPr lang="en-US" b="1" dirty="0">
                <a:latin typeface="Tw Cen MT (Body)"/>
                <a:cs typeface="Times New Roman" panose="02020603050405020304" pitchFamily="18" charset="0"/>
              </a:rPr>
              <a:t> minus FullCrIS-ABI in </a:t>
            </a:r>
            <a:r>
              <a:rPr lang="en-US" b="1" u="sng" dirty="0">
                <a:solidFill>
                  <a:srgbClr val="C00000"/>
                </a:solidFill>
                <a:effectLst>
                  <a:outerShdw blurRad="38100" dist="38100" dir="2700000" algn="tl">
                    <a:srgbClr val="000000">
                      <a:alpha val="43137"/>
                    </a:srgbClr>
                  </a:outerShdw>
                </a:effectLst>
                <a:latin typeface="Tw Cen MT (Body)"/>
                <a:cs typeface="Times New Roman" panose="02020603050405020304" pitchFamily="18" charset="0"/>
              </a:rPr>
              <a:t>Channel 11</a:t>
            </a:r>
          </a:p>
        </p:txBody>
      </p:sp>
      <p:pic>
        <p:nvPicPr>
          <p:cNvPr id="24" name="Picture 5" descr="C:\Users\huixu\Desktop\logo.png">
            <a:extLst>
              <a:ext uri="{FF2B5EF4-FFF2-40B4-BE49-F238E27FC236}">
                <a16:creationId xmlns:a16="http://schemas.microsoft.com/office/drawing/2014/main" id="{2EBE7849-E728-4DCF-821E-97DD27E18B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57555" y="58513"/>
            <a:ext cx="1219137" cy="662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a:extLst>
              <a:ext uri="{FF2B5EF4-FFF2-40B4-BE49-F238E27FC236}">
                <a16:creationId xmlns:a16="http://schemas.microsoft.com/office/drawing/2014/main" id="{41D9491A-4734-4A06-84FC-CF31781271A4}"/>
              </a:ext>
            </a:extLst>
          </p:cNvPr>
          <p:cNvPicPr>
            <a:picLocks noChangeAspect="1"/>
          </p:cNvPicPr>
          <p:nvPr/>
        </p:nvPicPr>
        <p:blipFill>
          <a:blip r:embed="rId6"/>
          <a:stretch>
            <a:fillRect/>
          </a:stretch>
        </p:blipFill>
        <p:spPr>
          <a:xfrm>
            <a:off x="57150" y="76200"/>
            <a:ext cx="1566675" cy="618745"/>
          </a:xfrm>
          <a:prstGeom prst="rect">
            <a:avLst/>
          </a:prstGeom>
        </p:spPr>
      </p:pic>
      <p:sp>
        <p:nvSpPr>
          <p:cNvPr id="22" name="矩形 3">
            <a:extLst>
              <a:ext uri="{FF2B5EF4-FFF2-40B4-BE49-F238E27FC236}">
                <a16:creationId xmlns:a16="http://schemas.microsoft.com/office/drawing/2014/main" id="{A93260F1-612A-4E97-8258-1E5704951469}"/>
              </a:ext>
            </a:extLst>
          </p:cNvPr>
          <p:cNvSpPr>
            <a:spLocks noChangeArrowheads="1"/>
          </p:cNvSpPr>
          <p:nvPr/>
        </p:nvSpPr>
        <p:spPr bwMode="auto">
          <a:xfrm>
            <a:off x="721619" y="300770"/>
            <a:ext cx="788898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None/>
            </a:pPr>
            <a:r>
              <a:rPr lang="en-US" altLang="en-US" sz="2000" b="1" dirty="0">
                <a:latin typeface="Tw Cen MT (Body)"/>
              </a:rPr>
              <a:t>The evaluation of NOAA proposed gap filling method</a:t>
            </a:r>
          </a:p>
          <a:p>
            <a:pPr algn="ctr">
              <a:spcBef>
                <a:spcPct val="0"/>
              </a:spcBef>
              <a:buNone/>
            </a:pPr>
            <a:r>
              <a:rPr lang="en-US" altLang="en-US" sz="1400" b="1" dirty="0">
                <a:latin typeface="Tw Cen MT (Body)"/>
              </a:rPr>
              <a:t>with IASI simulated Proxy Collocation Data</a:t>
            </a:r>
            <a:endParaRPr lang="en-US" altLang="zh-CN" sz="1400" b="1" dirty="0">
              <a:latin typeface="Tw Cen MT (Body)"/>
            </a:endParaRPr>
          </a:p>
        </p:txBody>
      </p:sp>
    </p:spTree>
    <p:extLst>
      <p:ext uri="{BB962C8B-B14F-4D97-AF65-F5344CB8AC3E}">
        <p14:creationId xmlns:p14="http://schemas.microsoft.com/office/powerpoint/2010/main" val="281572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46F38B72-A95E-450F-ABE6-9F31DDD15C92}"/>
              </a:ext>
            </a:extLst>
          </p:cNvPr>
          <p:cNvGrpSpPr/>
          <p:nvPr/>
        </p:nvGrpSpPr>
        <p:grpSpPr>
          <a:xfrm>
            <a:off x="-93213" y="526274"/>
            <a:ext cx="9043859" cy="3964628"/>
            <a:chOff x="-93213" y="526274"/>
            <a:chExt cx="9043859" cy="3964628"/>
          </a:xfrm>
        </p:grpSpPr>
        <p:pic>
          <p:nvPicPr>
            <p:cNvPr id="10" name="Picture 9">
              <a:extLst>
                <a:ext uri="{FF2B5EF4-FFF2-40B4-BE49-F238E27FC236}">
                  <a16:creationId xmlns:a16="http://schemas.microsoft.com/office/drawing/2014/main" id="{8A211EED-163B-4EAC-96ED-E4C6D9813B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13" y="530902"/>
              <a:ext cx="5099694" cy="3960000"/>
            </a:xfrm>
            <a:prstGeom prst="rect">
              <a:avLst/>
            </a:prstGeom>
          </p:spPr>
        </p:pic>
        <p:pic>
          <p:nvPicPr>
            <p:cNvPr id="12" name="Picture 11">
              <a:extLst>
                <a:ext uri="{FF2B5EF4-FFF2-40B4-BE49-F238E27FC236}">
                  <a16:creationId xmlns:a16="http://schemas.microsoft.com/office/drawing/2014/main" id="{E13B45B3-D25A-4600-A673-A1D9DCE90A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0951" y="526274"/>
              <a:ext cx="5099695" cy="3960000"/>
            </a:xfrm>
            <a:prstGeom prst="rect">
              <a:avLst/>
            </a:prstGeom>
          </p:spPr>
        </p:pic>
      </p:grpSp>
      <p:grpSp>
        <p:nvGrpSpPr>
          <p:cNvPr id="7169" name="Group 7168">
            <a:extLst>
              <a:ext uri="{FF2B5EF4-FFF2-40B4-BE49-F238E27FC236}">
                <a16:creationId xmlns:a16="http://schemas.microsoft.com/office/drawing/2014/main" id="{E9B42813-E79F-4B35-94CF-4628BDD67AC0}"/>
              </a:ext>
            </a:extLst>
          </p:cNvPr>
          <p:cNvGrpSpPr/>
          <p:nvPr/>
        </p:nvGrpSpPr>
        <p:grpSpPr>
          <a:xfrm>
            <a:off x="1143000" y="2349251"/>
            <a:ext cx="5522728" cy="2288301"/>
            <a:chOff x="1143000" y="2349251"/>
            <a:chExt cx="5522728" cy="2288301"/>
          </a:xfrm>
        </p:grpSpPr>
        <p:cxnSp>
          <p:nvCxnSpPr>
            <p:cNvPr id="25" name="Straight Arrow Connector 24">
              <a:extLst>
                <a:ext uri="{FF2B5EF4-FFF2-40B4-BE49-F238E27FC236}">
                  <a16:creationId xmlns:a16="http://schemas.microsoft.com/office/drawing/2014/main" id="{6B46DF92-C62B-40D4-9010-121960EEE708}"/>
                </a:ext>
              </a:extLst>
            </p:cNvPr>
            <p:cNvCxnSpPr>
              <a:cxnSpLocks/>
            </p:cNvCxnSpPr>
            <p:nvPr/>
          </p:nvCxnSpPr>
          <p:spPr>
            <a:xfrm flipV="1">
              <a:off x="1143000" y="2438400"/>
              <a:ext cx="1524000" cy="21403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E37431E5-5580-479E-B09A-57F46C7CA2D1}"/>
                </a:ext>
              </a:extLst>
            </p:cNvPr>
            <p:cNvCxnSpPr>
              <a:cxnSpLocks/>
            </p:cNvCxnSpPr>
            <p:nvPr/>
          </p:nvCxnSpPr>
          <p:spPr>
            <a:xfrm flipV="1">
              <a:off x="1219200" y="2349251"/>
              <a:ext cx="5446528" cy="22883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pic>
        <p:nvPicPr>
          <p:cNvPr id="5" name="Picture 4">
            <a:extLst>
              <a:ext uri="{FF2B5EF4-FFF2-40B4-BE49-F238E27FC236}">
                <a16:creationId xmlns:a16="http://schemas.microsoft.com/office/drawing/2014/main" id="{C65DDAEC-1C28-4E14-B885-7E7CFF2DA8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50816" y="4204713"/>
            <a:ext cx="4665377" cy="2453310"/>
          </a:xfrm>
          <a:prstGeom prst="rect">
            <a:avLst/>
          </a:prstGeom>
        </p:spPr>
      </p:pic>
      <p:sp>
        <p:nvSpPr>
          <p:cNvPr id="14" name="TextBox 13">
            <a:extLst>
              <a:ext uri="{FF2B5EF4-FFF2-40B4-BE49-F238E27FC236}">
                <a16:creationId xmlns:a16="http://schemas.microsoft.com/office/drawing/2014/main" id="{59B73101-7D60-43D5-B59E-F4F162D4B0FB}"/>
              </a:ext>
            </a:extLst>
          </p:cNvPr>
          <p:cNvSpPr txBox="1"/>
          <p:nvPr/>
        </p:nvSpPr>
        <p:spPr>
          <a:xfrm>
            <a:off x="1931376" y="3915132"/>
            <a:ext cx="5486399" cy="369332"/>
          </a:xfrm>
          <a:prstGeom prst="rect">
            <a:avLst/>
          </a:prstGeom>
          <a:noFill/>
        </p:spPr>
        <p:txBody>
          <a:bodyPr wrap="square" rtlCol="0">
            <a:spAutoFit/>
          </a:bodyPr>
          <a:lstStyle/>
          <a:p>
            <a:r>
              <a:rPr lang="en-US" b="1" dirty="0"/>
              <a:t>Spatial distribution maps of their BTD (K) in Channel 11</a:t>
            </a:r>
          </a:p>
        </p:txBody>
      </p:sp>
      <p:sp>
        <p:nvSpPr>
          <p:cNvPr id="17" name="TextBox 16">
            <a:extLst>
              <a:ext uri="{FF2B5EF4-FFF2-40B4-BE49-F238E27FC236}">
                <a16:creationId xmlns:a16="http://schemas.microsoft.com/office/drawing/2014/main" id="{8339BD2D-6FB3-4688-87C2-658DD15A2EC6}"/>
              </a:ext>
            </a:extLst>
          </p:cNvPr>
          <p:cNvSpPr txBox="1"/>
          <p:nvPr/>
        </p:nvSpPr>
        <p:spPr>
          <a:xfrm>
            <a:off x="533399" y="3545800"/>
            <a:ext cx="2057402" cy="369332"/>
          </a:xfrm>
          <a:prstGeom prst="rect">
            <a:avLst/>
          </a:prstGeom>
          <a:noFill/>
        </p:spPr>
        <p:txBody>
          <a:bodyPr wrap="square" rtlCol="0">
            <a:spAutoFit/>
          </a:bodyPr>
          <a:lstStyle/>
          <a:p>
            <a:r>
              <a:rPr lang="en-US" b="1" dirty="0"/>
              <a:t>Descending (day)</a:t>
            </a:r>
          </a:p>
        </p:txBody>
      </p:sp>
      <p:sp>
        <p:nvSpPr>
          <p:cNvPr id="21" name="TextBox 20">
            <a:extLst>
              <a:ext uri="{FF2B5EF4-FFF2-40B4-BE49-F238E27FC236}">
                <a16:creationId xmlns:a16="http://schemas.microsoft.com/office/drawing/2014/main" id="{4AA78CC0-8CE4-4E7B-9C23-C2772484F8FD}"/>
              </a:ext>
            </a:extLst>
          </p:cNvPr>
          <p:cNvSpPr txBox="1"/>
          <p:nvPr/>
        </p:nvSpPr>
        <p:spPr>
          <a:xfrm>
            <a:off x="7029103" y="3534132"/>
            <a:ext cx="2057747" cy="369332"/>
          </a:xfrm>
          <a:prstGeom prst="rect">
            <a:avLst/>
          </a:prstGeom>
          <a:noFill/>
        </p:spPr>
        <p:txBody>
          <a:bodyPr wrap="square" rtlCol="0">
            <a:spAutoFit/>
          </a:bodyPr>
          <a:lstStyle/>
          <a:p>
            <a:r>
              <a:rPr lang="en-US" b="1" dirty="0"/>
              <a:t>Ascending (night)</a:t>
            </a:r>
          </a:p>
        </p:txBody>
      </p:sp>
      <p:sp>
        <p:nvSpPr>
          <p:cNvPr id="7170" name="Slide Number Placeholder 2">
            <a:extLst>
              <a:ext uri="{FF2B5EF4-FFF2-40B4-BE49-F238E27FC236}">
                <a16:creationId xmlns:a16="http://schemas.microsoft.com/office/drawing/2014/main" id="{228C48FA-2C24-4310-83BC-9507271A0BA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3EA638AD-8189-41F9-BDD7-F7C8FEFBF46D}" type="slidenum">
              <a:rPr lang="en-US" altLang="zh-CN" sz="1400" smtClean="0"/>
              <a:pPr>
                <a:spcBef>
                  <a:spcPct val="0"/>
                </a:spcBef>
                <a:buFontTx/>
                <a:buNone/>
              </a:pPr>
              <a:t>9</a:t>
            </a:fld>
            <a:endParaRPr lang="en-US" altLang="zh-CN" sz="1400" dirty="0"/>
          </a:p>
        </p:txBody>
      </p:sp>
      <p:cxnSp>
        <p:nvCxnSpPr>
          <p:cNvPr id="16" name="Straight Connector 3">
            <a:extLst>
              <a:ext uri="{FF2B5EF4-FFF2-40B4-BE49-F238E27FC236}">
                <a16:creationId xmlns:a16="http://schemas.microsoft.com/office/drawing/2014/main" id="{BC33314B-060F-4BDA-A9FD-8E61CBD36978}"/>
              </a:ext>
            </a:extLst>
          </p:cNvPr>
          <p:cNvCxnSpPr/>
          <p:nvPr/>
        </p:nvCxnSpPr>
        <p:spPr>
          <a:xfrm>
            <a:off x="0" y="990600"/>
            <a:ext cx="9134475"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9A1A852C-87E0-4FDD-A9D5-F87D117B8E4B}"/>
              </a:ext>
            </a:extLst>
          </p:cNvPr>
          <p:cNvSpPr txBox="1"/>
          <p:nvPr/>
        </p:nvSpPr>
        <p:spPr>
          <a:xfrm>
            <a:off x="523077" y="4576539"/>
            <a:ext cx="3377349" cy="1661993"/>
          </a:xfrm>
          <a:prstGeom prst="rect">
            <a:avLst/>
          </a:prstGeom>
          <a:noFill/>
        </p:spPr>
        <p:txBody>
          <a:bodyPr wrap="square" rtlCol="0">
            <a:spAutoFit/>
          </a:bodyPr>
          <a:lstStyle/>
          <a:p>
            <a:pPr marL="285750" indent="-285750" algn="just">
              <a:buFont typeface="Arial" panose="020B0604020202020204" pitchFamily="34" charset="0"/>
              <a:buChar char="•"/>
            </a:pPr>
            <a:r>
              <a:rPr lang="en-US" dirty="0"/>
              <a:t>Their differences tend to be larger over desert areas (</a:t>
            </a:r>
            <a:r>
              <a:rPr lang="en-US" sz="1600" dirty="0"/>
              <a:t>takes 2% of the total observations, and possibly due to the surface and airborne dust emissivity are too complex to be predicted</a:t>
            </a:r>
            <a:r>
              <a:rPr lang="en-US" dirty="0"/>
              <a:t>) </a:t>
            </a:r>
          </a:p>
        </p:txBody>
      </p:sp>
      <p:sp>
        <p:nvSpPr>
          <p:cNvPr id="23" name="Rectangle 22">
            <a:extLst>
              <a:ext uri="{FF2B5EF4-FFF2-40B4-BE49-F238E27FC236}">
                <a16:creationId xmlns:a16="http://schemas.microsoft.com/office/drawing/2014/main" id="{6DC2F40A-6912-465B-BD76-19AB6775D486}"/>
              </a:ext>
            </a:extLst>
          </p:cNvPr>
          <p:cNvSpPr/>
          <p:nvPr/>
        </p:nvSpPr>
        <p:spPr>
          <a:xfrm>
            <a:off x="333843" y="1078468"/>
            <a:ext cx="5210081" cy="369332"/>
          </a:xfrm>
          <a:prstGeom prst="rect">
            <a:avLst/>
          </a:prstGeom>
        </p:spPr>
        <p:txBody>
          <a:bodyPr wrap="none">
            <a:spAutoFit/>
          </a:bodyPr>
          <a:lstStyle/>
          <a:p>
            <a:r>
              <a:rPr lang="en-US" altLang="en-US" b="1" dirty="0">
                <a:latin typeface="Tw Cen MT (Body)"/>
              </a:rPr>
              <a:t>CrIS(gapfilled)-ABI</a:t>
            </a:r>
            <a:r>
              <a:rPr lang="en-US" b="1" dirty="0">
                <a:latin typeface="Tw Cen MT (Body)"/>
                <a:cs typeface="Times New Roman" panose="02020603050405020304" pitchFamily="18" charset="0"/>
              </a:rPr>
              <a:t> minus FullCrIS-ABI in </a:t>
            </a:r>
            <a:r>
              <a:rPr lang="en-US" b="1" u="sng" dirty="0">
                <a:solidFill>
                  <a:srgbClr val="C00000"/>
                </a:solidFill>
                <a:effectLst>
                  <a:outerShdw blurRad="38100" dist="38100" dir="2700000" algn="tl">
                    <a:srgbClr val="000000">
                      <a:alpha val="43137"/>
                    </a:srgbClr>
                  </a:outerShdw>
                </a:effectLst>
                <a:latin typeface="Tw Cen MT (Body)"/>
                <a:cs typeface="Times New Roman" panose="02020603050405020304" pitchFamily="18" charset="0"/>
              </a:rPr>
              <a:t>Channel 11</a:t>
            </a:r>
          </a:p>
        </p:txBody>
      </p:sp>
      <p:pic>
        <p:nvPicPr>
          <p:cNvPr id="22" name="Picture 5" descr="C:\Users\huixu\Desktop\logo.png">
            <a:extLst>
              <a:ext uri="{FF2B5EF4-FFF2-40B4-BE49-F238E27FC236}">
                <a16:creationId xmlns:a16="http://schemas.microsoft.com/office/drawing/2014/main" id="{7D96CE61-EE54-48A4-BD3C-D7A12C8C61B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57555" y="58513"/>
            <a:ext cx="1219137" cy="662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a:extLst>
              <a:ext uri="{FF2B5EF4-FFF2-40B4-BE49-F238E27FC236}">
                <a16:creationId xmlns:a16="http://schemas.microsoft.com/office/drawing/2014/main" id="{6855A9F1-5B31-4F9F-B39E-A89793142F99}"/>
              </a:ext>
            </a:extLst>
          </p:cNvPr>
          <p:cNvPicPr>
            <a:picLocks noChangeAspect="1"/>
          </p:cNvPicPr>
          <p:nvPr/>
        </p:nvPicPr>
        <p:blipFill>
          <a:blip r:embed="rId7"/>
          <a:stretch>
            <a:fillRect/>
          </a:stretch>
        </p:blipFill>
        <p:spPr>
          <a:xfrm>
            <a:off x="57150" y="76200"/>
            <a:ext cx="1566675" cy="618745"/>
          </a:xfrm>
          <a:prstGeom prst="rect">
            <a:avLst/>
          </a:prstGeom>
        </p:spPr>
      </p:pic>
      <p:sp>
        <p:nvSpPr>
          <p:cNvPr id="19" name="矩形 3">
            <a:extLst>
              <a:ext uri="{FF2B5EF4-FFF2-40B4-BE49-F238E27FC236}">
                <a16:creationId xmlns:a16="http://schemas.microsoft.com/office/drawing/2014/main" id="{996CBFAC-395F-4277-BD5F-9AD6092914B1}"/>
              </a:ext>
            </a:extLst>
          </p:cNvPr>
          <p:cNvSpPr>
            <a:spLocks noChangeArrowheads="1"/>
          </p:cNvSpPr>
          <p:nvPr/>
        </p:nvSpPr>
        <p:spPr bwMode="auto">
          <a:xfrm>
            <a:off x="721619" y="300770"/>
            <a:ext cx="788898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None/>
            </a:pPr>
            <a:r>
              <a:rPr lang="en-US" altLang="en-US" sz="2000" b="1" dirty="0">
                <a:latin typeface="Tw Cen MT (Body)"/>
              </a:rPr>
              <a:t>The evaluation of NOAA proposed gap filling method</a:t>
            </a:r>
          </a:p>
          <a:p>
            <a:pPr algn="ctr">
              <a:spcBef>
                <a:spcPct val="0"/>
              </a:spcBef>
              <a:buNone/>
            </a:pPr>
            <a:r>
              <a:rPr lang="en-US" altLang="en-US" sz="1400" b="1" dirty="0">
                <a:latin typeface="Tw Cen MT (Body)"/>
              </a:rPr>
              <a:t>with IASI simulated Proxy Collocation Data</a:t>
            </a:r>
            <a:endParaRPr lang="en-US" altLang="zh-CN" sz="1400" b="1" dirty="0">
              <a:latin typeface="Tw Cen MT (Body)"/>
            </a:endParaRPr>
          </a:p>
        </p:txBody>
      </p:sp>
    </p:spTree>
    <p:extLst>
      <p:ext uri="{BB962C8B-B14F-4D97-AF65-F5344CB8AC3E}">
        <p14:creationId xmlns:p14="http://schemas.microsoft.com/office/powerpoint/2010/main" val="400638620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Integral</Template>
  <TotalTime>15110</TotalTime>
  <Words>2333</Words>
  <Application>Microsoft Office PowerPoint</Application>
  <PresentationFormat>On-screen Show (4:3)</PresentationFormat>
  <Paragraphs>293</Paragraphs>
  <Slides>26</Slides>
  <Notes>4</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41" baseType="lpstr">
      <vt:lpstr>Tw Cen MT (Body)</vt:lpstr>
      <vt:lpstr>华文仿宋</vt:lpstr>
      <vt:lpstr>宋体</vt:lpstr>
      <vt:lpstr>微软雅黑</vt:lpstr>
      <vt:lpstr>Arial</vt:lpstr>
      <vt:lpstr>Calibri</vt:lpstr>
      <vt:lpstr>Cambria Math</vt:lpstr>
      <vt:lpstr>Times New Roman</vt:lpstr>
      <vt:lpstr>Tw Cen MT</vt:lpstr>
      <vt:lpstr>Tw Cen MT Condensed</vt:lpstr>
      <vt:lpstr>Verdana</vt:lpstr>
      <vt:lpstr>Wingdings</vt:lpstr>
      <vt:lpstr>Wingdings 3</vt:lpstr>
      <vt:lpstr>Integral</vt:lpstr>
      <vt:lpstr>Graph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Hui Xu</cp:lastModifiedBy>
  <cp:revision>1490</cp:revision>
  <cp:lastPrinted>2018-06-03T17:51:05Z</cp:lastPrinted>
  <dcterms:created xsi:type="dcterms:W3CDTF">1601-01-01T00:00:00Z</dcterms:created>
  <dcterms:modified xsi:type="dcterms:W3CDTF">2018-06-04T23:51:52Z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