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577" r:id="rId2"/>
    <p:sldId id="582" r:id="rId3"/>
    <p:sldId id="583" r:id="rId4"/>
    <p:sldId id="580" r:id="rId5"/>
    <p:sldId id="579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  <p:cmAuthor id="1" name="Daela Huff" initials="D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8000"/>
    <a:srgbClr val="66FF99"/>
    <a:srgbClr val="0000FF"/>
    <a:srgbClr val="3333FF"/>
    <a:srgbClr val="FFFFFF"/>
    <a:srgbClr val="33CC33"/>
    <a:srgbClr val="0033CC"/>
    <a:srgbClr val="99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695" autoAdjust="0"/>
  </p:normalViewPr>
  <p:slideViewPr>
    <p:cSldViewPr snapToGrid="0" snapToObjects="1" showGuides="1">
      <p:cViewPr varScale="1">
        <p:scale>
          <a:sx n="89" d="100"/>
          <a:sy n="89" d="100"/>
        </p:scale>
        <p:origin x="418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51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242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4"/>
            <a:ext cx="3037523" cy="464662"/>
          </a:xfrm>
          <a:prstGeom prst="rect">
            <a:avLst/>
          </a:prstGeom>
        </p:spPr>
        <p:txBody>
          <a:bodyPr vert="horz" lIns="91323" tIns="45661" rIns="91323" bIns="45661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8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1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6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8101-E5EA-4C88-B4D0-3502433140B4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7906-65D5-4AE4-A415-88914DE5D980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0722-D66D-4130-97EC-A01543D99507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026159"/>
            <a:ext cx="10972800" cy="5452743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2844800" cy="365125"/>
          </a:xfrm>
        </p:spPr>
        <p:txBody>
          <a:bodyPr/>
          <a:lstStyle/>
          <a:p>
            <a:fld id="{36AA9D06-0DDC-43DB-B80A-B18B30663611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78906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78905"/>
            <a:ext cx="2844800" cy="365125"/>
          </a:xfrm>
        </p:spPr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CAB1-A58A-4BFB-80A1-8ACA6DC51A05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371600"/>
            <a:ext cx="53848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B390-D426-4E3F-B0F6-8C02A945A8DB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CA2C-2027-4265-906F-F35038E2DE2A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A763-F383-4DC6-B253-7B04196021E0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DE52-4227-4B49-A7E3-71040B03D5CD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4E9E-917F-4224-8662-01E965D4C2F7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0" y="885825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+mj-lt"/>
              <a:ea typeface="+mn-ea"/>
              <a:cs typeface="ＭＳ Ｐゴシック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19200"/>
            <a:ext cx="73152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8DC9-07D6-4CB7-BBD2-7ADEB6B7A259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27759"/>
            <a:ext cx="10972800" cy="5228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744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85DE5-E8DD-40CE-B017-3C2FB130B14C}" type="datetime1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725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6720" y="647827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885825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pic>
        <p:nvPicPr>
          <p:cNvPr id="9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80067" cy="56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300" b="1" i="0" strike="noStrike" kern="1200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wlikun@umd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800101"/>
            <a:ext cx="9144001" cy="2509069"/>
          </a:xfrm>
        </p:spPr>
        <p:txBody>
          <a:bodyPr>
            <a:norm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/>
              <a:t>Review of Spectral Filling Methods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 smtClean="0">
                <a:latin typeface="Baskerville Old Face" pitchFamily="18" charset="0"/>
              </a:rPr>
              <a:t> - History, Challenges</a:t>
            </a:r>
            <a:r>
              <a:rPr lang="en-US" sz="3200" dirty="0">
                <a:latin typeface="Baskerville Old Face" pitchFamily="18" charset="0"/>
              </a:rPr>
              <a:t>, and Prospects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9860" y="3566160"/>
            <a:ext cx="6926580" cy="204978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Likun Wang</a:t>
            </a:r>
            <a:endParaRPr lang="en-US" sz="1800" b="1" baseline="30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endParaRPr lang="en-US" b="1" baseline="30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Univ. of Maryland, College Park, MD; 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hlinkClick r:id="rId2"/>
              </a:rPr>
              <a:t>wlikun@umd.edu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514350" indent="-514350"/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 marL="514350" indent="-514350"/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  <a:p>
            <a:pPr>
              <a:spcBef>
                <a:spcPts val="0"/>
              </a:spcBef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100" dirty="0"/>
              <a:t> 2018 GSICS Annual meeting, Shanghai, China; March 20 2018 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1" y="212042"/>
            <a:ext cx="2372267" cy="96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4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from 2018 GSICS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A.GIR.2018.4d.2: Likun Wang (NOAA) to set up web meeting to discuss comparisons of gap-filling methods and plan way forward by June 2018.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A.GIR.2018.4d.1</a:t>
            </a:r>
            <a:r>
              <a:rPr lang="en-US" dirty="0"/>
              <a:t>: Na (CMA) to compare with the JMA gap filling methods. To report at the next web meeting in 2-3 months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A.GIR.2018.4d.3: </a:t>
            </a:r>
            <a:r>
              <a:rPr lang="en-US" dirty="0" smtClean="0"/>
              <a:t>Hui </a:t>
            </a:r>
            <a:r>
              <a:rPr lang="en-US" dirty="0"/>
              <a:t>Xu to apply gap-filling method to IASI following to previous comment (two IASI data </a:t>
            </a:r>
            <a:r>
              <a:rPr lang="en-US" dirty="0" err="1"/>
              <a:t>wt</a:t>
            </a:r>
            <a:r>
              <a:rPr lang="en-US" dirty="0"/>
              <a:t>/wo gap).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7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751" y="92015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AIRS, IASI, and CrIS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Spectra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for inter-calibration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06924" y="1370965"/>
            <a:ext cx="7391400" cy="4865098"/>
            <a:chOff x="2362200" y="922392"/>
            <a:chExt cx="7391400" cy="486509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b="30229"/>
            <a:stretch/>
          </p:blipFill>
          <p:spPr bwMode="auto">
            <a:xfrm>
              <a:off x="2362200" y="922392"/>
              <a:ext cx="7391400" cy="41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87806"/>
            <a:stretch/>
          </p:blipFill>
          <p:spPr bwMode="auto">
            <a:xfrm>
              <a:off x="2362200" y="5063706"/>
              <a:ext cx="7391400" cy="723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9074989" y="1742536"/>
            <a:ext cx="3010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AIRS bad or missing channels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352470" y="2685686"/>
            <a:ext cx="2924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IASI channels beyond 2760 cm-1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8798943" y="2685686"/>
            <a:ext cx="553527" cy="32316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95909" y="4045782"/>
            <a:ext cx="2296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CrIS Spectral Gaps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551292" y="4200977"/>
            <a:ext cx="244416" cy="85958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383194" y="3766779"/>
            <a:ext cx="244416" cy="85958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8365715" y="3720781"/>
            <a:ext cx="244416" cy="85958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5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310" y="1026159"/>
            <a:ext cx="10714182" cy="54527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Tobin, D. </a:t>
            </a:r>
            <a:r>
              <a:rPr lang="en-US" dirty="0" smtClean="0"/>
              <a:t>C., et al, </a:t>
            </a:r>
            <a:r>
              <a:rPr lang="en-US" dirty="0"/>
              <a:t> 2006: Use of atmospheric infrared sounder high-spectral resolution spectra to assess the calibration of Moderate resolution Imaging </a:t>
            </a:r>
            <a:r>
              <a:rPr lang="en-US" dirty="0" err="1"/>
              <a:t>Spectroradiometer</a:t>
            </a:r>
            <a:r>
              <a:rPr lang="en-US" dirty="0"/>
              <a:t> on EOS Aqua. J. </a:t>
            </a:r>
            <a:r>
              <a:rPr lang="en-US" dirty="0" err="1"/>
              <a:t>Geophys</a:t>
            </a:r>
            <a:r>
              <a:rPr lang="en-US" dirty="0"/>
              <a:t>. Res., </a:t>
            </a:r>
            <a:r>
              <a:rPr lang="en-US" b="1" dirty="0"/>
              <a:t>111, </a:t>
            </a:r>
            <a:r>
              <a:rPr lang="en-US" dirty="0"/>
              <a:t>D09S05. doi:10.1029/2005JD006095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/>
              <a:t>Tahara</a:t>
            </a:r>
            <a:r>
              <a:rPr lang="en-US" dirty="0"/>
              <a:t>, Y., and K. Kato, 2008: New spectral compensation method for </a:t>
            </a:r>
            <a:r>
              <a:rPr lang="en-US" dirty="0" err="1"/>
              <a:t>intercalibration</a:t>
            </a:r>
            <a:r>
              <a:rPr lang="en-US" dirty="0"/>
              <a:t> with high spectral resolution sounder. Japan Meteorological Agency Meteorological Satellite Center Tech. Note 52, 37 pp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Wu, W., et al., 2018:  An </a:t>
            </a:r>
            <a:r>
              <a:rPr lang="en-US" dirty="0"/>
              <a:t>accurate method for correcting spectral convolution errors in inter-calibration </a:t>
            </a:r>
            <a:r>
              <a:rPr lang="en-US" dirty="0" smtClean="0"/>
              <a:t>of broadband </a:t>
            </a:r>
            <a:r>
              <a:rPr lang="en-US" dirty="0"/>
              <a:t>and hyper-spectral </a:t>
            </a:r>
            <a:r>
              <a:rPr lang="en-US" dirty="0" smtClean="0"/>
              <a:t>sensors. </a:t>
            </a:r>
            <a:r>
              <a:rPr lang="en-US" dirty="0"/>
              <a:t>J. </a:t>
            </a:r>
            <a:r>
              <a:rPr lang="en-US" dirty="0" err="1"/>
              <a:t>Geophys</a:t>
            </a:r>
            <a:r>
              <a:rPr lang="en-US" dirty="0"/>
              <a:t>. Res.</a:t>
            </a:r>
            <a:r>
              <a:rPr lang="en-US" dirty="0" smtClean="0"/>
              <a:t> (Under Review).</a:t>
            </a:r>
          </a:p>
          <a:p>
            <a:endParaRPr lang="en-US" dirty="0"/>
          </a:p>
          <a:p>
            <a:r>
              <a:rPr lang="en-US" dirty="0" smtClean="0"/>
              <a:t> Xu, H, Y. Chen, and L. Wang </a:t>
            </a:r>
            <a:r>
              <a:rPr lang="en-US" dirty="0"/>
              <a:t>2018: Cross-track Infrared Sounder Spectral </a:t>
            </a:r>
            <a:r>
              <a:rPr lang="en-US" dirty="0" smtClean="0"/>
              <a:t>Gap Filling </a:t>
            </a:r>
            <a:r>
              <a:rPr lang="en-US" dirty="0"/>
              <a:t>toward Improving </a:t>
            </a:r>
            <a:r>
              <a:rPr lang="en-US" dirty="0" smtClean="0"/>
              <a:t>Inter-calibration Accuracy, </a:t>
            </a:r>
            <a:r>
              <a:rPr lang="en-US" dirty="0"/>
              <a:t>IEEE TRANSACTIONS ON GEOSCIENCE AND REMOTE </a:t>
            </a:r>
            <a:r>
              <a:rPr lang="en-US" dirty="0" smtClean="0"/>
              <a:t>SENSING </a:t>
            </a:r>
            <a:r>
              <a:rPr lang="en-US" dirty="0"/>
              <a:t>(Under Review)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7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Gap Methods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001234"/>
              </p:ext>
            </p:extLst>
          </p:nvPr>
        </p:nvGraphicFramePr>
        <p:xfrm>
          <a:off x="938885" y="1016731"/>
          <a:ext cx="11034578" cy="5872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050"/>
                <a:gridCol w="2590308"/>
                <a:gridCol w="1614594"/>
                <a:gridCol w="1813123"/>
                <a:gridCol w="1127007"/>
                <a:gridCol w="1012807"/>
                <a:gridCol w="973689"/>
              </a:tblGrid>
              <a:tr h="607954">
                <a:tc>
                  <a:txBody>
                    <a:bodyPr/>
                    <a:lstStyle/>
                    <a:p>
                      <a:r>
                        <a:rPr lang="en-US" dirty="0" smtClean="0"/>
                        <a:t>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r>
                        <a:rPr lang="en-US" baseline="0" dirty="0" smtClean="0"/>
                        <a:t> Datasets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Implementation(</a:t>
                      </a:r>
                      <a:r>
                        <a:rPr lang="en-US" baseline="0" dirty="0" smtClean="0"/>
                        <a:t>before or after convolution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AIRS Gap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IASI </a:t>
                      </a:r>
                      <a:r>
                        <a:rPr lang="en-US" dirty="0" smtClean="0"/>
                        <a:t>SW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CrIS Gaps</a:t>
                      </a:r>
                    </a:p>
                    <a:p>
                      <a:r>
                        <a:rPr lang="en-US" dirty="0" smtClean="0"/>
                        <a:t>Between</a:t>
                      </a:r>
                      <a:r>
                        <a:rPr lang="en-US" baseline="0" dirty="0" smtClean="0"/>
                        <a:t> bands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995926">
                <a:tc>
                  <a:txBody>
                    <a:bodyPr/>
                    <a:lstStyle/>
                    <a:p>
                      <a:r>
                        <a:rPr lang="en-US" dirty="0" smtClean="0"/>
                        <a:t>Tobin et</a:t>
                      </a:r>
                      <a:r>
                        <a:rPr lang="en-US" baseline="0" dirty="0" smtClean="0"/>
                        <a:t> al. </a:t>
                      </a:r>
                    </a:p>
                    <a:p>
                      <a:r>
                        <a:rPr lang="en-US" baseline="0" dirty="0" smtClean="0"/>
                        <a:t>(2006)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kCARTA</a:t>
                      </a:r>
                      <a:r>
                        <a:rPr lang="en-US" baseline="0" dirty="0" smtClean="0"/>
                        <a:t> Spectra from </a:t>
                      </a:r>
                      <a:r>
                        <a:rPr lang="en-US" dirty="0" smtClean="0"/>
                        <a:t>Standard Atmospheric</a:t>
                      </a:r>
                      <a:r>
                        <a:rPr lang="en-US" baseline="0" dirty="0" smtClean="0"/>
                        <a:t> Profiles (clear sky)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en-US" sz="4000" dirty="0"/>
                    </a:p>
                  </a:txBody>
                  <a:tcPr/>
                </a:tc>
              </a:tr>
              <a:tr h="9959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Tahara</a:t>
                      </a:r>
                      <a:r>
                        <a:rPr lang="en-US" dirty="0" smtClean="0"/>
                        <a:t> and Kato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9 </a:t>
                      </a:r>
                      <a:r>
                        <a:rPr lang="en-US" dirty="0" smtClean="0"/>
                        <a:t>LBLRTM</a:t>
                      </a:r>
                      <a:r>
                        <a:rPr lang="en-US" baseline="0" dirty="0" smtClean="0"/>
                        <a:t> Spectra from </a:t>
                      </a:r>
                    </a:p>
                    <a:p>
                      <a:r>
                        <a:rPr lang="en-US" baseline="0" dirty="0" smtClean="0"/>
                        <a:t>Different </a:t>
                      </a:r>
                      <a:r>
                        <a:rPr lang="en-US" dirty="0" smtClean="0"/>
                        <a:t>Atmospheric</a:t>
                      </a:r>
                      <a:r>
                        <a:rPr lang="en-US" baseline="0" dirty="0" smtClean="0"/>
                        <a:t> Profiles (clear sky+ cloudy)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Linear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en-US" sz="400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en-US" sz="4000" dirty="0" smtClean="0"/>
                    </a:p>
                  </a:txBody>
                  <a:tcPr/>
                </a:tc>
              </a:tr>
              <a:tr h="1129057">
                <a:tc>
                  <a:txBody>
                    <a:bodyPr/>
                    <a:lstStyle/>
                    <a:p>
                      <a:r>
                        <a:rPr lang="en-US" dirty="0" smtClean="0"/>
                        <a:t>Wu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et al.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dirty="0" smtClean="0"/>
                        <a:t>2018)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14600  </a:t>
                      </a:r>
                      <a:r>
                        <a:rPr lang="en-US" dirty="0" smtClean="0"/>
                        <a:t>LBLRTM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Spectra from </a:t>
                      </a:r>
                      <a:r>
                        <a:rPr lang="en-US" baseline="0" dirty="0" smtClean="0"/>
                        <a:t>PCRTM databases</a:t>
                      </a:r>
                    </a:p>
                    <a:p>
                      <a:r>
                        <a:rPr lang="en-US" baseline="0" dirty="0" smtClean="0"/>
                        <a:t>(clear sky+ cloudy)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Linear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Regression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4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?</a:t>
                      </a:r>
                      <a:endParaRPr lang="en-US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44858">
                <a:tc>
                  <a:txBody>
                    <a:bodyPr/>
                    <a:lstStyle/>
                    <a:p>
                      <a:r>
                        <a:rPr lang="en-US" dirty="0" smtClean="0"/>
                        <a:t>Xu et</a:t>
                      </a:r>
                      <a:r>
                        <a:rPr lang="en-US" baseline="0" dirty="0" smtClean="0"/>
                        <a:t> al </a:t>
                      </a:r>
                    </a:p>
                    <a:p>
                      <a:r>
                        <a:rPr lang="en-US" baseline="0" dirty="0" smtClean="0"/>
                        <a:t>(2018)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IASI four</a:t>
                      </a:r>
                      <a:r>
                        <a:rPr lang="en-US" baseline="0" dirty="0" smtClean="0"/>
                        <a:t> day’s spectra in different seasons </a:t>
                      </a:r>
                    </a:p>
                    <a:p>
                      <a:r>
                        <a:rPr lang="en-US" baseline="0" dirty="0" smtClean="0"/>
                        <a:t>(clear sky+ cloudy)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PCA</a:t>
                      </a:r>
                      <a:r>
                        <a:rPr lang="en-US" baseline="0" dirty="0" smtClean="0"/>
                        <a:t> Regression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ym typeface="Wingdings" panose="05000000000000000000" pitchFamily="2" charset="2"/>
                        </a:rPr>
                        <a:t>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n-US" sz="4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09038"/>
      </p:ext>
    </p:extLst>
  </p:cSld>
  <p:clrMapOvr>
    <a:masterClrMapping/>
  </p:clrMapOvr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1B136CF-ACD6-40F1-A501-AC7F17619019}">
  <we:reference id="wa104379504" version="1.0.1.0" store="en-US" storeType="OMEX"/>
  <we:alternateReferences>
    <we:reference id="WA104379504" version="1.0.1.0" store="WA104379504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67694</TotalTime>
  <Words>202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Baskerville Old Face</vt:lpstr>
      <vt:lpstr>Calibri</vt:lpstr>
      <vt:lpstr>Century</vt:lpstr>
      <vt:lpstr>Times New Roman</vt:lpstr>
      <vt:lpstr>Wingdings</vt:lpstr>
      <vt:lpstr>NPP_FOR</vt:lpstr>
      <vt:lpstr> Review of Spectral Filling Methods   - History, Challenges, and Prospects </vt:lpstr>
      <vt:lpstr>Actions from 2018 GSICS Meeting</vt:lpstr>
      <vt:lpstr>AIRS, IASI, and CrIS Spectra for inter-calibration </vt:lpstr>
      <vt:lpstr>References </vt:lpstr>
      <vt:lpstr>Spectral Gap Methods </vt:lpstr>
    </vt:vector>
  </TitlesOfParts>
  <Company>Lockheed Martin IS&amp;GS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Chris Barnet</dc:creator>
  <cp:lastModifiedBy>Likun Wang</cp:lastModifiedBy>
  <cp:revision>2918</cp:revision>
  <dcterms:created xsi:type="dcterms:W3CDTF">2011-10-05T18:31:57Z</dcterms:created>
  <dcterms:modified xsi:type="dcterms:W3CDTF">2018-06-05T03:36:50Z</dcterms:modified>
</cp:coreProperties>
</file>