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671" r:id="rId2"/>
  </p:sldMasterIdLst>
  <p:notesMasterIdLst>
    <p:notesMasterId r:id="rId15"/>
  </p:notesMasterIdLst>
  <p:handoutMasterIdLst>
    <p:handoutMasterId r:id="rId16"/>
  </p:handoutMasterIdLst>
  <p:sldIdLst>
    <p:sldId id="589" r:id="rId3"/>
    <p:sldId id="587" r:id="rId4"/>
    <p:sldId id="591" r:id="rId5"/>
    <p:sldId id="592" r:id="rId6"/>
    <p:sldId id="594" r:id="rId7"/>
    <p:sldId id="599" r:id="rId8"/>
    <p:sldId id="593" r:id="rId9"/>
    <p:sldId id="595" r:id="rId10"/>
    <p:sldId id="596" r:id="rId11"/>
    <p:sldId id="600" r:id="rId12"/>
    <p:sldId id="597" r:id="rId13"/>
    <p:sldId id="598" r:id="rId14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58D"/>
    <a:srgbClr val="00B5E2"/>
    <a:srgbClr val="00205B"/>
    <a:srgbClr val="FE5000"/>
    <a:srgbClr val="C5B9AC"/>
    <a:srgbClr val="CB333B"/>
    <a:srgbClr val="FEDB00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0299" autoAdjust="0"/>
  </p:normalViewPr>
  <p:slideViewPr>
    <p:cSldViewPr snapToGrid="0">
      <p:cViewPr varScale="1">
        <p:scale>
          <a:sx n="122" d="100"/>
          <a:sy n="122" d="100"/>
        </p:scale>
        <p:origin x="912" y="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296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2692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6145001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38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39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8817935" y="659821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45" name="Rectangle 244"/>
          <p:cNvSpPr/>
          <p:nvPr userDrawn="1"/>
        </p:nvSpPr>
        <p:spPr bwMode="auto">
          <a:xfrm>
            <a:off x="111148" y="6613451"/>
            <a:ext cx="353547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2104" y="471509"/>
            <a:ext cx="356616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7" y="822960"/>
            <a:ext cx="4613720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257506"/>
            <a:ext cx="356616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F538-102F-4CF7-AB42-BC9C11978BA0}" type="slidenum">
              <a:rPr lang="en-US" altLang="zh-CN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2792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4960138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90352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6113" y="4960138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F538-102F-4CF7-AB42-BC9C11978BA0}" type="slidenum">
              <a:rPr lang="en-US" altLang="zh-CN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6275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F538-102F-4CF7-AB42-BC9C11978BA0}" type="slidenum">
              <a:rPr lang="en-US" altLang="zh-CN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1207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762000"/>
            <a:ext cx="2135981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4" y="762000"/>
            <a:ext cx="6160294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F538-102F-4CF7-AB42-BC9C11978BA0}" type="slidenum">
              <a:rPr lang="en-US" altLang="zh-CN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172450" y="144988"/>
            <a:ext cx="0" cy="7429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34801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906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160" y="1"/>
            <a:ext cx="990084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4960137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6113" y="4960137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F538-102F-4CF7-AB42-BC9C11978BA0}" type="slidenum">
              <a:rPr lang="en-US" altLang="zh-CN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2454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F538-102F-4CF7-AB42-BC9C11978BA0}" type="slidenum">
              <a:rPr lang="en-US" altLang="zh-CN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6839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906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160" y="1"/>
            <a:ext cx="990084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4960137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6113" y="4960137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F538-102F-4CF7-AB42-BC9C11978BA0}" type="slidenum">
              <a:rPr lang="en-US" altLang="zh-CN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9384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585216"/>
            <a:ext cx="7897559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104" y="2286000"/>
            <a:ext cx="386334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6323" y="2286000"/>
            <a:ext cx="386334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F538-102F-4CF7-AB42-BC9C11978BA0}" type="slidenum">
              <a:rPr lang="en-US" altLang="zh-CN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1825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2104" y="585216"/>
            <a:ext cx="7897559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2179636"/>
            <a:ext cx="386334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2104" y="2967788"/>
            <a:ext cx="386334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6323" y="2179636"/>
            <a:ext cx="386334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6323" y="2967788"/>
            <a:ext cx="386334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F538-102F-4CF7-AB42-BC9C11978BA0}" type="slidenum">
              <a:rPr lang="en-US" altLang="zh-CN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1455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F538-102F-4CF7-AB42-BC9C11978BA0}" type="slidenum">
              <a:rPr lang="en-US" altLang="zh-CN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9752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F538-102F-4CF7-AB42-BC9C11978BA0}" type="slidenum">
              <a:rPr lang="en-US" altLang="zh-CN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8852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2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3848101" y="6624000"/>
            <a:ext cx="2529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de-DE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Classification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541020" y="6624000"/>
            <a:ext cx="2758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nl-NL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EUM/GES/TEM/07/2025, v2U, 12 January 2018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7190" y="6570139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900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2104" y="585216"/>
            <a:ext cx="7897559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2286000"/>
            <a:ext cx="789756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2106" y="6470704"/>
            <a:ext cx="175024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4883" y="6470704"/>
            <a:ext cx="479493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5333" y="6470704"/>
            <a:ext cx="79110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C82F538-102F-4CF7-AB42-BC9C11978BA0}" type="slidenum">
              <a:rPr lang="en-US" altLang="zh-CN" b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CN" b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9125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8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2" r:id="rId1"/>
    <p:sldLayoutId id="2147487673" r:id="rId2"/>
    <p:sldLayoutId id="2147487674" r:id="rId3"/>
    <p:sldLayoutId id="2147487675" r:id="rId4"/>
    <p:sldLayoutId id="2147487676" r:id="rId5"/>
    <p:sldLayoutId id="2147487677" r:id="rId6"/>
    <p:sldLayoutId id="2147487678" r:id="rId7"/>
    <p:sldLayoutId id="2147487679" r:id="rId8"/>
    <p:sldLayoutId id="2147487680" r:id="rId9"/>
    <p:sldLayoutId id="2147487681" r:id="rId10"/>
    <p:sldLayoutId id="214748768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ntinel.esa.int/documents/247904/322305/SLSTR+Spectral+Calibration+Func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odtran.spectral.com/modtran_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atcorps.larc.nasa.gov/cgi-bin/site/showdoc?mnemonic=SBAF&amp;mode=I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965700" y="3096929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 Hewison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Alessandro Burini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(EUMETSAT)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2566800" y="1101600"/>
            <a:ext cx="7113600" cy="1980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algn="r">
              <a:defRPr/>
            </a:pPr>
            <a:r>
              <a:rPr lang="en-US" sz="2800" b="0" dirty="0" smtClean="0"/>
              <a:t>Development of inter-comparison method for </a:t>
            </a:r>
            <a:r>
              <a:rPr lang="en-US" sz="2800" b="0" dirty="0"/>
              <a:t>3.7µm channel of SLSTR-IASI</a:t>
            </a:r>
            <a:endParaRPr lang="en-GB" sz="28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>
            <a:extLst>
              <a:ext uri="{FF2B5EF4-FFF2-40B4-BE49-F238E27FC236}">
                <a16:creationId xmlns:a16="http://schemas.microsoft.com/office/drawing/2014/main" xmlns="" id="{0BC7B15E-A160-443B-84B0-730E1C3A1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B0465C-20E6-425C-AEAC-73680540F865}" type="slidenum">
              <a:rPr lang="en-US" altLang="zh-CN" sz="140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1400">
              <a:solidFill>
                <a:prstClr val="black"/>
              </a:solidFill>
            </a:endParaRPr>
          </a:p>
        </p:txBody>
      </p:sp>
      <p:sp>
        <p:nvSpPr>
          <p:cNvPr id="18435" name="TextBox 11">
            <a:extLst>
              <a:ext uri="{FF2B5EF4-FFF2-40B4-BE49-F238E27FC236}">
                <a16:creationId xmlns:a16="http://schemas.microsoft.com/office/drawing/2014/main" xmlns="" id="{E38295D5-29FA-420F-8FF6-49046250B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1" y="457200"/>
            <a:ext cx="58785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572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2800">
                <a:solidFill>
                  <a:prstClr val="black"/>
                </a:solidFill>
                <a:latin typeface="Verdana" panose="020B0604030504040204" pitchFamily="34" charset="0"/>
              </a:rPr>
              <a:t>Prediction results validation</a:t>
            </a:r>
          </a:p>
          <a:p>
            <a:pPr algn="ctr" defTabSz="4572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zh-CN" altLang="en-US" sz="24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1B3499A-5B62-47F4-9C95-C99167A32F40}"/>
              </a:ext>
            </a:extLst>
          </p:cNvPr>
          <p:cNvCxnSpPr/>
          <p:nvPr/>
        </p:nvCxnSpPr>
        <p:spPr>
          <a:xfrm>
            <a:off x="381001" y="1219200"/>
            <a:ext cx="91344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Rectangle 5">
            <a:extLst>
              <a:ext uri="{FF2B5EF4-FFF2-40B4-BE49-F238E27FC236}">
                <a16:creationId xmlns:a16="http://schemas.microsoft.com/office/drawing/2014/main" xmlns="" id="{7A9DF292-F325-488A-BD2E-A645BA07C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1" y="1447800"/>
            <a:ext cx="3389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latin typeface="Verdana" panose="020B0604030504040204" pitchFamily="34" charset="0"/>
              </a:rPr>
              <a:t>F</a:t>
            </a:r>
            <a:r>
              <a:rPr lang="en-US" altLang="zh-CN" sz="1800">
                <a:solidFill>
                  <a:prstClr val="black"/>
                </a:solidFill>
                <a:latin typeface="Verdana" panose="020B0604030504040204" pitchFamily="34" charset="0"/>
              </a:rPr>
              <a:t>itting</a:t>
            </a:r>
            <a:r>
              <a:rPr lang="en-US" altLang="en-US" sz="1800">
                <a:solidFill>
                  <a:prstClr val="black"/>
                </a:solidFill>
                <a:latin typeface="Verdana" panose="020B0604030504040204" pitchFamily="34" charset="0"/>
              </a:rPr>
              <a:t> accuracy analysis</a:t>
            </a:r>
            <a:endParaRPr lang="en-US" altLang="en-US" sz="1800" b="0">
              <a:solidFill>
                <a:prstClr val="black"/>
              </a:solidFill>
            </a:endParaRPr>
          </a:p>
        </p:txBody>
      </p:sp>
      <p:sp>
        <p:nvSpPr>
          <p:cNvPr id="18438" name="Rectangle 8">
            <a:extLst>
              <a:ext uri="{FF2B5EF4-FFF2-40B4-BE49-F238E27FC236}">
                <a16:creationId xmlns:a16="http://schemas.microsoft.com/office/drawing/2014/main" xmlns="" id="{FE2A070E-CCCD-41F9-9F40-8262880C5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55800"/>
            <a:ext cx="8763000" cy="120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defTabSz="457200" fontAlgn="auto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altLang="en-US" sz="16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One-day IASI/B</a:t>
            </a:r>
            <a:r>
              <a:rPr lang="en-US" altLang="en-US" sz="10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16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data which are different from the training dataset, are selected and converted into Full-CrIS spectra. </a:t>
            </a:r>
          </a:p>
          <a:p>
            <a:pPr lvl="1" defTabSz="457200" fontAlgn="auto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altLang="en-US" sz="16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The measured channels of the Full-CrIS are used as predictors, while the gap channels of the Full-CrIS are used as the truth to check the prediction accuracy.</a:t>
            </a:r>
          </a:p>
        </p:txBody>
      </p:sp>
      <p:grpSp>
        <p:nvGrpSpPr>
          <p:cNvPr id="18440" name="Group 2">
            <a:extLst>
              <a:ext uri="{FF2B5EF4-FFF2-40B4-BE49-F238E27FC236}">
                <a16:creationId xmlns:a16="http://schemas.microsoft.com/office/drawing/2014/main" xmlns="" id="{F3F16D56-8C68-4F6D-B0CF-9806CB1DFA94}"/>
              </a:ext>
            </a:extLst>
          </p:cNvPr>
          <p:cNvGrpSpPr>
            <a:grpSpLocks/>
          </p:cNvGrpSpPr>
          <p:nvPr/>
        </p:nvGrpSpPr>
        <p:grpSpPr bwMode="auto">
          <a:xfrm>
            <a:off x="1317625" y="3200400"/>
            <a:ext cx="7372350" cy="3570288"/>
            <a:chOff x="936625" y="3349625"/>
            <a:chExt cx="7372350" cy="3570288"/>
          </a:xfrm>
        </p:grpSpPr>
        <p:graphicFrame>
          <p:nvGraphicFramePr>
            <p:cNvPr id="18442" name="Object 7">
              <a:extLst>
                <a:ext uri="{FF2B5EF4-FFF2-40B4-BE49-F238E27FC236}">
                  <a16:creationId xmlns:a16="http://schemas.microsoft.com/office/drawing/2014/main" xmlns="" id="{12902516-98C4-4F50-94F1-A8B91FEB80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36625" y="3349625"/>
            <a:ext cx="7372350" cy="3570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597" name="Graph" r:id="rId3" imgW="4394200" imgH="2197100" progId="Origin50.Graph">
                    <p:embed/>
                  </p:oleObj>
                </mc:Choice>
                <mc:Fallback>
                  <p:oleObj name="Graph" r:id="rId3" imgW="4394200" imgH="21971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625" y="3349625"/>
                          <a:ext cx="7372350" cy="3570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443" name="Group 12">
              <a:extLst>
                <a:ext uri="{FF2B5EF4-FFF2-40B4-BE49-F238E27FC236}">
                  <a16:creationId xmlns:a16="http://schemas.microsoft.com/office/drawing/2014/main" xmlns="" id="{4E8E85DA-2AC7-4A8F-8AEA-7DD46A8E0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0" y="4562475"/>
              <a:ext cx="1371600" cy="314325"/>
              <a:chOff x="2819400" y="4561701"/>
              <a:chExt cx="1371600" cy="31509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202F222D-1F02-417C-8BD3-77878CD34C5A}"/>
                  </a:ext>
                </a:extLst>
              </p:cNvPr>
              <p:cNvCxnSpPr/>
              <p:nvPr/>
            </p:nvCxnSpPr>
            <p:spPr>
              <a:xfrm flipH="1">
                <a:off x="2819400" y="4647637"/>
                <a:ext cx="152400" cy="2291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451" name="TextBox 11">
                <a:extLst>
                  <a:ext uri="{FF2B5EF4-FFF2-40B4-BE49-F238E27FC236}">
                    <a16:creationId xmlns:a16="http://schemas.microsoft.com/office/drawing/2014/main" xmlns="" id="{AC78FA89-FCE6-4452-913B-ABA597F25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1800" y="4561701"/>
                <a:ext cx="12192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457200" fontAlgn="auto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US" altLang="en-US" sz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 than 0.2 K</a:t>
                </a:r>
              </a:p>
            </p:txBody>
          </p:sp>
        </p:grpSp>
        <p:grpSp>
          <p:nvGrpSpPr>
            <p:cNvPr id="18444" name="Group 13">
              <a:extLst>
                <a:ext uri="{FF2B5EF4-FFF2-40B4-BE49-F238E27FC236}">
                  <a16:creationId xmlns:a16="http://schemas.microsoft.com/office/drawing/2014/main" xmlns="" id="{577456C3-B711-42B9-9D2A-9FC53641AE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2500" y="4194175"/>
              <a:ext cx="1371600" cy="315913"/>
              <a:chOff x="2819400" y="4561701"/>
              <a:chExt cx="1371600" cy="315099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xmlns="" id="{BD4E9952-C5EE-48A9-B2DA-13C16E1FB838}"/>
                  </a:ext>
                </a:extLst>
              </p:cNvPr>
              <p:cNvCxnSpPr/>
              <p:nvPr/>
            </p:nvCxnSpPr>
            <p:spPr>
              <a:xfrm flipH="1">
                <a:off x="2819400" y="4648789"/>
                <a:ext cx="152400" cy="2280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449" name="TextBox 15">
                <a:extLst>
                  <a:ext uri="{FF2B5EF4-FFF2-40B4-BE49-F238E27FC236}">
                    <a16:creationId xmlns:a16="http://schemas.microsoft.com/office/drawing/2014/main" xmlns="" id="{5504EFF4-5648-46D7-B023-1F3E776F9E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1800" y="4561701"/>
                <a:ext cx="12192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457200" fontAlgn="auto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US" altLang="en-US" sz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 than 0.5 K</a:t>
                </a:r>
              </a:p>
            </p:txBody>
          </p:sp>
        </p:grpSp>
        <p:grpSp>
          <p:nvGrpSpPr>
            <p:cNvPr id="18445" name="Group 1">
              <a:extLst>
                <a:ext uri="{FF2B5EF4-FFF2-40B4-BE49-F238E27FC236}">
                  <a16:creationId xmlns:a16="http://schemas.microsoft.com/office/drawing/2014/main" xmlns="" id="{0FA95C93-5DB1-498A-AF8B-CE018D782A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5791200"/>
              <a:ext cx="1447800" cy="303213"/>
              <a:chOff x="5105400" y="5791200"/>
              <a:chExt cx="1447800" cy="303213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xmlns="" id="{30124B6A-2B12-4CDB-81BE-558834EE6889}"/>
                  </a:ext>
                </a:extLst>
              </p:cNvPr>
              <p:cNvCxnSpPr/>
              <p:nvPr/>
            </p:nvCxnSpPr>
            <p:spPr>
              <a:xfrm flipV="1">
                <a:off x="6248400" y="5791200"/>
                <a:ext cx="3048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447" name="TextBox 20">
                <a:extLst>
                  <a:ext uri="{FF2B5EF4-FFF2-40B4-BE49-F238E27FC236}">
                    <a16:creationId xmlns:a16="http://schemas.microsoft.com/office/drawing/2014/main" xmlns="" id="{AD3F7EEC-AB9E-41B6-844E-56967C20FF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5400" y="5818188"/>
                <a:ext cx="121920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457200" fontAlgn="auto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US" altLang="en-US" sz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 than 1.0 K</a:t>
                </a:r>
              </a:p>
            </p:txBody>
          </p:sp>
        </p:grpSp>
      </p:grpSp>
      <p:pic>
        <p:nvPicPr>
          <p:cNvPr id="18441" name="Picture 5" descr="C:\Users\huixu\Desktop\logo.png">
            <a:extLst>
              <a:ext uri="{FF2B5EF4-FFF2-40B4-BE49-F238E27FC236}">
                <a16:creationId xmlns:a16="http://schemas.microsoft.com/office/drawing/2014/main" xmlns="" id="{F4A778C2-6F35-49F2-9400-EA6DA8191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543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1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Ideas?</a:t>
            </a:r>
          </a:p>
          <a:p>
            <a:r>
              <a:rPr lang="en-GB" dirty="0" smtClean="0"/>
              <a:t>Suggestions?</a:t>
            </a:r>
          </a:p>
          <a:p>
            <a:r>
              <a:rPr lang="en-GB" dirty="0" smtClean="0"/>
              <a:t>Plans?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24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4750777" cy="539115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Comments from Dave Doelling: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 smtClean="0"/>
              <a:t>First </a:t>
            </a:r>
            <a:r>
              <a:rPr lang="en-US" dirty="0"/>
              <a:t>there are probably multiple scene conditions where the convolved S7 modeled hyper-spectral radiances are the same. Under these conditions there is no unique relationship between S7 and modelled radiances</a:t>
            </a:r>
            <a:r>
              <a:rPr lang="en-US" dirty="0" smtClean="0"/>
              <a:t>.</a:t>
            </a:r>
          </a:p>
          <a:p>
            <a:endParaRPr lang="en-GB" dirty="0"/>
          </a:p>
          <a:p>
            <a:r>
              <a:rPr lang="en-US" dirty="0"/>
              <a:t>The best approach would be to define scene conditions, that the SLSTR imager can easily identify and create modeled LUTs, where there is a </a:t>
            </a:r>
            <a:r>
              <a:rPr lang="en-US" dirty="0" smtClean="0"/>
              <a:t>unique </a:t>
            </a:r>
            <a:r>
              <a:rPr lang="en-US" dirty="0"/>
              <a:t>relationship between S7 and modelled radiances</a:t>
            </a:r>
            <a:r>
              <a:rPr lang="en-US" dirty="0" smtClean="0"/>
              <a:t>.</a:t>
            </a:r>
          </a:p>
          <a:p>
            <a:endParaRPr lang="en-GB" dirty="0"/>
          </a:p>
          <a:p>
            <a:r>
              <a:rPr lang="en-US" dirty="0"/>
              <a:t>The validation of the approach is to identify several scene types and get similar S7 observed radiances and modeled convolved S7 radiances</a:t>
            </a:r>
            <a:r>
              <a:rPr lang="en-US" dirty="0" smtClean="0"/>
              <a:t>.</a:t>
            </a:r>
          </a:p>
          <a:p>
            <a:endParaRPr lang="en-GB" dirty="0"/>
          </a:p>
          <a:p>
            <a:r>
              <a:rPr lang="en-US" dirty="0"/>
              <a:t>That is by carefully selecting the scene conditions and not using all of the observed radiances, using several scene conditions to get the complete radiance range</a:t>
            </a:r>
            <a:r>
              <a:rPr lang="en-US" dirty="0" smtClean="0"/>
              <a:t>.</a:t>
            </a:r>
          </a:p>
          <a:p>
            <a:endParaRPr lang="en-GB" dirty="0"/>
          </a:p>
          <a:p>
            <a:r>
              <a:rPr lang="en-US" dirty="0"/>
              <a:t>You could test this approach by limiting the 12.0µm band width and seeing how well you can predict the radiance</a:t>
            </a:r>
            <a:r>
              <a:rPr lang="en-US" dirty="0" smtClean="0"/>
              <a:t>.</a:t>
            </a:r>
          </a:p>
          <a:p>
            <a:endParaRPr lang="en-GB" dirty="0"/>
          </a:p>
          <a:p>
            <a:r>
              <a:rPr lang="en-US" dirty="0" smtClean="0"/>
              <a:t>The </a:t>
            </a:r>
            <a:r>
              <a:rPr lang="en-US" dirty="0"/>
              <a:t>most difficult part of this is to accurately identify the scene type using SLSTR imager </a:t>
            </a:r>
            <a:r>
              <a:rPr lang="en-US" dirty="0" smtClean="0"/>
              <a:t>input. This </a:t>
            </a:r>
            <a:r>
              <a:rPr lang="en-US" dirty="0"/>
              <a:t>could involve using other IR and visible channels, such as window and water vapor channel.</a:t>
            </a:r>
            <a:endParaRPr lang="en-GB" dirty="0"/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17477" y="992188"/>
            <a:ext cx="4750777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400" kern="0" dirty="0" smtClean="0"/>
              <a:t>Response</a:t>
            </a:r>
          </a:p>
          <a:p>
            <a:pPr marL="0" indent="0">
              <a:buFont typeface="Arial" pitchFamily="34" charset="0"/>
              <a:buNone/>
            </a:pPr>
            <a:endParaRPr lang="en-GB" sz="1400" b="0" kern="0" dirty="0" smtClean="0"/>
          </a:p>
          <a:p>
            <a:endParaRPr lang="en-US" sz="1400" b="0" kern="0" dirty="0" smtClean="0"/>
          </a:p>
          <a:p>
            <a:endParaRPr lang="en-US" sz="1400" b="0" kern="0" dirty="0" smtClean="0"/>
          </a:p>
          <a:p>
            <a:endParaRPr lang="en-GB" sz="1400" b="0" kern="0" dirty="0" smtClean="0"/>
          </a:p>
          <a:p>
            <a:endParaRPr lang="en-US" sz="1400" b="0" kern="0" dirty="0" smtClean="0"/>
          </a:p>
          <a:p>
            <a:r>
              <a:rPr lang="en-GB" sz="1400" b="0" kern="0" dirty="0" smtClean="0"/>
              <a:t>Could use SLSTR/IASI cloud mask </a:t>
            </a:r>
            <a:endParaRPr lang="en-GB" sz="1400" b="0" kern="0" dirty="0" smtClean="0"/>
          </a:p>
          <a:p>
            <a:r>
              <a:rPr lang="en-US" sz="1400" b="0" kern="0" dirty="0" smtClean="0"/>
              <a:t>Or ECMWF model data</a:t>
            </a:r>
          </a:p>
          <a:p>
            <a:r>
              <a:rPr lang="en-US" sz="1400" b="0" kern="0" dirty="0" smtClean="0"/>
              <a:t>Or collocated cloud products</a:t>
            </a:r>
          </a:p>
          <a:p>
            <a:r>
              <a:rPr lang="en-US" sz="1400" b="0" kern="0" dirty="0" smtClean="0"/>
              <a:t>To add clouds in profile input to RTM </a:t>
            </a:r>
            <a:endParaRPr lang="en-US" sz="1400" b="0" kern="0" dirty="0" smtClean="0"/>
          </a:p>
          <a:p>
            <a:pPr lvl="1"/>
            <a:r>
              <a:rPr lang="en-US" sz="1000" b="0" kern="0" dirty="0" smtClean="0"/>
              <a:t>At different the relevant level</a:t>
            </a:r>
          </a:p>
          <a:p>
            <a:pPr lvl="1"/>
            <a:endParaRPr lang="en-US" sz="1000" b="0" kern="0" dirty="0"/>
          </a:p>
          <a:p>
            <a:endParaRPr lang="en-US" sz="1400" b="0" kern="0" dirty="0" smtClean="0"/>
          </a:p>
          <a:p>
            <a:endParaRPr lang="en-US" sz="1400" b="0" kern="0" dirty="0"/>
          </a:p>
          <a:p>
            <a:endParaRPr lang="en-US" sz="1400" b="0" kern="0" dirty="0" smtClean="0"/>
          </a:p>
          <a:p>
            <a:endParaRPr lang="en-US" sz="1400" b="0" kern="0" dirty="0" smtClean="0"/>
          </a:p>
          <a:p>
            <a:endParaRPr lang="en-GB" sz="1400" b="0" kern="0" dirty="0" smtClean="0"/>
          </a:p>
          <a:p>
            <a:r>
              <a:rPr lang="en-GB" sz="1400" dirty="0"/>
              <a:t>Good idea to test it on a band where we do have full </a:t>
            </a:r>
            <a:r>
              <a:rPr lang="en-GB" sz="1400" dirty="0" smtClean="0"/>
              <a:t>coverage.</a:t>
            </a:r>
          </a:p>
          <a:p>
            <a:r>
              <a:rPr lang="en-GB" sz="1400" dirty="0" smtClean="0"/>
              <a:t>We could also use </a:t>
            </a:r>
            <a:r>
              <a:rPr lang="en-GB" sz="1400" dirty="0"/>
              <a:t>the IR13.4 </a:t>
            </a:r>
            <a:r>
              <a:rPr lang="en-GB" sz="1400" dirty="0" smtClean="0"/>
              <a:t>channel as a test, </a:t>
            </a:r>
            <a:br>
              <a:rPr lang="en-GB" sz="1400" dirty="0" smtClean="0"/>
            </a:br>
            <a:r>
              <a:rPr lang="en-GB" sz="1400" dirty="0" smtClean="0"/>
              <a:t>as </a:t>
            </a:r>
            <a:r>
              <a:rPr lang="en-GB" sz="1400" dirty="0"/>
              <a:t>that </a:t>
            </a:r>
            <a:r>
              <a:rPr lang="en-GB" sz="1400" dirty="0" smtClean="0"/>
              <a:t>has more spectral content and is </a:t>
            </a:r>
            <a:r>
              <a:rPr lang="en-GB" sz="1400" dirty="0"/>
              <a:t>also on the edge of a CO2 band.</a:t>
            </a:r>
            <a:endParaRPr lang="en-GB" sz="1400" b="0" kern="0" dirty="0"/>
          </a:p>
        </p:txBody>
      </p:sp>
    </p:spTree>
    <p:extLst>
      <p:ext uri="{BB962C8B-B14F-4D97-AF65-F5344CB8AC3E}">
        <p14:creationId xmlns:p14="http://schemas.microsoft.com/office/powerpoint/2010/main" val="2161549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#1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1" y="992188"/>
            <a:ext cx="3250831" cy="530701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S7 band extends </a:t>
            </a:r>
            <a:r>
              <a:rPr lang="en-GB" sz="2000" dirty="0"/>
              <a:t>beyond IASI’s short-wave </a:t>
            </a:r>
            <a:r>
              <a:rPr lang="en-GB" sz="2000" dirty="0" smtClean="0"/>
              <a:t>limit 2760cm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= 3.623µm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1938" y="5476153"/>
            <a:ext cx="3634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From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S3-RP-RAL-SL-102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53658" y="1006309"/>
            <a:ext cx="6260255" cy="4469844"/>
            <a:chOff x="3453658" y="1006309"/>
            <a:chExt cx="6260255" cy="44698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20166" t="29175" r="21099" b="27293"/>
            <a:stretch/>
          </p:blipFill>
          <p:spPr>
            <a:xfrm>
              <a:off x="3453658" y="1006309"/>
              <a:ext cx="6260255" cy="44698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4345353" y="1719262"/>
              <a:ext cx="1922585" cy="2751137"/>
            </a:xfrm>
            <a:prstGeom prst="rect">
              <a:avLst/>
            </a:prstGeom>
            <a:solidFill>
              <a:srgbClr val="5F758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Missing from IASI spectra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1" y="992188"/>
            <a:ext cx="3250831" cy="530701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S7 band extends </a:t>
            </a:r>
            <a:r>
              <a:rPr lang="en-GB" sz="2000" dirty="0"/>
              <a:t>beyond IASI’s short-wave </a:t>
            </a:r>
            <a:r>
              <a:rPr lang="en-GB" sz="2000" dirty="0" smtClean="0"/>
              <a:t>limit 2760cm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= 3.623µm</a:t>
            </a:r>
          </a:p>
          <a:p>
            <a:endParaRPr lang="en-GB" sz="2000" dirty="0" smtClean="0"/>
          </a:p>
          <a:p>
            <a:r>
              <a:rPr lang="en-GB" sz="2000" dirty="0" smtClean="0"/>
              <a:t>Hypothesis:</a:t>
            </a:r>
          </a:p>
          <a:p>
            <a:pPr lvl="1"/>
            <a:r>
              <a:rPr lang="en-GB" sz="1800" dirty="0" smtClean="0"/>
              <a:t>Missing signal can be predicted from observed </a:t>
            </a:r>
            <a:r>
              <a:rPr lang="en-GB" sz="1800" dirty="0" smtClean="0"/>
              <a:t>spectra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Assumption:</a:t>
            </a:r>
            <a:endParaRPr lang="en-GB" sz="2000" dirty="0" smtClean="0"/>
          </a:p>
          <a:p>
            <a:pPr lvl="1"/>
            <a:r>
              <a:rPr lang="en-GB" sz="1800" dirty="0" smtClean="0"/>
              <a:t>No </a:t>
            </a:r>
            <a:r>
              <a:rPr lang="en-GB" sz="1800" dirty="0" smtClean="0"/>
              <a:t>significant spectral </a:t>
            </a:r>
            <a:r>
              <a:rPr lang="en-GB" sz="1800" dirty="0" smtClean="0"/>
              <a:t>features of different atmospheric species or surface emissivity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251938" y="5476153"/>
            <a:ext cx="363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GB" dirty="0" smtClean="0">
                <a:solidFill>
                  <a:schemeClr val="tx1"/>
                </a:solidFill>
                <a:hlinkClick r:id="rId3"/>
              </a:rPr>
              <a:t>modtran.spectral.com/modtran_home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53658" y="1006309"/>
            <a:ext cx="6260255" cy="4469844"/>
            <a:chOff x="3453658" y="1006309"/>
            <a:chExt cx="6260255" cy="44698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20166" t="29175" r="21099" b="27293"/>
            <a:stretch/>
          </p:blipFill>
          <p:spPr>
            <a:xfrm>
              <a:off x="3453658" y="1006309"/>
              <a:ext cx="6260255" cy="44698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4345353" y="1719262"/>
              <a:ext cx="1922585" cy="2751137"/>
            </a:xfrm>
            <a:prstGeom prst="rect">
              <a:avLst/>
            </a:prstGeom>
            <a:solidFill>
              <a:srgbClr val="5F758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68" y="1454330"/>
            <a:ext cx="5493704" cy="36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47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#2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Representative radiance spectra to train gap-filling</a:t>
            </a:r>
          </a:p>
          <a:p>
            <a:pPr lvl="1"/>
            <a:r>
              <a:rPr lang="en-GB" dirty="0" smtClean="0"/>
              <a:t>Need to cover full range of atmospheric conditions</a:t>
            </a:r>
          </a:p>
          <a:p>
            <a:pPr lvl="2"/>
            <a:r>
              <a:rPr lang="en-GB" dirty="0" smtClean="0"/>
              <a:t>Temperature profiles</a:t>
            </a:r>
          </a:p>
          <a:p>
            <a:pPr lvl="2"/>
            <a:r>
              <a:rPr lang="en-GB" dirty="0" smtClean="0"/>
              <a:t>Surface types/temperatures</a:t>
            </a:r>
          </a:p>
          <a:p>
            <a:pPr lvl="2"/>
            <a:r>
              <a:rPr lang="en-GB" dirty="0" smtClean="0"/>
              <a:t>Water vapour burdens</a:t>
            </a:r>
          </a:p>
          <a:p>
            <a:pPr lvl="2"/>
            <a:r>
              <a:rPr lang="en-GB" dirty="0" smtClean="0"/>
              <a:t>Cloud amounts (low, mid-level, high, …)</a:t>
            </a:r>
          </a:p>
          <a:p>
            <a:pPr lvl="2"/>
            <a:r>
              <a:rPr lang="en-GB" dirty="0" smtClean="0"/>
              <a:t>CH4, CO2, …</a:t>
            </a:r>
          </a:p>
          <a:p>
            <a:pPr lvl="1"/>
            <a:r>
              <a:rPr lang="en-GB" dirty="0" smtClean="0"/>
              <a:t>Need to cover full spectrum of monitored channel</a:t>
            </a:r>
          </a:p>
          <a:p>
            <a:pPr lvl="2"/>
            <a:r>
              <a:rPr lang="en-GB" dirty="0" smtClean="0"/>
              <a:t>IASI doesn’t help here!</a:t>
            </a:r>
          </a:p>
          <a:p>
            <a:pPr lvl="1"/>
            <a:r>
              <a:rPr lang="en-GB" dirty="0" smtClean="0"/>
              <a:t>At sufficient spectral resolution</a:t>
            </a:r>
          </a:p>
          <a:p>
            <a:pPr lvl="2"/>
            <a:r>
              <a:rPr lang="en-GB" dirty="0" smtClean="0"/>
              <a:t>Whatever that means…</a:t>
            </a:r>
          </a:p>
          <a:p>
            <a:pPr lvl="1"/>
            <a:r>
              <a:rPr lang="en-GB" dirty="0" smtClean="0"/>
              <a:t>Over full range of viewing angles</a:t>
            </a:r>
          </a:p>
          <a:p>
            <a:endParaRPr lang="en-GB" dirty="0"/>
          </a:p>
          <a:p>
            <a:r>
              <a:rPr lang="en-GB" dirty="0" smtClean="0"/>
              <a:t>Can we use modelled radiance spectra?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38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 #1a – Use SEVIRI/IR3.9 with RTTOV+SBAF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Use RTM to define SBAF to a channel that can be synthesised:</a:t>
            </a:r>
            <a:endParaRPr lang="en-GB" dirty="0"/>
          </a:p>
          <a:p>
            <a:pPr lvl="1"/>
            <a:r>
              <a:rPr lang="en-GB" dirty="0" smtClean="0"/>
              <a:t>Get </a:t>
            </a:r>
            <a:r>
              <a:rPr lang="en-GB" dirty="0"/>
              <a:t>a big dataset of atmospheric profiles </a:t>
            </a:r>
            <a:endParaRPr lang="en-GB" dirty="0" smtClean="0"/>
          </a:p>
          <a:p>
            <a:pPr lvl="2"/>
            <a:r>
              <a:rPr lang="en-GB" dirty="0" smtClean="0"/>
              <a:t>(</a:t>
            </a:r>
            <a:r>
              <a:rPr lang="en-GB" dirty="0"/>
              <a:t>e.g. </a:t>
            </a:r>
            <a:r>
              <a:rPr lang="en-GB" dirty="0" err="1"/>
              <a:t>Chevallier</a:t>
            </a:r>
            <a:r>
              <a:rPr lang="en-GB" dirty="0"/>
              <a:t>, SLSTR data!)</a:t>
            </a:r>
          </a:p>
          <a:p>
            <a:pPr lvl="1"/>
            <a:r>
              <a:rPr lang="en-GB" dirty="0" smtClean="0"/>
              <a:t>Over different surfaces</a:t>
            </a:r>
          </a:p>
          <a:p>
            <a:pPr lvl="1"/>
            <a:r>
              <a:rPr lang="en-GB" dirty="0" smtClean="0"/>
              <a:t>Add </a:t>
            </a:r>
            <a:r>
              <a:rPr lang="en-GB" dirty="0"/>
              <a:t>cloud at different </a:t>
            </a:r>
            <a:r>
              <a:rPr lang="en-GB" dirty="0" smtClean="0"/>
              <a:t>levels</a:t>
            </a:r>
          </a:p>
          <a:p>
            <a:pPr lvl="1"/>
            <a:r>
              <a:rPr lang="en-GB" dirty="0" smtClean="0"/>
              <a:t>Use </a:t>
            </a:r>
            <a:r>
              <a:rPr lang="en-GB" dirty="0"/>
              <a:t>RTTOV </a:t>
            </a:r>
            <a:r>
              <a:rPr lang="en-GB" dirty="0" smtClean="0"/>
              <a:t>to </a:t>
            </a:r>
            <a:r>
              <a:rPr lang="en-GB" dirty="0"/>
              <a:t>simulate TOA radiances </a:t>
            </a:r>
            <a:endParaRPr lang="en-GB" dirty="0" smtClean="0"/>
          </a:p>
          <a:p>
            <a:pPr lvl="2"/>
            <a:r>
              <a:rPr lang="en-GB" dirty="0"/>
              <a:t>for these profiles at different view angles </a:t>
            </a:r>
          </a:p>
          <a:p>
            <a:pPr lvl="2"/>
            <a:r>
              <a:rPr lang="en-GB" dirty="0" smtClean="0"/>
              <a:t>for monitored channel (SLSTR/S7) and </a:t>
            </a:r>
            <a:r>
              <a:rPr lang="en-GB" dirty="0"/>
              <a:t>SEVIRI/IR3.9 </a:t>
            </a:r>
            <a:endParaRPr lang="en-GB" dirty="0" smtClean="0"/>
          </a:p>
          <a:p>
            <a:pPr lvl="3"/>
            <a:r>
              <a:rPr lang="en-GB" dirty="0"/>
              <a:t>or any other real channel around here fully covered by </a:t>
            </a:r>
            <a:r>
              <a:rPr lang="en-GB" dirty="0" smtClean="0"/>
              <a:t>IASI</a:t>
            </a:r>
          </a:p>
          <a:p>
            <a:pPr lvl="3"/>
            <a:r>
              <a:rPr lang="en-GB" dirty="0" smtClean="0"/>
              <a:t>Which? Want real instrument with full SRF coverage by IASI</a:t>
            </a:r>
            <a:endParaRPr lang="en-GB" dirty="0"/>
          </a:p>
          <a:p>
            <a:pPr lvl="1"/>
            <a:r>
              <a:rPr lang="en-GB" dirty="0" smtClean="0"/>
              <a:t>Compare </a:t>
            </a:r>
            <a:r>
              <a:rPr lang="en-GB" dirty="0"/>
              <a:t>these to generate </a:t>
            </a:r>
            <a:r>
              <a:rPr lang="en-GB" dirty="0" smtClean="0"/>
              <a:t>SBAF</a:t>
            </a:r>
          </a:p>
          <a:p>
            <a:pPr lvl="1"/>
            <a:endParaRPr lang="en-GB" dirty="0"/>
          </a:p>
          <a:p>
            <a:r>
              <a:rPr lang="en-GB" dirty="0" smtClean="0"/>
              <a:t>Convolve collocated IASI spectra </a:t>
            </a:r>
            <a:r>
              <a:rPr lang="en-GB" dirty="0"/>
              <a:t>with SEVIRI/IR3.9 </a:t>
            </a:r>
            <a:r>
              <a:rPr lang="en-GB" dirty="0" smtClean="0"/>
              <a:t>SRF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Pseudo-SEVIRI radiances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Apply SBAF </a:t>
            </a:r>
            <a:r>
              <a:rPr lang="en-GB" dirty="0"/>
              <a:t>to </a:t>
            </a:r>
            <a:r>
              <a:rPr lang="en-GB" dirty="0" smtClean="0"/>
              <a:t>pseudo-SEVIRI radiances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Pseudo-SLSTR radiances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160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 #1b – Use SEVIRI/IR3.9 with NASA SBAF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7"/>
            <a:ext cx="9447213" cy="586581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NASA </a:t>
            </a:r>
            <a:r>
              <a:rPr lang="en-GB" dirty="0" smtClean="0">
                <a:hlinkClick r:id="rId2"/>
              </a:rPr>
              <a:t>SBAF tool</a:t>
            </a:r>
            <a:r>
              <a:rPr lang="en-GB" dirty="0" smtClean="0"/>
              <a:t> is based on IASI observations </a:t>
            </a:r>
            <a:r>
              <a:rPr lang="en-GB" dirty="0" smtClean="0">
                <a:sym typeface="Wingdings" panose="05000000000000000000" pitchFamily="2" charset="2"/>
              </a:rPr>
              <a:t></a:t>
            </a:r>
          </a:p>
          <a:p>
            <a:endParaRPr lang="en-GB" dirty="0" smtClean="0"/>
          </a:p>
          <a:p>
            <a:r>
              <a:rPr lang="en-GB" dirty="0" smtClean="0"/>
              <a:t>Need to re-train with modelled spectra covering full SRF</a:t>
            </a:r>
          </a:p>
          <a:p>
            <a:pPr lvl="1"/>
            <a:r>
              <a:rPr lang="en-GB" dirty="0"/>
              <a:t>Get a big dataset of atmospheric profiles </a:t>
            </a:r>
          </a:p>
          <a:p>
            <a:pPr lvl="1"/>
            <a:r>
              <a:rPr lang="en-GB" dirty="0" smtClean="0"/>
              <a:t>Over </a:t>
            </a:r>
            <a:r>
              <a:rPr lang="en-GB" dirty="0"/>
              <a:t>different surfaces</a:t>
            </a:r>
          </a:p>
          <a:p>
            <a:pPr lvl="1"/>
            <a:r>
              <a:rPr lang="en-GB" dirty="0"/>
              <a:t>Add cloud at different levels</a:t>
            </a:r>
          </a:p>
          <a:p>
            <a:pPr lvl="1"/>
            <a:r>
              <a:rPr lang="en-GB" dirty="0" smtClean="0"/>
              <a:t>and </a:t>
            </a:r>
            <a:r>
              <a:rPr lang="en-GB" dirty="0"/>
              <a:t>line-by-line RTM to simulate TOA radiance spectra</a:t>
            </a:r>
          </a:p>
          <a:p>
            <a:pPr lvl="2"/>
            <a:r>
              <a:rPr lang="en-GB" dirty="0"/>
              <a:t>Over full spectrum 3-15µm</a:t>
            </a:r>
          </a:p>
          <a:p>
            <a:pPr lvl="2"/>
            <a:r>
              <a:rPr lang="en-GB" dirty="0"/>
              <a:t>Over full range of viewing angles</a:t>
            </a:r>
          </a:p>
          <a:p>
            <a:pPr lvl="1"/>
            <a:r>
              <a:rPr lang="en-GB" dirty="0"/>
              <a:t>Compare these to generate “SBAF” to convert IR3.9 to </a:t>
            </a:r>
            <a:r>
              <a:rPr lang="en-GB" dirty="0" smtClean="0"/>
              <a:t>S7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Is this a generally useful thing to do? If so, how?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>
                <a:solidFill>
                  <a:srgbClr val="FF0000"/>
                </a:solidFill>
              </a:rPr>
              <a:t>Is this a </a:t>
            </a:r>
            <a:r>
              <a:rPr lang="en-GB" dirty="0" smtClean="0">
                <a:solidFill>
                  <a:srgbClr val="FF0000"/>
                </a:solidFill>
              </a:rPr>
              <a:t>plausible thing </a:t>
            </a:r>
            <a:r>
              <a:rPr lang="en-GB" dirty="0">
                <a:solidFill>
                  <a:srgbClr val="FF0000"/>
                </a:solidFill>
              </a:rPr>
              <a:t>to do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Convolve collocated IASI spectra with SEVIRI/IR3.9 SRF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Pseudo-SEVIRI radiances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Apply SBAFs to pseudo-SEVIRI radiances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Pseudo-SLSTR radiances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68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SLSTR L1 data comes with a bonus!</a:t>
            </a:r>
          </a:p>
          <a:p>
            <a:pPr lvl="1"/>
            <a:r>
              <a:rPr lang="en-GB" dirty="0" smtClean="0"/>
              <a:t>ECMWF model fields </a:t>
            </a:r>
            <a:br>
              <a:rPr lang="en-GB" dirty="0" smtClean="0"/>
            </a:br>
            <a:r>
              <a:rPr lang="en-GB" dirty="0" smtClean="0"/>
              <a:t>per scan line/ </a:t>
            </a:r>
            <a:br>
              <a:rPr lang="en-GB" dirty="0" smtClean="0"/>
            </a:br>
            <a:r>
              <a:rPr lang="en-GB" dirty="0" smtClean="0"/>
              <a:t>every ~12 pixel </a:t>
            </a:r>
            <a:br>
              <a:rPr lang="en-GB" dirty="0" smtClean="0"/>
            </a:br>
            <a:r>
              <a:rPr lang="en-GB" dirty="0" smtClean="0"/>
              <a:t>across track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957" y="2313295"/>
            <a:ext cx="3695700" cy="39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64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 #1c – Use SEVIRI/IR3.9 with SBAF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7"/>
            <a:ext cx="9447213" cy="586581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Use RTM to define SBAF to a channel that can be synthesised</a:t>
            </a:r>
            <a:endParaRPr lang="en-GB" dirty="0"/>
          </a:p>
          <a:p>
            <a:pPr lvl="1"/>
            <a:r>
              <a:rPr lang="en-GB" dirty="0" smtClean="0"/>
              <a:t>Use ECMWF data included in SLSTR L1 data(!)</a:t>
            </a:r>
            <a:endParaRPr lang="en-GB" dirty="0"/>
          </a:p>
          <a:p>
            <a:pPr lvl="1"/>
            <a:r>
              <a:rPr lang="en-GB" dirty="0" smtClean="0"/>
              <a:t>Over land/sea</a:t>
            </a:r>
          </a:p>
          <a:p>
            <a:pPr lvl="1"/>
            <a:r>
              <a:rPr lang="en-GB" dirty="0" smtClean="0"/>
              <a:t>Add </a:t>
            </a:r>
            <a:r>
              <a:rPr lang="en-GB" dirty="0"/>
              <a:t>cloud at different </a:t>
            </a:r>
            <a:r>
              <a:rPr lang="en-GB" dirty="0" smtClean="0"/>
              <a:t>levels</a:t>
            </a:r>
          </a:p>
          <a:p>
            <a:pPr lvl="2"/>
            <a:r>
              <a:rPr lang="en-GB" dirty="0" smtClean="0"/>
              <a:t>how?</a:t>
            </a:r>
            <a:endParaRPr lang="en-GB" dirty="0"/>
          </a:p>
          <a:p>
            <a:pPr lvl="1"/>
            <a:r>
              <a:rPr lang="en-GB" dirty="0"/>
              <a:t>Use RTTOV </a:t>
            </a:r>
            <a:r>
              <a:rPr lang="en-GB" dirty="0" smtClean="0"/>
              <a:t>to </a:t>
            </a:r>
            <a:r>
              <a:rPr lang="en-GB" dirty="0"/>
              <a:t>simulate TOA radiances </a:t>
            </a:r>
            <a:endParaRPr lang="en-GB" dirty="0" smtClean="0"/>
          </a:p>
          <a:p>
            <a:pPr lvl="2"/>
            <a:r>
              <a:rPr lang="en-GB" dirty="0" smtClean="0"/>
              <a:t>for monitored channel (SLSTR/S7) and </a:t>
            </a:r>
            <a:r>
              <a:rPr lang="en-GB" dirty="0"/>
              <a:t>SEVIRI/IR3.9 </a:t>
            </a:r>
            <a:endParaRPr lang="en-GB" dirty="0" smtClean="0"/>
          </a:p>
          <a:p>
            <a:pPr lvl="2"/>
            <a:r>
              <a:rPr lang="en-GB" dirty="0" smtClean="0"/>
              <a:t>for each collocation</a:t>
            </a:r>
            <a:endParaRPr lang="en-GB" dirty="0"/>
          </a:p>
          <a:p>
            <a:pPr lvl="1"/>
            <a:r>
              <a:rPr lang="en-GB" dirty="0" smtClean="0"/>
              <a:t>Compare </a:t>
            </a:r>
            <a:r>
              <a:rPr lang="en-GB" dirty="0"/>
              <a:t>these to generate </a:t>
            </a:r>
            <a:r>
              <a:rPr lang="en-GB" dirty="0" smtClean="0"/>
              <a:t>customised SBAF</a:t>
            </a:r>
          </a:p>
          <a:p>
            <a:pPr lvl="1"/>
            <a:endParaRPr lang="en-GB" dirty="0"/>
          </a:p>
          <a:p>
            <a:r>
              <a:rPr lang="en-GB" dirty="0" smtClean="0"/>
              <a:t>Convolve collocated IASI spectra </a:t>
            </a:r>
            <a:r>
              <a:rPr lang="en-GB" dirty="0"/>
              <a:t>with SEVIRI/IR3.9 </a:t>
            </a:r>
            <a:r>
              <a:rPr lang="en-GB" dirty="0" smtClean="0"/>
              <a:t>SRF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Pseudo-SEVIRI radiances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Apply </a:t>
            </a:r>
            <a:r>
              <a:rPr lang="en-GB" dirty="0"/>
              <a:t>SBAFs to </a:t>
            </a:r>
            <a:r>
              <a:rPr lang="en-GB" dirty="0" smtClean="0"/>
              <a:t>pseudo-SEVIRI radiances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Pseudo-SLSTR radiances</a:t>
            </a:r>
          </a:p>
          <a:p>
            <a:pPr marL="457200" lvl="1" indent="0">
              <a:buNone/>
            </a:pPr>
            <a:r>
              <a:rPr lang="en-GB" dirty="0" smtClean="0"/>
              <a:t>- Equivalent to double differencing </a:t>
            </a:r>
            <a:br>
              <a:rPr lang="en-GB" dirty="0" smtClean="0"/>
            </a:br>
            <a:r>
              <a:rPr lang="en-GB" dirty="0" smtClean="0"/>
              <a:t>(SLSTR-RTM(ECMWF)) – (SEVIRI-RTM(ECMWF))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7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 #2 – Use Gap Filling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Use Gap-filling tool</a:t>
            </a:r>
            <a:endParaRPr lang="en-GB" dirty="0"/>
          </a:p>
          <a:p>
            <a:pPr lvl="1"/>
            <a:r>
              <a:rPr lang="en-GB" dirty="0" smtClean="0"/>
              <a:t>Based on large dataset of profiles</a:t>
            </a:r>
          </a:p>
          <a:p>
            <a:pPr lvl="2"/>
            <a:r>
              <a:rPr lang="en-GB" dirty="0" smtClean="0"/>
              <a:t>Add </a:t>
            </a:r>
            <a:r>
              <a:rPr lang="en-GB" dirty="0"/>
              <a:t>cloud at different </a:t>
            </a:r>
            <a:r>
              <a:rPr lang="en-GB" dirty="0" smtClean="0"/>
              <a:t>levels</a:t>
            </a:r>
          </a:p>
          <a:p>
            <a:pPr lvl="1"/>
            <a:r>
              <a:rPr lang="en-GB" dirty="0" smtClean="0"/>
              <a:t>and </a:t>
            </a:r>
            <a:r>
              <a:rPr lang="en-GB" dirty="0"/>
              <a:t>line-by-line </a:t>
            </a:r>
            <a:r>
              <a:rPr lang="en-GB" dirty="0" smtClean="0"/>
              <a:t>RTM to </a:t>
            </a:r>
            <a:r>
              <a:rPr lang="en-GB" dirty="0"/>
              <a:t>simulate TOA </a:t>
            </a:r>
            <a:r>
              <a:rPr lang="en-GB" dirty="0" smtClean="0"/>
              <a:t>radiance spectra</a:t>
            </a:r>
          </a:p>
          <a:p>
            <a:pPr lvl="2"/>
            <a:r>
              <a:rPr lang="en-GB" dirty="0" smtClean="0"/>
              <a:t>Over full spectrum 3-15µm</a:t>
            </a:r>
          </a:p>
          <a:p>
            <a:pPr lvl="2"/>
            <a:r>
              <a:rPr lang="en-GB" dirty="0" smtClean="0"/>
              <a:t>Over full range of viewing angles</a:t>
            </a:r>
          </a:p>
          <a:p>
            <a:pPr lvl="1"/>
            <a:r>
              <a:rPr lang="en-GB" dirty="0" smtClean="0"/>
              <a:t>Compare </a:t>
            </a:r>
            <a:r>
              <a:rPr lang="en-GB" dirty="0"/>
              <a:t>these to generate </a:t>
            </a:r>
            <a:r>
              <a:rPr lang="en-GB" dirty="0" smtClean="0"/>
              <a:t>“SBAF” to convert IR3.9 to S7</a:t>
            </a:r>
          </a:p>
          <a:p>
            <a:pPr lvl="1"/>
            <a:endParaRPr lang="en-GB" dirty="0"/>
          </a:p>
          <a:p>
            <a:r>
              <a:rPr lang="en-GB" dirty="0" smtClean="0"/>
              <a:t>Convolve collocated IASI spectra </a:t>
            </a:r>
            <a:r>
              <a:rPr lang="en-GB" dirty="0"/>
              <a:t>with SEVIRI/IR3.9 </a:t>
            </a:r>
            <a:r>
              <a:rPr lang="en-GB" dirty="0" smtClean="0"/>
              <a:t>SRF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Pseudo-SEVIRI radiances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Apply SBAF </a:t>
            </a:r>
            <a:r>
              <a:rPr lang="en-GB" dirty="0"/>
              <a:t>to </a:t>
            </a:r>
            <a:r>
              <a:rPr lang="en-GB" dirty="0" smtClean="0"/>
              <a:t>pseudo-SEVIRI </a:t>
            </a:r>
            <a:r>
              <a:rPr lang="en-GB" dirty="0" smtClean="0"/>
              <a:t>radiances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Pseudo-SLSTR </a:t>
            </a:r>
            <a:r>
              <a:rPr lang="en-GB" dirty="0" smtClean="0"/>
              <a:t>radiances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252000" lvl="1" indent="-252000">
              <a:spcBef>
                <a:spcPts val="0"/>
              </a:spcBef>
            </a:pPr>
            <a:r>
              <a:rPr lang="en-GB" sz="3600" dirty="0">
                <a:ea typeface="+mn-ea"/>
              </a:rPr>
              <a:t>How good could it be</a:t>
            </a:r>
            <a:r>
              <a:rPr lang="en-GB" sz="3600" dirty="0" smtClean="0">
                <a:ea typeface="+mn-ea"/>
              </a:rPr>
              <a:t>? – Hui Xu’s analysis from 2018 GRWG…</a:t>
            </a:r>
            <a:endParaRPr lang="en-GB" sz="3600" dirty="0">
              <a:ea typeface="+mn-ea"/>
            </a:endParaRP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23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 [Read-Only]" id="{3D504BAE-B617-46E5-BC29-A2E5D16C4E40}" vid="{81130204-6B6C-4189-BC8B-F18C686F8D9F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(viewgraph VWG) Landscape Template</Template>
  <TotalTime>165</TotalTime>
  <Words>815</Words>
  <Application>Microsoft Office PowerPoint</Application>
  <PresentationFormat>A4 Paper (210x297 mm)</PresentationFormat>
  <Paragraphs>153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宋体</vt:lpstr>
      <vt:lpstr>Arial</vt:lpstr>
      <vt:lpstr>Calibri</vt:lpstr>
      <vt:lpstr>Century Gothic</vt:lpstr>
      <vt:lpstr>Helvetica</vt:lpstr>
      <vt:lpstr>华文仿宋</vt:lpstr>
      <vt:lpstr>Tahoma</vt:lpstr>
      <vt:lpstr>Times New Roman</vt:lpstr>
      <vt:lpstr>Tw Cen MT</vt:lpstr>
      <vt:lpstr>Tw Cen MT Condensed</vt:lpstr>
      <vt:lpstr>Verdana</vt:lpstr>
      <vt:lpstr>Wingdings</vt:lpstr>
      <vt:lpstr>Wingdings 3</vt:lpstr>
      <vt:lpstr>Viewgraph Landscape Template</vt:lpstr>
      <vt:lpstr>Integral</vt:lpstr>
      <vt:lpstr>Clip</vt:lpstr>
      <vt:lpstr>Graph</vt:lpstr>
      <vt:lpstr>PowerPoint Presentation</vt:lpstr>
      <vt:lpstr>Problem #1</vt:lpstr>
      <vt:lpstr>Assumption</vt:lpstr>
      <vt:lpstr>Problem #2</vt:lpstr>
      <vt:lpstr>Idea #1a – Use SEVIRI/IR3.9 with RTTOV+SBAF tool</vt:lpstr>
      <vt:lpstr>Idea #1b – Use SEVIRI/IR3.9 with NASA SBAF tool</vt:lpstr>
      <vt:lpstr>But …</vt:lpstr>
      <vt:lpstr>Idea #1c – Use SEVIRI/IR3.9 with SBAF tool</vt:lpstr>
      <vt:lpstr>Idea #2 – Use Gap Filling Tool</vt:lpstr>
      <vt:lpstr>PowerPoint Presentation</vt:lpstr>
      <vt:lpstr>Discussion</vt:lpstr>
      <vt:lpstr>Discussion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14</cp:revision>
  <cp:lastPrinted>2006-03-06T14:11:17Z</cp:lastPrinted>
  <dcterms:created xsi:type="dcterms:W3CDTF">2018-06-01T11:48:03Z</dcterms:created>
  <dcterms:modified xsi:type="dcterms:W3CDTF">2018-06-05T09:18:56Z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E_CONFID">
    <vt:lpwstr>Classification</vt:lpwstr>
  </property>
  <property fmtid="{D5CDD505-2E9C-101B-9397-08002B2CF9AE}" pid="3" name="DM_E_DOC_NO">
    <vt:lpwstr>EUM/GES/TEM/07/2025</vt:lpwstr>
  </property>
  <property fmtid="{D5CDD505-2E9C-101B-9397-08002B2CF9AE}" pid="4" name="DM_E_ISS_DATE">
    <vt:lpwstr>12 January 2018</vt:lpwstr>
  </property>
  <property fmtid="{D5CDD505-2E9C-101B-9397-08002B2CF9AE}" pid="5" name="DM_E_VER_NO">
    <vt:lpwstr>2U</vt:lpwstr>
  </property>
  <property fmtid="{D5CDD505-2E9C-101B-9397-08002B2CF9AE}" pid="6" name="DM_DOCNAME">
    <vt:lpwstr>Viewgraph Landscape Template </vt:lpwstr>
  </property>
</Properties>
</file>