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63" r:id="rId6"/>
    <p:sldId id="258" r:id="rId7"/>
    <p:sldId id="259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694"/>
  </p:normalViewPr>
  <p:slideViewPr>
    <p:cSldViewPr snapToGrid="0" snapToObjects="1">
      <p:cViewPr varScale="1">
        <p:scale>
          <a:sx n="142" d="100"/>
          <a:sy n="142" d="100"/>
        </p:scale>
        <p:origin x="184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7B37B-2EE9-6144-B4E3-E6D3D5F50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46DA7-4077-C442-9F9C-D5E974686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860FC-1773-0048-9596-431AE0E3F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61E-AFCF-B14A-940B-4AB71B89F70F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A8DB6-C692-E74C-8E23-16641C4AA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6B690-A8BA-D94B-9E41-21F6CE90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0BCE-21FB-AA48-9CCE-4829D8F1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5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69BA4-90A8-9747-830A-A284EFAC3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E3575-4AD4-894A-97E2-14A4A3A59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09B25-3B1C-504B-B2BC-54C7A9D9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61E-AFCF-B14A-940B-4AB71B89F70F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74F11-D86F-DA48-8208-4ED8A04BA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EC195-6132-2C48-A3B9-4FCC060E6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0BCE-21FB-AA48-9CCE-4829D8F1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0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893717-C1D3-C740-B1C7-7D6F1CA72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4FC055-BEC1-2747-960E-AF5AD25CF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AC9F9-DD42-8F46-812D-70BCFEFB9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61E-AFCF-B14A-940B-4AB71B89F70F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318F3-24DC-6E4D-9EE3-425AD258D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BF69F-966C-FA43-BD23-E5239D87F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0BCE-21FB-AA48-9CCE-4829D8F1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5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885A-FDA0-3F40-9441-1007AA82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2EC53-E488-9042-A637-4FEB3CBD2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4B961-648E-E745-964B-E4416632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61E-AFCF-B14A-940B-4AB71B89F70F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3DF8D-373E-014D-86DA-D67FD15E8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0F81E-3EAF-B34D-B233-F3423AE9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0BCE-21FB-AA48-9CCE-4829D8F1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3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4BDA-A918-2644-A110-A78D54F2D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6C7B6-A779-D641-B8DD-6EE25C4FF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2D449-A612-8D4A-A0DF-1A762105B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61E-AFCF-B14A-940B-4AB71B89F70F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C2722-DC96-2E41-B625-8B2FC6C5A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B0EF4-8804-6D4E-9BD2-4F826D3B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0BCE-21FB-AA48-9CCE-4829D8F1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1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C5CC-3925-4247-8533-6020CE85A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086DF-26F1-D94A-A70F-464DF5E90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80CA3-9EB3-504F-B436-17069CE6B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537A2-AA6C-AC4E-AE3B-80A53B9BF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61E-AFCF-B14A-940B-4AB71B89F70F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59091-9377-094C-A494-8FFD47FD6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C865C-D71E-7E4D-A7AD-767DAE97B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0BCE-21FB-AA48-9CCE-4829D8F1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3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88ED0-F663-9A4B-BC6D-293BDA4EC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CB106-1573-A341-891D-FA85979F8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2A407-482E-484B-86BA-95688EF9B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EF31B8-9EC0-FC4C-83E1-6DEC0F6E8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0EEE4E-B6B4-F44D-99D1-1534EAAA8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7E7567-C2F2-8F42-8824-C500C5AF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61E-AFCF-B14A-940B-4AB71B89F70F}" type="datetimeFigureOut">
              <a:rPr lang="en-US" smtClean="0"/>
              <a:t>6/29/18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F22507-98E7-D140-85FC-CD7247A7F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3B1CF3-3530-6C43-954E-E86DBD1BA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0BCE-21FB-AA48-9CCE-4829D8F1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4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4E57D-75B4-3B4D-9957-6B33B2D5A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BDC73F-CEEF-AF45-BBF7-52CE4A817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61E-AFCF-B14A-940B-4AB71B89F70F}" type="datetimeFigureOut">
              <a:rPr lang="en-US" smtClean="0"/>
              <a:t>6/29/18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555555-BBB4-1F48-BBB7-E7CBE8179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37172-C191-A742-B5D3-18033C05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0BCE-21FB-AA48-9CCE-4829D8F1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7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8BD6B3-7ADF-7F41-8C02-9DC2B891D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61E-AFCF-B14A-940B-4AB71B89F70F}" type="datetimeFigureOut">
              <a:rPr lang="en-US" smtClean="0"/>
              <a:t>6/29/18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DF3716-8A24-564C-8364-059B2480B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79735-B4E7-2C47-AD25-964C7EA20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0BCE-21FB-AA48-9CCE-4829D8F1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7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C77CB-CF9B-4641-BE77-97338DD9F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45531-CEA2-324D-BD14-8C0359F1A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A77FB0-F8C0-2B47-9692-073C778B4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0AB1B-512A-584B-8B16-AC02AA6BA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61E-AFCF-B14A-940B-4AB71B89F70F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16FEC-52DC-C640-8A3D-984D0A66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7355D-BDBD-204C-8658-B5416B594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0BCE-21FB-AA48-9CCE-4829D8F1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8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A389-9FA5-3245-8B11-9118AD4AD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315113-2D54-CA40-AF20-3E64F79B5E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5C105-166D-F549-8128-A14F91308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CBDB4-5982-0F42-A986-F06D78C8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61E-AFCF-B14A-940B-4AB71B89F70F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BDB8-170D-C64D-A4E0-0B0A4C8BF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497FC-C4DA-6542-80D0-7E4CAC525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0BCE-21FB-AA48-9CCE-4829D8F1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5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BF6DC1-84E2-9B4B-93C7-00A4DAA01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2FB2E-136D-1249-B094-BFB1C5C2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05C89-9EDF-B04F-BB05-E0B6A6F43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9161E-AFCF-B14A-940B-4AB71B89F70F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1DA2D-BC0A-E94C-B71B-BA727D386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97EFC-0499-194F-84A0-9035BEE5E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60BCE-21FB-AA48-9CCE-4829D8F1D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AB82E-563F-6B40-9319-0625D30111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VIIRS I or M band as the calibration reference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3AA7AF-C594-3F44-8DAA-CA24C2EFB9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29, 2018</a:t>
            </a:r>
          </a:p>
          <a:p>
            <a:r>
              <a:rPr lang="en-US" dirty="0"/>
              <a:t>David </a:t>
            </a:r>
            <a:r>
              <a:rPr lang="en-US"/>
              <a:t>Doelling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7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F2FFF-DF10-AB47-A9CE-C7105AF6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VIIRS I and M band differences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D46448-61AE-2C46-8F12-5E15343FBBB7}"/>
              </a:ext>
            </a:extLst>
          </p:cNvPr>
          <p:cNvSpPr txBox="1"/>
          <p:nvPr/>
        </p:nvSpPr>
        <p:spPr>
          <a:xfrm>
            <a:off x="829560" y="1687047"/>
            <a:ext cx="47064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• Some VIIRS bands have both an I or M band</a:t>
            </a:r>
          </a:p>
          <a:p>
            <a:r>
              <a:rPr lang="en-US" dirty="0"/>
              <a:t>• The 0.65µm, 0.87µm, and 1.6µm bands in the reflective solar bands</a:t>
            </a:r>
          </a:p>
          <a:p>
            <a:r>
              <a:rPr lang="en-US" dirty="0"/>
              <a:t>• The M bands have a larger spatial pixels and should have less radiometric noise than the I bands, </a:t>
            </a:r>
          </a:p>
          <a:p>
            <a:r>
              <a:rPr lang="en-US" dirty="0"/>
              <a:t>• If the 4 I band pixel radiances are averaged is that the equivalent noise of the M band?</a:t>
            </a:r>
          </a:p>
          <a:p>
            <a:r>
              <a:rPr lang="en-US" dirty="0"/>
              <a:t>• The 0.87µm and 1.6µm I and M bands have very similar spectral response functions</a:t>
            </a:r>
          </a:p>
          <a:p>
            <a:r>
              <a:rPr lang="en-US" dirty="0"/>
              <a:t>• The 0.65µm I and M bands have differing spectral response functions. This increases the SBAF uncertainty when scaling the radiometric calibration from one sensor to another.</a:t>
            </a:r>
          </a:p>
          <a:p>
            <a:r>
              <a:rPr lang="en-US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FEC908-1083-2240-BC49-6E20AE833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520" y="1398494"/>
            <a:ext cx="5817769" cy="520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09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778E9-CB96-7343-AC56-3E005BF62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Criteria for the 0.65µm I or M band as the calibration reference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2A065E9-CC50-DC4D-BFAB-B732D4568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334540"/>
              </p:ext>
            </p:extLst>
          </p:nvPr>
        </p:nvGraphicFramePr>
        <p:xfrm>
          <a:off x="968188" y="1885078"/>
          <a:ext cx="10614213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4263233145"/>
                    </a:ext>
                  </a:extLst>
                </a:gridCol>
                <a:gridCol w="4332942">
                  <a:extLst>
                    <a:ext uri="{9D8B030D-6E8A-4147-A177-3AD203B41FA5}">
                      <a16:colId xmlns:a16="http://schemas.microsoft.com/office/drawing/2014/main" val="4285075132"/>
                    </a:ext>
                  </a:extLst>
                </a:gridCol>
                <a:gridCol w="3538071">
                  <a:extLst>
                    <a:ext uri="{9D8B030D-6E8A-4147-A177-3AD203B41FA5}">
                      <a16:colId xmlns:a16="http://schemas.microsoft.com/office/drawing/2014/main" val="33395796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 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Band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903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Radiometric noise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 band has lower radiometric noise due to its larger pixel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band has a higher radiometric noise, but when averaged should have the same noise as the M band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49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Spectral response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 band spectral response is very narrow and does not match the newer GEOs and MODIS 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I band spectral response is very similar to the newer GEOs and similar to the MODIS B1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701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SBAF uncertainty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Increased SBAF uncertainty when transferring the VIIRS calibration 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 SBAF uncertainty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967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Dataset ease of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Just need to order the M band data and is less volume than the I band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cause extra programming to handle both M and I band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867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NPP VIIRS M5 and I1 calibration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NPP M5 band is 1.5% brighter than the I1 band, The NOAA-20 M5 band, and Aqua-MODIS 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254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51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730E5-4BDA-414B-BD91-00F65B555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VIIRS I1 and M5 0.65µm spectral response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2EC465-370A-8640-842D-B47D61CC6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53" y="1690688"/>
            <a:ext cx="6636123" cy="48536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22C0CA-CB36-F548-88D2-0ECE042BA6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4326" y="2415241"/>
            <a:ext cx="33401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37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D5D6C-3476-0244-9F75-DCA1FCEC3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VIIRS I2/M7 and I3/M10 spectral response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34B877-2034-0848-8E91-8AC9559B9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07" y="2102224"/>
            <a:ext cx="5560799" cy="43051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BFB3A8-2F80-CB45-AD8F-1AD26D5EBB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464" y="2155077"/>
            <a:ext cx="5823241" cy="42522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C19FF0-BB7B-BA47-A606-67E0676858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481" y="3511176"/>
            <a:ext cx="2278990" cy="13384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C05BAF1-BB6E-D14D-915F-5421CC8BD4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3908" y="2781322"/>
            <a:ext cx="2724018" cy="15665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BBA0F05-B9CD-AB4D-A96C-0EDC38E70D75}"/>
              </a:ext>
            </a:extLst>
          </p:cNvPr>
          <p:cNvSpPr txBox="1"/>
          <p:nvPr/>
        </p:nvSpPr>
        <p:spPr>
          <a:xfrm>
            <a:off x="2639421" y="1917558"/>
            <a:ext cx="152317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0.86µm bands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306C05-D7EA-5F4C-BB52-F1E47A80090F}"/>
              </a:ext>
            </a:extLst>
          </p:cNvPr>
          <p:cNvSpPr txBox="1"/>
          <p:nvPr/>
        </p:nvSpPr>
        <p:spPr>
          <a:xfrm>
            <a:off x="8113497" y="1914202"/>
            <a:ext cx="140615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1.6µm bands</a:t>
            </a:r>
          </a:p>
        </p:txBody>
      </p:sp>
    </p:spTree>
    <p:extLst>
      <p:ext uri="{BB962C8B-B14F-4D97-AF65-F5344CB8AC3E}">
        <p14:creationId xmlns:p14="http://schemas.microsoft.com/office/powerpoint/2010/main" val="184639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3806EE8-1E9D-AE48-A4C5-4162EC309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209" y="1353672"/>
            <a:ext cx="4149923" cy="404308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C80FF7-6FB8-9745-8B4C-40A621583B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25" y="1241611"/>
            <a:ext cx="4071584" cy="4016188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5101D4C-E7AF-A047-9E97-C9018FCF2F04}"/>
              </a:ext>
            </a:extLst>
          </p:cNvPr>
          <p:cNvSpPr txBox="1">
            <a:spLocks/>
          </p:cNvSpPr>
          <p:nvPr/>
        </p:nvSpPr>
        <p:spPr>
          <a:xfrm>
            <a:off x="466164" y="365125"/>
            <a:ext cx="11304495" cy="8092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VIIRS I1 and M5 and MODIS B1 SBAF uncertainty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0E35C17-8605-3E49-96FA-010F9F8E6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756666"/>
              </p:ext>
            </p:extLst>
          </p:nvPr>
        </p:nvGraphicFramePr>
        <p:xfrm>
          <a:off x="8295132" y="1669925"/>
          <a:ext cx="35619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739">
                  <a:extLst>
                    <a:ext uri="{9D8B030D-6E8A-4147-A177-3AD203B41FA5}">
                      <a16:colId xmlns:a16="http://schemas.microsoft.com/office/drawing/2014/main" val="490246388"/>
                    </a:ext>
                  </a:extLst>
                </a:gridCol>
                <a:gridCol w="878541">
                  <a:extLst>
                    <a:ext uri="{9D8B030D-6E8A-4147-A177-3AD203B41FA5}">
                      <a16:colId xmlns:a16="http://schemas.microsoft.com/office/drawing/2014/main" val="1471906260"/>
                    </a:ext>
                  </a:extLst>
                </a:gridCol>
                <a:gridCol w="785695">
                  <a:extLst>
                    <a:ext uri="{9D8B030D-6E8A-4147-A177-3AD203B41FA5}">
                      <a16:colId xmlns:a16="http://schemas.microsoft.com/office/drawing/2014/main" val="366975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SBAF sigma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341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Libya-4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749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68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Tropical Ocean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46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Polar intersects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77494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3F0DA50-477F-4042-879E-53BEF4C4767C}"/>
              </a:ext>
            </a:extLst>
          </p:cNvPr>
          <p:cNvSpPr txBox="1"/>
          <p:nvPr/>
        </p:nvSpPr>
        <p:spPr>
          <a:xfrm>
            <a:off x="2621492" y="1669925"/>
            <a:ext cx="114024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Libya-4, I1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ADA3C3-6EB4-E54A-A271-779964C7E6C0}"/>
              </a:ext>
            </a:extLst>
          </p:cNvPr>
          <p:cNvSpPr txBox="1"/>
          <p:nvPr/>
        </p:nvSpPr>
        <p:spPr>
          <a:xfrm>
            <a:off x="6642111" y="1669925"/>
            <a:ext cx="1279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Libya-4, M5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E61E33C-4382-D545-9BF4-BFEE7A4D61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479" y="3600076"/>
            <a:ext cx="3902262" cy="281136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3CB214E-987F-D943-B941-65D02A481E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8600" y="4517091"/>
            <a:ext cx="2000760" cy="7407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3FFD67F-CDEA-DE49-A6D8-353F89788D18}"/>
              </a:ext>
            </a:extLst>
          </p:cNvPr>
          <p:cNvSpPr txBox="1"/>
          <p:nvPr/>
        </p:nvSpPr>
        <p:spPr>
          <a:xfrm>
            <a:off x="8295132" y="1251234"/>
            <a:ext cx="176041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Aqua-MODIS B1</a:t>
            </a:r>
          </a:p>
        </p:txBody>
      </p:sp>
    </p:spTree>
    <p:extLst>
      <p:ext uri="{BB962C8B-B14F-4D97-AF65-F5344CB8AC3E}">
        <p14:creationId xmlns:p14="http://schemas.microsoft.com/office/powerpoint/2010/main" val="2612228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5101D4C-E7AF-A047-9E97-C9018FCF2F04}"/>
              </a:ext>
            </a:extLst>
          </p:cNvPr>
          <p:cNvSpPr txBox="1">
            <a:spLocks/>
          </p:cNvSpPr>
          <p:nvPr/>
        </p:nvSpPr>
        <p:spPr>
          <a:xfrm>
            <a:off x="233083" y="365125"/>
            <a:ext cx="11770658" cy="8092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VIIRS I1 and M5 and GOES-16 B2, SBAF uncertainty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0E35C17-8605-3E49-96FA-010F9F8E6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90042"/>
              </p:ext>
            </p:extLst>
          </p:nvPr>
        </p:nvGraphicFramePr>
        <p:xfrm>
          <a:off x="8295132" y="1669925"/>
          <a:ext cx="35619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739">
                  <a:extLst>
                    <a:ext uri="{9D8B030D-6E8A-4147-A177-3AD203B41FA5}">
                      <a16:colId xmlns:a16="http://schemas.microsoft.com/office/drawing/2014/main" val="490246388"/>
                    </a:ext>
                  </a:extLst>
                </a:gridCol>
                <a:gridCol w="878541">
                  <a:extLst>
                    <a:ext uri="{9D8B030D-6E8A-4147-A177-3AD203B41FA5}">
                      <a16:colId xmlns:a16="http://schemas.microsoft.com/office/drawing/2014/main" val="1471906260"/>
                    </a:ext>
                  </a:extLst>
                </a:gridCol>
                <a:gridCol w="785695">
                  <a:extLst>
                    <a:ext uri="{9D8B030D-6E8A-4147-A177-3AD203B41FA5}">
                      <a16:colId xmlns:a16="http://schemas.microsoft.com/office/drawing/2014/main" val="366975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SBAF sigma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341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Libya-4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749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68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Tropical Ocean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46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Sonoran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77494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27C2008-0E94-F94D-8CB4-BE7C7C61A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6332" y="1273095"/>
            <a:ext cx="4178800" cy="40969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B94F10-A350-6741-B2A7-0014335E39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001" y="1273095"/>
            <a:ext cx="3975331" cy="390861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D661C37-516B-B044-B908-A6DCE7966CE8}"/>
              </a:ext>
            </a:extLst>
          </p:cNvPr>
          <p:cNvSpPr txBox="1"/>
          <p:nvPr/>
        </p:nvSpPr>
        <p:spPr>
          <a:xfrm>
            <a:off x="2621492" y="1669925"/>
            <a:ext cx="124912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Sonoran, I1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F98FA3-E75D-7D42-8793-8F17E153A196}"/>
              </a:ext>
            </a:extLst>
          </p:cNvPr>
          <p:cNvSpPr txBox="1"/>
          <p:nvPr/>
        </p:nvSpPr>
        <p:spPr>
          <a:xfrm>
            <a:off x="6642111" y="1669925"/>
            <a:ext cx="138858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Sonoran, M5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5DE722-04DF-564E-89B0-B452886536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1663" y="3579850"/>
            <a:ext cx="3831396" cy="284509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0618EB7-3B3C-AA45-A725-D61BBBA327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9008" y="4312064"/>
            <a:ext cx="2043944" cy="74403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1CF80C7-56DE-8D41-A1F4-CA0B9F06097D}"/>
              </a:ext>
            </a:extLst>
          </p:cNvPr>
          <p:cNvSpPr txBox="1"/>
          <p:nvPr/>
        </p:nvSpPr>
        <p:spPr>
          <a:xfrm>
            <a:off x="8295132" y="1251234"/>
            <a:ext cx="263437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Met 8-11, GOES-16/Him-8</a:t>
            </a:r>
          </a:p>
        </p:txBody>
      </p:sp>
    </p:spTree>
    <p:extLst>
      <p:ext uri="{BB962C8B-B14F-4D97-AF65-F5344CB8AC3E}">
        <p14:creationId xmlns:p14="http://schemas.microsoft.com/office/powerpoint/2010/main" val="86387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5101D4C-E7AF-A047-9E97-C9018FCF2F04}"/>
              </a:ext>
            </a:extLst>
          </p:cNvPr>
          <p:cNvSpPr txBox="1">
            <a:spLocks/>
          </p:cNvSpPr>
          <p:nvPr/>
        </p:nvSpPr>
        <p:spPr>
          <a:xfrm>
            <a:off x="233083" y="365125"/>
            <a:ext cx="11770658" cy="8092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VIIRS I1 and M5 and GEO, SBAF uncertainty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0E35C17-8605-3E49-96FA-010F9F8E6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958133"/>
              </p:ext>
            </p:extLst>
          </p:nvPr>
        </p:nvGraphicFramePr>
        <p:xfrm>
          <a:off x="8295132" y="1669925"/>
          <a:ext cx="35619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739">
                  <a:extLst>
                    <a:ext uri="{9D8B030D-6E8A-4147-A177-3AD203B41FA5}">
                      <a16:colId xmlns:a16="http://schemas.microsoft.com/office/drawing/2014/main" val="490246388"/>
                    </a:ext>
                  </a:extLst>
                </a:gridCol>
                <a:gridCol w="878541">
                  <a:extLst>
                    <a:ext uri="{9D8B030D-6E8A-4147-A177-3AD203B41FA5}">
                      <a16:colId xmlns:a16="http://schemas.microsoft.com/office/drawing/2014/main" val="1471906260"/>
                    </a:ext>
                  </a:extLst>
                </a:gridCol>
                <a:gridCol w="785695">
                  <a:extLst>
                    <a:ext uri="{9D8B030D-6E8A-4147-A177-3AD203B41FA5}">
                      <a16:colId xmlns:a16="http://schemas.microsoft.com/office/drawing/2014/main" val="366975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SBAF sigma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341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Libya-4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749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68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Tropical Ocean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46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Sonoran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77494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76077B1-2D01-F548-B626-5F802781E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9328" y="3621741"/>
            <a:ext cx="4044413" cy="30890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25A2AD-2505-0743-9743-E149601009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86" r="4728"/>
          <a:stretch/>
        </p:blipFill>
        <p:spPr>
          <a:xfrm>
            <a:off x="8484242" y="4757642"/>
            <a:ext cx="2096918" cy="93710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8EFFD77-D623-664C-A375-3EDF58A8A7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03" y="3674830"/>
            <a:ext cx="3923973" cy="298290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B33D96D-16D5-2B43-BAAE-6658691799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315" y="5053852"/>
            <a:ext cx="2077098" cy="78217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8CE7A6F-9172-CB4D-80F1-4154308BEB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4301" y="3730764"/>
            <a:ext cx="3965027" cy="287103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0128E5C-0618-2C42-B7BC-E10AE746C8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4006" y="4877005"/>
            <a:ext cx="2185434" cy="830465"/>
          </a:xfrm>
          <a:prstGeom prst="rect">
            <a:avLst/>
          </a:prstGeom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C2418DF-54A6-F14E-8077-4CFEFF381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169153"/>
              </p:ext>
            </p:extLst>
          </p:nvPr>
        </p:nvGraphicFramePr>
        <p:xfrm>
          <a:off x="4397353" y="1658514"/>
          <a:ext cx="35619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739">
                  <a:extLst>
                    <a:ext uri="{9D8B030D-6E8A-4147-A177-3AD203B41FA5}">
                      <a16:colId xmlns:a16="http://schemas.microsoft.com/office/drawing/2014/main" val="490246388"/>
                    </a:ext>
                  </a:extLst>
                </a:gridCol>
                <a:gridCol w="878541">
                  <a:extLst>
                    <a:ext uri="{9D8B030D-6E8A-4147-A177-3AD203B41FA5}">
                      <a16:colId xmlns:a16="http://schemas.microsoft.com/office/drawing/2014/main" val="1471906260"/>
                    </a:ext>
                  </a:extLst>
                </a:gridCol>
                <a:gridCol w="785695">
                  <a:extLst>
                    <a:ext uri="{9D8B030D-6E8A-4147-A177-3AD203B41FA5}">
                      <a16:colId xmlns:a16="http://schemas.microsoft.com/office/drawing/2014/main" val="366975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SBAF sigma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341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Libya-4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749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68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Tropical Ocean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46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Badain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774941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6E0F88B7-DA4F-F741-86B3-86AA05262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421757"/>
              </p:ext>
            </p:extLst>
          </p:nvPr>
        </p:nvGraphicFramePr>
        <p:xfrm>
          <a:off x="414001" y="1669925"/>
          <a:ext cx="35619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739">
                  <a:extLst>
                    <a:ext uri="{9D8B030D-6E8A-4147-A177-3AD203B41FA5}">
                      <a16:colId xmlns:a16="http://schemas.microsoft.com/office/drawing/2014/main" val="490246388"/>
                    </a:ext>
                  </a:extLst>
                </a:gridCol>
                <a:gridCol w="878541">
                  <a:extLst>
                    <a:ext uri="{9D8B030D-6E8A-4147-A177-3AD203B41FA5}">
                      <a16:colId xmlns:a16="http://schemas.microsoft.com/office/drawing/2014/main" val="1471906260"/>
                    </a:ext>
                  </a:extLst>
                </a:gridCol>
                <a:gridCol w="785695">
                  <a:extLst>
                    <a:ext uri="{9D8B030D-6E8A-4147-A177-3AD203B41FA5}">
                      <a16:colId xmlns:a16="http://schemas.microsoft.com/office/drawing/2014/main" val="366975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SBAF sigma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341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Libya-4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749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68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Tropical Ocean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46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Arabia-1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774941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CCEE720-CEC4-1F4E-AC5F-911FB7DAA2D5}"/>
              </a:ext>
            </a:extLst>
          </p:cNvPr>
          <p:cNvSpPr txBox="1"/>
          <p:nvPr/>
        </p:nvSpPr>
        <p:spPr>
          <a:xfrm>
            <a:off x="1474010" y="1289182"/>
            <a:ext cx="126335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Meteosat-7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CD5BF1-4FC8-0E41-A7E3-B67116D67F45}"/>
              </a:ext>
            </a:extLst>
          </p:cNvPr>
          <p:cNvSpPr txBox="1"/>
          <p:nvPr/>
        </p:nvSpPr>
        <p:spPr>
          <a:xfrm>
            <a:off x="5774680" y="1252208"/>
            <a:ext cx="68922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FY-2E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363FBFC-B090-2F40-87E2-F914781324D7}"/>
              </a:ext>
            </a:extLst>
          </p:cNvPr>
          <p:cNvSpPr txBox="1"/>
          <p:nvPr/>
        </p:nvSpPr>
        <p:spPr>
          <a:xfrm>
            <a:off x="9946075" y="1271992"/>
            <a:ext cx="100213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GOES-15</a:t>
            </a:r>
          </a:p>
        </p:txBody>
      </p:sp>
    </p:spTree>
    <p:extLst>
      <p:ext uri="{BB962C8B-B14F-4D97-AF65-F5344CB8AC3E}">
        <p14:creationId xmlns:p14="http://schemas.microsoft.com/office/powerpoint/2010/main" val="1402146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8D49-BACA-014E-BC9A-28FD2339B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AE1DB-26AC-2A4D-A821-09E7371EE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the M bands, since they have larger pixels and therefor have less radiometric uncertainty if the spectral response is the same</a:t>
            </a:r>
          </a:p>
          <a:p>
            <a:r>
              <a:rPr lang="en-US" dirty="0"/>
              <a:t>For I1 and M5 bands, the spectral response differs. Most of the concurrent GEO and MODIS imagers have spectral responses more similar to M5 than I1. </a:t>
            </a:r>
          </a:p>
          <a:p>
            <a:pPr lvl="1"/>
            <a:r>
              <a:rPr lang="en-US" dirty="0"/>
              <a:t>The I1 band SBAF uncertainty is less for the concurrent GEO and MODIS imagers. If the GEO imagers have very broad SRF than the SBAFs are similar</a:t>
            </a:r>
          </a:p>
          <a:p>
            <a:pPr lvl="1"/>
            <a:r>
              <a:rPr lang="en-US" dirty="0"/>
              <a:t>But the I1 radiometric noise is larger. If 4 I1 pixels are averaged the radiometric noise should be similar</a:t>
            </a:r>
          </a:p>
          <a:p>
            <a:r>
              <a:rPr lang="en-US" dirty="0"/>
              <a:t>Most also consider data availability and programming 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6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571</Words>
  <Application>Microsoft Macintosh PowerPoint</Application>
  <PresentationFormat>Widescreen</PresentationFormat>
  <Paragraphs>125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Using VIIRS I or M band as the calibration reference</vt:lpstr>
      <vt:lpstr>Introduction, VIIRS I and M band differences</vt:lpstr>
      <vt:lpstr>Selection Criteria for the 0.65µm I or M band as the calibration reference</vt:lpstr>
      <vt:lpstr>VIIRS I1 and M5 0.65µm spectral response</vt:lpstr>
      <vt:lpstr>VIIRS I2/M7 and I3/M10 spectral response</vt:lpstr>
      <vt:lpstr>PowerPoint Presentation</vt:lpstr>
      <vt:lpstr>PowerPoint Presentation</vt:lpstr>
      <vt:lpstr>PowerPoint Presentation</vt:lpstr>
      <vt:lpstr>Conclusions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VIIRS I or M band reference</dc:title>
  <dc:creator>Microsoft Office User</dc:creator>
  <cp:lastModifiedBy>Microsoft Office User</cp:lastModifiedBy>
  <cp:revision>22</cp:revision>
  <dcterms:created xsi:type="dcterms:W3CDTF">2018-06-29T14:46:06Z</dcterms:created>
  <dcterms:modified xsi:type="dcterms:W3CDTF">2018-06-29T16:26:00Z</dcterms:modified>
</cp:coreProperties>
</file>