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1" r:id="rId1"/>
    <p:sldMasterId id="2147483794" r:id="rId2"/>
  </p:sldMasterIdLst>
  <p:notesMasterIdLst>
    <p:notesMasterId r:id="rId29"/>
  </p:notesMasterIdLst>
  <p:handoutMasterIdLst>
    <p:handoutMasterId r:id="rId30"/>
  </p:handoutMasterIdLst>
  <p:sldIdLst>
    <p:sldId id="257" r:id="rId3"/>
    <p:sldId id="795" r:id="rId4"/>
    <p:sldId id="809" r:id="rId5"/>
    <p:sldId id="810" r:id="rId6"/>
    <p:sldId id="811" r:id="rId7"/>
    <p:sldId id="376" r:id="rId8"/>
    <p:sldId id="377" r:id="rId9"/>
    <p:sldId id="777" r:id="rId10"/>
    <p:sldId id="764" r:id="rId11"/>
    <p:sldId id="766" r:id="rId12"/>
    <p:sldId id="767" r:id="rId13"/>
    <p:sldId id="781" r:id="rId14"/>
    <p:sldId id="420" r:id="rId15"/>
    <p:sldId id="798" r:id="rId16"/>
    <p:sldId id="799" r:id="rId17"/>
    <p:sldId id="800" r:id="rId18"/>
    <p:sldId id="801" r:id="rId19"/>
    <p:sldId id="790" r:id="rId20"/>
    <p:sldId id="793" r:id="rId21"/>
    <p:sldId id="792" r:id="rId22"/>
    <p:sldId id="794" r:id="rId23"/>
    <p:sldId id="802" r:id="rId24"/>
    <p:sldId id="804" r:id="rId25"/>
    <p:sldId id="812" r:id="rId26"/>
    <p:sldId id="813" r:id="rId27"/>
    <p:sldId id="44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66"/>
    <a:srgbClr val="008080"/>
    <a:srgbClr val="CCABD9"/>
    <a:srgbClr val="B9ADD7"/>
    <a:srgbClr val="FE8C2E"/>
    <a:srgbClr val="F8733E"/>
    <a:srgbClr val="88B6E8"/>
    <a:srgbClr val="EBB3EB"/>
    <a:srgbClr val="FC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0" autoAdjust="0"/>
    <p:restoredTop sz="98611" autoAdjust="0"/>
  </p:normalViewPr>
  <p:slideViewPr>
    <p:cSldViewPr>
      <p:cViewPr varScale="1">
        <p:scale>
          <a:sx n="77" d="100"/>
          <a:sy n="77" d="100"/>
        </p:scale>
        <p:origin x="-96" y="-822"/>
      </p:cViewPr>
      <p:guideLst>
        <p:guide orient="horz" pos="2160"/>
        <p:guide pos="2880"/>
      </p:guideLst>
    </p:cSldViewPr>
  </p:slideViewPr>
  <p:outlineViewPr>
    <p:cViewPr>
      <p:scale>
        <a:sx n="33" d="100"/>
        <a:sy n="33" d="100"/>
      </p:scale>
      <p:origin x="0" y="4068"/>
    </p:cViewPr>
  </p:outlineViewPr>
  <p:notesTextViewPr>
    <p:cViewPr>
      <p:scale>
        <a:sx n="1" d="1"/>
        <a:sy n="1" d="1"/>
      </p:scale>
      <p:origin x="0" y="0"/>
    </p:cViewPr>
  </p:notesTextViewPr>
  <p:sorterViewPr>
    <p:cViewPr>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ABAFA95-70F6-40C4-BB3F-47E7D87EA212}" type="datetimeFigureOut">
              <a:rPr lang="en-US" smtClean="0"/>
              <a:t>7/17/2018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0DA6F54-7005-4AD3-BF13-D4E2AF4733E9}" type="slidenum">
              <a:rPr lang="en-US" smtClean="0"/>
              <a:t>‹#›</a:t>
            </a:fld>
            <a:endParaRPr lang="en-US"/>
          </a:p>
        </p:txBody>
      </p:sp>
    </p:spTree>
    <p:extLst>
      <p:ext uri="{BB962C8B-B14F-4D97-AF65-F5344CB8AC3E}">
        <p14:creationId xmlns:p14="http://schemas.microsoft.com/office/powerpoint/2010/main" val="817668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F94F6F-2BC9-4879-8497-8D58B67C435C}" type="datetimeFigureOut">
              <a:rPr lang="en-US" smtClean="0"/>
              <a:t>7/17/2018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E3AA88-98BF-4FC1-BE7D-F98D799AAF82}" type="slidenum">
              <a:rPr lang="en-US" smtClean="0"/>
              <a:t>‹#›</a:t>
            </a:fld>
            <a:endParaRPr lang="en-US"/>
          </a:p>
        </p:txBody>
      </p:sp>
    </p:spTree>
    <p:extLst>
      <p:ext uri="{BB962C8B-B14F-4D97-AF65-F5344CB8AC3E}">
        <p14:creationId xmlns:p14="http://schemas.microsoft.com/office/powerpoint/2010/main" val="24201206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000">
                <a:solidFill>
                  <a:schemeClr val="tx1"/>
                </a:solidFill>
                <a:latin typeface="Arial Narrow" pitchFamily="34" charset="0"/>
                <a:cs typeface="Arial" pitchFamily="34" charset="0"/>
              </a:defRPr>
            </a:lvl1pPr>
            <a:lvl2pPr marL="742950" indent="-285750" eaLnBrk="0" hangingPunct="0">
              <a:defRPr sz="2000">
                <a:solidFill>
                  <a:schemeClr val="tx1"/>
                </a:solidFill>
                <a:latin typeface="Arial Narrow" pitchFamily="34" charset="0"/>
                <a:cs typeface="Arial" pitchFamily="34" charset="0"/>
              </a:defRPr>
            </a:lvl2pPr>
            <a:lvl3pPr marL="1143000" indent="-228600" eaLnBrk="0" hangingPunct="0">
              <a:defRPr sz="2000">
                <a:solidFill>
                  <a:schemeClr val="tx1"/>
                </a:solidFill>
                <a:latin typeface="Arial Narrow" pitchFamily="34" charset="0"/>
                <a:cs typeface="Arial" pitchFamily="34" charset="0"/>
              </a:defRPr>
            </a:lvl3pPr>
            <a:lvl4pPr marL="1600200" indent="-228600" eaLnBrk="0" hangingPunct="0">
              <a:defRPr sz="2000">
                <a:solidFill>
                  <a:schemeClr val="tx1"/>
                </a:solidFill>
                <a:latin typeface="Arial Narrow" pitchFamily="34" charset="0"/>
                <a:cs typeface="Arial" pitchFamily="34" charset="0"/>
              </a:defRPr>
            </a:lvl4pPr>
            <a:lvl5pPr marL="2057400" indent="-228600" eaLnBrk="0" hangingPunct="0">
              <a:defRPr sz="20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Narrow" pitchFamily="34" charset="0"/>
                <a:cs typeface="Arial" pitchFamily="34" charset="0"/>
              </a:defRPr>
            </a:lvl9pPr>
          </a:lstStyle>
          <a:p>
            <a:pPr eaLnBrk="1" hangingPunct="1"/>
            <a:fld id="{52E05E54-7D95-4B82-A1CC-72A6C64AFB91}" type="slidenum">
              <a:rPr lang="en-US" altLang="en-US" sz="1200">
                <a:solidFill>
                  <a:prstClr val="black"/>
                </a:solidFill>
                <a:latin typeface="Arial" pitchFamily="34" charset="0"/>
              </a:rPr>
              <a:pPr eaLnBrk="1" hangingPunct="1"/>
              <a:t>1</a:t>
            </a:fld>
            <a:endParaRPr lang="en-US" altLang="en-US" sz="1200">
              <a:solidFill>
                <a:prstClr val="black"/>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b="1" baseline="30000"/>
            </a:lvl1pPr>
          </a:lstStyle>
          <a:p>
            <a:endParaRPr lang="en-US" dirty="0"/>
          </a:p>
        </p:txBody>
      </p:sp>
      <p:sp>
        <p:nvSpPr>
          <p:cNvPr id="3" name="Subtitle 2"/>
          <p:cNvSpPr>
            <a:spLocks noGrp="1"/>
          </p:cNvSpPr>
          <p:nvPr>
            <p:ph type="subTitle" idx="1" hasCustomPrompt="1"/>
          </p:nvPr>
        </p:nvSpPr>
        <p:spPr>
          <a:xfrm>
            <a:off x="1371600" y="3886200"/>
            <a:ext cx="6400800" cy="1219200"/>
          </a:xfrm>
        </p:spPr>
        <p:txBody>
          <a:bodyPr>
            <a:normAutofit/>
          </a:bodyPr>
          <a:lstStyle>
            <a:lvl1pPr marL="0" indent="0" algn="ctr">
              <a:buNone/>
              <a:defRPr sz="4000" baseline="30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16th GSICS Executive Panel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CGMS-46-GSICS, Bangalore, India, 3-8 June 2018</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pic>
        <p:nvPicPr>
          <p:cNvPr id="7" name="Picture 6" descr="H:\MY DOCUMENTS\GSICS\logo\GSICS500px.png"/>
          <p:cNvPicPr/>
          <p:nvPr userDrawn="1"/>
        </p:nvPicPr>
        <p:blipFill>
          <a:blip r:embed="rId2" cstate="print"/>
          <a:srcRect/>
          <a:stretch>
            <a:fillRect/>
          </a:stretch>
        </p:blipFill>
        <p:spPr bwMode="auto">
          <a:xfrm>
            <a:off x="6553200" y="228600"/>
            <a:ext cx="2085975" cy="846455"/>
          </a:xfrm>
          <a:prstGeom prst="rect">
            <a:avLst/>
          </a:prstGeom>
          <a:noFill/>
        </p:spPr>
      </p:pic>
    </p:spTree>
    <p:extLst>
      <p:ext uri="{BB962C8B-B14F-4D97-AF65-F5344CB8AC3E}">
        <p14:creationId xmlns:p14="http://schemas.microsoft.com/office/powerpoint/2010/main" val="39743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DA970196-F613-46A9-B4DD-0BAFE3755C2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82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0AD9305D-B669-4E67-B7E8-D948A875DD9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998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34820" y="76200"/>
            <a:ext cx="7886700"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52400" y="735870"/>
            <a:ext cx="880615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359140" y="6602009"/>
            <a:ext cx="784860" cy="246221"/>
          </a:xfrm>
          <a:prstGeom prst="rect">
            <a:avLst/>
          </a:prstGeom>
          <a:noFill/>
        </p:spPr>
        <p:txBody>
          <a:bodyPr wrap="square" rtlCol="0">
            <a:spAutoFit/>
          </a:bodyPr>
          <a:lstStyle/>
          <a:p>
            <a:pPr algn="r"/>
            <a:fld id="{81DDF0A2-C106-43E5-8EA9-B1F17B7001B3}" type="slidenum">
              <a:rPr lang="ko-KR" altLang="en-US" sz="1000" b="1">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380471" y="914400"/>
            <a:ext cx="8554646"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8" descr="H:\MY DOCUMENTS\GSICS\logo\GSICS180px.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561389" y="9"/>
            <a:ext cx="1582615" cy="695325"/>
          </a:xfrm>
          <a:prstGeom prst="rect">
            <a:avLst/>
          </a:prstGeom>
          <a:noFill/>
          <a:ln w="9525">
            <a:noFill/>
            <a:miter lim="800000"/>
            <a:headEnd/>
            <a:tailEnd/>
          </a:ln>
        </p:spPr>
      </p:pic>
    </p:spTree>
    <p:extLst>
      <p:ext uri="{BB962C8B-B14F-4D97-AF65-F5344CB8AC3E}">
        <p14:creationId xmlns:p14="http://schemas.microsoft.com/office/powerpoint/2010/main" val="406757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Y DOCUMENTS\GSICS\logo\GSICS500px.png"/>
          <p:cNvPicPr>
            <a:picLocks noChangeAspect="1" noChangeArrowheads="1"/>
          </p:cNvPicPr>
          <p:nvPr userDrawn="1"/>
        </p:nvPicPr>
        <p:blipFill>
          <a:blip r:embed="rId2" cstate="print"/>
          <a:srcRect/>
          <a:stretch>
            <a:fillRect/>
          </a:stretch>
        </p:blipFill>
        <p:spPr bwMode="auto">
          <a:xfrm>
            <a:off x="2373923" y="-2"/>
            <a:ext cx="4396154" cy="1933575"/>
          </a:xfrm>
          <a:prstGeom prst="rect">
            <a:avLst/>
          </a:prstGeom>
          <a:noFill/>
          <a:ln w="9525">
            <a:noFill/>
            <a:miter lim="800000"/>
            <a:headEnd/>
            <a:tailEnd/>
          </a:ln>
        </p:spPr>
      </p:pic>
      <p:sp>
        <p:nvSpPr>
          <p:cNvPr id="2" name="Title 1"/>
          <p:cNvSpPr>
            <a:spLocks noGrp="1"/>
          </p:cNvSpPr>
          <p:nvPr>
            <p:ph type="ctrTitle"/>
          </p:nvPr>
        </p:nvSpPr>
        <p:spPr>
          <a:xfrm>
            <a:off x="685800" y="213044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8523415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1" y="1090622"/>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grpSp>
    </p:spTree>
    <p:extLst>
      <p:ext uri="{BB962C8B-B14F-4D97-AF65-F5344CB8AC3E}">
        <p14:creationId xmlns:p14="http://schemas.microsoft.com/office/powerpoint/2010/main" val="298287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34820" y="76200"/>
            <a:ext cx="7886700"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52400" y="735870"/>
            <a:ext cx="880615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359140" y="6602009"/>
            <a:ext cx="784860" cy="246221"/>
          </a:xfrm>
          <a:prstGeom prst="rect">
            <a:avLst/>
          </a:prstGeom>
          <a:noFill/>
        </p:spPr>
        <p:txBody>
          <a:bodyPr wrap="square" rtlCol="0">
            <a:spAutoFit/>
          </a:bodyPr>
          <a:lstStyle/>
          <a:p>
            <a:pPr algn="r"/>
            <a:fld id="{81DDF0A2-C106-43E5-8EA9-B1F17B7001B3}" type="slidenum">
              <a:rPr lang="ko-KR" altLang="en-US" sz="1000" b="1" smtClean="0">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380471" y="914400"/>
            <a:ext cx="8554646"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8" descr="H:\MY DOCUMENTS\GSICS\logo\GSICS180px.png"/>
          <p:cNvPicPr>
            <a:picLocks noChangeAspect="1" noChangeArrowheads="1"/>
          </p:cNvPicPr>
          <p:nvPr userDrawn="1"/>
        </p:nvPicPr>
        <p:blipFill>
          <a:blip r:embed="rId2" cstate="print"/>
          <a:srcRect/>
          <a:stretch>
            <a:fillRect/>
          </a:stretch>
        </p:blipFill>
        <p:spPr bwMode="auto">
          <a:xfrm>
            <a:off x="7561389" y="9"/>
            <a:ext cx="1582615" cy="695325"/>
          </a:xfrm>
          <a:prstGeom prst="rect">
            <a:avLst/>
          </a:prstGeom>
          <a:noFill/>
          <a:ln w="9525">
            <a:noFill/>
            <a:miter lim="800000"/>
            <a:headEnd/>
            <a:tailEnd/>
          </a:ln>
        </p:spPr>
      </p:pic>
    </p:spTree>
    <p:extLst>
      <p:ext uri="{BB962C8B-B14F-4D97-AF65-F5344CB8AC3E}">
        <p14:creationId xmlns:p14="http://schemas.microsoft.com/office/powerpoint/2010/main" val="20781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78479" cy="1020762"/>
          </a:xfrm>
        </p:spPr>
        <p:txBody>
          <a:bodyPr>
            <a:normAutofit/>
          </a:bodyPr>
          <a:lstStyle>
            <a:lvl1pPr>
              <a:defRPr sz="3600" b="1">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5912A9D5-BB68-4CBF-AC39-42D45F52C8D7}" type="slidenum">
              <a:rPr lang="en-US" altLang="en-US" smtClean="0">
                <a:solidFill>
                  <a:srgbClr val="000000"/>
                </a:solidFill>
              </a:rPr>
              <a:pPr>
                <a:defRPr/>
              </a:pPr>
              <a:t>‹#›</a:t>
            </a:fld>
            <a:endParaRPr lang="en-US" altLang="en-US">
              <a:solidFill>
                <a:srgbClr val="000000"/>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4441" y="76200"/>
            <a:ext cx="1793359"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7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7D5E4783-BD83-4BEF-8FB0-79BD46365AF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193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944562"/>
          </a:xfrm>
        </p:spPr>
        <p:txBody>
          <a:bodyPr>
            <a:normAutofit/>
          </a:bodyPr>
          <a:lstStyle>
            <a:lvl1pPr>
              <a:defRPr sz="3200" b="1">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1702B71D-E2F9-4584-A370-DE6217F54917}" type="slidenum">
              <a:rPr lang="en-US" altLang="en-US" smtClean="0">
                <a:solidFill>
                  <a:srgbClr val="000000"/>
                </a:solidFill>
              </a:rPr>
              <a:pPr>
                <a:defRPr/>
              </a:pPr>
              <a:t>‹#›</a:t>
            </a:fld>
            <a:endParaRPr lang="en-US" altLang="en-US">
              <a:solidFill>
                <a:srgbClr val="000000"/>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3941"/>
            <a:ext cx="1981200" cy="79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9" name="Slide Number Placeholder 8"/>
          <p:cNvSpPr>
            <a:spLocks noGrp="1"/>
          </p:cNvSpPr>
          <p:nvPr>
            <p:ph type="sldNum" sz="quarter" idx="12"/>
          </p:nvPr>
        </p:nvSpPr>
        <p:spPr/>
        <p:txBody>
          <a:bodyPr/>
          <a:lstStyle/>
          <a:p>
            <a:pPr>
              <a:defRPr/>
            </a:pPr>
            <a:fld id="{EA5A7ED1-5977-4ABD-A821-DB0A35CB325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325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944562"/>
          </a:xfrm>
        </p:spPr>
        <p:txBody>
          <a:bodyPr>
            <a:normAutofit/>
          </a:bodyPr>
          <a:lstStyle>
            <a:lvl1pPr>
              <a:defRPr sz="3600" b="1">
                <a:solidFill>
                  <a:schemeClr val="accent1">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5" name="Slide Number Placeholder 4"/>
          <p:cNvSpPr>
            <a:spLocks noGrp="1"/>
          </p:cNvSpPr>
          <p:nvPr>
            <p:ph type="sldNum" sz="quarter" idx="12"/>
          </p:nvPr>
        </p:nvSpPr>
        <p:spPr/>
        <p:txBody>
          <a:bodyPr/>
          <a:lstStyle/>
          <a:p>
            <a:pPr>
              <a:defRPr/>
            </a:pPr>
            <a:fld id="{E66F67B0-CE83-4784-8955-7A0362C282B0}" type="slidenum">
              <a:rPr lang="en-US" altLang="en-US" smtClean="0">
                <a:solidFill>
                  <a:srgbClr val="000000"/>
                </a:solidFill>
              </a:rPr>
              <a:pPr>
                <a:defRPr/>
              </a:pPr>
              <a:t>‹#›</a:t>
            </a:fld>
            <a:endParaRPr lang="en-US" altLang="en-US">
              <a:solidFill>
                <a:srgbClr val="000000"/>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76200"/>
            <a:ext cx="16989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4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4" name="Slide Number Placeholder 3"/>
          <p:cNvSpPr>
            <a:spLocks noGrp="1"/>
          </p:cNvSpPr>
          <p:nvPr>
            <p:ph type="sldNum" sz="quarter" idx="12"/>
          </p:nvPr>
        </p:nvSpPr>
        <p:spPr/>
        <p:txBody>
          <a:bodyPr/>
          <a:lstStyle/>
          <a:p>
            <a:pPr>
              <a:defRPr/>
            </a:pPr>
            <a:fld id="{E20D01CA-FB6E-4E82-BD7D-9CEBC0A01D0D}"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615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DA0E5B05-0151-462C-B5A2-851639A20A0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554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C6353C61-3313-4904-B39E-EEE146B3C88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513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CGMS-46-GSICS, Bangalore, India, 3-8 June 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4DEC690-8E2B-4D18-8137-45DE636712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087565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7"/>
            <a:ext cx="82296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30361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oiswww.eumetsat.org/epsreports/html/index.php" TargetMode="External"/><Relationship Id="rId7" Type="http://schemas.openxmlformats.org/officeDocument/2006/relationships/hyperlink" Target="https://www.star.nesdis.noaa.gov/icvs/" TargetMode="External"/><Relationship Id="rId2" Type="http://schemas.openxmlformats.org/officeDocument/2006/relationships/hyperlink" Target="http://gsics.nsmc.org.cn/portal/en/fycv/ipm.html" TargetMode="External"/><Relationship Id="rId1" Type="http://schemas.openxmlformats.org/officeDocument/2006/relationships/slideLayout" Target="../slideLayouts/slideLayout12.xml"/><Relationship Id="rId6" Type="http://schemas.openxmlformats.org/officeDocument/2006/relationships/hyperlink" Target="https://www.star.nesdis.noaa.gov/GOESCal/index.php" TargetMode="External"/><Relationship Id="rId5" Type="http://schemas.openxmlformats.org/officeDocument/2006/relationships/hyperlink" Target="http://nmsc.kma.go.kr/html/homepage/ko/chollian/Quality/selectQuality.do" TargetMode="External"/><Relationship Id="rId4" Type="http://schemas.openxmlformats.org/officeDocument/2006/relationships/hyperlink" Target="http://www.data.jma.go.jp/mscweb/en/operation/calibration_portal.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www.data.jma.go.jp/mscweb/data/monitoring/gsics/ir/ATBD_for_JMA_Demonstration_GSICS_Inter-Calibration_of_MTSAT_Himawari-AIRSIASI.pdf"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gsics.atmos.umd.edu/pub/Development/AtbdCentral/GSICS_ATBD_RayMatch_NASA_2011_09.pdf" TargetMode="External"/><Relationship Id="rId7" Type="http://schemas.openxmlformats.org/officeDocument/2006/relationships/image" Target="../media/image10.png"/><Relationship Id="rId2" Type="http://schemas.openxmlformats.org/officeDocument/2006/relationships/hyperlink" Target="https://cloudsgate2.larc.nasa.gov/cgi-bin/site/showdoc?mnemonic=SBAF"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data.jma.go.jp/mscweb/data/monitoring/gsics/vis/techinfo_visvical.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ctrTitle"/>
          </p:nvPr>
        </p:nvSpPr>
        <p:spPr>
          <a:xfrm>
            <a:off x="685800" y="1219199"/>
            <a:ext cx="7772400" cy="2971801"/>
          </a:xfrm>
        </p:spPr>
        <p:txBody>
          <a:bodyPr>
            <a:noAutofit/>
          </a:bodyPr>
          <a:lstStyle/>
          <a:p>
            <a:r>
              <a:rPr lang="en-US" sz="6000" dirty="0" smtClean="0"/>
              <a:t>GSICS-EP-19 debrief</a:t>
            </a:r>
            <a:r>
              <a:rPr lang="en-GB" sz="2800" b="1" dirty="0"/>
              <a:t/>
            </a:r>
            <a:br>
              <a:rPr lang="en-GB" sz="2800" b="1" dirty="0"/>
            </a:br>
            <a:r>
              <a:rPr lang="en-GB" sz="2800" dirty="0"/>
              <a:t/>
            </a:r>
            <a:br>
              <a:rPr lang="en-GB" sz="2800" dirty="0"/>
            </a:br>
            <a:r>
              <a:rPr lang="en-GB" sz="3200" b="1" dirty="0"/>
              <a:t>19</a:t>
            </a:r>
            <a:r>
              <a:rPr lang="en-GB" sz="3200" b="1" baseline="30000" dirty="0"/>
              <a:t>th</a:t>
            </a:r>
            <a:r>
              <a:rPr lang="en-GB" sz="3200" b="1" dirty="0"/>
              <a:t> GSICS Executive Panel, </a:t>
            </a:r>
            <a:r>
              <a:rPr lang="en-GB" sz="3200" b="1" dirty="0" err="1" smtClean="0"/>
              <a:t>Bangal</a:t>
            </a:r>
            <a:r>
              <a:rPr lang="en-US" sz="3200" dirty="0"/>
              <a:t>o</a:t>
            </a:r>
            <a:r>
              <a:rPr lang="en-US" altLang="ja-JP" sz="3200" b="1" dirty="0" smtClean="0"/>
              <a:t>re</a:t>
            </a:r>
            <a:r>
              <a:rPr lang="en-GB" sz="3200" b="1" dirty="0"/>
              <a:t>, India, 1-2 June 2018 </a:t>
            </a:r>
            <a:endParaRPr lang="en-US" altLang="en-US" b="1" dirty="0"/>
          </a:p>
        </p:txBody>
      </p:sp>
    </p:spTree>
    <p:extLst>
      <p:ext uri="{BB962C8B-B14F-4D97-AF65-F5344CB8AC3E}">
        <p14:creationId xmlns:p14="http://schemas.microsoft.com/office/powerpoint/2010/main" val="7576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993223"/>
            <a:ext cx="9144000" cy="2770197"/>
          </a:xfrm>
          <a:prstGeom prst="rect">
            <a:avLst/>
          </a:prstGeom>
        </p:spPr>
      </p:pic>
      <p:graphicFrame>
        <p:nvGraphicFramePr>
          <p:cNvPr id="9"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451061" y="1169328"/>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xmlns="" val="1129682067"/>
                    </a:ext>
                  </a:extLst>
                </a:gridCol>
                <a:gridCol w="664615">
                  <a:extLst>
                    <a:ext uri="{9D8B030D-6E8A-4147-A177-3AD203B41FA5}">
                      <a16:colId xmlns:a16="http://schemas.microsoft.com/office/drawing/2014/main" xmlns="" val="3460122845"/>
                    </a:ext>
                  </a:extLst>
                </a:gridCol>
                <a:gridCol w="664615">
                  <a:extLst>
                    <a:ext uri="{9D8B030D-6E8A-4147-A177-3AD203B41FA5}">
                      <a16:colId xmlns:a16="http://schemas.microsoft.com/office/drawing/2014/main" xmlns="" val="1791563895"/>
                    </a:ext>
                  </a:extLst>
                </a:gridCol>
                <a:gridCol w="664615">
                  <a:extLst>
                    <a:ext uri="{9D8B030D-6E8A-4147-A177-3AD203B41FA5}">
                      <a16:colId xmlns:a16="http://schemas.microsoft.com/office/drawing/2014/main" xmlns="" val="2641817671"/>
                    </a:ext>
                  </a:extLst>
                </a:gridCol>
                <a:gridCol w="664615">
                  <a:extLst>
                    <a:ext uri="{9D8B030D-6E8A-4147-A177-3AD203B41FA5}">
                      <a16:colId xmlns:a16="http://schemas.microsoft.com/office/drawing/2014/main" xmlns="" val="359817215"/>
                    </a:ext>
                  </a:extLst>
                </a:gridCol>
                <a:gridCol w="664615">
                  <a:extLst>
                    <a:ext uri="{9D8B030D-6E8A-4147-A177-3AD203B41FA5}">
                      <a16:colId xmlns:a16="http://schemas.microsoft.com/office/drawing/2014/main" xmlns="" val="875875644"/>
                    </a:ext>
                  </a:extLst>
                </a:gridCol>
                <a:gridCol w="664615">
                  <a:extLst>
                    <a:ext uri="{9D8B030D-6E8A-4147-A177-3AD203B41FA5}">
                      <a16:colId xmlns:a16="http://schemas.microsoft.com/office/drawing/2014/main" xmlns="" val="2027243740"/>
                    </a:ext>
                  </a:extLst>
                </a:gridCol>
                <a:gridCol w="664615">
                  <a:extLst>
                    <a:ext uri="{9D8B030D-6E8A-4147-A177-3AD203B41FA5}">
                      <a16:colId xmlns:a16="http://schemas.microsoft.com/office/drawing/2014/main" xmlns="" val="3285876400"/>
                    </a:ext>
                  </a:extLst>
                </a:gridCol>
                <a:gridCol w="664615">
                  <a:extLst>
                    <a:ext uri="{9D8B030D-6E8A-4147-A177-3AD203B41FA5}">
                      <a16:colId xmlns:a16="http://schemas.microsoft.com/office/drawing/2014/main" xmlns=""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-1.41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0.12</a:t>
                      </a:r>
                    </a:p>
                  </a:txBody>
                  <a:tcPr marL="42203" marR="42203" anchor="ctr"/>
                </a:tc>
                <a:tc>
                  <a:txBody>
                    <a:bodyPr/>
                    <a:lstStyle/>
                    <a:p>
                      <a:pPr algn="ctr" fontAlgn="ctr"/>
                      <a:r>
                        <a:rPr lang="en-US" altLang="ja-JP" sz="1300" u="none" strike="noStrike" dirty="0">
                          <a:effectLst/>
                          <a:latin typeface="+mn-lt"/>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-0.39</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-0.08</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-0.44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-0.46</a:t>
                      </a:r>
                    </a:p>
                  </a:txBody>
                  <a:tcPr marL="42203" marR="42203" anchor="ctr"/>
                </a:tc>
                <a:extLst>
                  <a:ext uri="{0D108BD9-81ED-4DB2-BD59-A6C34878D82A}">
                    <a16:rowId xmlns:a16="http://schemas.microsoft.com/office/drawing/2014/main" xmlns="" val="10004"/>
                  </a:ext>
                </a:extLst>
              </a:tr>
            </a:tbl>
          </a:graphicData>
        </a:graphic>
      </p:graphicFrame>
      <p:sp>
        <p:nvSpPr>
          <p:cNvPr id="10" name="テキスト ボックス 9">
            <a:extLst>
              <a:ext uri="{FF2B5EF4-FFF2-40B4-BE49-F238E27FC236}">
                <a16:creationId xmlns:a16="http://schemas.microsoft.com/office/drawing/2014/main" xmlns="" id="{1C6FFB28-0744-4297-A6EB-FCFA2F695440}"/>
              </a:ext>
            </a:extLst>
          </p:cNvPr>
          <p:cNvSpPr txBox="1"/>
          <p:nvPr/>
        </p:nvSpPr>
        <p:spPr>
          <a:xfrm>
            <a:off x="169775" y="831503"/>
            <a:ext cx="884704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Meteosat-9/SEVIRI IR Calibration Performance in 2017 (All uncertainties are k=1) </a:t>
            </a:r>
            <a:endParaRPr kumimoji="1"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xmlns="" id="{2200609E-0E68-47AF-8ADB-06833B8E56F8}"/>
              </a:ext>
            </a:extLst>
          </p:cNvPr>
          <p:cNvSpPr txBox="1"/>
          <p:nvPr/>
        </p:nvSpPr>
        <p:spPr>
          <a:xfrm>
            <a:off x="155575" y="2902185"/>
            <a:ext cx="8749185" cy="803297"/>
          </a:xfrm>
          <a:prstGeom prst="rect">
            <a:avLst/>
          </a:prstGeom>
          <a:noFill/>
        </p:spPr>
        <p:txBody>
          <a:bodyPr wrap="square" rtlCol="0">
            <a:spAutoFit/>
          </a:bodyPr>
          <a:lstStyle/>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The statistics are derived from Meteosat-9/SEVIRI Operational GSICS Re-Analysis Correction vs. Metop-A/IASI</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Meteosat-9 operated in Rapid Scan Service during most of this period, which increases the bias uncertainties</a:t>
            </a:r>
          </a:p>
        </p:txBody>
      </p:sp>
      <p:sp>
        <p:nvSpPr>
          <p:cNvPr id="12" name="タイトル 1"/>
          <p:cNvSpPr txBox="1">
            <a:spLocks/>
          </p:cNvSpPr>
          <p:nvPr/>
        </p:nvSpPr>
        <p:spPr bwMode="auto">
          <a:xfrm>
            <a:off x="169775" y="160338"/>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Meteosat-9/SEVIRI IR Bands</a:t>
            </a:r>
            <a:endParaRPr kumimoji="1" lang="ja-JP" altLang="en-US"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14" name="正方形/長方形 13"/>
          <p:cNvSpPr/>
          <p:nvPr/>
        </p:nvSpPr>
        <p:spPr>
          <a:xfrm>
            <a:off x="275496" y="3700835"/>
            <a:ext cx="8868503"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Time series of Meteosat-9/SEVIRI Tb biases w.r.t. </a:t>
            </a:r>
            <a:r>
              <a:rPr kumimoji="0" lang="en-US" altLang="ja-JP" sz="16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-A/IASI at standard radiance</a:t>
            </a:r>
            <a:endParaRPr kumimoji="0"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5" name="Picture 1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83077" y="5109699"/>
            <a:ext cx="996043" cy="1445079"/>
          </a:xfrm>
          <a:prstGeom prst="rect">
            <a:avLst/>
          </a:prstGeom>
        </p:spPr>
      </p:pic>
    </p:spTree>
    <p:extLst>
      <p:ext uri="{BB962C8B-B14F-4D97-AF65-F5344CB8AC3E}">
        <p14:creationId xmlns:p14="http://schemas.microsoft.com/office/powerpoint/2010/main" val="155210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85602"/>
            <a:ext cx="9144000" cy="2977818"/>
          </a:xfrm>
          <a:prstGeom prst="rect">
            <a:avLst/>
          </a:prstGeom>
        </p:spPr>
      </p:pic>
      <p:graphicFrame>
        <p:nvGraphicFramePr>
          <p:cNvPr id="9"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451061" y="1169328"/>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xmlns="" val="1129682067"/>
                    </a:ext>
                  </a:extLst>
                </a:gridCol>
                <a:gridCol w="664615">
                  <a:extLst>
                    <a:ext uri="{9D8B030D-6E8A-4147-A177-3AD203B41FA5}">
                      <a16:colId xmlns:a16="http://schemas.microsoft.com/office/drawing/2014/main" xmlns="" val="3460122845"/>
                    </a:ext>
                  </a:extLst>
                </a:gridCol>
                <a:gridCol w="664615">
                  <a:extLst>
                    <a:ext uri="{9D8B030D-6E8A-4147-A177-3AD203B41FA5}">
                      <a16:colId xmlns:a16="http://schemas.microsoft.com/office/drawing/2014/main" xmlns="" val="1791563895"/>
                    </a:ext>
                  </a:extLst>
                </a:gridCol>
                <a:gridCol w="664615">
                  <a:extLst>
                    <a:ext uri="{9D8B030D-6E8A-4147-A177-3AD203B41FA5}">
                      <a16:colId xmlns:a16="http://schemas.microsoft.com/office/drawing/2014/main" xmlns="" val="2641817671"/>
                    </a:ext>
                  </a:extLst>
                </a:gridCol>
                <a:gridCol w="664615">
                  <a:extLst>
                    <a:ext uri="{9D8B030D-6E8A-4147-A177-3AD203B41FA5}">
                      <a16:colId xmlns:a16="http://schemas.microsoft.com/office/drawing/2014/main" xmlns="" val="359817215"/>
                    </a:ext>
                  </a:extLst>
                </a:gridCol>
                <a:gridCol w="664615">
                  <a:extLst>
                    <a:ext uri="{9D8B030D-6E8A-4147-A177-3AD203B41FA5}">
                      <a16:colId xmlns:a16="http://schemas.microsoft.com/office/drawing/2014/main" xmlns="" val="875875644"/>
                    </a:ext>
                  </a:extLst>
                </a:gridCol>
                <a:gridCol w="664615">
                  <a:extLst>
                    <a:ext uri="{9D8B030D-6E8A-4147-A177-3AD203B41FA5}">
                      <a16:colId xmlns:a16="http://schemas.microsoft.com/office/drawing/2014/main" xmlns="" val="2027243740"/>
                    </a:ext>
                  </a:extLst>
                </a:gridCol>
                <a:gridCol w="664615">
                  <a:extLst>
                    <a:ext uri="{9D8B030D-6E8A-4147-A177-3AD203B41FA5}">
                      <a16:colId xmlns:a16="http://schemas.microsoft.com/office/drawing/2014/main" xmlns="" val="3285876400"/>
                    </a:ext>
                  </a:extLst>
                </a:gridCol>
                <a:gridCol w="664615">
                  <a:extLst>
                    <a:ext uri="{9D8B030D-6E8A-4147-A177-3AD203B41FA5}">
                      <a16:colId xmlns:a16="http://schemas.microsoft.com/office/drawing/2014/main" xmlns=""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-1.40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-0.08</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-0.35</a:t>
                      </a:r>
                    </a:p>
                  </a:txBody>
                  <a:tcPr marL="42203" marR="42203" anchor="ctr"/>
                </a:tc>
                <a:extLst>
                  <a:ext uri="{0D108BD9-81ED-4DB2-BD59-A6C34878D82A}">
                    <a16:rowId xmlns:a16="http://schemas.microsoft.com/office/drawing/2014/main" xmlns="" val="10004"/>
                  </a:ext>
                </a:extLst>
              </a:tr>
            </a:tbl>
          </a:graphicData>
        </a:graphic>
      </p:graphicFrame>
      <p:sp>
        <p:nvSpPr>
          <p:cNvPr id="10" name="テキスト ボックス 9">
            <a:extLst>
              <a:ext uri="{FF2B5EF4-FFF2-40B4-BE49-F238E27FC236}">
                <a16:creationId xmlns:a16="http://schemas.microsoft.com/office/drawing/2014/main" xmlns="" id="{1C6FFB28-0744-4297-A6EB-FCFA2F695440}"/>
              </a:ext>
            </a:extLst>
          </p:cNvPr>
          <p:cNvSpPr txBox="1"/>
          <p:nvPr/>
        </p:nvSpPr>
        <p:spPr>
          <a:xfrm>
            <a:off x="169775" y="831503"/>
            <a:ext cx="8847046"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5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Meteosat-10/SEVIRI IR Calibration Performance in 2017 (All uncertainties are k=1) </a:t>
            </a:r>
            <a:endParaRPr kumimoji="1" lang="ja-JP" altLang="en-US" sz="15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xmlns="" id="{2200609E-0E68-47AF-8ADB-06833B8E56F8}"/>
              </a:ext>
            </a:extLst>
          </p:cNvPr>
          <p:cNvSpPr txBox="1"/>
          <p:nvPr/>
        </p:nvSpPr>
        <p:spPr>
          <a:xfrm>
            <a:off x="155575" y="2902185"/>
            <a:ext cx="8749185" cy="803297"/>
          </a:xfrm>
          <a:prstGeom prst="rect">
            <a:avLst/>
          </a:prstGeom>
          <a:noFill/>
        </p:spPr>
        <p:txBody>
          <a:bodyPr wrap="square" rtlCol="0">
            <a:spAutoFit/>
          </a:bodyPr>
          <a:lstStyle/>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The statistics are derived from Meteosat-10/SEVIRI Operational GSICS Re-Analysis Correction vs. Metop-A/IASI</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Decontaminations introduce calibration jumps – most obvious in the IR13.4 channel due to ice contamination</a:t>
            </a:r>
          </a:p>
        </p:txBody>
      </p:sp>
      <p:sp>
        <p:nvSpPr>
          <p:cNvPr id="12" name="タイトル 1"/>
          <p:cNvSpPr txBox="1">
            <a:spLocks/>
          </p:cNvSpPr>
          <p:nvPr/>
        </p:nvSpPr>
        <p:spPr bwMode="auto">
          <a:xfrm>
            <a:off x="241737" y="179408"/>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Meteosat-10/SEVIRI IR Bands</a:t>
            </a:r>
            <a:endParaRPr kumimoji="1" lang="ja-JP" altLang="en-US"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14" name="正方形/長方形 13"/>
          <p:cNvSpPr/>
          <p:nvPr/>
        </p:nvSpPr>
        <p:spPr>
          <a:xfrm>
            <a:off x="275496" y="3700835"/>
            <a:ext cx="8868503"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Time series of Meteosat-10/SEVIRI Tb biases w.r.t. </a:t>
            </a:r>
            <a:r>
              <a:rPr kumimoji="0" lang="en-US" altLang="ja-JP" sz="16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-A/IASI at standard radiance</a:t>
            </a:r>
            <a:endParaRPr kumimoji="0"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5" name="Picture 1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83077" y="4951467"/>
            <a:ext cx="996043" cy="1445079"/>
          </a:xfrm>
          <a:prstGeom prst="rect">
            <a:avLst/>
          </a:prstGeom>
        </p:spPr>
      </p:pic>
    </p:spTree>
    <p:extLst>
      <p:ext uri="{BB962C8B-B14F-4D97-AF65-F5344CB8AC3E}">
        <p14:creationId xmlns:p14="http://schemas.microsoft.com/office/powerpoint/2010/main" val="15877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180385" y="15240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kumimoji="1" lang="en-US" altLang="ja-JP" sz="2400" dirty="0">
                <a:solidFill>
                  <a:prstClr val="black"/>
                </a:solidFill>
                <a:latin typeface="+mj-lt"/>
              </a:rPr>
              <a:t>Calibration Performance: COMS/MI Infrared Bands</a:t>
            </a:r>
            <a:endParaRPr kumimoji="1" lang="ja-JP" altLang="en-US" sz="2400" dirty="0">
              <a:solidFill>
                <a:prstClr val="black"/>
              </a:solidFill>
              <a:latin typeface="+mj-lt"/>
            </a:endParaRPr>
          </a:p>
        </p:txBody>
      </p:sp>
      <p:graphicFrame>
        <p:nvGraphicFramePr>
          <p:cNvPr id="15"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62900" y="1091780"/>
          <a:ext cx="5733418" cy="2027705"/>
        </p:xfrm>
        <a:graphic>
          <a:graphicData uri="http://schemas.openxmlformats.org/drawingml/2006/table">
            <a:tbl>
              <a:tblPr>
                <a:tableStyleId>{616DA210-FB5B-4158-B5E0-FEB733F419BA}</a:tableStyleId>
              </a:tblPr>
              <a:tblGrid>
                <a:gridCol w="1339548">
                  <a:extLst>
                    <a:ext uri="{9D8B030D-6E8A-4147-A177-3AD203B41FA5}">
                      <a16:colId xmlns:a16="http://schemas.microsoft.com/office/drawing/2014/main" xmlns="" val="1129682067"/>
                    </a:ext>
                  </a:extLst>
                </a:gridCol>
                <a:gridCol w="570016">
                  <a:extLst>
                    <a:ext uri="{9D8B030D-6E8A-4147-A177-3AD203B41FA5}">
                      <a16:colId xmlns:a16="http://schemas.microsoft.com/office/drawing/2014/main" xmlns="" val="3460122845"/>
                    </a:ext>
                  </a:extLst>
                </a:gridCol>
                <a:gridCol w="546265">
                  <a:extLst>
                    <a:ext uri="{9D8B030D-6E8A-4147-A177-3AD203B41FA5}">
                      <a16:colId xmlns:a16="http://schemas.microsoft.com/office/drawing/2014/main" xmlns="" val="1791563895"/>
                    </a:ext>
                  </a:extLst>
                </a:gridCol>
                <a:gridCol w="570015">
                  <a:extLst>
                    <a:ext uri="{9D8B030D-6E8A-4147-A177-3AD203B41FA5}">
                      <a16:colId xmlns:a16="http://schemas.microsoft.com/office/drawing/2014/main" xmlns="" val="2641817671"/>
                    </a:ext>
                  </a:extLst>
                </a:gridCol>
                <a:gridCol w="570016">
                  <a:extLst>
                    <a:ext uri="{9D8B030D-6E8A-4147-A177-3AD203B41FA5}">
                      <a16:colId xmlns:a16="http://schemas.microsoft.com/office/drawing/2014/main" xmlns="" val="359817215"/>
                    </a:ext>
                  </a:extLst>
                </a:gridCol>
                <a:gridCol w="546265">
                  <a:extLst>
                    <a:ext uri="{9D8B030D-6E8A-4147-A177-3AD203B41FA5}">
                      <a16:colId xmlns:a16="http://schemas.microsoft.com/office/drawing/2014/main" xmlns="" val="875875644"/>
                    </a:ext>
                  </a:extLst>
                </a:gridCol>
                <a:gridCol w="522514">
                  <a:extLst>
                    <a:ext uri="{9D8B030D-6E8A-4147-A177-3AD203B41FA5}">
                      <a16:colId xmlns:a16="http://schemas.microsoft.com/office/drawing/2014/main" xmlns="" val="2027243740"/>
                    </a:ext>
                  </a:extLst>
                </a:gridCol>
                <a:gridCol w="534390">
                  <a:extLst>
                    <a:ext uri="{9D8B030D-6E8A-4147-A177-3AD203B41FA5}">
                      <a16:colId xmlns:a16="http://schemas.microsoft.com/office/drawing/2014/main" xmlns="" val="3285876400"/>
                    </a:ext>
                  </a:extLst>
                </a:gridCol>
                <a:gridCol w="534389">
                  <a:extLst>
                    <a:ext uri="{9D8B030D-6E8A-4147-A177-3AD203B41FA5}">
                      <a16:colId xmlns:a16="http://schemas.microsoft.com/office/drawing/2014/main" xmlns="" val="1171420365"/>
                    </a:ext>
                  </a:extLst>
                </a:gridCol>
              </a:tblGrid>
              <a:tr h="350711">
                <a:tc>
                  <a:txBody>
                    <a:bodyPr/>
                    <a:lstStyle/>
                    <a:p>
                      <a:pPr algn="ctr" fontAlgn="ctr"/>
                      <a:endParaRPr lang="en-US" sz="1300" u="none" strike="noStrike" dirty="0">
                        <a:effectLst/>
                        <a:latin typeface="+mn-lt"/>
                      </a:endParaRPr>
                    </a:p>
                  </a:txBody>
                  <a:tcPr marL="42203" marR="42203" anchor="ctr">
                    <a:lnL w="12700" cmpd="sng">
                      <a:noFill/>
                    </a:lnL>
                    <a:lnT w="12700" cmpd="sng">
                      <a:noFill/>
                    </a:lnT>
                    <a:no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-A/IASI</a:t>
                      </a:r>
                    </a:p>
                  </a:txBody>
                  <a:tcPr marL="42203" marR="42203" anchor="ctr">
                    <a:lnR w="28575" cap="flat" cmpd="sng" algn="ctr">
                      <a:solidFill>
                        <a:schemeClr val="tx1"/>
                      </a:solidFill>
                      <a:prstDash val="solid"/>
                      <a:round/>
                      <a:headEnd type="none" w="med" len="med"/>
                      <a:tailEnd type="none" w="med" len="med"/>
                    </a:lnR>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-B/IASI</a:t>
                      </a:r>
                    </a:p>
                  </a:txBody>
                  <a:tcPr marL="42203" marR="42203" anchor="ctr">
                    <a:lnL w="28575" cap="flat" cmpd="sng" algn="ctr">
                      <a:solidFill>
                        <a:schemeClr val="tx1"/>
                      </a:solidFill>
                      <a:prstDash val="solid"/>
                      <a:round/>
                      <a:headEnd type="none" w="med" len="med"/>
                      <a:tailEnd type="none" w="med" len="med"/>
                    </a:lnL>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10000"/>
                  </a:ext>
                </a:extLst>
              </a:tr>
              <a:tr h="320634">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178130">
                <a:tc>
                  <a:txBody>
                    <a:bodyPr/>
                    <a:lstStyle/>
                    <a:p>
                      <a:pPr algn="ctr" fontAlgn="ctr"/>
                      <a:r>
                        <a:rPr lang="en-US" sz="1300" u="none" strike="noStrike" dirty="0" err="1">
                          <a:effectLst/>
                          <a:latin typeface="+mn-lt"/>
                        </a:rPr>
                        <a:t>Std</a:t>
                      </a:r>
                      <a:r>
                        <a:rPr lang="en-US" sz="1300" u="none" strike="noStrike" dirty="0">
                          <a:effectLst/>
                          <a:latin typeface="+mn-lt"/>
                        </a:rPr>
                        <a:t> Rad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161702">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chemeClr val="tx1"/>
                          </a:solidFill>
                          <a:effectLst/>
                          <a:latin typeface="+mn-lt"/>
                          <a:ea typeface="+mn-ea"/>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chemeClr val="tx1"/>
                          </a:solidFill>
                          <a:effectLst/>
                          <a:latin typeface="+mn-lt"/>
                          <a:ea typeface="+mn-ea"/>
                        </a:rPr>
                        <a:t>-0.06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157150">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188224">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-0.15</a:t>
                      </a: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-0.04</a:t>
                      </a:r>
                    </a:p>
                  </a:txBody>
                  <a:tcPr marL="42203" marR="42203" anchor="ctr"/>
                </a:tc>
                <a:extLst>
                  <a:ext uri="{0D108BD9-81ED-4DB2-BD59-A6C34878D82A}">
                    <a16:rowId xmlns:a16="http://schemas.microsoft.com/office/drawing/2014/main" xmlns="" val="10005"/>
                  </a:ext>
                </a:extLst>
              </a:tr>
            </a:tbl>
          </a:graphicData>
        </a:graphic>
      </p:graphicFrame>
      <p:sp>
        <p:nvSpPr>
          <p:cNvPr id="16" name="テキスト ボックス 9">
            <a:extLst>
              <a:ext uri="{FF2B5EF4-FFF2-40B4-BE49-F238E27FC236}">
                <a16:creationId xmlns:a16="http://schemas.microsoft.com/office/drawing/2014/main" xmlns="" id="{1C6FFB28-0744-4297-A6EB-FCFA2F695440}"/>
              </a:ext>
            </a:extLst>
          </p:cNvPr>
          <p:cNvSpPr txBox="1"/>
          <p:nvPr/>
        </p:nvSpPr>
        <p:spPr>
          <a:xfrm>
            <a:off x="169775" y="784003"/>
            <a:ext cx="8847046" cy="338554"/>
          </a:xfrm>
          <a:prstGeom prst="rect">
            <a:avLst/>
          </a:prstGeom>
          <a:noFill/>
        </p:spPr>
        <p:txBody>
          <a:bodyPr wrap="square" rtlCol="0">
            <a:spAutoFit/>
          </a:bodyPr>
          <a:lstStyle/>
          <a:p>
            <a:r>
              <a:rPr lang="en-US" altLang="ja-JP" sz="1600" b="1" dirty="0">
                <a:solidFill>
                  <a:prstClr val="black"/>
                </a:solidFill>
                <a:cs typeface="Arial" panose="020B0604020202020204" pitchFamily="34" charset="0"/>
              </a:rPr>
              <a:t>Summary Statistics of COMS/MI IR Calibration Performance in 2017 (All uncertainties are k=1) </a:t>
            </a:r>
            <a:endParaRPr kumimoji="1" lang="ja-JP" altLang="en-US" sz="1600" b="1" dirty="0">
              <a:solidFill>
                <a:prstClr val="black"/>
              </a:solidFill>
              <a:cs typeface="Arial" panose="020B0604020202020204"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527" y="1126386"/>
            <a:ext cx="2991293" cy="141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527" y="2541320"/>
            <a:ext cx="2991293" cy="14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0" y="5382970"/>
            <a:ext cx="6025527" cy="1277273"/>
          </a:xfrm>
          <a:prstGeom prst="rect">
            <a:avLst/>
          </a:prstGeom>
        </p:spPr>
        <p:txBody>
          <a:bodyPr wrap="square">
            <a:spAutoFit/>
          </a:bodyPr>
          <a:lstStyle/>
          <a:p>
            <a:pPr marL="176213" indent="-176213">
              <a:lnSpc>
                <a:spcPct val="110000"/>
              </a:lnSpc>
              <a:buFont typeface="Arial" panose="020B0604020202020204" pitchFamily="34" charset="0"/>
              <a:buChar char="•"/>
            </a:pPr>
            <a:r>
              <a:rPr kumimoji="1" lang="en-US" altLang="ja-JP" sz="1400" dirty="0">
                <a:solidFill>
                  <a:prstClr val="black"/>
                </a:solidFill>
                <a:latin typeface="+mn-lt"/>
                <a:cs typeface="Arial" panose="020B0604020202020204" pitchFamily="34" charset="0"/>
              </a:rPr>
              <a:t>The statistics are derived from COMS/MI Operational GSICS Re-Analysis Correction vs. </a:t>
            </a:r>
            <a:r>
              <a:rPr kumimoji="1" lang="en-US" altLang="ja-JP" sz="1400" dirty="0" err="1">
                <a:solidFill>
                  <a:prstClr val="black"/>
                </a:solidFill>
                <a:latin typeface="+mn-lt"/>
                <a:cs typeface="Arial" panose="020B0604020202020204" pitchFamily="34" charset="0"/>
              </a:rPr>
              <a:t>Metop</a:t>
            </a:r>
            <a:r>
              <a:rPr kumimoji="1" lang="en-US" altLang="ja-JP" sz="1400" dirty="0">
                <a:solidFill>
                  <a:prstClr val="black"/>
                </a:solidFill>
                <a:latin typeface="+mn-lt"/>
                <a:cs typeface="Arial" panose="020B0604020202020204" pitchFamily="34" charset="0"/>
              </a:rPr>
              <a:t>-A/IASI, </a:t>
            </a:r>
            <a:r>
              <a:rPr kumimoji="1" lang="en-US" altLang="ja-JP" sz="1400" dirty="0" err="1">
                <a:solidFill>
                  <a:prstClr val="black"/>
                </a:solidFill>
                <a:latin typeface="+mn-lt"/>
                <a:cs typeface="Arial" panose="020B0604020202020204" pitchFamily="34" charset="0"/>
              </a:rPr>
              <a:t>Metop</a:t>
            </a:r>
            <a:r>
              <a:rPr kumimoji="1" lang="en-US" altLang="ja-JP" sz="1400" dirty="0">
                <a:solidFill>
                  <a:prstClr val="black"/>
                </a:solidFill>
                <a:latin typeface="+mn-lt"/>
                <a:cs typeface="Arial" panose="020B0604020202020204" pitchFamily="34" charset="0"/>
              </a:rPr>
              <a:t>-B/IASI, Aqua/AIRS, </a:t>
            </a:r>
            <a:r>
              <a:rPr kumimoji="1" lang="en-US" altLang="ja-JP" sz="1400" dirty="0" err="1">
                <a:solidFill>
                  <a:prstClr val="black"/>
                </a:solidFill>
                <a:latin typeface="+mn-lt"/>
                <a:cs typeface="Arial" panose="020B0604020202020204" pitchFamily="34" charset="0"/>
              </a:rPr>
              <a:t>Snpp</a:t>
            </a:r>
            <a:r>
              <a:rPr kumimoji="1" lang="en-US" altLang="ja-JP" sz="1400" dirty="0">
                <a:solidFill>
                  <a:prstClr val="black"/>
                </a:solidFill>
                <a:latin typeface="+mn-lt"/>
                <a:cs typeface="Arial" panose="020B0604020202020204" pitchFamily="34" charset="0"/>
              </a:rPr>
              <a:t>/CrIS </a:t>
            </a:r>
          </a:p>
          <a:p>
            <a:pPr marL="176213" indent="-176213">
              <a:lnSpc>
                <a:spcPct val="110000"/>
              </a:lnSpc>
              <a:buFont typeface="Arial" panose="020B0604020202020204" pitchFamily="34" charset="0"/>
              <a:buChar char="•"/>
            </a:pPr>
            <a:r>
              <a:rPr kumimoji="1" lang="en-US" altLang="ja-JP" sz="1400" dirty="0">
                <a:solidFill>
                  <a:prstClr val="black"/>
                </a:solidFill>
                <a:latin typeface="+mn-lt"/>
                <a:cs typeface="Arial" panose="020B0604020202020204" pitchFamily="34" charset="0"/>
              </a:rPr>
              <a:t>Biases defined for Standard Radiance: typical scene for easy inter-comparison of sensors’ inter-calibration biases </a:t>
            </a:r>
          </a:p>
          <a:p>
            <a:pPr marL="176213" indent="-176213">
              <a:lnSpc>
                <a:spcPct val="110000"/>
              </a:lnSpc>
              <a:buFont typeface="Arial" panose="020B0604020202020204" pitchFamily="34" charset="0"/>
              <a:buChar char="•"/>
            </a:pPr>
            <a:r>
              <a:rPr kumimoji="1" lang="en-US" altLang="ja-JP" sz="1400" dirty="0">
                <a:solidFill>
                  <a:prstClr val="black"/>
                </a:solidFill>
                <a:latin typeface="+mn-lt"/>
                <a:cs typeface="Arial" panose="020B0604020202020204" pitchFamily="34" charset="0"/>
              </a:rPr>
              <a:t>Operation of MI with shifted  WV SRF of 3.5cm</a:t>
            </a:r>
            <a:r>
              <a:rPr kumimoji="1" lang="en-US" altLang="ja-JP" sz="1400" baseline="30000" dirty="0">
                <a:solidFill>
                  <a:prstClr val="black"/>
                </a:solidFill>
                <a:latin typeface="+mn-lt"/>
                <a:cs typeface="Arial" panose="020B0604020202020204" pitchFamily="34" charset="0"/>
              </a:rPr>
              <a:t>-1</a:t>
            </a:r>
            <a:r>
              <a:rPr kumimoji="1" lang="en-US" altLang="ja-JP" sz="1400" dirty="0">
                <a:solidFill>
                  <a:prstClr val="black"/>
                </a:solidFill>
                <a:latin typeface="+mn-lt"/>
                <a:cs typeface="Arial" panose="020B0604020202020204" pitchFamily="34" charset="0"/>
              </a:rPr>
              <a:t> started in 5 December 2017.</a:t>
            </a:r>
          </a:p>
        </p:txBody>
      </p:sp>
      <p:graphicFrame>
        <p:nvGraphicFramePr>
          <p:cNvPr id="8"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0" y="3233064"/>
          <a:ext cx="5819104" cy="1980205"/>
        </p:xfrm>
        <a:graphic>
          <a:graphicData uri="http://schemas.openxmlformats.org/drawingml/2006/table">
            <a:tbl>
              <a:tblPr>
                <a:tableStyleId>{616DA210-FB5B-4158-B5E0-FEB733F419BA}</a:tableStyleId>
              </a:tblPr>
              <a:tblGrid>
                <a:gridCol w="1361489">
                  <a:extLst>
                    <a:ext uri="{9D8B030D-6E8A-4147-A177-3AD203B41FA5}">
                      <a16:colId xmlns:a16="http://schemas.microsoft.com/office/drawing/2014/main" xmlns="" val="1129682067"/>
                    </a:ext>
                  </a:extLst>
                </a:gridCol>
                <a:gridCol w="579853">
                  <a:extLst>
                    <a:ext uri="{9D8B030D-6E8A-4147-A177-3AD203B41FA5}">
                      <a16:colId xmlns:a16="http://schemas.microsoft.com/office/drawing/2014/main" xmlns="" val="3460122845"/>
                    </a:ext>
                  </a:extLst>
                </a:gridCol>
                <a:gridCol w="555692">
                  <a:extLst>
                    <a:ext uri="{9D8B030D-6E8A-4147-A177-3AD203B41FA5}">
                      <a16:colId xmlns:a16="http://schemas.microsoft.com/office/drawing/2014/main" xmlns="" val="1791563895"/>
                    </a:ext>
                  </a:extLst>
                </a:gridCol>
                <a:gridCol w="567772">
                  <a:extLst>
                    <a:ext uri="{9D8B030D-6E8A-4147-A177-3AD203B41FA5}">
                      <a16:colId xmlns:a16="http://schemas.microsoft.com/office/drawing/2014/main" xmlns="" val="2641817671"/>
                    </a:ext>
                  </a:extLst>
                </a:gridCol>
                <a:gridCol w="567772">
                  <a:extLst>
                    <a:ext uri="{9D8B030D-6E8A-4147-A177-3AD203B41FA5}">
                      <a16:colId xmlns:a16="http://schemas.microsoft.com/office/drawing/2014/main" xmlns="" val="359817215"/>
                    </a:ext>
                  </a:extLst>
                </a:gridCol>
                <a:gridCol w="567773">
                  <a:extLst>
                    <a:ext uri="{9D8B030D-6E8A-4147-A177-3AD203B41FA5}">
                      <a16:colId xmlns:a16="http://schemas.microsoft.com/office/drawing/2014/main" xmlns="" val="875875644"/>
                    </a:ext>
                  </a:extLst>
                </a:gridCol>
                <a:gridCol w="591813">
                  <a:extLst>
                    <a:ext uri="{9D8B030D-6E8A-4147-A177-3AD203B41FA5}">
                      <a16:colId xmlns:a16="http://schemas.microsoft.com/office/drawing/2014/main" xmlns="" val="2027243740"/>
                    </a:ext>
                  </a:extLst>
                </a:gridCol>
                <a:gridCol w="513470">
                  <a:extLst>
                    <a:ext uri="{9D8B030D-6E8A-4147-A177-3AD203B41FA5}">
                      <a16:colId xmlns:a16="http://schemas.microsoft.com/office/drawing/2014/main" xmlns="" val="3285876400"/>
                    </a:ext>
                  </a:extLst>
                </a:gridCol>
                <a:gridCol w="513470">
                  <a:extLst>
                    <a:ext uri="{9D8B030D-6E8A-4147-A177-3AD203B41FA5}">
                      <a16:colId xmlns:a16="http://schemas.microsoft.com/office/drawing/2014/main" xmlns="" val="1171420365"/>
                    </a:ext>
                  </a:extLst>
                </a:gridCol>
              </a:tblGrid>
              <a:tr h="231959">
                <a:tc>
                  <a:txBody>
                    <a:bodyPr/>
                    <a:lstStyle/>
                    <a:p>
                      <a:pPr algn="ctr" fontAlgn="ctr"/>
                      <a:endParaRPr lang="en-US" sz="1300" u="none" strike="noStrike" dirty="0">
                        <a:effectLst/>
                        <a:latin typeface="+mn-lt"/>
                      </a:endParaRPr>
                    </a:p>
                  </a:txBody>
                  <a:tcPr marL="42203" marR="42203" anchor="ctr">
                    <a:lnL w="12700" cmpd="sng">
                      <a:noFill/>
                    </a:lnL>
                    <a:lnT w="12700" cmpd="sng">
                      <a:noFill/>
                    </a:lnT>
                    <a:no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Snpp</a:t>
                      </a:r>
                      <a:r>
                        <a:rPr lang="en-US" sz="1300" b="0" i="0" u="none" strike="noStrike" dirty="0">
                          <a:solidFill>
                            <a:srgbClr val="000000"/>
                          </a:solidFill>
                          <a:effectLst/>
                          <a:latin typeface="+mn-lt"/>
                          <a:ea typeface="游ゴシック" panose="020B0400000000000000" pitchFamily="50" charset="-128"/>
                        </a:rPr>
                        <a:t>/CrIS</a:t>
                      </a:r>
                    </a:p>
                  </a:txBody>
                  <a:tcPr marL="42203" marR="42203" anchor="ctr">
                    <a:lnR w="28575" cap="flat" cmpd="sng" algn="ctr">
                      <a:solidFill>
                        <a:schemeClr val="tx1"/>
                      </a:solidFill>
                      <a:prstDash val="solid"/>
                      <a:round/>
                      <a:headEnd type="none" w="med" len="med"/>
                      <a:tailEnd type="none" w="med" len="med"/>
                    </a:lnR>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gridSpan="4">
                  <a:txBody>
                    <a:bodyPr/>
                    <a:lstStyle/>
                    <a:p>
                      <a:pPr algn="ctr" fontAlgn="ctr"/>
                      <a:r>
                        <a:rPr lang="en-US" sz="1300" b="0" i="0" u="none" strike="noStrike" dirty="0">
                          <a:solidFill>
                            <a:srgbClr val="000000"/>
                          </a:solidFill>
                          <a:effectLst/>
                          <a:latin typeface="+mn-lt"/>
                          <a:ea typeface="游ゴシック" panose="020B0400000000000000" pitchFamily="50" charset="-128"/>
                        </a:rPr>
                        <a:t>Aqua/AIRS</a:t>
                      </a:r>
                    </a:p>
                  </a:txBody>
                  <a:tcPr marL="42203" marR="42203" anchor="ctr">
                    <a:lnL w="28575" cap="flat" cmpd="sng" algn="ctr">
                      <a:solidFill>
                        <a:schemeClr val="tx1"/>
                      </a:solidFill>
                      <a:prstDash val="solid"/>
                      <a:round/>
                      <a:headEnd type="none" w="med" len="med"/>
                      <a:tailEnd type="none" w="med" len="med"/>
                    </a:lnL>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10000"/>
                  </a:ext>
                </a:extLst>
              </a:tr>
              <a:tr h="334285">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178130">
                <a:tc>
                  <a:txBody>
                    <a:bodyPr/>
                    <a:lstStyle/>
                    <a:p>
                      <a:pPr algn="ctr" fontAlgn="ctr"/>
                      <a:r>
                        <a:rPr lang="en-US" sz="1300" u="none" strike="noStrike" dirty="0" err="1">
                          <a:effectLst/>
                          <a:latin typeface="+mn-lt"/>
                        </a:rPr>
                        <a:t>Std</a:t>
                      </a:r>
                      <a:r>
                        <a:rPr lang="en-US" sz="1300" u="none" strike="noStrike" dirty="0">
                          <a:effectLst/>
                          <a:latin typeface="+mn-lt"/>
                        </a:rPr>
                        <a:t> Rad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185453">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-0.23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chemeClr val="tx1"/>
                          </a:solidFill>
                          <a:effectLst/>
                          <a:latin typeface="+mn-lt"/>
                          <a:ea typeface="+mn-ea"/>
                        </a:rPr>
                        <a:t>-0.19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chemeClr val="tx1"/>
                          </a:solidFill>
                          <a:effectLst/>
                          <a:latin typeface="+mn-lt"/>
                          <a:ea typeface="+mn-ea"/>
                        </a:rPr>
                        <a:t>-0.30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204652">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u="none" strike="noStrike" dirty="0">
                          <a:effectLst/>
                          <a:latin typeface="+mn-lt"/>
                        </a:rPr>
                        <a:t>0.14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428303">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+0.19</a:t>
                      </a: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-0.007</a:t>
                      </a:r>
                    </a:p>
                  </a:txBody>
                  <a:tcPr marL="42203" marR="42203" anchor="ctr"/>
                </a:tc>
                <a:extLst>
                  <a:ext uri="{0D108BD9-81ED-4DB2-BD59-A6C34878D82A}">
                    <a16:rowId xmlns:a16="http://schemas.microsoft.com/office/drawing/2014/main" xmlns="" val="10005"/>
                  </a:ext>
                </a:extLst>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692" y="3970436"/>
            <a:ext cx="2958128" cy="141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8692" y="5379858"/>
            <a:ext cx="2958128" cy="142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2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78A1-6192-4A50-9FE2-AFE6054D3708}"/>
              </a:ext>
            </a:extLst>
          </p:cNvPr>
          <p:cNvSpPr>
            <a:spLocks noGrp="1"/>
          </p:cNvSpPr>
          <p:nvPr>
            <p:ph type="title"/>
          </p:nvPr>
        </p:nvSpPr>
        <p:spPr/>
        <p:txBody>
          <a:bodyPr>
            <a:noAutofit/>
          </a:bodyPr>
          <a:lstStyle/>
          <a:p>
            <a:r>
              <a:rPr lang="en-US" sz="3200" dirty="0">
                <a:latin typeface="+mj-lt"/>
              </a:rPr>
              <a:t>Public Facing Websites</a:t>
            </a:r>
          </a:p>
        </p:txBody>
      </p:sp>
      <p:pic>
        <p:nvPicPr>
          <p:cNvPr id="4" name="Picture 3">
            <a:extLst>
              <a:ext uri="{FF2B5EF4-FFF2-40B4-BE49-F238E27FC236}">
                <a16:creationId xmlns:a16="http://schemas.microsoft.com/office/drawing/2014/main" xmlns="" id="{B1128E07-5E31-4B90-BADB-8ED2E6B1B20D}"/>
              </a:ext>
            </a:extLst>
          </p:cNvPr>
          <p:cNvPicPr>
            <a:picLocks noChangeAspect="1"/>
          </p:cNvPicPr>
          <p:nvPr/>
        </p:nvPicPr>
        <p:blipFill>
          <a:blip r:embed="rId2"/>
          <a:stretch>
            <a:fillRect/>
          </a:stretch>
        </p:blipFill>
        <p:spPr>
          <a:xfrm>
            <a:off x="304800" y="914400"/>
            <a:ext cx="4501874" cy="5562600"/>
          </a:xfrm>
          <a:prstGeom prst="rect">
            <a:avLst/>
          </a:prstGeom>
        </p:spPr>
      </p:pic>
      <p:pic>
        <p:nvPicPr>
          <p:cNvPr id="5" name="Picture 4">
            <a:extLst>
              <a:ext uri="{FF2B5EF4-FFF2-40B4-BE49-F238E27FC236}">
                <a16:creationId xmlns:a16="http://schemas.microsoft.com/office/drawing/2014/main" xmlns="" id="{6FCBB3C3-09B3-48AA-8D24-49704BCBDE87}"/>
              </a:ext>
            </a:extLst>
          </p:cNvPr>
          <p:cNvPicPr>
            <a:picLocks noChangeAspect="1"/>
          </p:cNvPicPr>
          <p:nvPr/>
        </p:nvPicPr>
        <p:blipFill>
          <a:blip r:embed="rId3"/>
          <a:stretch>
            <a:fillRect/>
          </a:stretch>
        </p:blipFill>
        <p:spPr>
          <a:xfrm>
            <a:off x="4953000" y="1371600"/>
            <a:ext cx="4043901" cy="5029200"/>
          </a:xfrm>
          <a:prstGeom prst="rect">
            <a:avLst/>
          </a:prstGeom>
        </p:spPr>
      </p:pic>
    </p:spTree>
    <p:extLst>
      <p:ext uri="{BB962C8B-B14F-4D97-AF65-F5344CB8AC3E}">
        <p14:creationId xmlns:p14="http://schemas.microsoft.com/office/powerpoint/2010/main" val="329015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smtClean="0">
                <a:latin typeface="+mj-lt"/>
              </a:rPr>
              <a:t>Introduction </a:t>
            </a:r>
            <a:r>
              <a:rPr lang="en-US" altLang="ko-KR" sz="2400" dirty="0">
                <a:latin typeface="+mj-lt"/>
              </a:rPr>
              <a:t>of information for performance monitoring</a:t>
            </a:r>
            <a:endParaRPr lang="ko-KR" altLang="en-US" sz="2400" dirty="0">
              <a:latin typeface="+mj-lt"/>
            </a:endParaRPr>
          </a:p>
        </p:txBody>
      </p:sp>
      <p:sp>
        <p:nvSpPr>
          <p:cNvPr id="4" name="직사각형 3"/>
          <p:cNvSpPr/>
          <p:nvPr/>
        </p:nvSpPr>
        <p:spPr>
          <a:xfrm>
            <a:off x="224586" y="1718360"/>
            <a:ext cx="8828178" cy="461665"/>
          </a:xfrm>
          <a:prstGeom prst="rect">
            <a:avLst/>
          </a:prstGeom>
          <a:solidFill>
            <a:schemeClr val="bg1"/>
          </a:solidFill>
          <a:ln>
            <a:noFill/>
          </a:ln>
        </p:spPr>
        <p:txBody>
          <a:bodyPr wrap="square">
            <a:spAutoFit/>
          </a:bodyPr>
          <a:lstStyle/>
          <a:p>
            <a:pPr marL="285750" indent="-285750">
              <a:lnSpc>
                <a:spcPct val="150000"/>
              </a:lnSpc>
              <a:buFont typeface="Wingdings" pitchFamily="2" charset="2"/>
              <a:buChar char="v"/>
            </a:pPr>
            <a:r>
              <a:rPr lang="en-US" altLang="ko-KR" sz="1600" b="1" dirty="0" smtClean="0">
                <a:latin typeface="Calibri" pitchFamily="34" charset="0"/>
              </a:rPr>
              <a:t>Summary</a:t>
            </a:r>
          </a:p>
        </p:txBody>
      </p:sp>
      <p:sp>
        <p:nvSpPr>
          <p:cNvPr id="5" name="직사각형 4"/>
          <p:cNvSpPr/>
          <p:nvPr/>
        </p:nvSpPr>
        <p:spPr>
          <a:xfrm>
            <a:off x="179512" y="4686110"/>
            <a:ext cx="6100966" cy="338554"/>
          </a:xfrm>
          <a:prstGeom prst="rect">
            <a:avLst/>
          </a:prstGeom>
        </p:spPr>
        <p:txBody>
          <a:bodyPr wrap="none">
            <a:spAutoFit/>
          </a:bodyPr>
          <a:lstStyle/>
          <a:p>
            <a:pPr marL="285750" indent="-285750">
              <a:buFont typeface="Wingdings" pitchFamily="2" charset="2"/>
              <a:buChar char="v"/>
            </a:pPr>
            <a:r>
              <a:rPr lang="en-US" altLang="ko-KR" sz="1600" b="1" dirty="0" smtClean="0">
                <a:latin typeface="Calibri" pitchFamily="34" charset="0"/>
              </a:rPr>
              <a:t>Reference used to collect information for performance monitoring</a:t>
            </a:r>
            <a:endParaRPr lang="en-US" altLang="ko-KR" sz="1600" b="1" dirty="0">
              <a:latin typeface="Calibri" pitchFamily="34" charset="0"/>
            </a:endParaRPr>
          </a:p>
        </p:txBody>
      </p:sp>
      <p:sp>
        <p:nvSpPr>
          <p:cNvPr id="6" name="직사각형 5"/>
          <p:cNvSpPr/>
          <p:nvPr/>
        </p:nvSpPr>
        <p:spPr>
          <a:xfrm>
            <a:off x="179656" y="854264"/>
            <a:ext cx="8806434" cy="954107"/>
          </a:xfrm>
          <a:prstGeom prst="rect">
            <a:avLst/>
          </a:prstGeom>
          <a:solidFill>
            <a:schemeClr val="bg2">
              <a:lumMod val="90000"/>
            </a:schemeClr>
          </a:solidFill>
        </p:spPr>
        <p:txBody>
          <a:bodyPr wrap="square">
            <a:spAutoFit/>
          </a:bodyPr>
          <a:lstStyle/>
          <a:p>
            <a:r>
              <a:rPr lang="en-US" altLang="ko-KR" sz="1400" b="1" dirty="0" smtClean="0">
                <a:solidFill>
                  <a:srgbClr val="C00000"/>
                </a:solidFill>
                <a:latin typeface="Calibri" pitchFamily="34" charset="0"/>
                <a:cs typeface="Arial" pitchFamily="34" charset="0"/>
              </a:rPr>
              <a:t>GSICS-EP-18.A01 : </a:t>
            </a:r>
            <a:r>
              <a:rPr lang="en-US" altLang="ko-KR" sz="1400" dirty="0">
                <a:latin typeface="Calibri" pitchFamily="34" charset="0"/>
              </a:rPr>
              <a:t>GRWG to prepare specifications and methodologies for CGMS agency development of operational instrument performance monitoring </a:t>
            </a:r>
            <a:r>
              <a:rPr lang="en-US" altLang="ko-KR" sz="1400" dirty="0" smtClean="0">
                <a:latin typeface="Calibri" pitchFamily="34" charset="0"/>
              </a:rPr>
              <a:t>systems</a:t>
            </a:r>
            <a:endParaRPr lang="en-US" altLang="ko-KR" sz="1400" b="1" dirty="0" smtClean="0">
              <a:solidFill>
                <a:srgbClr val="C00000"/>
              </a:solidFill>
              <a:latin typeface="Calibri" pitchFamily="34" charset="0"/>
              <a:cs typeface="Arial" pitchFamily="34" charset="0"/>
            </a:endParaRPr>
          </a:p>
          <a:p>
            <a:r>
              <a:rPr lang="en-US" altLang="ko-KR" sz="1400" b="1" dirty="0" smtClean="0">
                <a:solidFill>
                  <a:srgbClr val="C00000"/>
                </a:solidFill>
                <a:latin typeface="Calibri" pitchFamily="34" charset="0"/>
                <a:cs typeface="Arial" pitchFamily="34" charset="0"/>
              </a:rPr>
              <a:t>A.GRWG.2018.10b.1</a:t>
            </a:r>
            <a:r>
              <a:rPr lang="en-US" altLang="ko-KR" sz="1400" b="1" dirty="0">
                <a:solidFill>
                  <a:srgbClr val="C00000"/>
                </a:solidFill>
                <a:latin typeface="Calibri" pitchFamily="34" charset="0"/>
                <a:cs typeface="Arial" pitchFamily="34" charset="0"/>
              </a:rPr>
              <a:t>: </a:t>
            </a:r>
            <a:r>
              <a:rPr lang="en-US" altLang="ko-KR" sz="1400" dirty="0">
                <a:latin typeface="Calibri" pitchFamily="34" charset="0"/>
                <a:cs typeface="Arial" pitchFamily="34" charset="0"/>
              </a:rPr>
              <a:t>GRWG Chair to coordinate each agency to provide to define minimum information for performance monitoring “specification and requirements” by 15 May 2018.</a:t>
            </a:r>
          </a:p>
        </p:txBody>
      </p:sp>
      <p:graphicFrame>
        <p:nvGraphicFramePr>
          <p:cNvPr id="7" name="표 6"/>
          <p:cNvGraphicFramePr>
            <a:graphicFrameLocks noGrp="1"/>
          </p:cNvGraphicFramePr>
          <p:nvPr>
            <p:extLst>
              <p:ext uri="{D42A27DB-BD31-4B8C-83A1-F6EECF244321}">
                <p14:modId xmlns:p14="http://schemas.microsoft.com/office/powerpoint/2010/main" val="1483916908"/>
              </p:ext>
            </p:extLst>
          </p:nvPr>
        </p:nvGraphicFramePr>
        <p:xfrm>
          <a:off x="189577" y="4993887"/>
          <a:ext cx="8786592" cy="1787913"/>
        </p:xfrm>
        <a:graphic>
          <a:graphicData uri="http://schemas.openxmlformats.org/drawingml/2006/table">
            <a:tbl>
              <a:tblPr firstRow="1" bandRow="1">
                <a:tableStyleId>{5C22544A-7EE6-4342-B048-85BDC9FD1C3A}</a:tableStyleId>
              </a:tblPr>
              <a:tblGrid>
                <a:gridCol w="1464432"/>
                <a:gridCol w="1464432"/>
                <a:gridCol w="1464432"/>
                <a:gridCol w="1464432"/>
                <a:gridCol w="1464432"/>
                <a:gridCol w="1464432"/>
              </a:tblGrid>
              <a:tr h="324873">
                <a:tc>
                  <a:txBody>
                    <a:bodyPr/>
                    <a:lstStyle/>
                    <a:p>
                      <a:pPr algn="ctr" latinLnBrk="1"/>
                      <a:r>
                        <a:rPr lang="en-US" altLang="ko-KR" sz="1200" dirty="0" smtClean="0">
                          <a:solidFill>
                            <a:schemeClr val="tx1"/>
                          </a:solidFill>
                          <a:latin typeface="Calibri" pitchFamily="34" charset="0"/>
                        </a:rPr>
                        <a:t>CMA</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200" dirty="0" smtClean="0">
                          <a:solidFill>
                            <a:schemeClr val="tx1"/>
                          </a:solidFill>
                          <a:latin typeface="Calibri" pitchFamily="34" charset="0"/>
                        </a:rPr>
                        <a:t>EUMETSAT</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200" dirty="0" smtClean="0">
                          <a:solidFill>
                            <a:schemeClr val="tx1"/>
                          </a:solidFill>
                          <a:latin typeface="Calibri" pitchFamily="34" charset="0"/>
                        </a:rPr>
                        <a:t>ISRO</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200" dirty="0" smtClean="0">
                          <a:solidFill>
                            <a:schemeClr val="tx1"/>
                          </a:solidFill>
                          <a:latin typeface="Calibri" pitchFamily="34" charset="0"/>
                        </a:rPr>
                        <a:t>JMA</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200" dirty="0" smtClean="0">
                          <a:solidFill>
                            <a:schemeClr val="tx1"/>
                          </a:solidFill>
                          <a:latin typeface="Calibri" pitchFamily="34" charset="0"/>
                        </a:rPr>
                        <a:t>KMA</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latinLnBrk="1"/>
                      <a:r>
                        <a:rPr lang="en-US" altLang="ko-KR" sz="1200" dirty="0" smtClean="0">
                          <a:solidFill>
                            <a:schemeClr val="tx1"/>
                          </a:solidFill>
                          <a:latin typeface="Calibri" pitchFamily="34" charset="0"/>
                        </a:rPr>
                        <a:t>NOAA</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r h="428757">
                <a:tc>
                  <a:txBody>
                    <a:bodyPr/>
                    <a:lstStyle/>
                    <a:p>
                      <a:pPr algn="ctr" latinLnBrk="1"/>
                      <a:r>
                        <a:rPr lang="en-US" altLang="ko-KR" sz="1200" dirty="0" smtClean="0">
                          <a:solidFill>
                            <a:schemeClr val="tx1"/>
                          </a:solidFill>
                          <a:latin typeface="Calibri" pitchFamily="34" charset="0"/>
                        </a:rPr>
                        <a:t>Monitoring System</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latinLnBrk="1"/>
                      <a:r>
                        <a:rPr lang="en-US" altLang="ko-KR" sz="1200" baseline="0" dirty="0" smtClean="0">
                          <a:solidFill>
                            <a:schemeClr val="tx1"/>
                          </a:solidFill>
                          <a:latin typeface="Calibri" pitchFamily="34" charset="0"/>
                        </a:rPr>
                        <a:t>Daily report</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latinLnBrk="1"/>
                      <a:r>
                        <a:rPr lang="en-US" altLang="ko-KR" sz="1200" dirty="0" smtClean="0">
                          <a:solidFill>
                            <a:schemeClr val="tx1"/>
                          </a:solidFill>
                          <a:latin typeface="Calibri" pitchFamily="34" charset="0"/>
                        </a:rPr>
                        <a:t>e-mail</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latinLnBrk="1"/>
                      <a:r>
                        <a:rPr lang="en-US" altLang="ko-KR" sz="1200" dirty="0" smtClean="0">
                          <a:solidFill>
                            <a:schemeClr val="tx1"/>
                          </a:solidFill>
                          <a:latin typeface="Calibri" pitchFamily="34" charset="0"/>
                        </a:rPr>
                        <a:t>Internal</a:t>
                      </a:r>
                      <a:r>
                        <a:rPr lang="en-US" altLang="ko-KR" sz="1200" baseline="0" dirty="0" smtClean="0">
                          <a:solidFill>
                            <a:schemeClr val="tx1"/>
                          </a:solidFill>
                          <a:latin typeface="Calibri" pitchFamily="34" charset="0"/>
                        </a:rPr>
                        <a:t> system</a:t>
                      </a:r>
                    </a:p>
                    <a:p>
                      <a:pPr algn="ctr" latinLnBrk="1"/>
                      <a:r>
                        <a:rPr lang="en-US" altLang="ko-KR" sz="1200" baseline="0" dirty="0" smtClean="0">
                          <a:solidFill>
                            <a:schemeClr val="tx1"/>
                          </a:solidFill>
                          <a:latin typeface="Calibri" pitchFamily="34" charset="0"/>
                        </a:rPr>
                        <a:t>(+e-mail)</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latinLnBrk="1"/>
                      <a:r>
                        <a:rPr lang="en-US" altLang="ko-KR" sz="1200" dirty="0" smtClean="0">
                          <a:solidFill>
                            <a:schemeClr val="tx1"/>
                          </a:solidFill>
                          <a:latin typeface="Calibri" pitchFamily="34" charset="0"/>
                        </a:rPr>
                        <a:t>Internal system</a:t>
                      </a:r>
                      <a:endParaRPr lang="ko-KR" altLang="en-US" sz="1200" dirty="0">
                        <a:solidFill>
                          <a:schemeClr val="tx1"/>
                        </a:solidFill>
                        <a:latin typeface="Calibri" pitchFamily="34" charset="0"/>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latinLnBrk="1"/>
                      <a:r>
                        <a:rPr lang="en-US" altLang="ko-KR" sz="1200" dirty="0" smtClean="0">
                          <a:solidFill>
                            <a:schemeClr val="tx1"/>
                          </a:solidFill>
                          <a:latin typeface="Calibri" pitchFamily="34" charset="0"/>
                        </a:rPr>
                        <a:t>ICVS, </a:t>
                      </a:r>
                      <a:r>
                        <a:rPr lang="en-US" altLang="ko-KR" sz="1200" baseline="0" dirty="0" smtClean="0">
                          <a:solidFill>
                            <a:schemeClr val="tx1"/>
                          </a:solidFill>
                          <a:latin typeface="Calibri" pitchFamily="34" charset="0"/>
                        </a:rPr>
                        <a:t>GOES system </a:t>
                      </a:r>
                    </a:p>
                    <a:p>
                      <a:pPr algn="ctr" latinLnBrk="1"/>
                      <a:r>
                        <a:rPr lang="en-US" altLang="ko-KR" sz="1200" baseline="0" dirty="0" smtClean="0">
                          <a:solidFill>
                            <a:schemeClr val="tx1"/>
                          </a:solidFill>
                          <a:latin typeface="Calibri" pitchFamily="34" charset="0"/>
                        </a:rPr>
                        <a:t>(+e-mail)</a:t>
                      </a:r>
                    </a:p>
                  </a:txBody>
                  <a:tcPr anchor="ctr">
                    <a:lnT w="19050" cap="flat" cmpd="sng" algn="ctr">
                      <a:solidFill>
                        <a:schemeClr val="tx1"/>
                      </a:solidFill>
                      <a:prstDash val="solid"/>
                      <a:round/>
                      <a:headEnd type="none" w="med" len="med"/>
                      <a:tailEnd type="none" w="med" len="med"/>
                    </a:lnT>
                    <a:solidFill>
                      <a:schemeClr val="bg1"/>
                    </a:solidFill>
                  </a:tcPr>
                </a:tc>
              </a:tr>
              <a:tr h="428757">
                <a:tc>
                  <a:txBody>
                    <a:bodyPr/>
                    <a:lstStyle/>
                    <a:p>
                      <a:pPr algn="l" latinLnBrk="1"/>
                      <a:r>
                        <a:rPr lang="en-US" altLang="ko-KR" sz="1200" dirty="0" smtClean="0">
                          <a:solidFill>
                            <a:schemeClr val="tx1"/>
                          </a:solidFill>
                          <a:latin typeface="Calibri" pitchFamily="34" charset="0"/>
                          <a:hlinkClick r:id="rId2"/>
                        </a:rPr>
                        <a:t>http://gsics.nsmc.org.cn/portal/en/fycv/ipm.html</a:t>
                      </a:r>
                      <a:endParaRPr lang="en-US" altLang="ko-KR" sz="1200" dirty="0" smtClean="0">
                        <a:solidFill>
                          <a:schemeClr val="tx1"/>
                        </a:solidFill>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200" dirty="0" smtClean="0">
                          <a:latin typeface="Calibri" pitchFamily="34" charset="0"/>
                          <a:hlinkClick r:id="rId3"/>
                        </a:rPr>
                        <a:t>http://oiswww.eumetsat.org/epsreports/html/index.php</a:t>
                      </a:r>
                      <a:endParaRPr lang="ko-KR" altLang="en-US" sz="1200" dirty="0">
                        <a:solidFill>
                          <a:schemeClr val="tx1"/>
                        </a:solidFill>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gn="l" latinLnBrk="1"/>
                      <a:endParaRPr lang="ko-KR" altLang="en-US" sz="1200" dirty="0">
                        <a:solidFill>
                          <a:schemeClr val="tx1"/>
                        </a:solidFill>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Calibri" pitchFamily="34" charset="0"/>
                          <a:hlinkClick r:id="rId4"/>
                        </a:rPr>
                        <a:t>http://www.data.jma.go.jp/mscweb/en/operation/calibration_portal.html</a:t>
                      </a:r>
                      <a:endParaRPr lang="en-US" altLang="ko-KR" sz="1200" dirty="0" smtClean="0">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200" dirty="0" smtClean="0">
                          <a:solidFill>
                            <a:schemeClr val="tx1"/>
                          </a:solidFill>
                          <a:latin typeface="Calibri" pitchFamily="34" charset="0"/>
                          <a:hlinkClick r:id="rId5"/>
                        </a:rPr>
                        <a:t>http://nmsc.kma.go.kr/html/homepage/ko/chollian/Quality/selectQuality.do</a:t>
                      </a:r>
                      <a:endParaRPr lang="en-US" altLang="ko-KR" sz="1200" dirty="0" smtClean="0">
                        <a:solidFill>
                          <a:schemeClr val="tx1"/>
                        </a:solidFill>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Wingdings" pitchFamily="2" charset="2"/>
                        <a:buNone/>
                      </a:pPr>
                      <a:r>
                        <a:rPr lang="en-US" altLang="ko-KR" sz="1200" dirty="0" smtClean="0">
                          <a:latin typeface="Calibri" pitchFamily="34" charset="0"/>
                          <a:hlinkClick r:id="rId6"/>
                        </a:rPr>
                        <a:t>https://www.star.nesdis.noaa.gov/GOESCal/index.php</a:t>
                      </a:r>
                      <a:endParaRPr lang="en-US" altLang="ko-KR" sz="1200" dirty="0" smtClean="0">
                        <a:latin typeface="Calibri" pitchFamily="34" charset="0"/>
                      </a:endParaRPr>
                    </a:p>
                    <a:p>
                      <a:pPr marL="0" indent="0" algn="l">
                        <a:buFont typeface="Wingdings" pitchFamily="2" charset="2"/>
                        <a:buNone/>
                      </a:pPr>
                      <a:r>
                        <a:rPr lang="en-US" altLang="ko-KR" sz="1200" b="0" dirty="0" smtClean="0">
                          <a:latin typeface="Calibri" pitchFamily="34" charset="0"/>
                          <a:hlinkClick r:id="rId7"/>
                        </a:rPr>
                        <a:t>https://www.star.nesdis.noaa.gov/icvs/</a:t>
                      </a:r>
                      <a:endParaRPr lang="en-US" altLang="ko-KR" sz="1200" b="0" dirty="0" smtClean="0">
                        <a:latin typeface="Calibri" pitchFamily="34" charset="0"/>
                      </a:endParaRPr>
                    </a:p>
                  </a:txBody>
                  <a:tcPr>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1925271093"/>
              </p:ext>
            </p:extLst>
          </p:nvPr>
        </p:nvGraphicFramePr>
        <p:xfrm>
          <a:off x="251519" y="2207528"/>
          <a:ext cx="8734569" cy="2255520"/>
        </p:xfrm>
        <a:graphic>
          <a:graphicData uri="http://schemas.openxmlformats.org/drawingml/2006/table">
            <a:tbl>
              <a:tblPr firstRow="1" bandRow="1">
                <a:tableStyleId>{5C22544A-7EE6-4342-B048-85BDC9FD1C3A}</a:tableStyleId>
              </a:tblPr>
              <a:tblGrid>
                <a:gridCol w="8734569"/>
              </a:tblGrid>
              <a:tr h="1394390">
                <a:tc>
                  <a:txBody>
                    <a:bodyPr/>
                    <a:lstStyle/>
                    <a:p>
                      <a:pPr marL="171450" indent="-171450">
                        <a:lnSpc>
                          <a:spcPct val="100000"/>
                        </a:lnSpc>
                        <a:buFont typeface="Wingdings" pitchFamily="2" charset="2"/>
                        <a:buChar char="§"/>
                      </a:pPr>
                      <a:r>
                        <a:rPr lang="en-US" altLang="ko-KR" sz="1200" b="0" dirty="0" smtClean="0">
                          <a:solidFill>
                            <a:schemeClr val="tx1"/>
                          </a:solidFill>
                          <a:latin typeface="Calibri" pitchFamily="34" charset="0"/>
                        </a:rPr>
                        <a:t>The</a:t>
                      </a:r>
                      <a:r>
                        <a:rPr lang="en-US" altLang="ko-KR" sz="1200" b="0" baseline="0" dirty="0" smtClean="0">
                          <a:solidFill>
                            <a:schemeClr val="tx1"/>
                          </a:solidFill>
                          <a:latin typeface="Calibri" pitchFamily="34" charset="0"/>
                        </a:rPr>
                        <a:t> report</a:t>
                      </a:r>
                      <a:r>
                        <a:rPr lang="en-US" altLang="ko-KR" sz="1200" b="0" dirty="0" smtClean="0">
                          <a:solidFill>
                            <a:schemeClr val="tx1"/>
                          </a:solidFill>
                          <a:latin typeface="Calibri" pitchFamily="34" charset="0"/>
                        </a:rPr>
                        <a:t> is based on ICVS(Integrated Calibration/Validation System)</a:t>
                      </a:r>
                    </a:p>
                    <a:p>
                      <a:pPr>
                        <a:lnSpc>
                          <a:spcPct val="100000"/>
                        </a:lnSpc>
                      </a:pPr>
                      <a:r>
                        <a:rPr lang="en-US" altLang="ko-KR" sz="1200" b="0" dirty="0" smtClean="0">
                          <a:solidFill>
                            <a:schemeClr val="tx1"/>
                          </a:solidFill>
                          <a:latin typeface="Calibri" pitchFamily="34" charset="0"/>
                        </a:rPr>
                        <a:t>  * ICVS monitors over 400 parameters for 28 instrument onboard(NOAA/</a:t>
                      </a:r>
                      <a:r>
                        <a:rPr lang="en-US" altLang="ko-KR" sz="1200" b="0" dirty="0" err="1" smtClean="0">
                          <a:solidFill>
                            <a:schemeClr val="tx1"/>
                          </a:solidFill>
                          <a:latin typeface="Calibri" pitchFamily="34" charset="0"/>
                        </a:rPr>
                        <a:t>MetOp</a:t>
                      </a:r>
                      <a:r>
                        <a:rPr lang="en-US" altLang="ko-KR" sz="1200" b="0" dirty="0" smtClean="0">
                          <a:solidFill>
                            <a:schemeClr val="tx1"/>
                          </a:solidFill>
                          <a:latin typeface="Calibri" pitchFamily="34" charset="0"/>
                        </a:rPr>
                        <a:t>/SNPP)</a:t>
                      </a:r>
                    </a:p>
                    <a:p>
                      <a:pPr marL="171450" indent="-171450">
                        <a:lnSpc>
                          <a:spcPct val="100000"/>
                        </a:lnSpc>
                        <a:spcBef>
                          <a:spcPts val="600"/>
                        </a:spcBef>
                        <a:buFont typeface="Wingdings" pitchFamily="2" charset="2"/>
                        <a:buChar char="§"/>
                      </a:pPr>
                      <a:r>
                        <a:rPr lang="en-US" altLang="ko-KR" sz="1200" b="1" dirty="0" smtClean="0">
                          <a:solidFill>
                            <a:schemeClr val="tx1"/>
                          </a:solidFill>
                          <a:latin typeface="Calibri" pitchFamily="34" charset="0"/>
                        </a:rPr>
                        <a:t>Parameters</a:t>
                      </a:r>
                      <a:r>
                        <a:rPr lang="en-US" altLang="ko-KR" sz="1200" b="1" baseline="0" dirty="0" smtClean="0">
                          <a:solidFill>
                            <a:schemeClr val="tx1"/>
                          </a:solidFill>
                          <a:latin typeface="Calibri" pitchFamily="34" charset="0"/>
                        </a:rPr>
                        <a:t> can be categorized</a:t>
                      </a:r>
                      <a:r>
                        <a:rPr lang="en-US" altLang="ko-KR" sz="1200" b="0" baseline="0" dirty="0" smtClean="0">
                          <a:solidFill>
                            <a:schemeClr val="tx1"/>
                          </a:solidFill>
                          <a:latin typeface="Calibri" pitchFamily="34" charset="0"/>
                        </a:rPr>
                        <a:t> into </a:t>
                      </a:r>
                      <a:r>
                        <a:rPr lang="en-US" altLang="ko-KR" sz="1200" b="0" u="sng" baseline="0" dirty="0" smtClean="0">
                          <a:solidFill>
                            <a:schemeClr val="tx1"/>
                          </a:solidFill>
                          <a:latin typeface="Calibri" pitchFamily="34" charset="0"/>
                        </a:rPr>
                        <a:t>a)</a:t>
                      </a:r>
                      <a:r>
                        <a:rPr lang="en-US" altLang="ko-KR" sz="1200" b="0" baseline="0" dirty="0" smtClean="0">
                          <a:solidFill>
                            <a:schemeClr val="tx1"/>
                          </a:solidFill>
                          <a:latin typeface="Calibri" pitchFamily="34" charset="0"/>
                        </a:rPr>
                        <a:t> </a:t>
                      </a:r>
                      <a:r>
                        <a:rPr lang="en-US" altLang="ko-KR" sz="1200" b="0" dirty="0" smtClean="0">
                          <a:solidFill>
                            <a:schemeClr val="tx1"/>
                          </a:solidFill>
                          <a:latin typeface="Calibri" pitchFamily="34" charset="0"/>
                        </a:rPr>
                        <a:t>Instrument Healthy Status, </a:t>
                      </a:r>
                      <a:r>
                        <a:rPr lang="en-US" altLang="ko-KR" sz="1200" b="0" u="sng" dirty="0" smtClean="0">
                          <a:solidFill>
                            <a:schemeClr val="tx1"/>
                          </a:solidFill>
                          <a:latin typeface="Calibri" pitchFamily="34" charset="0"/>
                        </a:rPr>
                        <a:t>b)</a:t>
                      </a:r>
                      <a:r>
                        <a:rPr lang="en-US" altLang="ko-KR" sz="1200" b="0" dirty="0" smtClean="0">
                          <a:solidFill>
                            <a:schemeClr val="tx1"/>
                          </a:solidFill>
                          <a:latin typeface="Calibri" pitchFamily="34" charset="0"/>
                        </a:rPr>
                        <a:t> Radiometric and Geometric Calibration data/quality, </a:t>
                      </a:r>
                    </a:p>
                    <a:p>
                      <a:pPr marL="0" indent="0">
                        <a:lnSpc>
                          <a:spcPct val="100000"/>
                        </a:lnSpc>
                        <a:buFont typeface="Wingdings" pitchFamily="2" charset="2"/>
                        <a:buNone/>
                      </a:pPr>
                      <a:r>
                        <a:rPr lang="en-US" altLang="ko-KR" sz="1200" b="0" dirty="0" smtClean="0">
                          <a:solidFill>
                            <a:schemeClr val="tx1"/>
                          </a:solidFill>
                          <a:latin typeface="Calibri" pitchFamily="34" charset="0"/>
                        </a:rPr>
                        <a:t>                                                                     </a:t>
                      </a:r>
                      <a:r>
                        <a:rPr lang="en-US" altLang="ko-KR" sz="1200" b="0" u="sng" dirty="0" smtClean="0">
                          <a:solidFill>
                            <a:schemeClr val="tx1"/>
                          </a:solidFill>
                          <a:latin typeface="Calibri" pitchFamily="34" charset="0"/>
                        </a:rPr>
                        <a:t>c)</a:t>
                      </a:r>
                      <a:r>
                        <a:rPr lang="en-US" altLang="ko-KR" sz="1200" b="0" dirty="0" smtClean="0">
                          <a:solidFill>
                            <a:schemeClr val="tx1"/>
                          </a:solidFill>
                          <a:latin typeface="Calibri" pitchFamily="34" charset="0"/>
                        </a:rPr>
                        <a:t> Inter(Vicarious) Calibration, </a:t>
                      </a:r>
                      <a:r>
                        <a:rPr lang="en-US" altLang="ko-KR" sz="1200" b="0" u="sng" dirty="0" smtClean="0">
                          <a:solidFill>
                            <a:schemeClr val="tx1"/>
                          </a:solidFill>
                          <a:latin typeface="Calibri" pitchFamily="34" charset="0"/>
                        </a:rPr>
                        <a:t>d)</a:t>
                      </a:r>
                      <a:r>
                        <a:rPr lang="en-US" altLang="ko-KR" sz="1200" b="0" dirty="0" smtClean="0">
                          <a:solidFill>
                            <a:schemeClr val="tx1"/>
                          </a:solidFill>
                          <a:latin typeface="Calibri" pitchFamily="34" charset="0"/>
                        </a:rPr>
                        <a:t> Product(lv1b) data/quality</a:t>
                      </a:r>
                      <a:r>
                        <a:rPr lang="en-US" altLang="ko-KR" sz="1200" b="0" baseline="0" dirty="0" smtClean="0">
                          <a:solidFill>
                            <a:schemeClr val="tx1"/>
                          </a:solidFill>
                          <a:latin typeface="Calibri" pitchFamily="34" charset="0"/>
                        </a:rPr>
                        <a:t> and so on</a:t>
                      </a:r>
                      <a:endParaRPr lang="en-US" altLang="ko-KR" sz="1200" b="0" dirty="0" smtClean="0">
                        <a:solidFill>
                          <a:schemeClr val="tx1"/>
                        </a:solidFill>
                        <a:latin typeface="Calibri" pitchFamily="34" charset="0"/>
                      </a:endParaRPr>
                    </a:p>
                    <a:p>
                      <a:pPr marL="171450" indent="-171450">
                        <a:lnSpc>
                          <a:spcPct val="100000"/>
                        </a:lnSpc>
                        <a:spcBef>
                          <a:spcPts val="600"/>
                        </a:spcBef>
                        <a:buFont typeface="Wingdings" pitchFamily="2" charset="2"/>
                        <a:buChar char="§"/>
                      </a:pPr>
                      <a:r>
                        <a:rPr lang="en-US" altLang="ko-KR" sz="1200" b="1" dirty="0" smtClean="0">
                          <a:solidFill>
                            <a:schemeClr val="tx1"/>
                          </a:solidFill>
                          <a:latin typeface="Calibri" pitchFamily="34" charset="0"/>
                        </a:rPr>
                        <a:t>Status</a:t>
                      </a:r>
                      <a:r>
                        <a:rPr lang="en-US" altLang="ko-KR" sz="1200" b="1" baseline="0" dirty="0" smtClean="0">
                          <a:solidFill>
                            <a:schemeClr val="tx1"/>
                          </a:solidFill>
                          <a:latin typeface="Calibri" pitchFamily="34" charset="0"/>
                        </a:rPr>
                        <a:t> of </a:t>
                      </a:r>
                      <a:r>
                        <a:rPr lang="en-US" altLang="ko-KR" sz="1200" b="1" dirty="0" smtClean="0">
                          <a:solidFill>
                            <a:schemeClr val="tx1"/>
                          </a:solidFill>
                          <a:latin typeface="Calibri" pitchFamily="34" charset="0"/>
                        </a:rPr>
                        <a:t>Monitoring</a:t>
                      </a:r>
                      <a:r>
                        <a:rPr lang="en-US" altLang="ko-KR" sz="1200" b="1" baseline="0" dirty="0" smtClean="0">
                          <a:solidFill>
                            <a:schemeClr val="tx1"/>
                          </a:solidFill>
                          <a:latin typeface="Calibri" pitchFamily="34" charset="0"/>
                        </a:rPr>
                        <a:t> system</a:t>
                      </a:r>
                      <a:endParaRPr lang="en-US" altLang="ko-KR" sz="1200" b="1" dirty="0" smtClean="0">
                        <a:solidFill>
                          <a:schemeClr val="tx1"/>
                        </a:solidFill>
                        <a:latin typeface="Calibri" pitchFamily="34" charset="0"/>
                      </a:endParaRP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CMA: external system(under develop)</a:t>
                      </a: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 EUMETSAT: external system(</a:t>
                      </a:r>
                      <a:r>
                        <a:rPr lang="en-US" altLang="ko-KR" sz="1200" b="0" baseline="0" dirty="0" err="1" smtClean="0">
                          <a:solidFill>
                            <a:schemeClr val="tx1"/>
                          </a:solidFill>
                          <a:latin typeface="Calibri" pitchFamily="34" charset="0"/>
                        </a:rPr>
                        <a:t>MetOp</a:t>
                      </a:r>
                      <a:r>
                        <a:rPr lang="en-US" altLang="ko-KR" sz="1200" b="0" baseline="0" dirty="0" smtClean="0">
                          <a:solidFill>
                            <a:schemeClr val="tx1"/>
                          </a:solidFill>
                          <a:latin typeface="Calibri" pitchFamily="34" charset="0"/>
                        </a:rPr>
                        <a:t>/IASI, GOME-2,ASCAT)</a:t>
                      </a: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 ISRO: could not find the web yet, but maybe internal</a:t>
                      </a: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 JMA: Internal(Maybe main)/External system</a:t>
                      </a: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 KMA: Internal(main)/External system</a:t>
                      </a:r>
                    </a:p>
                    <a:p>
                      <a:pPr marL="628650" lvl="1" indent="-171450">
                        <a:lnSpc>
                          <a:spcPct val="100000"/>
                        </a:lnSpc>
                        <a:buFont typeface="Wingdings" pitchFamily="2" charset="2"/>
                        <a:buChar char="ü"/>
                      </a:pPr>
                      <a:r>
                        <a:rPr lang="en-US" altLang="ko-KR" sz="1200" b="0" baseline="0" dirty="0" smtClean="0">
                          <a:solidFill>
                            <a:schemeClr val="tx1"/>
                          </a:solidFill>
                          <a:latin typeface="Calibri" pitchFamily="34" charset="0"/>
                        </a:rPr>
                        <a:t> NOAA: ICVS, GOES calibration system(under develop)</a:t>
                      </a:r>
                    </a:p>
                  </a:txBody>
                  <a:tcP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3268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a:latin typeface="+mj-lt"/>
              </a:rPr>
              <a:t>Summary of information for performance </a:t>
            </a:r>
            <a:r>
              <a:rPr lang="en-US" altLang="ko-KR" sz="2400" dirty="0" smtClean="0">
                <a:latin typeface="+mj-lt"/>
              </a:rPr>
              <a:t>monitoring</a:t>
            </a:r>
            <a:endParaRPr lang="ko-KR" altLang="en-US" sz="2400" dirty="0">
              <a:latin typeface="+mj-lt"/>
            </a:endParaRPr>
          </a:p>
        </p:txBody>
      </p:sp>
      <p:sp>
        <p:nvSpPr>
          <p:cNvPr id="4" name="직사각형 3"/>
          <p:cNvSpPr/>
          <p:nvPr/>
        </p:nvSpPr>
        <p:spPr>
          <a:xfrm>
            <a:off x="82269" y="4800600"/>
            <a:ext cx="9015627" cy="1846659"/>
          </a:xfrm>
          <a:prstGeom prst="rect">
            <a:avLst/>
          </a:prstGeom>
          <a:solidFill>
            <a:schemeClr val="bg2">
              <a:lumMod val="90000"/>
            </a:schemeClr>
          </a:solidFill>
        </p:spPr>
        <p:txBody>
          <a:bodyPr wrap="square">
            <a:spAutoFit/>
          </a:bodyPr>
          <a:lstStyle/>
          <a:p>
            <a:pPr marL="285750" indent="-285750">
              <a:buFont typeface="Wingdings" pitchFamily="2" charset="2"/>
              <a:buChar char="v"/>
            </a:pPr>
            <a:r>
              <a:rPr lang="en-US" altLang="ko-KR" sz="1400" b="1" dirty="0" smtClean="0"/>
              <a:t>Discussion?</a:t>
            </a:r>
          </a:p>
          <a:p>
            <a:pPr marL="285750" indent="-285750">
              <a:lnSpc>
                <a:spcPts val="1500"/>
              </a:lnSpc>
              <a:buFont typeface="Wingdings" pitchFamily="2" charset="2"/>
              <a:buChar char="§"/>
            </a:pPr>
            <a:r>
              <a:rPr lang="en-US" altLang="ko-KR" sz="1400" dirty="0" smtClean="0"/>
              <a:t>The scope of instrument performance monitoring?</a:t>
            </a:r>
          </a:p>
          <a:p>
            <a:pPr marL="742950" lvl="1" indent="-285750">
              <a:lnSpc>
                <a:spcPts val="1500"/>
              </a:lnSpc>
              <a:buFont typeface="Wingdings" pitchFamily="2" charset="2"/>
              <a:buChar char="ü"/>
            </a:pPr>
            <a:r>
              <a:rPr lang="en-US" altLang="ko-KR" sz="1400" dirty="0" smtClean="0"/>
              <a:t>Radiance, Calibration, Engineering, Product, Spacecraft and </a:t>
            </a:r>
            <a:r>
              <a:rPr lang="en-US" altLang="ko-KR" sz="1400" b="1" dirty="0" smtClean="0"/>
              <a:t>SRF</a:t>
            </a:r>
            <a:r>
              <a:rPr lang="en-US" altLang="ko-KR" sz="1400" dirty="0" smtClean="0"/>
              <a:t>?</a:t>
            </a:r>
          </a:p>
          <a:p>
            <a:pPr marL="742950" lvl="1" indent="-285750">
              <a:lnSpc>
                <a:spcPts val="1500"/>
              </a:lnSpc>
              <a:buFont typeface="Wingdings" pitchFamily="2" charset="2"/>
              <a:buChar char="ü"/>
            </a:pPr>
            <a:r>
              <a:rPr lang="en-US" altLang="ko-KR" sz="1400" dirty="0" smtClean="0"/>
              <a:t>Most agency also provide these information as well: Operational </a:t>
            </a:r>
            <a:r>
              <a:rPr lang="en-US" altLang="ko-KR" sz="1400" dirty="0"/>
              <a:t>Status, </a:t>
            </a:r>
            <a:r>
              <a:rPr lang="en-US" altLang="ko-KR" sz="1400" dirty="0" smtClean="0"/>
              <a:t>Schedule</a:t>
            </a:r>
            <a:r>
              <a:rPr lang="en-US" altLang="ko-KR" sz="1400" dirty="0"/>
              <a:t>, Service status, Event </a:t>
            </a:r>
            <a:r>
              <a:rPr lang="en-US" altLang="ko-KR" sz="1400" dirty="0" smtClean="0"/>
              <a:t>log </a:t>
            </a:r>
            <a:r>
              <a:rPr lang="en-US" altLang="ko-KR" sz="1400" dirty="0" err="1" smtClean="0"/>
              <a:t>etc</a:t>
            </a:r>
            <a:endParaRPr lang="en-US" altLang="ko-KR" sz="1400" dirty="0" smtClean="0"/>
          </a:p>
          <a:p>
            <a:pPr marL="285750" indent="-285750">
              <a:lnSpc>
                <a:spcPts val="1500"/>
              </a:lnSpc>
              <a:buFont typeface="Wingdings" pitchFamily="2" charset="2"/>
              <a:buChar char="§"/>
            </a:pPr>
            <a:r>
              <a:rPr lang="en-US" altLang="ko-KR" sz="1400" dirty="0" smtClean="0"/>
              <a:t>What about including the inter-calibration, comparison with model?</a:t>
            </a:r>
            <a:endParaRPr lang="en-US" altLang="ko-KR" sz="1400" dirty="0"/>
          </a:p>
          <a:p>
            <a:pPr marL="742950" lvl="1" indent="-285750">
              <a:lnSpc>
                <a:spcPts val="1500"/>
              </a:lnSpc>
              <a:buFont typeface="Wingdings" pitchFamily="2" charset="2"/>
              <a:buChar char="ü"/>
            </a:pPr>
            <a:r>
              <a:rPr lang="en-US" altLang="ko-KR" sz="1400" dirty="0" smtClean="0"/>
              <a:t>For example, Inter-Calibration, CRTM </a:t>
            </a:r>
            <a:r>
              <a:rPr lang="en-US" altLang="ko-KR" sz="1400" dirty="0"/>
              <a:t>O-B, DCC </a:t>
            </a:r>
            <a:r>
              <a:rPr lang="en-US" altLang="ko-KR" sz="1400" dirty="0" smtClean="0"/>
              <a:t>Mapping in NOAA, JMA</a:t>
            </a:r>
          </a:p>
          <a:p>
            <a:pPr marL="285750" indent="-285750">
              <a:lnSpc>
                <a:spcPts val="1500"/>
              </a:lnSpc>
              <a:buFont typeface="Wingdings" pitchFamily="2" charset="2"/>
              <a:buChar char="§"/>
            </a:pPr>
            <a:r>
              <a:rPr lang="en-US" altLang="ko-KR" sz="1400" dirty="0" smtClean="0"/>
              <a:t>What about depth? E.g.) Relay Optics, </a:t>
            </a:r>
            <a:r>
              <a:rPr lang="en-US" altLang="ko-KR" sz="1400" dirty="0" err="1" smtClean="0"/>
              <a:t>Beamspliter</a:t>
            </a:r>
            <a:r>
              <a:rPr lang="en-US" altLang="ko-KR" sz="1400" dirty="0" smtClean="0"/>
              <a:t> ?</a:t>
            </a:r>
            <a:r>
              <a:rPr lang="ko-KR" altLang="en-US" sz="1400" dirty="0" smtClean="0"/>
              <a:t> </a:t>
            </a:r>
            <a:r>
              <a:rPr lang="en-US" altLang="ko-KR" sz="1400" dirty="0" smtClean="0"/>
              <a:t>or anything else?</a:t>
            </a:r>
          </a:p>
          <a:p>
            <a:pPr marL="285750" indent="-285750">
              <a:lnSpc>
                <a:spcPts val="1500"/>
              </a:lnSpc>
              <a:buFont typeface="Wingdings" pitchFamily="2" charset="2"/>
              <a:buChar char="§"/>
            </a:pPr>
            <a:r>
              <a:rPr lang="en-US" altLang="ko-KR" sz="1400" dirty="0" smtClean="0"/>
              <a:t>The period? E.g.) NRT, x-axis:</a:t>
            </a:r>
            <a:r>
              <a:rPr lang="ko-KR" altLang="en-US" sz="1400" dirty="0" smtClean="0"/>
              <a:t> </a:t>
            </a:r>
            <a:r>
              <a:rPr lang="en-US" altLang="ko-KR" sz="1400" dirty="0" smtClean="0"/>
              <a:t>3days, 1month, 1year?</a:t>
            </a:r>
          </a:p>
          <a:p>
            <a:pPr marL="285750" indent="-285750">
              <a:lnSpc>
                <a:spcPts val="1500"/>
              </a:lnSpc>
              <a:buFont typeface="Wingdings" pitchFamily="2" charset="2"/>
              <a:buChar char="§"/>
            </a:pPr>
            <a:r>
              <a:rPr lang="en-US" altLang="ko-KR" sz="1400" dirty="0" smtClean="0"/>
              <a:t>Common or specific based on sensor type? E.g.) imager, sounder, </a:t>
            </a:r>
            <a:r>
              <a:rPr lang="en-US" altLang="ko-KR" sz="1400" dirty="0" err="1" smtClean="0"/>
              <a:t>scatterometer</a:t>
            </a:r>
            <a:r>
              <a:rPr lang="en-US" altLang="ko-KR" sz="1400" dirty="0" smtClean="0"/>
              <a:t> </a:t>
            </a:r>
            <a:r>
              <a:rPr lang="en-US" altLang="ko-KR" sz="1400" dirty="0" err="1" smtClean="0"/>
              <a:t>etc</a:t>
            </a:r>
            <a:endParaRPr lang="en-US" altLang="ko-KR" sz="1400" dirty="0" smtClean="0"/>
          </a:p>
        </p:txBody>
      </p:sp>
      <p:graphicFrame>
        <p:nvGraphicFramePr>
          <p:cNvPr id="5" name="표 4"/>
          <p:cNvGraphicFramePr>
            <a:graphicFrameLocks noGrp="1"/>
          </p:cNvGraphicFramePr>
          <p:nvPr>
            <p:extLst>
              <p:ext uri="{D42A27DB-BD31-4B8C-83A1-F6EECF244321}">
                <p14:modId xmlns:p14="http://schemas.microsoft.com/office/powerpoint/2010/main" val="2892158077"/>
              </p:ext>
            </p:extLst>
          </p:nvPr>
        </p:nvGraphicFramePr>
        <p:xfrm>
          <a:off x="94609" y="843730"/>
          <a:ext cx="9003288" cy="3773638"/>
        </p:xfrm>
        <a:graphic>
          <a:graphicData uri="http://schemas.openxmlformats.org/drawingml/2006/table">
            <a:tbl>
              <a:tblPr firstRow="1" bandRow="1">
                <a:tableStyleId>{5C22544A-7EE6-4342-B048-85BDC9FD1C3A}</a:tableStyleId>
              </a:tblPr>
              <a:tblGrid>
                <a:gridCol w="878997"/>
                <a:gridCol w="1732145"/>
                <a:gridCol w="6392146"/>
              </a:tblGrid>
              <a:tr h="320235">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dirty="0">
                        <a:solidFill>
                          <a:schemeClr val="tx1"/>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000" dirty="0" smtClean="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dirty="0" smtClean="0">
                          <a:solidFill>
                            <a:schemeClr val="tx1"/>
                          </a:solidFill>
                          <a:latin typeface="Calibri" pitchFamily="34" charset="0"/>
                          <a:ea typeface="+mn-ea"/>
                        </a:rPr>
                        <a:t>Parameters</a:t>
                      </a:r>
                      <a:endParaRPr lang="ko-KR" altLang="en-US" sz="1100" dirty="0" smtClean="0">
                        <a:solidFill>
                          <a:schemeClr val="tx1"/>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320235">
                <a:tc rowSpan="2">
                  <a:txBody>
                    <a:bodyPr/>
                    <a:lstStyle/>
                    <a:p>
                      <a:pPr algn="ctr"/>
                      <a:r>
                        <a:rPr lang="en-US" altLang="ko-KR" sz="1100" b="1" dirty="0" smtClean="0">
                          <a:latin typeface="Calibri" pitchFamily="34" charset="0"/>
                          <a:ea typeface="+mn-ea"/>
                        </a:rPr>
                        <a:t>Engineering</a:t>
                      </a:r>
                      <a:endParaRPr lang="ko-KR" altLang="en-US" sz="1100" b="1" dirty="0">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1" dirty="0" smtClean="0">
                          <a:latin typeface="Calibri" pitchFamily="34" charset="0"/>
                          <a:ea typeface="+mn-ea"/>
                        </a:rPr>
                        <a:t>Spacecraft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aseline="0" dirty="0" smtClean="0">
                          <a:latin typeface="Calibri" pitchFamily="34" charset="0"/>
                          <a:ea typeface="+mn-ea"/>
                        </a:rPr>
                        <a:t>Status (attitude, velocity, position,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4656">
                <a:tc vMerge="1">
                  <a:txBody>
                    <a:bodyPr/>
                    <a:lstStyle/>
                    <a:p>
                      <a:pPr latinLnBrk="1"/>
                      <a:endParaRPr lang="ko-KR" altLang="en-US"/>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1" dirty="0" smtClean="0">
                          <a:latin typeface="Calibri" pitchFamily="34" charset="0"/>
                          <a:ea typeface="+mn-ea"/>
                        </a:rPr>
                        <a:t>Instrument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aseline="0" dirty="0" smtClean="0">
                          <a:latin typeface="Calibri" pitchFamily="34" charset="0"/>
                          <a:ea typeface="+mn-ea"/>
                        </a:rPr>
                        <a:t>Temperature (Detector, Blackbody, Cooler, Radiator, Blackbody, Stage Outgas </a:t>
                      </a:r>
                      <a:r>
                        <a:rPr lang="en-US" altLang="ko-KR" sz="1100" baseline="0" dirty="0" err="1" smtClean="0">
                          <a:latin typeface="Calibri" pitchFamily="34" charset="0"/>
                          <a:ea typeface="+mn-ea"/>
                        </a:rPr>
                        <a:t>Htr</a:t>
                      </a:r>
                      <a:r>
                        <a:rPr lang="en-US" altLang="ko-KR" sz="1100" baseline="0" dirty="0" smtClean="0">
                          <a:latin typeface="Calibri" pitchFamily="34" charset="0"/>
                          <a:ea typeface="+mn-ea"/>
                        </a:rPr>
                        <a:t>, Optics, Loop Heat Pipe, Scan Mirror, Motor, Antenna, Optics, Power, FPM, etc.),  Voltage (Power), scan rate, SRF, service status, *current(dark, motor, etc.)</a:t>
                      </a:r>
                      <a:endParaRPr lang="en-US" altLang="ko-KR" sz="1100" dirty="0" smtClean="0">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9919">
                <a:tc rowSpan="4">
                  <a:txBody>
                    <a:bodyPr/>
                    <a:lstStyle/>
                    <a:p>
                      <a:pPr latinLnBrk="1"/>
                      <a:r>
                        <a:rPr lang="en-US" altLang="ko-KR" sz="1200" b="1" dirty="0" smtClean="0">
                          <a:solidFill>
                            <a:srgbClr val="C00000"/>
                          </a:solidFill>
                          <a:latin typeface="Calibri" pitchFamily="34" charset="0"/>
                          <a:ea typeface="+mn-ea"/>
                        </a:rPr>
                        <a:t>Calibration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baseline="0" dirty="0" smtClean="0">
                          <a:solidFill>
                            <a:srgbClr val="C00000"/>
                          </a:solidFill>
                          <a:latin typeface="Calibri" pitchFamily="34" charset="0"/>
                          <a:ea typeface="+mn-ea"/>
                        </a:rPr>
                        <a:t>Calibration</a:t>
                      </a:r>
                      <a:endParaRPr lang="en-US" altLang="ko-KR" sz="1200" b="1" dirty="0" smtClean="0">
                        <a:solidFill>
                          <a:srgbClr val="C00000"/>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Count and Temperature (Space,</a:t>
                      </a:r>
                      <a:r>
                        <a:rPr lang="en-US" altLang="ko-KR" sz="1200" b="1" baseline="0" dirty="0" smtClean="0">
                          <a:solidFill>
                            <a:srgbClr val="C00000"/>
                          </a:solidFill>
                          <a:latin typeface="Calibri" pitchFamily="34" charset="0"/>
                          <a:ea typeface="+mn-ea"/>
                        </a:rPr>
                        <a:t> blackbody, solar diffuser), Coefficient(Gain, Intercept)</a:t>
                      </a:r>
                      <a:endParaRPr lang="en-US" altLang="ko-KR" sz="1200" b="1" dirty="0" smtClean="0">
                        <a:solidFill>
                          <a:srgbClr val="C00000"/>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6113">
                <a:tc vMerge="1">
                  <a:txBody>
                    <a:bodyPr/>
                    <a:lstStyle/>
                    <a:p>
                      <a:endParaRPr lang="ko-KR" altLang="en-US" sz="9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Radiometric Cal. Qual.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baseline="0" dirty="0" smtClean="0">
                          <a:solidFill>
                            <a:srgbClr val="C00000"/>
                          </a:solidFill>
                          <a:latin typeface="Calibri" pitchFamily="34" charset="0"/>
                          <a:ea typeface="+mn-ea"/>
                        </a:rPr>
                        <a:t>SNR, </a:t>
                      </a:r>
                      <a:r>
                        <a:rPr lang="en-US" altLang="ko-KR" sz="1200" b="1" baseline="0" dirty="0" err="1" smtClean="0">
                          <a:solidFill>
                            <a:srgbClr val="C00000"/>
                          </a:solidFill>
                          <a:latin typeface="Calibri" pitchFamily="34" charset="0"/>
                          <a:ea typeface="+mn-ea"/>
                        </a:rPr>
                        <a:t>NEdT</a:t>
                      </a:r>
                      <a:r>
                        <a:rPr lang="en-US" altLang="ko-KR" sz="1200" b="1" baseline="0" dirty="0" smtClean="0">
                          <a:solidFill>
                            <a:srgbClr val="C00000"/>
                          </a:solidFill>
                          <a:latin typeface="Calibri" pitchFamily="34" charset="0"/>
                          <a:ea typeface="+mn-ea"/>
                        </a:rPr>
                        <a:t>(</a:t>
                      </a:r>
                      <a:r>
                        <a:rPr lang="en-US" altLang="ko-KR" sz="1200" b="1" baseline="0" dirty="0" err="1" smtClean="0">
                          <a:solidFill>
                            <a:srgbClr val="C00000"/>
                          </a:solidFill>
                          <a:latin typeface="Calibri" pitchFamily="34" charset="0"/>
                          <a:ea typeface="+mn-ea"/>
                        </a:rPr>
                        <a:t>NEdN</a:t>
                      </a:r>
                      <a:r>
                        <a:rPr lang="en-US" altLang="ko-KR" sz="1200" b="1" baseline="0" dirty="0" smtClean="0">
                          <a:solidFill>
                            <a:srgbClr val="C00000"/>
                          </a:solidFill>
                          <a:latin typeface="Calibri" pitchFamily="34" charset="0"/>
                          <a:ea typeface="+mn-ea"/>
                        </a:rPr>
                        <a:t>), Trend(slope), Consistency,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9000">
                <a:tc vMerge="1">
                  <a:txBody>
                    <a:bodyPr/>
                    <a:lstStyle/>
                    <a:p>
                      <a:endParaRPr lang="ko-KR" altLang="en-US" sz="9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Geometric</a:t>
                      </a:r>
                      <a:r>
                        <a:rPr lang="en-US" altLang="ko-KR" sz="1200" b="1" baseline="0" dirty="0" smtClean="0">
                          <a:solidFill>
                            <a:srgbClr val="C00000"/>
                          </a:solidFill>
                          <a:latin typeface="Calibri" pitchFamily="34" charset="0"/>
                          <a:ea typeface="+mn-ea"/>
                        </a:rPr>
                        <a:t> Cal. Qual.</a:t>
                      </a:r>
                      <a:endParaRPr lang="en-US" altLang="ko-KR" sz="1200" b="1" dirty="0" smtClean="0">
                        <a:solidFill>
                          <a:srgbClr val="C00000"/>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Bias,</a:t>
                      </a:r>
                      <a:r>
                        <a:rPr lang="en-US" altLang="ko-KR" sz="1200" b="1" baseline="0" dirty="0" smtClean="0">
                          <a:solidFill>
                            <a:srgbClr val="C00000"/>
                          </a:solidFill>
                          <a:latin typeface="Calibri" pitchFamily="34" charset="0"/>
                          <a:ea typeface="+mn-ea"/>
                        </a:rPr>
                        <a:t> stability, residual, band-to-band/pixel-to-pixel co-registration,</a:t>
                      </a:r>
                      <a:r>
                        <a:rPr lang="en-US" altLang="ko-KR" sz="1200" b="1" i="0" baseline="0" dirty="0" smtClean="0">
                          <a:solidFill>
                            <a:srgbClr val="C00000"/>
                          </a:solidFill>
                          <a:latin typeface="Calibri" pitchFamily="34" charset="0"/>
                          <a:ea typeface="+mn-ea"/>
                        </a:rPr>
                        <a:t> #(valid) of landmark(or stars), Errors(striping) status</a:t>
                      </a:r>
                      <a:endParaRPr lang="en-US" altLang="ko-KR" sz="1200" b="1" i="0" dirty="0" smtClean="0">
                        <a:solidFill>
                          <a:srgbClr val="C00000"/>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291">
                <a:tc vMerge="1">
                  <a:txBody>
                    <a:bodyPr/>
                    <a:lstStyle/>
                    <a:p>
                      <a:pPr latinLnBrk="1"/>
                      <a:endParaRPr lang="ko-KR" altLang="en-US"/>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Cross/Vicarious/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Model O-B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rgbClr val="C00000"/>
                          </a:solidFill>
                          <a:latin typeface="Calibri" pitchFamily="34" charset="0"/>
                          <a:ea typeface="+mn-ea"/>
                        </a:rPr>
                        <a:t>GEO-LEO</a:t>
                      </a:r>
                      <a:r>
                        <a:rPr lang="en-US" altLang="ko-KR" sz="1200" b="1" baseline="0" dirty="0" smtClean="0">
                          <a:solidFill>
                            <a:srgbClr val="C00000"/>
                          </a:solidFill>
                          <a:latin typeface="Calibri" pitchFamily="34" charset="0"/>
                          <a:ea typeface="+mn-ea"/>
                        </a:rPr>
                        <a:t> Tb</a:t>
                      </a:r>
                      <a:r>
                        <a:rPr lang="en-US" altLang="ko-KR" sz="1200" b="1" dirty="0" smtClean="0">
                          <a:solidFill>
                            <a:srgbClr val="C00000"/>
                          </a:solidFill>
                          <a:latin typeface="Calibri" pitchFamily="34" charset="0"/>
                          <a:ea typeface="+mn-ea"/>
                        </a:rPr>
                        <a:t> Bias, Reflectance Ratio, D</a:t>
                      </a:r>
                      <a:r>
                        <a:rPr lang="en-US" altLang="ko-KR" sz="1200" b="1" baseline="0" dirty="0" smtClean="0">
                          <a:solidFill>
                            <a:srgbClr val="C00000"/>
                          </a:solidFill>
                          <a:latin typeface="Calibri" pitchFamily="34" charset="0"/>
                          <a:ea typeface="+mn-ea"/>
                        </a:rPr>
                        <a:t>esert/DCC/Lunar calibration, O-B Bias</a:t>
                      </a:r>
                      <a:endParaRPr lang="en-US" altLang="ko-KR" sz="1200" b="1" dirty="0" smtClean="0">
                        <a:solidFill>
                          <a:srgbClr val="C00000"/>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9960">
                <a:tc gridSpan="2">
                  <a:txBody>
                    <a:bodyPr/>
                    <a:lstStyle/>
                    <a:p>
                      <a:pPr algn="ctr"/>
                      <a:r>
                        <a:rPr lang="en-US" altLang="ko-KR" sz="1200" b="1" dirty="0" smtClean="0">
                          <a:solidFill>
                            <a:srgbClr val="0000FF"/>
                          </a:solidFill>
                          <a:latin typeface="Calibri" pitchFamily="34" charset="0"/>
                          <a:ea typeface="+mn-ea"/>
                        </a:rPr>
                        <a:t>GDWG</a:t>
                      </a:r>
                      <a:r>
                        <a:rPr lang="en-US" altLang="ko-KR" sz="1200" b="1" baseline="0" dirty="0" smtClean="0">
                          <a:solidFill>
                            <a:srgbClr val="0000FF"/>
                          </a:solidFill>
                          <a:latin typeface="Calibri" pitchFamily="34" charset="0"/>
                          <a:ea typeface="+mn-ea"/>
                        </a:rPr>
                        <a:t> inputs</a:t>
                      </a:r>
                      <a:endParaRPr lang="ko-KR" altLang="en-US" sz="1200" b="1" dirty="0">
                        <a:solidFill>
                          <a:srgbClr val="0000FF"/>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000" dirty="0" smtClean="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solidFill>
                            <a:srgbClr val="0000FF"/>
                          </a:solidFill>
                          <a:latin typeface="Calibri" pitchFamily="34" charset="0"/>
                          <a:ea typeface="+mn-ea"/>
                        </a:rPr>
                        <a:t>Implementing user notification function(e.g. alerting via email in case of calibration anomaly)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solidFill>
                            <a:srgbClr val="0000FF"/>
                          </a:solidFill>
                          <a:latin typeface="Calibri" pitchFamily="34" charset="0"/>
                          <a:ea typeface="+mn-ea"/>
                        </a:rPr>
                        <a:t>Linking calibration event logging information</a:t>
                      </a:r>
                      <a:endParaRPr lang="en-US" altLang="ko-KR" sz="1100" baseline="0" dirty="0" smtClean="0">
                        <a:solidFill>
                          <a:srgbClr val="0000FF"/>
                        </a:solidFill>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9960">
                <a:tc gridSpan="2">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1" dirty="0" smtClean="0">
                          <a:latin typeface="Calibri" pitchFamily="34" charset="0"/>
                          <a:ea typeface="+mn-ea"/>
                        </a:rPr>
                        <a:t>Product</a:t>
                      </a:r>
                      <a:endParaRPr lang="ko-KR" altLang="en-US" sz="1100" b="1" dirty="0" smtClean="0">
                        <a:latin typeface="Calibri" pitchFamily="34" charset="0"/>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dirty="0" smtClean="0">
                          <a:latin typeface="Calibri" pitchFamily="34" charset="0"/>
                          <a:ea typeface="+mn-ea"/>
                        </a:rPr>
                        <a:t>Level1B</a:t>
                      </a:r>
                      <a:r>
                        <a:rPr lang="en-US" altLang="ko-KR" sz="1100" baseline="0" dirty="0" smtClean="0">
                          <a:latin typeface="Calibri" pitchFamily="34" charset="0"/>
                          <a:ea typeface="+mn-ea"/>
                        </a:rPr>
                        <a:t> data, Image Max/Min/Mean/Median/Invalid,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모서리가 둥근 직사각형 5"/>
          <p:cNvSpPr/>
          <p:nvPr/>
        </p:nvSpPr>
        <p:spPr>
          <a:xfrm>
            <a:off x="92877" y="2211882"/>
            <a:ext cx="9015627" cy="21602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0754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a:latin typeface="+mj-lt"/>
              </a:rPr>
              <a:t>Current GSICS reference instruments </a:t>
            </a:r>
            <a:endParaRPr lang="ko-KR" altLang="en-US" sz="2800" dirty="0">
              <a:latin typeface="+mj-lt"/>
            </a:endParaRPr>
          </a:p>
        </p:txBody>
      </p:sp>
      <p:sp>
        <p:nvSpPr>
          <p:cNvPr id="4" name="Content Placeholder 2"/>
          <p:cNvSpPr>
            <a:spLocks noGrp="1"/>
          </p:cNvSpPr>
          <p:nvPr>
            <p:ph idx="1"/>
          </p:nvPr>
        </p:nvSpPr>
        <p:spPr>
          <a:xfrm>
            <a:off x="381000" y="838200"/>
            <a:ext cx="8260836" cy="5853816"/>
          </a:xfrm>
        </p:spPr>
        <p:txBody>
          <a:bodyPr>
            <a:noAutofit/>
          </a:bodyPr>
          <a:lstStyle/>
          <a:p>
            <a:pPr>
              <a:buFont typeface="Wingdings" pitchFamily="2" charset="2"/>
              <a:buChar char="v"/>
            </a:pPr>
            <a:r>
              <a:rPr lang="en-US" sz="1800" b="1" dirty="0" smtClean="0">
                <a:latin typeface="+mn-lt"/>
              </a:rPr>
              <a:t>IR Sub-Group</a:t>
            </a:r>
            <a:r>
              <a:rPr lang="en-US" sz="1800" dirty="0" smtClean="0">
                <a:latin typeface="+mn-lt"/>
              </a:rPr>
              <a:t> </a:t>
            </a:r>
          </a:p>
          <a:p>
            <a:pPr lvl="1">
              <a:buFont typeface="Wingdings" panose="05000000000000000000" pitchFamily="2" charset="2"/>
              <a:buChar char="§"/>
            </a:pPr>
            <a:r>
              <a:rPr lang="en-US" sz="1800" dirty="0" smtClean="0">
                <a:latin typeface="+mn-lt"/>
              </a:rPr>
              <a:t>AIRS on Aqua</a:t>
            </a:r>
          </a:p>
          <a:p>
            <a:pPr lvl="1">
              <a:buFont typeface="Wingdings" panose="05000000000000000000" pitchFamily="2" charset="2"/>
              <a:buChar char="§"/>
            </a:pPr>
            <a:r>
              <a:rPr lang="en-US" sz="1800" dirty="0" smtClean="0">
                <a:latin typeface="+mn-lt"/>
              </a:rPr>
              <a:t>IASI on </a:t>
            </a:r>
            <a:r>
              <a:rPr lang="en-US" sz="1800" dirty="0" err="1" smtClean="0">
                <a:latin typeface="+mn-lt"/>
              </a:rPr>
              <a:t>MetOp</a:t>
            </a:r>
            <a:r>
              <a:rPr lang="en-US" sz="1800" dirty="0" smtClean="0">
                <a:latin typeface="+mn-lt"/>
              </a:rPr>
              <a:t>-A</a:t>
            </a:r>
          </a:p>
          <a:p>
            <a:pPr lvl="1">
              <a:buFont typeface="Wingdings" panose="05000000000000000000" pitchFamily="2" charset="2"/>
              <a:buChar char="§"/>
            </a:pPr>
            <a:r>
              <a:rPr lang="en-US" sz="1800" dirty="0" smtClean="0">
                <a:latin typeface="+mn-lt"/>
              </a:rPr>
              <a:t>CrIS on Suomi NPP </a:t>
            </a:r>
          </a:p>
          <a:p>
            <a:pPr lvl="2">
              <a:buFont typeface="Wingdings" pitchFamily="2" charset="2"/>
              <a:buChar char="ü"/>
            </a:pPr>
            <a:r>
              <a:rPr lang="en-US" sz="1800" b="1" dirty="0" smtClean="0">
                <a:latin typeface="+mn-lt"/>
              </a:rPr>
              <a:t>D.GIR.2018.4w.1: </a:t>
            </a:r>
            <a:r>
              <a:rPr lang="en-US" sz="1800" dirty="0" smtClean="0">
                <a:latin typeface="+mn-lt"/>
              </a:rPr>
              <a:t>CrIS accepted as a GSICS reference on the basis of positive answer to all the above questions (see the next slide) </a:t>
            </a:r>
            <a:endParaRPr lang="en-US" sz="1800" dirty="0">
              <a:latin typeface="+mn-lt"/>
            </a:endParaRPr>
          </a:p>
          <a:p>
            <a:pPr>
              <a:spcBef>
                <a:spcPts val="1200"/>
              </a:spcBef>
              <a:buFont typeface="Wingdings" pitchFamily="2" charset="2"/>
              <a:buChar char="v"/>
            </a:pPr>
            <a:r>
              <a:rPr lang="en-US" sz="1800" b="1" dirty="0">
                <a:latin typeface="+mn-lt"/>
              </a:rPr>
              <a:t> VIS/NIR </a:t>
            </a:r>
            <a:r>
              <a:rPr lang="en-US" sz="1800" b="1" dirty="0" smtClean="0">
                <a:latin typeface="+mn-lt"/>
              </a:rPr>
              <a:t>Sub-Group</a:t>
            </a:r>
          </a:p>
          <a:p>
            <a:pPr lvl="1">
              <a:buFont typeface="Wingdings" panose="05000000000000000000" pitchFamily="2" charset="2"/>
              <a:buChar char="§"/>
            </a:pPr>
            <a:r>
              <a:rPr lang="en-US" sz="1800" dirty="0" smtClean="0">
                <a:latin typeface="+mn-lt"/>
              </a:rPr>
              <a:t>MODIS on Aqua in collection 6</a:t>
            </a:r>
          </a:p>
          <a:p>
            <a:pPr lvl="1">
              <a:buFont typeface="Wingdings" panose="05000000000000000000" pitchFamily="2" charset="2"/>
              <a:buChar char="§"/>
            </a:pPr>
            <a:r>
              <a:rPr lang="en-US" sz="1800" dirty="0" smtClean="0">
                <a:latin typeface="+mn-lt"/>
              </a:rPr>
              <a:t>VIIRS on SNPP (which version?) </a:t>
            </a:r>
            <a:endParaRPr lang="en-US" sz="1800" b="1" dirty="0">
              <a:latin typeface="+mn-lt"/>
            </a:endParaRPr>
          </a:p>
          <a:p>
            <a:pPr>
              <a:spcBef>
                <a:spcPts val="1200"/>
              </a:spcBef>
              <a:buFont typeface="Wingdings" pitchFamily="2" charset="2"/>
              <a:buChar char="v"/>
            </a:pPr>
            <a:r>
              <a:rPr lang="en-US" sz="1800" b="1" dirty="0">
                <a:latin typeface="+mn-lt"/>
              </a:rPr>
              <a:t> MW </a:t>
            </a:r>
            <a:r>
              <a:rPr lang="en-US" sz="1800" b="1" dirty="0" smtClean="0">
                <a:latin typeface="+mn-lt"/>
              </a:rPr>
              <a:t>Sub-Group</a:t>
            </a:r>
          </a:p>
          <a:p>
            <a:pPr lvl="1">
              <a:buFont typeface="Wingdings" panose="05000000000000000000" pitchFamily="2" charset="2"/>
              <a:buChar char="§"/>
            </a:pPr>
            <a:r>
              <a:rPr lang="en-US" sz="1800" dirty="0" smtClean="0">
                <a:latin typeface="+mn-lt"/>
              </a:rPr>
              <a:t>No reference?</a:t>
            </a:r>
            <a:r>
              <a:rPr lang="en-US" sz="1800" b="1" dirty="0" smtClean="0">
                <a:latin typeface="+mn-lt"/>
              </a:rPr>
              <a:t> </a:t>
            </a:r>
            <a:endParaRPr lang="en-US" sz="1800" b="1" dirty="0">
              <a:latin typeface="+mn-lt"/>
            </a:endParaRPr>
          </a:p>
          <a:p>
            <a:pPr>
              <a:spcBef>
                <a:spcPts val="1200"/>
              </a:spcBef>
              <a:buFont typeface="Wingdings" pitchFamily="2" charset="2"/>
              <a:buChar char="v"/>
            </a:pPr>
            <a:r>
              <a:rPr lang="en-US" sz="1800" b="1" dirty="0">
                <a:latin typeface="+mn-lt"/>
              </a:rPr>
              <a:t>UV </a:t>
            </a:r>
            <a:r>
              <a:rPr lang="en-US" sz="1800" b="1" dirty="0" smtClean="0">
                <a:latin typeface="+mn-lt"/>
              </a:rPr>
              <a:t>Sub-Group</a:t>
            </a:r>
          </a:p>
          <a:p>
            <a:pPr lvl="1">
              <a:buFont typeface="Wingdings" panose="05000000000000000000" pitchFamily="2" charset="2"/>
              <a:buChar char="§"/>
            </a:pPr>
            <a:r>
              <a:rPr lang="en-US" sz="1800" dirty="0" smtClean="0">
                <a:latin typeface="+mn-lt"/>
              </a:rPr>
              <a:t>No reference?</a:t>
            </a:r>
            <a:r>
              <a:rPr lang="en-US" sz="1800" b="1" dirty="0" smtClean="0">
                <a:latin typeface="+mn-lt"/>
              </a:rPr>
              <a:t> </a:t>
            </a:r>
            <a:endParaRPr lang="en-US" sz="1800" b="1" dirty="0">
              <a:latin typeface="+mn-lt"/>
            </a:endParaRPr>
          </a:p>
          <a:p>
            <a:pPr>
              <a:spcBef>
                <a:spcPts val="1200"/>
              </a:spcBef>
              <a:buFont typeface="Wingdings" pitchFamily="2" charset="2"/>
              <a:buChar char="v"/>
            </a:pPr>
            <a:r>
              <a:rPr lang="en-US" sz="1800" dirty="0" smtClean="0">
                <a:latin typeface="+mn-lt"/>
              </a:rPr>
              <a:t>Need </a:t>
            </a:r>
            <a:r>
              <a:rPr lang="en-US" sz="1800" u="sng" dirty="0" smtClean="0">
                <a:latin typeface="+mn-lt"/>
              </a:rPr>
              <a:t>standard criteria and procedures</a:t>
            </a:r>
            <a:r>
              <a:rPr lang="en-US" sz="1800" dirty="0" smtClean="0">
                <a:latin typeface="+mn-lt"/>
              </a:rPr>
              <a:t> for future follow-on instruments</a:t>
            </a:r>
          </a:p>
          <a:p>
            <a:pPr lvl="1">
              <a:buFont typeface="Wingdings" panose="05000000000000000000" pitchFamily="2" charset="2"/>
              <a:buChar char="§"/>
            </a:pPr>
            <a:r>
              <a:rPr lang="en-US" sz="1800" dirty="0" smtClean="0">
                <a:latin typeface="+mn-lt"/>
              </a:rPr>
              <a:t>CrIS on NOAA20 and JPSS-2(future),  IASI on </a:t>
            </a:r>
            <a:r>
              <a:rPr lang="en-US" sz="1800" dirty="0" err="1" smtClean="0">
                <a:latin typeface="+mn-lt"/>
              </a:rPr>
              <a:t>MetOp</a:t>
            </a:r>
            <a:r>
              <a:rPr lang="en-US" sz="1800" dirty="0" smtClean="0">
                <a:latin typeface="+mn-lt"/>
              </a:rPr>
              <a:t>-B and </a:t>
            </a:r>
            <a:r>
              <a:rPr lang="en-US" sz="1800" dirty="0" err="1" smtClean="0">
                <a:latin typeface="+mn-lt"/>
              </a:rPr>
              <a:t>MetOp</a:t>
            </a:r>
            <a:r>
              <a:rPr lang="en-US" sz="1800" dirty="0" smtClean="0">
                <a:latin typeface="+mn-lt"/>
              </a:rPr>
              <a:t>-C (launched in 2018)</a:t>
            </a:r>
          </a:p>
          <a:p>
            <a:pPr lvl="1">
              <a:buFont typeface="Wingdings" panose="05000000000000000000" pitchFamily="2" charset="2"/>
              <a:buChar char="§"/>
            </a:pPr>
            <a:r>
              <a:rPr lang="en-US" sz="1800" dirty="0" smtClean="0">
                <a:latin typeface="+mn-lt"/>
              </a:rPr>
              <a:t>VIIRS on NOAA20 and JPSS-2 (future)</a:t>
            </a:r>
            <a:endParaRPr lang="en-US" sz="1800" b="1" dirty="0">
              <a:latin typeface="+mn-lt"/>
            </a:endParaRPr>
          </a:p>
          <a:p>
            <a:pPr>
              <a:lnSpc>
                <a:spcPct val="120000"/>
              </a:lnSpc>
            </a:pPr>
            <a:endParaRPr lang="en-US" sz="1600" b="1" dirty="0" smtClean="0">
              <a:latin typeface="+mn-lt"/>
            </a:endParaRPr>
          </a:p>
          <a:p>
            <a:endParaRPr lang="en-US" sz="1600" b="1" dirty="0">
              <a:latin typeface="+mn-lt"/>
            </a:endParaRPr>
          </a:p>
          <a:p>
            <a:endParaRPr lang="en-US" sz="1600" b="1" dirty="0" smtClean="0">
              <a:latin typeface="+mn-lt"/>
            </a:endParaRPr>
          </a:p>
          <a:p>
            <a:pPr marL="0" indent="0">
              <a:buNone/>
            </a:pPr>
            <a:endParaRPr lang="en-US" sz="1600" b="1" dirty="0">
              <a:solidFill>
                <a:srgbClr val="FF0000"/>
              </a:solidFill>
              <a:latin typeface="+mn-lt"/>
            </a:endParaRPr>
          </a:p>
          <a:p>
            <a:pPr marL="0" indent="0">
              <a:buNone/>
            </a:pPr>
            <a:endParaRPr lang="en-US" sz="1600" dirty="0" smtClean="0">
              <a:latin typeface="+mn-lt"/>
            </a:endParaRPr>
          </a:p>
        </p:txBody>
      </p:sp>
    </p:spTree>
    <p:extLst>
      <p:ext uri="{BB962C8B-B14F-4D97-AF65-F5344CB8AC3E}">
        <p14:creationId xmlns:p14="http://schemas.microsoft.com/office/powerpoint/2010/main" val="37989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400" dirty="0">
                <a:latin typeface="+mj-lt"/>
              </a:rPr>
              <a:t>Suggested </a:t>
            </a:r>
            <a:r>
              <a:rPr lang="en-US" altLang="ko-KR" sz="2400" dirty="0">
                <a:solidFill>
                  <a:srgbClr val="C00000"/>
                </a:solidFill>
                <a:latin typeface="+mj-lt"/>
              </a:rPr>
              <a:t>criteria</a:t>
            </a:r>
            <a:r>
              <a:rPr lang="en-US" altLang="ko-KR" sz="2400" dirty="0">
                <a:latin typeface="+mj-lt"/>
              </a:rPr>
              <a:t> and </a:t>
            </a:r>
            <a:r>
              <a:rPr lang="en-US" altLang="ko-KR" sz="2400" dirty="0">
                <a:solidFill>
                  <a:srgbClr val="C00000"/>
                </a:solidFill>
                <a:latin typeface="+mj-lt"/>
              </a:rPr>
              <a:t>Procedures </a:t>
            </a:r>
            <a:r>
              <a:rPr lang="en-US" altLang="ko-KR" sz="2400" dirty="0">
                <a:latin typeface="+mj-lt"/>
              </a:rPr>
              <a:t>as GSICS References</a:t>
            </a:r>
            <a:endParaRPr lang="ko-KR" altLang="en-US" sz="2400" dirty="0">
              <a:latin typeface="+mj-lt"/>
            </a:endParaRPr>
          </a:p>
        </p:txBody>
      </p:sp>
      <p:sp>
        <p:nvSpPr>
          <p:cNvPr id="4" name="모서리가 둥근 직사각형 3"/>
          <p:cNvSpPr/>
          <p:nvPr/>
        </p:nvSpPr>
        <p:spPr>
          <a:xfrm>
            <a:off x="0" y="914400"/>
            <a:ext cx="4572000" cy="59436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Its calibration "</a:t>
            </a:r>
            <a:r>
              <a:rPr lang="en-US" altLang="en-US" sz="1500" b="1" dirty="0">
                <a:solidFill>
                  <a:schemeClr val="tx1"/>
                </a:solidFill>
              </a:rPr>
              <a:t>in family</a:t>
            </a:r>
            <a:r>
              <a:rPr lang="en-US" altLang="en-US" sz="1500" dirty="0">
                <a:solidFill>
                  <a:schemeClr val="tx1"/>
                </a:solidFill>
              </a:rPr>
              <a:t>"? (</a:t>
            </a:r>
            <a:r>
              <a:rPr lang="en-US" altLang="en-US" sz="1500" dirty="0" err="1">
                <a:solidFill>
                  <a:schemeClr val="tx1"/>
                </a:solidFill>
              </a:rPr>
              <a:t>wrt</a:t>
            </a:r>
            <a:r>
              <a:rPr lang="en-US" altLang="en-US" sz="1500" dirty="0">
                <a:solidFill>
                  <a:schemeClr val="tx1"/>
                </a:solidFill>
              </a:rPr>
              <a:t> other references) - </a:t>
            </a:r>
            <a:r>
              <a:rPr lang="en-US" altLang="en-US" sz="1500" dirty="0" err="1">
                <a:solidFill>
                  <a:schemeClr val="tx1"/>
                </a:solidFill>
              </a:rPr>
              <a:t>CrIS</a:t>
            </a:r>
            <a:r>
              <a:rPr lang="en-US" altLang="en-US" sz="1500" dirty="0">
                <a:solidFill>
                  <a:schemeClr val="tx1"/>
                </a:solidFill>
              </a:rPr>
              <a:t> agrees with IASI within 0.1K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Its calibration </a:t>
            </a:r>
            <a:r>
              <a:rPr lang="en-US" altLang="en-US" sz="1500" b="1" dirty="0">
                <a:solidFill>
                  <a:schemeClr val="tx1"/>
                </a:solidFill>
              </a:rPr>
              <a:t>stable</a:t>
            </a:r>
            <a:r>
              <a:rPr lang="en-US" altLang="en-US" sz="1500" dirty="0">
                <a:solidFill>
                  <a:schemeClr val="tx1"/>
                </a:solidFill>
              </a:rPr>
              <a:t>? (</a:t>
            </a:r>
            <a:r>
              <a:rPr lang="en-US" altLang="en-US" sz="1500" dirty="0" err="1">
                <a:solidFill>
                  <a:schemeClr val="tx1"/>
                </a:solidFill>
              </a:rPr>
              <a:t>wrt</a:t>
            </a:r>
            <a:r>
              <a:rPr lang="en-US" altLang="en-US" sz="1500" dirty="0">
                <a:solidFill>
                  <a:schemeClr val="tx1"/>
                </a:solidFill>
              </a:rPr>
              <a:t> other references) – </a:t>
            </a:r>
            <a:r>
              <a:rPr lang="en-US" altLang="en-US" sz="1500" u="sng" dirty="0">
                <a:solidFill>
                  <a:schemeClr val="tx1"/>
                </a:solidFill>
              </a:rPr>
              <a:t>demonstrate over ≥1yr</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Its data freely available - with sufficient latency?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Does its orbit, scan, dynamic range and spectral sampling provide suitable coverage?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Does this complement those of other references? (overpass times, spectral coverage)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Its processing well documented? (calibration algorithms </a:t>
            </a:r>
            <a:r>
              <a:rPr lang="en-US" altLang="en-US" sz="1500" b="1" dirty="0">
                <a:solidFill>
                  <a:schemeClr val="tx1"/>
                </a:solidFill>
              </a:rPr>
              <a:t>ATBD</a:t>
            </a:r>
            <a:r>
              <a:rPr lang="en-US" altLang="en-US" sz="1500" dirty="0">
                <a:solidFill>
                  <a:schemeClr val="tx1"/>
                </a:solidFill>
              </a:rPr>
              <a:t>)</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Its pre-launch characterization well documented? (noise, radiometric, spectral, geometric, error budget)</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Does it have </a:t>
            </a:r>
            <a:r>
              <a:rPr lang="en-US" altLang="en-US" sz="1500" u="sng" dirty="0">
                <a:solidFill>
                  <a:schemeClr val="tx1"/>
                </a:solidFill>
              </a:rPr>
              <a:t>a heritage </a:t>
            </a:r>
            <a:r>
              <a:rPr lang="en-US" altLang="en-US" sz="1500" dirty="0">
                <a:solidFill>
                  <a:schemeClr val="tx1"/>
                </a:solidFill>
              </a:rPr>
              <a:t>as an inter-calibration reference? or is it operated as part of a committed series of satellites - </a:t>
            </a:r>
            <a:r>
              <a:rPr lang="en-US" altLang="en-US" sz="1500" u="sng" dirty="0">
                <a:solidFill>
                  <a:schemeClr val="tx1"/>
                </a:solidFill>
              </a:rPr>
              <a:t>providing continuity</a:t>
            </a:r>
            <a:r>
              <a:rPr lang="en-US" altLang="en-US" sz="1500" dirty="0">
                <a:solidFill>
                  <a:schemeClr val="tx1"/>
                </a:solidFill>
              </a:rPr>
              <a:t>? (e.g., IASI, </a:t>
            </a:r>
            <a:r>
              <a:rPr lang="en-US" altLang="en-US" sz="1500" dirty="0" err="1">
                <a:solidFill>
                  <a:schemeClr val="tx1"/>
                </a:solidFill>
              </a:rPr>
              <a:t>CrIS</a:t>
            </a:r>
            <a:r>
              <a:rPr lang="en-US" altLang="en-US" sz="1500" dirty="0">
                <a:solidFill>
                  <a:schemeClr val="tx1"/>
                </a:solidFill>
              </a:rPr>
              <a:t>,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Are the operators committed to </a:t>
            </a:r>
            <a:r>
              <a:rPr lang="en-US" altLang="en-US" sz="1500" u="sng" dirty="0">
                <a:solidFill>
                  <a:schemeClr val="tx1"/>
                </a:solidFill>
              </a:rPr>
              <a:t>reprocessing for FCDRs</a:t>
            </a:r>
            <a:r>
              <a:rPr lang="en-US" altLang="en-US" sz="1500" dirty="0">
                <a:solidFill>
                  <a:schemeClr val="tx1"/>
                </a:solidFill>
              </a:rPr>
              <a:t>? </a:t>
            </a:r>
          </a:p>
          <a:p>
            <a:pPr marL="360000" lvl="0" indent="-360000" eaLnBrk="0" fontAlgn="base" hangingPunct="0">
              <a:lnSpc>
                <a:spcPct val="100000"/>
              </a:lnSpc>
              <a:spcAft>
                <a:spcPct val="0"/>
              </a:spcAft>
              <a:buFont typeface="Wingdings" pitchFamily="2" charset="2"/>
              <a:buChar char="§"/>
            </a:pPr>
            <a:r>
              <a:rPr lang="en-US" altLang="en-US" sz="1500" dirty="0">
                <a:solidFill>
                  <a:schemeClr val="tx1"/>
                </a:solidFill>
              </a:rPr>
              <a:t>Are the operators committed to provide scientific support in its use as a reference?  (SDR science </a:t>
            </a:r>
            <a:r>
              <a:rPr lang="en-US" altLang="en-US" sz="1500" dirty="0" smtClean="0">
                <a:solidFill>
                  <a:schemeClr val="tx1"/>
                </a:solidFill>
              </a:rPr>
              <a:t>team)</a:t>
            </a:r>
            <a:endParaRPr lang="en-US" altLang="en-US" sz="1500" dirty="0">
              <a:solidFill>
                <a:schemeClr val="tx1"/>
              </a:solidFill>
            </a:endParaRPr>
          </a:p>
        </p:txBody>
      </p:sp>
      <p:sp>
        <p:nvSpPr>
          <p:cNvPr id="5" name="모서리가 둥근 직사각형 4"/>
          <p:cNvSpPr/>
          <p:nvPr/>
        </p:nvSpPr>
        <p:spPr>
          <a:xfrm>
            <a:off x="4572000" y="914400"/>
            <a:ext cx="4572000" cy="59436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indent="-360000">
              <a:buFont typeface="Wingdings" pitchFamily="2" charset="2"/>
              <a:buChar char="§"/>
            </a:pPr>
            <a:r>
              <a:rPr lang="en-US" altLang="ko-KR" sz="1500" dirty="0">
                <a:solidFill>
                  <a:schemeClr val="tx1"/>
                </a:solidFill>
              </a:rPr>
              <a:t>Sub-Group chairs </a:t>
            </a:r>
            <a:r>
              <a:rPr lang="en-US" altLang="ko-KR" sz="1500" u="sng" dirty="0">
                <a:solidFill>
                  <a:schemeClr val="tx1"/>
                </a:solidFill>
              </a:rPr>
              <a:t>ask inputs</a:t>
            </a:r>
            <a:r>
              <a:rPr lang="en-US" altLang="ko-KR" sz="1500" dirty="0">
                <a:solidFill>
                  <a:schemeClr val="tx1"/>
                </a:solidFill>
              </a:rPr>
              <a:t> of the above questions from the instrument Cal/Val </a:t>
            </a:r>
            <a:r>
              <a:rPr lang="en-US" altLang="ko-KR" sz="1500" dirty="0" smtClean="0">
                <a:solidFill>
                  <a:schemeClr val="tx1"/>
                </a:solidFill>
              </a:rPr>
              <a:t>team </a:t>
            </a:r>
          </a:p>
          <a:p>
            <a:pPr marL="742950" lvl="1" indent="-285750">
              <a:buFont typeface="Wingdings" pitchFamily="2" charset="2"/>
              <a:buChar char="ü"/>
            </a:pPr>
            <a:r>
              <a:rPr lang="en-US" altLang="ko-KR" sz="1500" dirty="0" smtClean="0">
                <a:solidFill>
                  <a:schemeClr val="tx1"/>
                </a:solidFill>
              </a:rPr>
              <a:t>Information, documents, website, and journal papers</a:t>
            </a:r>
          </a:p>
          <a:p>
            <a:pPr marL="360000" indent="-360000">
              <a:buFont typeface="Wingdings" pitchFamily="2" charset="2"/>
              <a:buChar char="§"/>
            </a:pPr>
            <a:r>
              <a:rPr lang="en-US" altLang="ko-KR" sz="1500" dirty="0" smtClean="0">
                <a:solidFill>
                  <a:schemeClr val="tx1"/>
                </a:solidFill>
              </a:rPr>
              <a:t>Sub-Group </a:t>
            </a:r>
            <a:r>
              <a:rPr lang="en-US" altLang="ko-KR" sz="1500" dirty="0">
                <a:solidFill>
                  <a:schemeClr val="tx1"/>
                </a:solidFill>
              </a:rPr>
              <a:t>chairs </a:t>
            </a:r>
            <a:r>
              <a:rPr lang="en-US" altLang="ko-KR" sz="1500" u="sng" dirty="0">
                <a:solidFill>
                  <a:schemeClr val="tx1"/>
                </a:solidFill>
              </a:rPr>
              <a:t>make recommendation </a:t>
            </a:r>
            <a:r>
              <a:rPr lang="en-US" altLang="ko-KR" sz="1500" dirty="0">
                <a:solidFill>
                  <a:schemeClr val="tx1"/>
                </a:solidFill>
              </a:rPr>
              <a:t>based on answers from the above </a:t>
            </a:r>
            <a:r>
              <a:rPr lang="en-US" altLang="ko-KR" sz="1500" dirty="0" smtClean="0">
                <a:solidFill>
                  <a:schemeClr val="tx1"/>
                </a:solidFill>
              </a:rPr>
              <a:t>questions</a:t>
            </a:r>
          </a:p>
          <a:p>
            <a:pPr marL="742950" lvl="1" indent="-285750">
              <a:buFont typeface="Wingdings" pitchFamily="2" charset="2"/>
              <a:buChar char="ü"/>
            </a:pPr>
            <a:r>
              <a:rPr lang="en-US" altLang="ko-KR" sz="1500" dirty="0" smtClean="0">
                <a:solidFill>
                  <a:schemeClr val="tx1"/>
                </a:solidFill>
              </a:rPr>
              <a:t>Positive or negative </a:t>
            </a:r>
          </a:p>
          <a:p>
            <a:pPr marL="360000" indent="-360000">
              <a:buFont typeface="Wingdings" pitchFamily="2" charset="2"/>
              <a:buChar char="§"/>
            </a:pPr>
            <a:r>
              <a:rPr lang="en-US" altLang="ko-KR" sz="1500" dirty="0" smtClean="0">
                <a:solidFill>
                  <a:schemeClr val="tx1"/>
                </a:solidFill>
              </a:rPr>
              <a:t>Research </a:t>
            </a:r>
            <a:r>
              <a:rPr lang="en-US" altLang="ko-KR" sz="1500" dirty="0">
                <a:solidFill>
                  <a:schemeClr val="tx1"/>
                </a:solidFill>
              </a:rPr>
              <a:t>group chair </a:t>
            </a:r>
            <a:r>
              <a:rPr lang="en-US" altLang="ko-KR" sz="1500" u="sng" dirty="0">
                <a:solidFill>
                  <a:schemeClr val="tx1"/>
                </a:solidFill>
              </a:rPr>
              <a:t>asks inputs </a:t>
            </a:r>
            <a:r>
              <a:rPr lang="en-US" altLang="ko-KR" sz="1500" dirty="0">
                <a:solidFill>
                  <a:schemeClr val="tx1"/>
                </a:solidFill>
              </a:rPr>
              <a:t>from the members and the community based on sub-group chairs’ recommendation</a:t>
            </a:r>
          </a:p>
          <a:p>
            <a:pPr marL="742950" lvl="1" indent="-285750">
              <a:buFont typeface="Wingdings" pitchFamily="2" charset="2"/>
              <a:buChar char="ü"/>
            </a:pPr>
            <a:r>
              <a:rPr lang="en-US" altLang="ko-KR" sz="1500" dirty="0">
                <a:solidFill>
                  <a:schemeClr val="tx1"/>
                </a:solidFill>
              </a:rPr>
              <a:t>Send the email to GSICS working group list </a:t>
            </a:r>
          </a:p>
          <a:p>
            <a:pPr marL="360000" indent="-360000">
              <a:buFont typeface="Wingdings" pitchFamily="2" charset="2"/>
              <a:buChar char="§"/>
            </a:pPr>
            <a:r>
              <a:rPr lang="en-US" altLang="ko-KR" sz="1500" dirty="0">
                <a:solidFill>
                  <a:schemeClr val="tx1"/>
                </a:solidFill>
              </a:rPr>
              <a:t>Sub-Group chairs and research group chair work together (with the help from the instrument Cal/Val team) to address the comments and concerns raised by the GSICS community and members   </a:t>
            </a:r>
          </a:p>
          <a:p>
            <a:pPr marL="360000" indent="-360000">
              <a:buFont typeface="Wingdings" pitchFamily="2" charset="2"/>
              <a:buChar char="§"/>
            </a:pPr>
            <a:r>
              <a:rPr lang="en-US" altLang="ko-KR" sz="1500" dirty="0">
                <a:solidFill>
                  <a:schemeClr val="tx1"/>
                </a:solidFill>
              </a:rPr>
              <a:t>If consensus can be reached, </a:t>
            </a:r>
            <a:r>
              <a:rPr lang="en-US" altLang="ko-KR" sz="1500" u="sng" dirty="0">
                <a:solidFill>
                  <a:schemeClr val="tx1"/>
                </a:solidFill>
              </a:rPr>
              <a:t>research group chair makes final recommendation to the EP panel  </a:t>
            </a:r>
          </a:p>
          <a:p>
            <a:pPr marL="360000" indent="-360000">
              <a:buFont typeface="Wingdings" pitchFamily="2" charset="2"/>
              <a:buChar char="§"/>
            </a:pPr>
            <a:r>
              <a:rPr lang="en-US" altLang="ko-KR" sz="1500" dirty="0">
                <a:solidFill>
                  <a:schemeClr val="tx1"/>
                </a:solidFill>
              </a:rPr>
              <a:t>The EP panel approves the reference </a:t>
            </a:r>
            <a:r>
              <a:rPr lang="en-US" altLang="ko-KR" sz="1500" dirty="0" smtClean="0">
                <a:solidFill>
                  <a:schemeClr val="tx1"/>
                </a:solidFill>
              </a:rPr>
              <a:t>instrument</a:t>
            </a:r>
          </a:p>
          <a:p>
            <a:pPr marL="360000" indent="-360000">
              <a:buFont typeface="Wingdings" pitchFamily="2" charset="2"/>
              <a:buChar char="§"/>
            </a:pPr>
            <a:endParaRPr lang="en-US" altLang="en-US" sz="1500" dirty="0">
              <a:solidFill>
                <a:schemeClr val="tx1"/>
              </a:solidFill>
            </a:endParaRPr>
          </a:p>
          <a:p>
            <a:pPr marL="360000" indent="-360000">
              <a:buFont typeface="Wingdings" panose="05000000000000000000" pitchFamily="2" charset="2"/>
              <a:buChar char="Ø"/>
            </a:pPr>
            <a:endParaRPr lang="en-US" altLang="en-US" sz="1500" dirty="0" smtClean="0">
              <a:solidFill>
                <a:schemeClr val="tx1"/>
              </a:solidFill>
            </a:endParaRPr>
          </a:p>
          <a:p>
            <a:pPr marL="360000" indent="-360000">
              <a:buFont typeface="Wingdings" panose="05000000000000000000" pitchFamily="2" charset="2"/>
              <a:buChar char="Ø"/>
            </a:pPr>
            <a:endParaRPr lang="en-US" altLang="en-US" sz="1500" dirty="0">
              <a:solidFill>
                <a:schemeClr val="tx1"/>
              </a:solidFill>
            </a:endParaRPr>
          </a:p>
        </p:txBody>
      </p:sp>
      <p:sp>
        <p:nvSpPr>
          <p:cNvPr id="3" name="직사각형 2"/>
          <p:cNvSpPr/>
          <p:nvPr/>
        </p:nvSpPr>
        <p:spPr>
          <a:xfrm>
            <a:off x="1676400" y="619780"/>
            <a:ext cx="1247906" cy="523220"/>
          </a:xfrm>
          <a:prstGeom prst="rect">
            <a:avLst/>
          </a:prstGeom>
        </p:spPr>
        <p:txBody>
          <a:bodyPr wrap="none">
            <a:spAutoFit/>
          </a:bodyPr>
          <a:lstStyle/>
          <a:p>
            <a:r>
              <a:rPr lang="en-US" altLang="ko-KR" sz="2800" b="1" dirty="0">
                <a:solidFill>
                  <a:srgbClr val="C00000"/>
                </a:solidFill>
              </a:rPr>
              <a:t>criteria</a:t>
            </a:r>
            <a:endParaRPr lang="ko-KR" altLang="en-US" sz="2800" b="1" dirty="0"/>
          </a:p>
        </p:txBody>
      </p:sp>
      <p:sp>
        <p:nvSpPr>
          <p:cNvPr id="6" name="직사각형 5"/>
          <p:cNvSpPr/>
          <p:nvPr/>
        </p:nvSpPr>
        <p:spPr>
          <a:xfrm>
            <a:off x="5916186" y="609600"/>
            <a:ext cx="1856214" cy="523220"/>
          </a:xfrm>
          <a:prstGeom prst="rect">
            <a:avLst/>
          </a:prstGeom>
        </p:spPr>
        <p:txBody>
          <a:bodyPr wrap="none">
            <a:spAutoFit/>
          </a:bodyPr>
          <a:lstStyle/>
          <a:p>
            <a:r>
              <a:rPr lang="en-US" altLang="ko-KR" sz="2800" b="1" dirty="0">
                <a:solidFill>
                  <a:srgbClr val="C00000"/>
                </a:solidFill>
              </a:rPr>
              <a:t>Procedures</a:t>
            </a:r>
            <a:endParaRPr lang="ko-KR" altLang="en-US" sz="2800" b="1" dirty="0"/>
          </a:p>
        </p:txBody>
      </p:sp>
    </p:spTree>
    <p:extLst>
      <p:ext uri="{BB962C8B-B14F-4D97-AF65-F5344CB8AC3E}">
        <p14:creationId xmlns:p14="http://schemas.microsoft.com/office/powerpoint/2010/main" val="360857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78A1-6192-4A50-9FE2-AFE6054D3708}"/>
              </a:ext>
            </a:extLst>
          </p:cNvPr>
          <p:cNvSpPr>
            <a:spLocks noGrp="1"/>
          </p:cNvSpPr>
          <p:nvPr>
            <p:ph type="title"/>
          </p:nvPr>
        </p:nvSpPr>
        <p:spPr>
          <a:xfrm>
            <a:off x="342900" y="134778"/>
            <a:ext cx="7886700" cy="551022"/>
          </a:xfrm>
        </p:spPr>
        <p:txBody>
          <a:bodyPr>
            <a:noAutofit/>
          </a:bodyPr>
          <a:lstStyle/>
          <a:p>
            <a:pPr lvl="0" algn="l"/>
            <a:r>
              <a:rPr lang="en-GB" altLang="ko-KR" sz="2800" dirty="0">
                <a:latin typeface="+mj-lt"/>
              </a:rPr>
              <a:t>GSICS and OSCAR/Space Database </a:t>
            </a:r>
            <a:r>
              <a:rPr lang="en-GB" altLang="ko-KR" sz="2800" dirty="0" smtClean="0">
                <a:latin typeface="+mj-lt"/>
              </a:rPr>
              <a:t>(WMO)</a:t>
            </a:r>
            <a:endParaRPr lang="en-US" sz="2800" dirty="0">
              <a:latin typeface="+mj-lt"/>
            </a:endParaRPr>
          </a:p>
        </p:txBody>
      </p:sp>
      <p:sp>
        <p:nvSpPr>
          <p:cNvPr id="7" name="직사각형 6"/>
          <p:cNvSpPr/>
          <p:nvPr/>
        </p:nvSpPr>
        <p:spPr>
          <a:xfrm>
            <a:off x="152400" y="838200"/>
            <a:ext cx="8839200" cy="5262979"/>
          </a:xfrm>
          <a:prstGeom prst="rect">
            <a:avLst/>
          </a:prstGeom>
        </p:spPr>
        <p:txBody>
          <a:bodyPr wrap="square">
            <a:spAutoFit/>
          </a:bodyPr>
          <a:lstStyle/>
          <a:p>
            <a:pPr marL="285750" indent="-285750">
              <a:lnSpc>
                <a:spcPct val="150000"/>
              </a:lnSpc>
              <a:buFont typeface="Wingdings" pitchFamily="2" charset="2"/>
              <a:buChar char="v"/>
            </a:pPr>
            <a:r>
              <a:rPr lang="en-US" altLang="ko-KR" sz="1600" dirty="0" smtClean="0"/>
              <a:t>a </a:t>
            </a:r>
            <a:r>
              <a:rPr lang="en-US" altLang="ko-KR" sz="1600" dirty="0"/>
              <a:t>status on a newly established OSCAR/Space database maintenance scheme approved in CGMS-45 in collaboration with CGMS Members and Observers. (Toshiyuki </a:t>
            </a:r>
            <a:r>
              <a:rPr lang="en-US" altLang="ko-KR" sz="1600" dirty="0" err="1"/>
              <a:t>Kurino</a:t>
            </a:r>
            <a:r>
              <a:rPr lang="en-US" altLang="ko-KR" sz="1600" dirty="0"/>
              <a:t> of the WMO Secretariat </a:t>
            </a:r>
            <a:r>
              <a:rPr lang="en-US" altLang="ko-KR" sz="1600" dirty="0" smtClean="0"/>
              <a:t>)</a:t>
            </a:r>
          </a:p>
          <a:p>
            <a:pPr marL="742950" lvl="1" indent="-285750">
              <a:lnSpc>
                <a:spcPct val="150000"/>
              </a:lnSpc>
              <a:buFont typeface="Wingdings" pitchFamily="2" charset="2"/>
              <a:buChar char="§"/>
            </a:pPr>
            <a:r>
              <a:rPr lang="fr-CH" altLang="ko-KR" sz="1600" dirty="0" smtClean="0"/>
              <a:t>OSCAR/Space </a:t>
            </a:r>
            <a:r>
              <a:rPr lang="fr-CH" altLang="ko-KR" sz="1600" dirty="0"/>
              <a:t>Science and Technical Advisory Team (O/SSAT) </a:t>
            </a:r>
            <a:r>
              <a:rPr lang="en-GB" altLang="ko-KR" sz="1600" dirty="0"/>
              <a:t>is well organized/functioning with dedicated contributions from the CGMS ISWGs' experts</a:t>
            </a:r>
            <a:r>
              <a:rPr lang="en-US" altLang="ko-KR" sz="1600" dirty="0"/>
              <a:t> (ITWG, IWWG, IPWG, ICWG, IROWG) and GSICS.  </a:t>
            </a:r>
          </a:p>
          <a:p>
            <a:pPr marL="742950" lvl="1" indent="-285750">
              <a:lnSpc>
                <a:spcPct val="150000"/>
              </a:lnSpc>
              <a:buFont typeface="Wingdings" pitchFamily="2" charset="2"/>
              <a:buChar char="§"/>
            </a:pPr>
            <a:r>
              <a:rPr lang="en-US" altLang="ko-KR" sz="1600" dirty="0" smtClean="0"/>
              <a:t>WMO </a:t>
            </a:r>
            <a:r>
              <a:rPr lang="en-US" altLang="ko-KR" sz="1600" dirty="0"/>
              <a:t>is grateful for the contribution of GSICS to (O/SSAT).  </a:t>
            </a:r>
            <a:endParaRPr lang="en-US" altLang="ko-KR" sz="1600" dirty="0" smtClean="0"/>
          </a:p>
          <a:p>
            <a:pPr marL="742950" lvl="1" indent="-285750">
              <a:lnSpc>
                <a:spcPct val="150000"/>
              </a:lnSpc>
              <a:buFont typeface="Wingdings" pitchFamily="2" charset="2"/>
              <a:buChar char="§"/>
            </a:pPr>
            <a:r>
              <a:rPr lang="en-US" altLang="ko-KR" sz="1600" dirty="0" smtClean="0"/>
              <a:t>The </a:t>
            </a:r>
            <a:r>
              <a:rPr lang="en-US" altLang="ko-KR" sz="1600" dirty="0"/>
              <a:t>following topics are under review in O/SSAT;</a:t>
            </a:r>
            <a:endParaRPr lang="ko-KR" altLang="ko-KR" sz="1600" dirty="0"/>
          </a:p>
          <a:p>
            <a:pPr marL="1200150" lvl="2" indent="-285750">
              <a:lnSpc>
                <a:spcPct val="150000"/>
              </a:lnSpc>
              <a:buFont typeface="Wingdings" pitchFamily="2" charset="2"/>
              <a:buChar char="ü"/>
            </a:pPr>
            <a:r>
              <a:rPr lang="en-GB" altLang="ko-KR" sz="1600" dirty="0"/>
              <a:t>Definition of the relevant spectral intervals and identification of the relevant instruments;</a:t>
            </a:r>
            <a:endParaRPr lang="ko-KR" altLang="ko-KR" sz="1600" dirty="0"/>
          </a:p>
          <a:p>
            <a:pPr marL="1200150" lvl="2" indent="-285750">
              <a:lnSpc>
                <a:spcPct val="150000"/>
              </a:lnSpc>
              <a:buFont typeface="Wingdings" pitchFamily="2" charset="2"/>
              <a:buChar char="ü"/>
            </a:pPr>
            <a:r>
              <a:rPr lang="en-GB" altLang="ko-KR" sz="1600" dirty="0"/>
              <a:t>Identification and flagging of the reference instruments</a:t>
            </a:r>
            <a:endParaRPr lang="ko-KR" altLang="ko-KR" sz="1600" dirty="0"/>
          </a:p>
          <a:p>
            <a:pPr marL="1200150" lvl="2" indent="-285750">
              <a:lnSpc>
                <a:spcPct val="150000"/>
              </a:lnSpc>
              <a:buFont typeface="Wingdings" pitchFamily="2" charset="2"/>
              <a:buChar char="ü"/>
            </a:pPr>
            <a:r>
              <a:rPr lang="en-US" altLang="ko-KR" sz="1600" dirty="0"/>
              <a:t>OSCAR/Space Database System “Bugs and Requirements</a:t>
            </a:r>
            <a:r>
              <a:rPr lang="en-US" altLang="ko-KR" sz="1600" dirty="0" smtClean="0"/>
              <a:t>”</a:t>
            </a:r>
            <a:endParaRPr lang="ko-KR" altLang="ko-KR" sz="1600" dirty="0"/>
          </a:p>
          <a:p>
            <a:pPr marL="742950" lvl="1" indent="-285750">
              <a:lnSpc>
                <a:spcPct val="150000"/>
              </a:lnSpc>
              <a:buFont typeface="Wingdings" pitchFamily="2" charset="2"/>
              <a:buChar char="§"/>
            </a:pPr>
            <a:r>
              <a:rPr lang="en-US" altLang="ko-KR" sz="1600" dirty="0"/>
              <a:t>Most up-to-date and relevant information on OSCAR/Space is the User Manual, which is available from;</a:t>
            </a:r>
            <a:endParaRPr lang="ko-KR" altLang="ko-KR" sz="1600" dirty="0"/>
          </a:p>
          <a:p>
            <a:pPr marL="1200150" lvl="2" indent="-285750">
              <a:lnSpc>
                <a:spcPct val="150000"/>
              </a:lnSpc>
              <a:buFont typeface="Wingdings" pitchFamily="2" charset="2"/>
              <a:buChar char="ü"/>
            </a:pPr>
            <a:r>
              <a:rPr lang="en-US" altLang="ko-KR" sz="1600" dirty="0"/>
              <a:t>http://www.wmo.int/pages/prog/sat/documents/OSCAR_User_Manual-2016-09-10.pdf </a:t>
            </a:r>
            <a:endParaRPr lang="ko-KR" altLang="ko-KR" sz="1600" dirty="0"/>
          </a:p>
          <a:p>
            <a:pPr marL="742950" lvl="1" indent="-285750">
              <a:lnSpc>
                <a:spcPct val="150000"/>
              </a:lnSpc>
              <a:buFont typeface="Wingdings" pitchFamily="2" charset="2"/>
              <a:buChar char="§"/>
            </a:pPr>
            <a:r>
              <a:rPr lang="en-US" altLang="ko-KR" sz="1600" dirty="0"/>
              <a:t>It is currently linked on the OSCAR homepage: https://www.wmo-sat.info/oscar/</a:t>
            </a:r>
            <a:endParaRPr lang="ko-KR" altLang="ko-KR" sz="1600" dirty="0"/>
          </a:p>
        </p:txBody>
      </p:sp>
    </p:spTree>
    <p:extLst>
      <p:ext uri="{BB962C8B-B14F-4D97-AF65-F5344CB8AC3E}">
        <p14:creationId xmlns:p14="http://schemas.microsoft.com/office/powerpoint/2010/main" val="157888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78A1-6192-4A50-9FE2-AFE6054D3708}"/>
              </a:ext>
            </a:extLst>
          </p:cNvPr>
          <p:cNvSpPr>
            <a:spLocks noGrp="1"/>
          </p:cNvSpPr>
          <p:nvPr>
            <p:ph type="title"/>
          </p:nvPr>
        </p:nvSpPr>
        <p:spPr>
          <a:xfrm>
            <a:off x="533400" y="134778"/>
            <a:ext cx="7886700" cy="551022"/>
          </a:xfrm>
        </p:spPr>
        <p:txBody>
          <a:bodyPr>
            <a:noAutofit/>
          </a:bodyPr>
          <a:lstStyle/>
          <a:p>
            <a:pPr lvl="0" algn="l"/>
            <a:r>
              <a:rPr lang="en-GB" altLang="ko-KR" sz="2800" dirty="0">
                <a:latin typeface="+mj-lt"/>
              </a:rPr>
              <a:t>GSICS Reference Documents (</a:t>
            </a:r>
            <a:r>
              <a:rPr lang="en-GB" altLang="ko-KR" sz="2800" dirty="0" smtClean="0">
                <a:latin typeface="+mj-lt"/>
              </a:rPr>
              <a:t>WMO)</a:t>
            </a:r>
            <a:endParaRPr lang="en-US" sz="2800" dirty="0">
              <a:latin typeface="+mj-lt"/>
            </a:endParaRPr>
          </a:p>
        </p:txBody>
      </p:sp>
      <p:sp>
        <p:nvSpPr>
          <p:cNvPr id="6" name="직사각형 5"/>
          <p:cNvSpPr/>
          <p:nvPr/>
        </p:nvSpPr>
        <p:spPr>
          <a:xfrm>
            <a:off x="381000" y="990600"/>
            <a:ext cx="8458200" cy="4481355"/>
          </a:xfrm>
          <a:prstGeom prst="rect">
            <a:avLst/>
          </a:prstGeom>
        </p:spPr>
        <p:txBody>
          <a:bodyPr wrap="square">
            <a:spAutoFit/>
          </a:bodyPr>
          <a:lstStyle/>
          <a:p>
            <a:r>
              <a:rPr lang="en-US" altLang="ko-KR" dirty="0"/>
              <a:t> </a:t>
            </a:r>
            <a:endParaRPr lang="ko-KR" altLang="ko-KR" dirty="0"/>
          </a:p>
          <a:p>
            <a:pPr marL="285750" indent="-285750">
              <a:lnSpc>
                <a:spcPct val="150000"/>
              </a:lnSpc>
              <a:buFont typeface="Wingdings" pitchFamily="2" charset="2"/>
              <a:buChar char="v"/>
            </a:pPr>
            <a:r>
              <a:rPr lang="en-US" altLang="ko-KR" dirty="0" smtClean="0"/>
              <a:t>WMO </a:t>
            </a:r>
            <a:r>
              <a:rPr lang="en-US" altLang="ko-KR" dirty="0"/>
              <a:t>Secretariat provided information to the group on an expected contribution of GSICS to WMO documents on satellite observation. </a:t>
            </a:r>
            <a:endParaRPr lang="en-US" altLang="ko-KR" dirty="0" smtClean="0"/>
          </a:p>
          <a:p>
            <a:pPr marL="285750" indent="-285750">
              <a:lnSpc>
                <a:spcPct val="150000"/>
              </a:lnSpc>
              <a:buFont typeface="Wingdings" pitchFamily="2" charset="2"/>
              <a:buChar char="v"/>
            </a:pPr>
            <a:r>
              <a:rPr lang="en-US" altLang="ko-KR" dirty="0" smtClean="0"/>
              <a:t>WMO </a:t>
            </a:r>
            <a:r>
              <a:rPr lang="en-US" altLang="ko-KR" dirty="0"/>
              <a:t>Executive Council - Seventieth Session (EC-70), 20-29 June 2018, will approve the updates for “</a:t>
            </a:r>
            <a:r>
              <a:rPr lang="en-GB" altLang="ko-KR" dirty="0"/>
              <a:t>Guide to the WMO Integrated Global Observing System (Guide to WIGOS)” including the link to GSICS document “</a:t>
            </a:r>
            <a:r>
              <a:rPr lang="en-GB" altLang="ko-KR" b="1" dirty="0"/>
              <a:t>Guide to GSICS Products and Services</a:t>
            </a:r>
            <a:r>
              <a:rPr lang="en-GB" altLang="ko-KR" dirty="0"/>
              <a:t>” with additional </a:t>
            </a:r>
            <a:r>
              <a:rPr lang="en-US" altLang="ko-KR" dirty="0"/>
              <a:t>description </a:t>
            </a:r>
            <a:r>
              <a:rPr lang="en-GB" altLang="ko-KR" dirty="0"/>
              <a:t>on GSICS in Chapter 3.3.7. Satellite.</a:t>
            </a:r>
            <a:r>
              <a:rPr lang="en-US" altLang="ko-KR" dirty="0"/>
              <a:t>  </a:t>
            </a:r>
            <a:endParaRPr lang="en-US" altLang="ko-KR" dirty="0" smtClean="0"/>
          </a:p>
          <a:p>
            <a:pPr marL="285750" indent="-285750">
              <a:lnSpc>
                <a:spcPct val="150000"/>
              </a:lnSpc>
              <a:buFont typeface="Wingdings" pitchFamily="2" charset="2"/>
              <a:buChar char="v"/>
            </a:pPr>
            <a:r>
              <a:rPr lang="en-US" altLang="ko-KR" dirty="0" smtClean="0"/>
              <a:t>It </a:t>
            </a:r>
            <a:r>
              <a:rPr lang="en-US" altLang="ko-KR" dirty="0"/>
              <a:t>is also planned to update the WMO Commission for Instruments and Methods of Observation (CIMO) GUIDE PART III: SPACE-BASED OBSERVATIONS.  </a:t>
            </a:r>
            <a:endParaRPr lang="en-US" altLang="ko-KR" dirty="0" smtClean="0"/>
          </a:p>
          <a:p>
            <a:pPr marL="285750" indent="-285750">
              <a:lnSpc>
                <a:spcPct val="150000"/>
              </a:lnSpc>
              <a:buFont typeface="Wingdings" pitchFamily="2" charset="2"/>
              <a:buChar char="v"/>
            </a:pPr>
            <a:r>
              <a:rPr lang="en-US" altLang="ko-KR" dirty="0" smtClean="0"/>
              <a:t>GRWG </a:t>
            </a:r>
            <a:r>
              <a:rPr lang="en-US" altLang="ko-KR" dirty="0"/>
              <a:t>is expected to review and update “</a:t>
            </a:r>
            <a:r>
              <a:rPr lang="en-US" altLang="ko-KR" b="1" dirty="0"/>
              <a:t>Chapter 6: Calibration and validation</a:t>
            </a:r>
            <a:r>
              <a:rPr lang="en-US" altLang="ko-KR" dirty="0"/>
              <a:t>” for emphasizing a possible contribution of GSICS to space-based observation</a:t>
            </a:r>
            <a:endParaRPr lang="ko-KR" altLang="en-US" dirty="0"/>
          </a:p>
        </p:txBody>
      </p:sp>
    </p:spTree>
    <p:extLst>
      <p:ext uri="{BB962C8B-B14F-4D97-AF65-F5344CB8AC3E}">
        <p14:creationId xmlns:p14="http://schemas.microsoft.com/office/powerpoint/2010/main" val="202256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44420" y="76200"/>
            <a:ext cx="7332780" cy="551022"/>
          </a:xfrm>
        </p:spPr>
        <p:txBody>
          <a:bodyPr>
            <a:noAutofit/>
          </a:bodyPr>
          <a:lstStyle/>
          <a:p>
            <a:r>
              <a:rPr lang="en-US" altLang="ko-KR" sz="3600" dirty="0" smtClean="0">
                <a:latin typeface="+mj-lt"/>
              </a:rPr>
              <a:t>GSICS-EP-19</a:t>
            </a:r>
            <a:endParaRPr lang="ko-KR" altLang="en-US" sz="3600" dirty="0">
              <a:latin typeface="+mj-lt"/>
            </a:endParaRPr>
          </a:p>
        </p:txBody>
      </p:sp>
      <p:sp>
        <p:nvSpPr>
          <p:cNvPr id="4" name="바닥글 개체 틀 1"/>
          <p:cNvSpPr txBox="1">
            <a:spLocks/>
          </p:cNvSpPr>
          <p:nvPr/>
        </p:nvSpPr>
        <p:spPr>
          <a:xfrm>
            <a:off x="2133600" y="5991225"/>
            <a:ext cx="518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smtClean="0">
                <a:solidFill>
                  <a:srgbClr val="000000"/>
                </a:solidFill>
              </a:rPr>
              <a:t>CGMS-46-GSICS, Bangalore, India, 1-2 June 2018</a:t>
            </a:r>
            <a:endParaRPr lang="en-US" altLang="en-US" dirty="0">
              <a:solidFill>
                <a:srgbClr val="000000"/>
              </a:solidFill>
            </a:endParaRPr>
          </a:p>
        </p:txBody>
      </p:sp>
      <p:pic>
        <p:nvPicPr>
          <p:cNvPr id="5" name="図 5" descr="Macintosh HD:Users:toshi:Desktop:CGMS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5110" y="1137602"/>
            <a:ext cx="6113780" cy="4582795"/>
          </a:xfrm>
          <a:prstGeom prst="rect">
            <a:avLst/>
          </a:prstGeom>
          <a:noFill/>
          <a:ln>
            <a:noFill/>
          </a:ln>
        </p:spPr>
      </p:pic>
    </p:spTree>
    <p:extLst>
      <p:ext uri="{BB962C8B-B14F-4D97-AF65-F5344CB8AC3E}">
        <p14:creationId xmlns:p14="http://schemas.microsoft.com/office/powerpoint/2010/main" val="326474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78A1-6192-4A50-9FE2-AFE6054D3708}"/>
              </a:ext>
            </a:extLst>
          </p:cNvPr>
          <p:cNvSpPr>
            <a:spLocks noGrp="1"/>
          </p:cNvSpPr>
          <p:nvPr>
            <p:ph type="title"/>
          </p:nvPr>
        </p:nvSpPr>
        <p:spPr>
          <a:xfrm>
            <a:off x="304800" y="152400"/>
            <a:ext cx="7886700" cy="551022"/>
          </a:xfrm>
        </p:spPr>
        <p:txBody>
          <a:bodyPr>
            <a:noAutofit/>
          </a:bodyPr>
          <a:lstStyle/>
          <a:p>
            <a:pPr algn="l"/>
            <a:r>
              <a:rPr lang="en-US" sz="2800" dirty="0" err="1" smtClean="0">
                <a:latin typeface="+mj-lt"/>
              </a:rPr>
              <a:t>Hyperspectral</a:t>
            </a:r>
            <a:r>
              <a:rPr lang="en-US" sz="2800" dirty="0" smtClean="0">
                <a:latin typeface="+mj-lt"/>
              </a:rPr>
              <a:t> </a:t>
            </a:r>
            <a:r>
              <a:rPr lang="en-US" sz="2800" dirty="0" err="1" smtClean="0">
                <a:latin typeface="+mj-lt"/>
              </a:rPr>
              <a:t>intercalibration</a:t>
            </a:r>
            <a:r>
              <a:rPr lang="en-US" sz="2800" dirty="0" smtClean="0">
                <a:latin typeface="+mj-lt"/>
              </a:rPr>
              <a:t> and reprocessing</a:t>
            </a:r>
            <a:endParaRPr lang="en-US" sz="2800" dirty="0">
              <a:latin typeface="+mj-lt"/>
            </a:endParaRPr>
          </a:p>
        </p:txBody>
      </p:sp>
      <p:sp>
        <p:nvSpPr>
          <p:cNvPr id="3" name="직사각형 2"/>
          <p:cNvSpPr/>
          <p:nvPr/>
        </p:nvSpPr>
        <p:spPr>
          <a:xfrm>
            <a:off x="609600" y="1114485"/>
            <a:ext cx="8001000" cy="3908762"/>
          </a:xfrm>
          <a:prstGeom prst="rect">
            <a:avLst/>
          </a:prstGeom>
        </p:spPr>
        <p:txBody>
          <a:bodyPr wrap="square">
            <a:spAutoFit/>
          </a:bodyPr>
          <a:lstStyle/>
          <a:p>
            <a:pPr marL="285750" indent="-285750">
              <a:buFont typeface="Wingdings" pitchFamily="2" charset="2"/>
              <a:buChar char="v"/>
            </a:pPr>
            <a:r>
              <a:rPr lang="en-US" altLang="ko-KR" sz="2400" dirty="0"/>
              <a:t>The NOAA has reprocessed CrIS Sensor Data Records (SDRs) for continued consistency of SDR products. </a:t>
            </a:r>
            <a:endParaRPr lang="en-US" altLang="ko-KR" sz="2400" dirty="0" smtClean="0"/>
          </a:p>
          <a:p>
            <a:pPr marL="742950" lvl="1" indent="-285750">
              <a:buFont typeface="Wingdings" pitchFamily="2" charset="2"/>
              <a:buChar char="§"/>
            </a:pPr>
            <a:r>
              <a:rPr lang="en-US" altLang="ko-KR" sz="2000" dirty="0" smtClean="0"/>
              <a:t>The </a:t>
            </a:r>
            <a:r>
              <a:rPr lang="en-US" altLang="ko-KR" sz="2000" dirty="0"/>
              <a:t>reprocessed data is available on NOAA/NESDIS Cluster. </a:t>
            </a:r>
          </a:p>
          <a:p>
            <a:pPr marL="285750" indent="-285750">
              <a:spcBef>
                <a:spcPts val="1200"/>
              </a:spcBef>
              <a:buFont typeface="Wingdings" pitchFamily="2" charset="2"/>
              <a:buChar char="v"/>
            </a:pPr>
            <a:r>
              <a:rPr lang="en-US" altLang="ko-KR" sz="2400" dirty="0" smtClean="0"/>
              <a:t>EUMETSAT </a:t>
            </a:r>
            <a:r>
              <a:rPr lang="en-US" altLang="ko-KR" sz="2400" dirty="0"/>
              <a:t>also has completed the reprocessing IASI data. </a:t>
            </a:r>
            <a:endParaRPr lang="en-US" altLang="ko-KR" sz="2400" dirty="0" smtClean="0"/>
          </a:p>
          <a:p>
            <a:pPr marL="285750" indent="-285750">
              <a:spcBef>
                <a:spcPts val="1200"/>
              </a:spcBef>
              <a:buFont typeface="Wingdings" pitchFamily="2" charset="2"/>
              <a:buChar char="v"/>
            </a:pPr>
            <a:r>
              <a:rPr lang="en-US" altLang="ko-KR" sz="2400" dirty="0" smtClean="0"/>
              <a:t>Thus</a:t>
            </a:r>
            <a:r>
              <a:rPr lang="en-US" altLang="ko-KR" sz="2400" dirty="0"/>
              <a:t>, it is strongly requested for GRWG to </a:t>
            </a:r>
            <a:r>
              <a:rPr lang="en-US" altLang="ko-KR" sz="2400" dirty="0" err="1"/>
              <a:t>analyse</a:t>
            </a:r>
            <a:r>
              <a:rPr lang="en-US" altLang="ko-KR" sz="2400" dirty="0"/>
              <a:t> the impact of the reprocessed </a:t>
            </a:r>
            <a:r>
              <a:rPr lang="en-US" altLang="ko-KR" sz="2400" dirty="0" err="1"/>
              <a:t>hyperspectral</a:t>
            </a:r>
            <a:r>
              <a:rPr lang="en-US" altLang="ko-KR" sz="2400" dirty="0"/>
              <a:t> sounders in GEO-LEO </a:t>
            </a:r>
            <a:r>
              <a:rPr lang="en-US" altLang="ko-KR" sz="2400" dirty="0" err="1"/>
              <a:t>intercomparison</a:t>
            </a:r>
            <a:r>
              <a:rPr lang="en-US" altLang="ko-KR" sz="2400" dirty="0"/>
              <a:t> as these instruments are at the core of GSICS. EP assigned action </a:t>
            </a:r>
          </a:p>
          <a:p>
            <a:pPr marL="742950" lvl="1" indent="-285750">
              <a:buFont typeface="Wingdings" pitchFamily="2" charset="2"/>
              <a:buChar char="§"/>
            </a:pPr>
            <a:r>
              <a:rPr lang="en-US" altLang="ko-KR" sz="2000" dirty="0" smtClean="0"/>
              <a:t>KMA </a:t>
            </a:r>
            <a:r>
              <a:rPr lang="en-US" altLang="ko-KR" sz="2000" dirty="0"/>
              <a:t>to </a:t>
            </a:r>
            <a:r>
              <a:rPr lang="en-US" altLang="ko-KR" sz="2000" dirty="0" err="1"/>
              <a:t>analyse</a:t>
            </a:r>
            <a:r>
              <a:rPr lang="en-US" altLang="ko-KR" sz="2000" dirty="0"/>
              <a:t> the impact of the reprocessed CrIS (e.g., the double differences of COMS/MI and before/after reprocessed CrIS). </a:t>
            </a:r>
            <a:endParaRPr lang="ko-KR" altLang="ko-KR" sz="2000" dirty="0"/>
          </a:p>
        </p:txBody>
      </p:sp>
    </p:spTree>
    <p:extLst>
      <p:ext uri="{BB962C8B-B14F-4D97-AF65-F5344CB8AC3E}">
        <p14:creationId xmlns:p14="http://schemas.microsoft.com/office/powerpoint/2010/main" val="24307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378A1-6192-4A50-9FE2-AFE6054D3708}"/>
              </a:ext>
            </a:extLst>
          </p:cNvPr>
          <p:cNvSpPr>
            <a:spLocks noGrp="1"/>
          </p:cNvSpPr>
          <p:nvPr>
            <p:ph type="title"/>
          </p:nvPr>
        </p:nvSpPr>
        <p:spPr>
          <a:xfrm>
            <a:off x="495300" y="134778"/>
            <a:ext cx="7886700" cy="551022"/>
          </a:xfrm>
        </p:spPr>
        <p:txBody>
          <a:bodyPr>
            <a:noAutofit/>
          </a:bodyPr>
          <a:lstStyle/>
          <a:p>
            <a:pPr algn="l"/>
            <a:r>
              <a:rPr lang="en-US" altLang="ko-KR" sz="3200" dirty="0">
                <a:latin typeface="+mj-lt"/>
              </a:rPr>
              <a:t>M</a:t>
            </a:r>
            <a:r>
              <a:rPr lang="en-US" altLang="ko-KR" sz="3200" dirty="0" smtClean="0">
                <a:latin typeface="+mj-lt"/>
              </a:rPr>
              <a:t>aturity </a:t>
            </a:r>
            <a:r>
              <a:rPr lang="en-US" altLang="ko-KR" sz="3200" dirty="0">
                <a:latin typeface="+mj-lt"/>
              </a:rPr>
              <a:t>status of each GSICS product</a:t>
            </a:r>
            <a:endParaRPr lang="en-US" sz="3200" dirty="0">
              <a:latin typeface="+mj-lt"/>
            </a:endParaRPr>
          </a:p>
        </p:txBody>
      </p:sp>
      <p:sp>
        <p:nvSpPr>
          <p:cNvPr id="3" name="직사각형 2"/>
          <p:cNvSpPr/>
          <p:nvPr/>
        </p:nvSpPr>
        <p:spPr>
          <a:xfrm>
            <a:off x="0" y="835633"/>
            <a:ext cx="9188370" cy="5909310"/>
          </a:xfrm>
          <a:prstGeom prst="rect">
            <a:avLst/>
          </a:prstGeom>
        </p:spPr>
        <p:txBody>
          <a:bodyPr wrap="square">
            <a:spAutoFit/>
          </a:bodyPr>
          <a:lstStyle/>
          <a:p>
            <a:pPr marL="285750" indent="-285750">
              <a:lnSpc>
                <a:spcPct val="150000"/>
              </a:lnSpc>
              <a:buFont typeface="Wingdings" pitchFamily="2" charset="2"/>
              <a:buChar char="v"/>
            </a:pPr>
            <a:r>
              <a:rPr lang="en-US" altLang="ko-KR" dirty="0" smtClean="0"/>
              <a:t>the </a:t>
            </a:r>
            <a:r>
              <a:rPr lang="en-US" altLang="ko-KR" dirty="0"/>
              <a:t>maturity status of all non operational products. (GCC </a:t>
            </a:r>
            <a:r>
              <a:rPr lang="en-US" altLang="ko-KR" dirty="0" err="1"/>
              <a:t>Manik</a:t>
            </a:r>
            <a:r>
              <a:rPr lang="en-US" altLang="ko-KR" dirty="0"/>
              <a:t> Bali </a:t>
            </a:r>
            <a:r>
              <a:rPr lang="en-US" altLang="ko-KR" dirty="0" smtClean="0"/>
              <a:t>)</a:t>
            </a:r>
          </a:p>
          <a:p>
            <a:pPr marL="742950" lvl="1" indent="-285750">
              <a:lnSpc>
                <a:spcPct val="150000"/>
              </a:lnSpc>
              <a:buFont typeface="Wingdings" pitchFamily="2" charset="2"/>
              <a:buChar char="§"/>
            </a:pPr>
            <a:r>
              <a:rPr lang="en-US" altLang="ko-KR" dirty="0" smtClean="0"/>
              <a:t> How </a:t>
            </a:r>
            <a:r>
              <a:rPr lang="en-US" altLang="ko-KR" dirty="0"/>
              <a:t>can we assign or advance the maturity of products that have ceased being produced?</a:t>
            </a:r>
            <a:endParaRPr lang="ko-KR" altLang="ko-KR" dirty="0"/>
          </a:p>
          <a:p>
            <a:pPr marL="1200150" lvl="2" indent="-285750">
              <a:lnSpc>
                <a:spcPct val="150000"/>
              </a:lnSpc>
              <a:buFont typeface="Wingdings" pitchFamily="2" charset="2"/>
              <a:buChar char="ü"/>
            </a:pPr>
            <a:r>
              <a:rPr lang="en-US" altLang="ko-KR" dirty="0"/>
              <a:t>The EP suggested retaining the existing maturity of such product.</a:t>
            </a:r>
            <a:endParaRPr lang="ko-KR" altLang="ko-KR" dirty="0"/>
          </a:p>
          <a:p>
            <a:pPr marL="742950" lvl="1" indent="-285750">
              <a:lnSpc>
                <a:spcPct val="150000"/>
              </a:lnSpc>
              <a:buFont typeface="Wingdings" pitchFamily="2" charset="2"/>
              <a:buChar char="§"/>
            </a:pPr>
            <a:r>
              <a:rPr lang="en-US" altLang="ko-KR" dirty="0"/>
              <a:t>How should we help to advance the maturity of the products that are being produced every day?</a:t>
            </a:r>
            <a:endParaRPr lang="ko-KR" altLang="ko-KR" dirty="0"/>
          </a:p>
          <a:p>
            <a:pPr marL="1200150" lvl="2" indent="-285750">
              <a:lnSpc>
                <a:spcPct val="150000"/>
              </a:lnSpc>
              <a:buFont typeface="Wingdings" pitchFamily="2" charset="2"/>
              <a:buChar char="ü"/>
            </a:pPr>
            <a:r>
              <a:rPr lang="en-US" altLang="ko-KR" dirty="0"/>
              <a:t>EP suggested that GCC provide a GPPA checklist to the authors of the product. </a:t>
            </a:r>
            <a:endParaRPr lang="en-US" altLang="ko-KR" dirty="0" smtClean="0"/>
          </a:p>
          <a:p>
            <a:pPr marL="742950" lvl="1" indent="-285750">
              <a:lnSpc>
                <a:spcPct val="150000"/>
              </a:lnSpc>
              <a:buFont typeface="Wingdings" pitchFamily="2" charset="2"/>
              <a:buChar char="§"/>
            </a:pPr>
            <a:r>
              <a:rPr lang="en-US" altLang="ko-KR" dirty="0" smtClean="0"/>
              <a:t>Then </a:t>
            </a:r>
            <a:r>
              <a:rPr lang="en-US" altLang="ko-KR" dirty="0"/>
              <a:t>follow the guidance of the two actions generated   A.GCC.20180601.10 and A.GCC.20180601.11. </a:t>
            </a:r>
            <a:endParaRPr lang="ko-KR" altLang="ko-KR" dirty="0"/>
          </a:p>
          <a:p>
            <a:pPr marL="742950" lvl="1" indent="-285750">
              <a:lnSpc>
                <a:spcPct val="150000"/>
              </a:lnSpc>
              <a:buFont typeface="Wingdings" pitchFamily="2" charset="2"/>
              <a:buChar char="§"/>
            </a:pPr>
            <a:r>
              <a:rPr lang="en-US" altLang="ko-KR" dirty="0"/>
              <a:t>Recommendation: Relax the requirement for a User Guide for classical GSICS products.</a:t>
            </a:r>
            <a:endParaRPr lang="ko-KR" altLang="ko-KR" dirty="0"/>
          </a:p>
          <a:p>
            <a:pPr marL="742950" lvl="1" indent="-285750">
              <a:lnSpc>
                <a:spcPct val="150000"/>
              </a:lnSpc>
              <a:buFont typeface="Wingdings" pitchFamily="2" charset="2"/>
              <a:buChar char="§"/>
            </a:pPr>
            <a:r>
              <a:rPr lang="en-US" altLang="ko-KR" dirty="0"/>
              <a:t>Recommendation: Relax the requirement for Uncertainty analysis. </a:t>
            </a:r>
            <a:endParaRPr lang="en-US" altLang="ko-KR" dirty="0" smtClean="0"/>
          </a:p>
          <a:p>
            <a:pPr marL="1200150" lvl="2" indent="-285750">
              <a:lnSpc>
                <a:spcPct val="150000"/>
              </a:lnSpc>
              <a:buFont typeface="Wingdings" pitchFamily="2" charset="2"/>
              <a:buChar char="ü"/>
            </a:pPr>
            <a:r>
              <a:rPr lang="en-US" altLang="ko-KR" dirty="0" smtClean="0"/>
              <a:t>This </a:t>
            </a:r>
            <a:r>
              <a:rPr lang="en-US" altLang="ko-KR" dirty="0"/>
              <a:t>can be complimented by an Impact Report showing the benefit of using Cross-Calibration products. Promotion could weigh whether Input L1B measurements are taken from Operational data processing streams of host agencies.</a:t>
            </a:r>
            <a:endParaRPr lang="ko-KR" altLang="ko-KR" dirty="0"/>
          </a:p>
        </p:txBody>
      </p:sp>
    </p:spTree>
    <p:extLst>
      <p:ext uri="{BB962C8B-B14F-4D97-AF65-F5344CB8AC3E}">
        <p14:creationId xmlns:p14="http://schemas.microsoft.com/office/powerpoint/2010/main" val="56869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GB" altLang="ja-JP" sz="3200" dirty="0">
                <a:latin typeface="+mj-lt"/>
              </a:rPr>
              <a:t>GSICS </a:t>
            </a:r>
            <a:r>
              <a:rPr lang="en-US" altLang="ja-JP" sz="3200" dirty="0">
                <a:latin typeface="+mj-lt"/>
              </a:rPr>
              <a:t>for Space </a:t>
            </a:r>
            <a:r>
              <a:rPr lang="en-US" altLang="ja-JP" sz="3200" dirty="0" smtClean="0">
                <a:latin typeface="+mj-lt"/>
              </a:rPr>
              <a:t>Weather</a:t>
            </a:r>
            <a:endParaRPr lang="ko-KR" altLang="en-US" sz="3200" dirty="0">
              <a:latin typeface="+mj-lt"/>
            </a:endParaRPr>
          </a:p>
        </p:txBody>
      </p:sp>
      <p:sp>
        <p:nvSpPr>
          <p:cNvPr id="42" name="직사각형 41"/>
          <p:cNvSpPr/>
          <p:nvPr/>
        </p:nvSpPr>
        <p:spPr>
          <a:xfrm>
            <a:off x="533400" y="1143000"/>
            <a:ext cx="8001000" cy="4708981"/>
          </a:xfrm>
          <a:prstGeom prst="rect">
            <a:avLst/>
          </a:prstGeom>
        </p:spPr>
        <p:txBody>
          <a:bodyPr wrap="square">
            <a:spAutoFit/>
          </a:bodyPr>
          <a:lstStyle/>
          <a:p>
            <a:pPr marL="342900" indent="-342900">
              <a:spcBef>
                <a:spcPts val="1200"/>
              </a:spcBef>
              <a:buFont typeface="Wingdings" pitchFamily="2" charset="2"/>
              <a:buChar char="v"/>
            </a:pPr>
            <a:r>
              <a:rPr lang="en-US" altLang="ko-KR" sz="2000" dirty="0"/>
              <a:t>CGMS </a:t>
            </a:r>
            <a:r>
              <a:rPr lang="en-US" altLang="ko-KR" sz="2000" dirty="0" smtClean="0"/>
              <a:t>SWTT Chair</a:t>
            </a:r>
            <a:r>
              <a:rPr lang="en-US" altLang="ko-KR" sz="2000" dirty="0"/>
              <a:t>, </a:t>
            </a:r>
            <a:r>
              <a:rPr lang="en-US" altLang="ko-KR" sz="2000" dirty="0" err="1"/>
              <a:t>Elsayed</a:t>
            </a:r>
            <a:r>
              <a:rPr lang="en-US" altLang="ko-KR" sz="2000" dirty="0"/>
              <a:t> </a:t>
            </a:r>
            <a:r>
              <a:rPr lang="en-US" altLang="ko-KR" sz="2000" dirty="0" err="1"/>
              <a:t>Talaat</a:t>
            </a:r>
            <a:r>
              <a:rPr lang="en-US" altLang="ko-KR" sz="2000" dirty="0"/>
              <a:t> of NOAA, provide a preliminary results on an </a:t>
            </a:r>
            <a:r>
              <a:rPr lang="en-US" altLang="ko-KR" sz="2000" dirty="0" err="1"/>
              <a:t>intercalibration</a:t>
            </a:r>
            <a:r>
              <a:rPr lang="en-US" altLang="ko-KR" sz="2000" dirty="0"/>
              <a:t> of high-energy electron sensors </a:t>
            </a:r>
            <a:r>
              <a:rPr lang="en-US" altLang="ko-KR" sz="2000" dirty="0" smtClean="0"/>
              <a:t>by </a:t>
            </a:r>
            <a:r>
              <a:rPr lang="en-US" altLang="ko-KR" sz="2000" dirty="0"/>
              <a:t>NICT, Japan</a:t>
            </a:r>
            <a:r>
              <a:rPr lang="en-US" altLang="ko-KR" sz="2000" dirty="0" smtClean="0"/>
              <a:t>.</a:t>
            </a:r>
            <a:endParaRPr lang="ko-KR" altLang="ko-KR" sz="2000" dirty="0"/>
          </a:p>
          <a:p>
            <a:pPr marL="342900" indent="-342900">
              <a:spcBef>
                <a:spcPts val="1200"/>
              </a:spcBef>
              <a:buFont typeface="Wingdings" pitchFamily="2" charset="2"/>
              <a:buChar char="v"/>
            </a:pPr>
            <a:r>
              <a:rPr lang="en-US" altLang="ko-KR" sz="2000" dirty="0" smtClean="0"/>
              <a:t>The </a:t>
            </a:r>
            <a:r>
              <a:rPr lang="en-US" altLang="ko-KR" sz="2000" dirty="0"/>
              <a:t>cross-comparison between Himawari-8/SEDA and GOES 15/MAGED showed good correspondence, and the flux level of Himawari-8/SEDA was found to be smaller than that of GOES </a:t>
            </a:r>
            <a:r>
              <a:rPr lang="en-US" altLang="ko-KR" sz="2000" dirty="0" smtClean="0"/>
              <a:t>15/MAGED</a:t>
            </a:r>
            <a:endParaRPr lang="ko-KR" altLang="ko-KR" sz="2000" dirty="0"/>
          </a:p>
          <a:p>
            <a:pPr marL="342900" indent="-342900">
              <a:spcBef>
                <a:spcPts val="1200"/>
              </a:spcBef>
              <a:buFont typeface="Wingdings" pitchFamily="2" charset="2"/>
              <a:buChar char="v"/>
            </a:pPr>
            <a:r>
              <a:rPr lang="en-US" altLang="ko-KR" sz="2000" dirty="0"/>
              <a:t>The product of the estimated high-energy electron flux distribution along GEO was obtained using calibrated particle data.  It is planned to provide this type of product in near real time using the near-real-time data stream from </a:t>
            </a:r>
            <a:r>
              <a:rPr lang="en-US" altLang="ko-KR" sz="2000" dirty="0" err="1"/>
              <a:t>Himawari</a:t>
            </a:r>
            <a:r>
              <a:rPr lang="en-US" altLang="ko-KR" sz="2000" dirty="0"/>
              <a:t>, DSCOVR, and GOES. </a:t>
            </a:r>
            <a:endParaRPr lang="en-US" altLang="ko-KR" sz="2000" dirty="0" smtClean="0"/>
          </a:p>
          <a:p>
            <a:pPr marL="342900" indent="-342900">
              <a:spcBef>
                <a:spcPts val="1200"/>
              </a:spcBef>
              <a:buFont typeface="Wingdings" pitchFamily="2" charset="2"/>
              <a:buChar char="v"/>
            </a:pPr>
            <a:r>
              <a:rPr lang="en-GB" altLang="ko-KR" sz="2000" dirty="0" smtClean="0"/>
              <a:t>[CGMS] The </a:t>
            </a:r>
            <a:r>
              <a:rPr lang="en-GB" altLang="ko-KR" sz="2000" dirty="0"/>
              <a:t>SWTT </a:t>
            </a:r>
            <a:r>
              <a:rPr lang="en-GB" altLang="ko-KR" sz="2000" dirty="0" smtClean="0"/>
              <a:t>presented </a:t>
            </a:r>
            <a:r>
              <a:rPr lang="en-GB" altLang="ko-KR" sz="2000" dirty="0"/>
              <a:t>Terms of Reference for a Space Weather Coordination Group (SWCG) to CGMS </a:t>
            </a:r>
            <a:r>
              <a:rPr lang="en-GB" altLang="ko-KR" sz="2000" dirty="0" smtClean="0"/>
              <a:t>Plenary</a:t>
            </a:r>
            <a:endParaRPr lang="en-US" altLang="ko-KR" sz="2000" dirty="0" smtClean="0"/>
          </a:p>
          <a:p>
            <a:pPr marL="342900" indent="-342900">
              <a:spcBef>
                <a:spcPts val="1200"/>
              </a:spcBef>
              <a:buFont typeface="Wingdings" pitchFamily="2" charset="2"/>
              <a:buChar char="v"/>
            </a:pPr>
            <a:r>
              <a:rPr lang="en-GB" altLang="ko-KR" sz="2000" dirty="0" smtClean="0"/>
              <a:t>[CGMS WG II/5 Action] CGMS </a:t>
            </a:r>
            <a:r>
              <a:rPr lang="en-GB" altLang="ko-KR" sz="2000" dirty="0"/>
              <a:t>members to provide points of contacts for space weather instrument inter-calibration. (Ref. CGMS-46-GSICS-WP-01)</a:t>
            </a:r>
            <a:endParaRPr lang="ko-KR" altLang="ko-KR" sz="2000" dirty="0"/>
          </a:p>
        </p:txBody>
      </p:sp>
    </p:spTree>
    <p:extLst>
      <p:ext uri="{BB962C8B-B14F-4D97-AF65-F5344CB8AC3E}">
        <p14:creationId xmlns:p14="http://schemas.microsoft.com/office/powerpoint/2010/main" val="132248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latin typeface="+mj-lt"/>
              </a:rPr>
              <a:t>GSICS space weather</a:t>
            </a:r>
            <a:endParaRPr lang="ko-KR" altLang="en-US" sz="32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878767"/>
            <a:ext cx="1149474" cy="76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コンテンツ プレースホルダー 3"/>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556791"/>
            <a:ext cx="2929110" cy="27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2245" y="1551991"/>
            <a:ext cx="2919509" cy="278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0047" y="1559191"/>
            <a:ext cx="2940311" cy="277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4"/>
          <p:cNvSpPr txBox="1"/>
          <p:nvPr/>
        </p:nvSpPr>
        <p:spPr>
          <a:xfrm>
            <a:off x="620842" y="4555327"/>
            <a:ext cx="8224832" cy="1323439"/>
          </a:xfrm>
          <a:prstGeom prst="rect">
            <a:avLst/>
          </a:prstGeom>
          <a:noFill/>
        </p:spPr>
        <p:txBody>
          <a:bodyPr wrap="square" rtlCol="0">
            <a:spAutoFit/>
          </a:bodyPr>
          <a:lstStyle/>
          <a:p>
            <a:pPr marL="342900" indent="-342900">
              <a:buFont typeface="Wingdings" pitchFamily="2" charset="2"/>
              <a:buChar char="§"/>
            </a:pPr>
            <a:r>
              <a:rPr kumimoji="1" lang="en-US" altLang="ja-JP" sz="2000" dirty="0"/>
              <a:t>There are good correlations between Himawari-8 and GOES 15 observations in general. </a:t>
            </a:r>
            <a:endParaRPr kumimoji="1" lang="en-US" altLang="ja-JP" sz="2000" dirty="0" smtClean="0"/>
          </a:p>
          <a:p>
            <a:pPr marL="342900" indent="-342900">
              <a:buFont typeface="Wingdings" pitchFamily="2" charset="2"/>
              <a:buChar char="§"/>
            </a:pPr>
            <a:r>
              <a:rPr kumimoji="1" lang="en-US" altLang="ja-JP" sz="2000" dirty="0" smtClean="0"/>
              <a:t>However</a:t>
            </a:r>
            <a:r>
              <a:rPr kumimoji="1" lang="en-US" altLang="ja-JP" sz="2000" dirty="0"/>
              <a:t>, the flux level is slightly lower than that observed by GOES 15 in these channels. </a:t>
            </a:r>
            <a:endParaRPr kumimoji="1" lang="ja-JP" altLang="en-US" sz="2000" dirty="0"/>
          </a:p>
        </p:txBody>
      </p:sp>
      <p:sp>
        <p:nvSpPr>
          <p:cNvPr id="9" name="직사각형 8"/>
          <p:cNvSpPr/>
          <p:nvPr/>
        </p:nvSpPr>
        <p:spPr>
          <a:xfrm>
            <a:off x="304800" y="938215"/>
            <a:ext cx="8229600" cy="400110"/>
          </a:xfrm>
          <a:prstGeom prst="rect">
            <a:avLst/>
          </a:prstGeom>
        </p:spPr>
        <p:txBody>
          <a:bodyPr wrap="square">
            <a:spAutoFit/>
          </a:bodyPr>
          <a:lstStyle/>
          <a:p>
            <a:pPr marL="285750" indent="-285750">
              <a:buFont typeface="Wingdings" pitchFamily="2" charset="2"/>
              <a:buChar char="v"/>
            </a:pPr>
            <a:r>
              <a:rPr kumimoji="1" lang="en-US" altLang="ja-JP" sz="2000" dirty="0"/>
              <a:t>Inter-calibration between Himawari-8/SEDA and GOES 15 particle detector</a:t>
            </a:r>
            <a:endParaRPr lang="ko-KR" altLang="en-US" sz="2000" dirty="0"/>
          </a:p>
        </p:txBody>
      </p:sp>
    </p:spTree>
    <p:extLst>
      <p:ext uri="{BB962C8B-B14F-4D97-AF65-F5344CB8AC3E}">
        <p14:creationId xmlns:p14="http://schemas.microsoft.com/office/powerpoint/2010/main" val="1187388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a:t>Actions from GSICS-EP-19</a:t>
            </a:r>
            <a:endParaRPr lang="ko-KR" altLang="en-US" sz="3200" dirty="0"/>
          </a:p>
        </p:txBody>
      </p:sp>
      <p:graphicFrame>
        <p:nvGraphicFramePr>
          <p:cNvPr id="4" name="표 3"/>
          <p:cNvGraphicFramePr>
            <a:graphicFrameLocks noGrp="1"/>
          </p:cNvGraphicFramePr>
          <p:nvPr>
            <p:extLst>
              <p:ext uri="{D42A27DB-BD31-4B8C-83A1-F6EECF244321}">
                <p14:modId xmlns:p14="http://schemas.microsoft.com/office/powerpoint/2010/main" val="1526315414"/>
              </p:ext>
            </p:extLst>
          </p:nvPr>
        </p:nvGraphicFramePr>
        <p:xfrm>
          <a:off x="228600" y="990600"/>
          <a:ext cx="8686799" cy="4392930"/>
        </p:xfrm>
        <a:graphic>
          <a:graphicData uri="http://schemas.openxmlformats.org/drawingml/2006/table">
            <a:tbl>
              <a:tblPr>
                <a:tableStyleId>{5C22544A-7EE6-4342-B048-85BDC9FD1C3A}</a:tableStyleId>
              </a:tblPr>
              <a:tblGrid>
                <a:gridCol w="1672747"/>
                <a:gridCol w="5337653"/>
                <a:gridCol w="838200"/>
                <a:gridCol w="838199"/>
              </a:tblGrid>
              <a:tr h="190500">
                <a:tc>
                  <a:txBody>
                    <a:bodyPr/>
                    <a:lstStyle/>
                    <a:p>
                      <a:pPr algn="ctr" fontAlgn="ctr"/>
                      <a:r>
                        <a:rPr lang="en-US" sz="1600" b="1" u="none" strike="noStrike" dirty="0" smtClean="0">
                          <a:effectLst/>
                        </a:rPr>
                        <a:t>Reference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Action Description</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 </a:t>
                      </a:r>
                      <a:r>
                        <a:rPr lang="en-US" sz="1600" b="1" u="none" strike="noStrike" dirty="0" err="1" smtClean="0">
                          <a:effectLst/>
                        </a:rPr>
                        <a:t>Actionee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Due date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85725" indent="0" algn="l" fontAlgn="ctr"/>
                      <a:r>
                        <a:rPr lang="en-US" sz="1400" u="none" strike="noStrike" dirty="0">
                          <a:effectLst/>
                        </a:rPr>
                        <a:t>A.GEP.20180601.1</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EP chair to recommend the nomination of GRWG membership from CNES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 Chair</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85725" indent="0" algn="l" fontAlgn="ctr"/>
                      <a:r>
                        <a:rPr lang="en-US" sz="1400" u="none" strike="noStrike" dirty="0">
                          <a:effectLst/>
                        </a:rPr>
                        <a:t>A.GEP.20180601.6</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EP Chair to request ESA to become full member of GSICS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85725" indent="0" algn="l" fontAlgn="ctr"/>
                      <a:r>
                        <a:rPr lang="en-US" sz="1400" u="none" strike="noStrike" dirty="0">
                          <a:effectLst/>
                        </a:rPr>
                        <a:t>A.GEP.20180601.15</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85725" algn="l" fontAlgn="ctr"/>
                      <a:r>
                        <a:rPr lang="en-US" sz="1400" u="none" strike="noStrike" dirty="0">
                          <a:effectLst/>
                        </a:rPr>
                        <a:t>EP to consider how to involve space weather in sub-group</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CGMS-46</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A.KMA.20180601.2 </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KMA to provide the inter-calibration comparison results of COMS/MI using before and after reprocessed CrIS data </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KMA</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A.ISRO&amp;GCC</a:t>
                      </a:r>
                      <a:r>
                        <a:rPr lang="en-US" sz="1400" u="none" strike="noStrike" dirty="0" smtClean="0">
                          <a:effectLst/>
                        </a:rPr>
                        <a:t>.</a:t>
                      </a:r>
                      <a:br>
                        <a:rPr lang="en-US" sz="1400" u="none" strike="noStrike" dirty="0" smtClean="0">
                          <a:effectLst/>
                        </a:rPr>
                      </a:br>
                      <a:r>
                        <a:rPr lang="en-US" sz="1400" u="none" strike="noStrike" dirty="0" smtClean="0">
                          <a:effectLst/>
                        </a:rPr>
                        <a:t>20180601.9</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ISRO to contact GCC to obtain knowledge on reading CrIS data to help them inter-calibrate INSAT with CrIS.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ISRO</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0">
                <a:tc>
                  <a:txBody>
                    <a:bodyPr/>
                    <a:lstStyle/>
                    <a:p>
                      <a:pPr marL="85725" indent="0" algn="l" fontAlgn="ctr"/>
                      <a:r>
                        <a:rPr lang="en-US" sz="1400" u="none" strike="noStrike" dirty="0">
                          <a:effectLst/>
                        </a:rPr>
                        <a:t>A.WMO</a:t>
                      </a:r>
                      <a:r>
                        <a:rPr lang="en-US" sz="1400" u="none" strike="noStrike" dirty="0" smtClean="0">
                          <a:effectLst/>
                        </a:rPr>
                        <a:t>.</a:t>
                      </a:r>
                      <a:br>
                        <a:rPr lang="en-US" sz="1400" u="none" strike="noStrike" dirty="0" smtClean="0">
                          <a:effectLst/>
                        </a:rPr>
                      </a:br>
                      <a:r>
                        <a:rPr lang="en-US" sz="1400" u="none" strike="noStrike" dirty="0" smtClean="0">
                          <a:effectLst/>
                        </a:rPr>
                        <a:t>20180601.7-1</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WMO to provide information on WMO cloud to NOAA-GDWG. Information sough includes (ability to upload GSICS products onto the WMO Cloud by members, ability to download data, disk space available and redundancy)</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WMO</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Aug-18</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0">
                <a:tc>
                  <a:txBody>
                    <a:bodyPr/>
                    <a:lstStyle/>
                    <a:p>
                      <a:pPr marL="85725" indent="0" algn="l" fontAlgn="ctr"/>
                      <a:r>
                        <a:rPr lang="en-US" sz="1400" u="none" strike="noStrike" dirty="0">
                          <a:effectLst/>
                        </a:rPr>
                        <a:t>A.NOAA&amp;GDWG</a:t>
                      </a:r>
                      <a:r>
                        <a:rPr lang="en-US" sz="1400" u="none" strike="noStrike" dirty="0" smtClean="0">
                          <a:effectLst/>
                        </a:rPr>
                        <a:t>.</a:t>
                      </a:r>
                      <a:br>
                        <a:rPr lang="en-US" sz="1400" u="none" strike="noStrike" dirty="0" smtClean="0">
                          <a:effectLst/>
                        </a:rPr>
                      </a:br>
                      <a:r>
                        <a:rPr lang="en-US" sz="1400" u="none" strike="noStrike" dirty="0" smtClean="0">
                          <a:effectLst/>
                        </a:rPr>
                        <a:t>20180601.7-2</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Following above action, NOAA-GDWG to provide information on Clouds available at NOAA and whether they can be used to host GSICS data from member agencies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NOAA-GDWG</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Dec-18</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A.GEP&amp;GCC</a:t>
                      </a:r>
                      <a:r>
                        <a:rPr lang="en-US" sz="1400" u="none" strike="noStrike" dirty="0" smtClean="0">
                          <a:effectLst/>
                        </a:rPr>
                        <a:t>&amp;</a:t>
                      </a:r>
                      <a:br>
                        <a:rPr lang="en-US" sz="1400" u="none" strike="noStrike" dirty="0" smtClean="0">
                          <a:effectLst/>
                        </a:rPr>
                      </a:br>
                      <a:r>
                        <a:rPr lang="en-US" sz="1400" u="none" strike="noStrike" dirty="0" smtClean="0">
                          <a:effectLst/>
                        </a:rPr>
                        <a:t>GRWG&amp;GDWG.</a:t>
                      </a:r>
                      <a:br>
                        <a:rPr lang="en-US" sz="1400" u="none" strike="noStrike" dirty="0" smtClean="0">
                          <a:effectLst/>
                        </a:rPr>
                      </a:br>
                      <a:r>
                        <a:rPr lang="en-US" sz="1400" u="none" strike="noStrike" dirty="0" smtClean="0">
                          <a:effectLst/>
                        </a:rPr>
                        <a:t>20180601.12</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Encourage submission of papers on GSICS in Joint NOAA EUMETSAT Conference to be organized around Oct 2019 in Boston, USA</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EP/GCC</a:t>
                      </a:r>
                      <a:r>
                        <a:rPr lang="en-US" sz="1400" u="none" strike="noStrike" dirty="0" smtClean="0">
                          <a:effectLst/>
                        </a:rPr>
                        <a:t>/</a:t>
                      </a:r>
                      <a:br>
                        <a:rPr lang="en-US" sz="1400" u="none" strike="noStrike" dirty="0" smtClean="0">
                          <a:effectLst/>
                        </a:rPr>
                      </a:br>
                      <a:r>
                        <a:rPr lang="en-US" sz="1400" u="none" strike="noStrike" dirty="0" smtClean="0">
                          <a:effectLst/>
                        </a:rPr>
                        <a:t>GRWG/</a:t>
                      </a:r>
                      <a:br>
                        <a:rPr lang="en-US" sz="1400" u="none" strike="noStrike" dirty="0" smtClean="0">
                          <a:effectLst/>
                        </a:rPr>
                      </a:br>
                      <a:r>
                        <a:rPr lang="en-US" sz="1400" u="none" strike="noStrike" dirty="0" smtClean="0">
                          <a:effectLst/>
                        </a:rPr>
                        <a:t>GDWG</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marL="85725" indent="0" algn="l" fontAlgn="ctr"/>
                      <a:r>
                        <a:rPr lang="en-US" sz="1400" u="none" strike="noStrike" dirty="0">
                          <a:effectLst/>
                        </a:rPr>
                        <a:t>A.GPRC.20180601.14</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GSICS Agencies to include CrIS in their GEO-LEO monitoring</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GPRC</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5863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Actions from GSICS-EP-19</a:t>
            </a:r>
            <a:endParaRPr lang="ko-KR" altLang="en-US" sz="3200" dirty="0"/>
          </a:p>
        </p:txBody>
      </p:sp>
      <p:graphicFrame>
        <p:nvGraphicFramePr>
          <p:cNvPr id="4" name="표 3"/>
          <p:cNvGraphicFramePr>
            <a:graphicFrameLocks noGrp="1"/>
          </p:cNvGraphicFramePr>
          <p:nvPr>
            <p:extLst>
              <p:ext uri="{D42A27DB-BD31-4B8C-83A1-F6EECF244321}">
                <p14:modId xmlns:p14="http://schemas.microsoft.com/office/powerpoint/2010/main" val="1115864769"/>
              </p:ext>
            </p:extLst>
          </p:nvPr>
        </p:nvGraphicFramePr>
        <p:xfrm>
          <a:off x="152400" y="762000"/>
          <a:ext cx="8839200" cy="2903220"/>
        </p:xfrm>
        <a:graphic>
          <a:graphicData uri="http://schemas.openxmlformats.org/drawingml/2006/table">
            <a:tbl>
              <a:tblPr>
                <a:tableStyleId>{5C22544A-7EE6-4342-B048-85BDC9FD1C3A}</a:tableStyleId>
              </a:tblPr>
              <a:tblGrid>
                <a:gridCol w="1676400"/>
                <a:gridCol w="5410200"/>
                <a:gridCol w="838200"/>
                <a:gridCol w="914400"/>
              </a:tblGrid>
              <a:tr h="304800">
                <a:tc>
                  <a:txBody>
                    <a:bodyPr/>
                    <a:lstStyle/>
                    <a:p>
                      <a:pPr algn="ctr" fontAlgn="ctr"/>
                      <a:r>
                        <a:rPr lang="en-US" sz="1600" b="1" u="none" strike="noStrike" dirty="0" smtClean="0">
                          <a:effectLst/>
                        </a:rPr>
                        <a:t>Reference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Action Description</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 </a:t>
                      </a:r>
                      <a:r>
                        <a:rPr lang="en-US" sz="1600" b="1" u="none" strike="noStrike" dirty="0" err="1" smtClean="0">
                          <a:effectLst/>
                        </a:rPr>
                        <a:t>Actionee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smtClean="0">
                          <a:effectLst/>
                        </a:rPr>
                        <a:t>Due date</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marL="85725" indent="0" algn="l" fontAlgn="ctr"/>
                      <a:r>
                        <a:rPr lang="en-US" sz="1400" u="none" strike="noStrike" dirty="0">
                          <a:effectLst/>
                        </a:rPr>
                        <a:t>A.GRWG.20180601.3</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GRWG to develop a strategy, including the procedure and criteria, on how to handle the long-term drifts of individual instruments identified based on the analyses using GSICS approved approaches. This applies primarily to the VIS/NIR instruments.</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GRWG Chair</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A.GRWG.20180601.5</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GRWG to develop monitoring webpage to demonstrate instrument performance recalibrated after applying the GSICS correction</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GRWG</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0">
                <a:tc>
                  <a:txBody>
                    <a:bodyPr/>
                    <a:lstStyle/>
                    <a:p>
                      <a:pPr marL="85725" indent="0" algn="l" fontAlgn="ctr"/>
                      <a:r>
                        <a:rPr lang="en-US" sz="1400" u="none" strike="noStrike" dirty="0">
                          <a:effectLst/>
                        </a:rPr>
                        <a:t>A.GRWG</a:t>
                      </a:r>
                      <a:r>
                        <a:rPr lang="en-US" sz="1400" u="none" strike="noStrike" dirty="0" smtClean="0">
                          <a:effectLst/>
                        </a:rPr>
                        <a:t>.</a:t>
                      </a:r>
                      <a:br>
                        <a:rPr lang="en-US" sz="1400" u="none" strike="noStrike" dirty="0" smtClean="0">
                          <a:effectLst/>
                        </a:rPr>
                      </a:br>
                      <a:r>
                        <a:rPr lang="en-US" sz="1400" u="none" strike="noStrike" dirty="0" smtClean="0">
                          <a:effectLst/>
                        </a:rPr>
                        <a:t>20180601.16</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GRWG to review and update the GSICS document “Guide to GSICS Products and Services” to be referred in the WMO document “Guide to the WMO Integrated Global Observing System (Guide to WIGOS)”</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GRWG</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1500">
                <a:tc>
                  <a:txBody>
                    <a:bodyPr/>
                    <a:lstStyle/>
                    <a:p>
                      <a:pPr marL="85725" indent="0" algn="l" fontAlgn="ctr"/>
                      <a:r>
                        <a:rPr lang="en-US" sz="1400" u="none" strike="noStrike" dirty="0">
                          <a:effectLst/>
                        </a:rPr>
                        <a:t>A.GRWG</a:t>
                      </a:r>
                      <a:r>
                        <a:rPr lang="en-US" sz="1400" u="none" strike="noStrike" dirty="0" smtClean="0">
                          <a:effectLst/>
                        </a:rPr>
                        <a:t>.</a:t>
                      </a:r>
                      <a:br>
                        <a:rPr lang="en-US" sz="1400" u="none" strike="noStrike" dirty="0" smtClean="0">
                          <a:effectLst/>
                        </a:rPr>
                      </a:br>
                      <a:r>
                        <a:rPr lang="en-US" sz="1400" u="none" strike="noStrike" dirty="0" smtClean="0">
                          <a:effectLst/>
                        </a:rPr>
                        <a:t>20180601.17</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GRWG to review and update the WMO CIMO Guide: PART III: SPACE-BASED OBSERVATIONS Chapter 6: Calibration and validation for emphasizing contribution of GSICS to space-based observation</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GRWG</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Aug-18</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val="3324296949"/>
              </p:ext>
            </p:extLst>
          </p:nvPr>
        </p:nvGraphicFramePr>
        <p:xfrm>
          <a:off x="152400" y="3733800"/>
          <a:ext cx="8839200" cy="872490"/>
        </p:xfrm>
        <a:graphic>
          <a:graphicData uri="http://schemas.openxmlformats.org/drawingml/2006/table">
            <a:tbl>
              <a:tblPr>
                <a:tableStyleId>{5C22544A-7EE6-4342-B048-85BDC9FD1C3A}</a:tableStyleId>
              </a:tblPr>
              <a:tblGrid>
                <a:gridCol w="1690977"/>
                <a:gridCol w="5395623"/>
                <a:gridCol w="838200"/>
                <a:gridCol w="914400"/>
              </a:tblGrid>
              <a:tr h="381000">
                <a:tc>
                  <a:txBody>
                    <a:bodyPr/>
                    <a:lstStyle/>
                    <a:p>
                      <a:pPr marL="85725" indent="0" algn="l" fontAlgn="ctr"/>
                      <a:r>
                        <a:rPr lang="en-US" sz="1400" u="none" strike="noStrike" dirty="0">
                          <a:effectLst/>
                        </a:rPr>
                        <a:t>A.GCC&amp;GRWG</a:t>
                      </a:r>
                      <a:r>
                        <a:rPr lang="en-US" sz="1400" u="none" strike="noStrike" dirty="0" smtClean="0">
                          <a:effectLst/>
                        </a:rPr>
                        <a:t>.</a:t>
                      </a:r>
                      <a:br>
                        <a:rPr lang="en-US" sz="1400" u="none" strike="noStrike" dirty="0" smtClean="0">
                          <a:effectLst/>
                        </a:rPr>
                      </a:br>
                      <a:r>
                        <a:rPr lang="en-US" sz="1400" u="none" strike="noStrike" dirty="0" smtClean="0">
                          <a:effectLst/>
                        </a:rPr>
                        <a:t>20180601.13</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GCC/GRWG to develop consensus on contents of intermediate collocation products to be shared with users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GCC</a:t>
                      </a:r>
                      <a:r>
                        <a:rPr lang="en-US" sz="1400" u="none" strike="noStrike" dirty="0" smtClean="0">
                          <a:effectLst/>
                        </a:rPr>
                        <a:t>/</a:t>
                      </a:r>
                      <a:br>
                        <a:rPr lang="en-US" sz="1400" u="none" strike="noStrike" dirty="0" smtClean="0">
                          <a:effectLst/>
                        </a:rPr>
                      </a:br>
                      <a:r>
                        <a:rPr lang="en-US" sz="1400" u="none" strike="noStrike" dirty="0" smtClean="0">
                          <a:effectLst/>
                        </a:rPr>
                        <a:t>GRWG</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A.GCC&amp;GRWG</a:t>
                      </a:r>
                      <a:r>
                        <a:rPr lang="en-US" sz="1400" u="none" strike="noStrike" dirty="0" smtClean="0">
                          <a:effectLst/>
                        </a:rPr>
                        <a:t>.</a:t>
                      </a:r>
                      <a:br>
                        <a:rPr lang="en-US" sz="1400" u="none" strike="noStrike" dirty="0" smtClean="0">
                          <a:effectLst/>
                        </a:rPr>
                      </a:br>
                      <a:r>
                        <a:rPr lang="en-US" sz="1400" u="none" strike="noStrike" dirty="0" smtClean="0">
                          <a:effectLst/>
                        </a:rPr>
                        <a:t>20180601.18</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GCC/GRWG to develop plan for side-events in CGMS Science Working Group meetings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GCC</a:t>
                      </a:r>
                      <a:r>
                        <a:rPr lang="en-US" sz="1400" u="none" strike="noStrike" dirty="0" smtClean="0">
                          <a:effectLst/>
                        </a:rPr>
                        <a:t>/</a:t>
                      </a:r>
                      <a:br>
                        <a:rPr lang="en-US" sz="1400" u="none" strike="noStrike" dirty="0" smtClean="0">
                          <a:effectLst/>
                        </a:rPr>
                      </a:br>
                      <a:r>
                        <a:rPr lang="en-US" sz="1400" u="none" strike="noStrike" dirty="0" smtClean="0">
                          <a:effectLst/>
                        </a:rPr>
                        <a:t>GRWG</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450688116"/>
              </p:ext>
            </p:extLst>
          </p:nvPr>
        </p:nvGraphicFramePr>
        <p:xfrm>
          <a:off x="152400" y="4711065"/>
          <a:ext cx="8839200" cy="1308735"/>
        </p:xfrm>
        <a:graphic>
          <a:graphicData uri="http://schemas.openxmlformats.org/drawingml/2006/table">
            <a:tbl>
              <a:tblPr>
                <a:tableStyleId>{5C22544A-7EE6-4342-B048-85BDC9FD1C3A}</a:tableStyleId>
              </a:tblPr>
              <a:tblGrid>
                <a:gridCol w="1690978"/>
                <a:gridCol w="5380382"/>
                <a:gridCol w="845488"/>
                <a:gridCol w="922352"/>
              </a:tblGrid>
              <a:tr h="381000">
                <a:tc>
                  <a:txBody>
                    <a:bodyPr/>
                    <a:lstStyle/>
                    <a:p>
                      <a:pPr marL="85725" indent="0" algn="l" fontAlgn="ctr"/>
                      <a:r>
                        <a:rPr lang="en-US" sz="1400" u="none" strike="noStrike" dirty="0">
                          <a:effectLst/>
                        </a:rPr>
                        <a:t>A.GCC.20180601.8</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 to contact GRUAN POC in GSICS ( Tony/Ralph/Cheng-</a:t>
                      </a:r>
                      <a:r>
                        <a:rPr lang="en-US" sz="1400" u="none" strike="noStrike" dirty="0" err="1">
                          <a:effectLst/>
                        </a:rPr>
                        <a:t>Zhi</a:t>
                      </a:r>
                      <a:r>
                        <a:rPr lang="en-US" sz="1400" u="none" strike="noStrike" dirty="0">
                          <a:effectLst/>
                        </a:rPr>
                        <a:t>) to submit yearly updates on 3G (GRUAN-GSICS-GNSS) collaboration to EP</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GCC</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A.GCC.20180601.10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 to simplify and stream line GPPA checklist and share it with members to fast track maturity; Start with KMA and JMA.</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GCC</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EP-20</a:t>
                      </a:r>
                      <a:endParaRPr lang="en-US" sz="1400" b="0" i="0" u="none" strike="noStrike">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85725" indent="0" algn="l" fontAlgn="ctr"/>
                      <a:r>
                        <a:rPr lang="en-US" sz="1400" u="none" strike="noStrike" dirty="0">
                          <a:effectLst/>
                        </a:rPr>
                        <a:t>A.GCC.20180601.11</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 to provide recommendations on new processing and science maturity levels for GSICS products and services</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GCC</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666917627"/>
              </p:ext>
            </p:extLst>
          </p:nvPr>
        </p:nvGraphicFramePr>
        <p:xfrm>
          <a:off x="152400" y="6096000"/>
          <a:ext cx="8839200" cy="649605"/>
        </p:xfrm>
        <a:graphic>
          <a:graphicData uri="http://schemas.openxmlformats.org/drawingml/2006/table">
            <a:tbl>
              <a:tblPr>
                <a:tableStyleId>{5C22544A-7EE6-4342-B048-85BDC9FD1C3A}</a:tableStyleId>
              </a:tblPr>
              <a:tblGrid>
                <a:gridCol w="1676400"/>
                <a:gridCol w="5410200"/>
                <a:gridCol w="838200"/>
                <a:gridCol w="914400"/>
              </a:tblGrid>
              <a:tr h="571500">
                <a:tc>
                  <a:txBody>
                    <a:bodyPr/>
                    <a:lstStyle/>
                    <a:p>
                      <a:pPr marL="85725" indent="0" algn="l" fontAlgn="ctr"/>
                      <a:r>
                        <a:rPr lang="en-US" sz="1400" u="none" strike="noStrike" dirty="0">
                          <a:effectLst/>
                        </a:rPr>
                        <a:t>A.GCC&amp;ISRO</a:t>
                      </a:r>
                      <a:r>
                        <a:rPr lang="en-US" sz="1400" u="none" strike="noStrike" dirty="0" smtClean="0">
                          <a:effectLst/>
                        </a:rPr>
                        <a:t>.</a:t>
                      </a:r>
                      <a:br>
                        <a:rPr lang="en-US" sz="1400" u="none" strike="noStrike" dirty="0" smtClean="0">
                          <a:effectLst/>
                        </a:rPr>
                      </a:br>
                      <a:r>
                        <a:rPr lang="en-US" sz="1400" u="none" strike="noStrike" dirty="0" smtClean="0">
                          <a:effectLst/>
                        </a:rPr>
                        <a:t>20180601.4</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0" algn="l" fontAlgn="ctr"/>
                      <a:r>
                        <a:rPr lang="en-US" sz="1400" u="none" strike="noStrike" dirty="0">
                          <a:effectLst/>
                        </a:rPr>
                        <a:t>GCC to develop harmonized interface for the instrument performance monitoring website as a baseline for inquiring instrument status. Demo by ISRO</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GCC/ISRO</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EP-20</a:t>
                      </a:r>
                      <a:endParaRPr lang="en-US"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4179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667000"/>
            <a:ext cx="7086600" cy="944562"/>
          </a:xfrm>
        </p:spPr>
        <p:txBody>
          <a:bodyPr/>
          <a:lstStyle/>
          <a:p>
            <a:r>
              <a:rPr kumimoji="1" lang="en-US" altLang="ja-JP" i="1" dirty="0">
                <a:solidFill>
                  <a:srgbClr val="002060"/>
                </a:solidFill>
              </a:rPr>
              <a:t>Thanks for your attention!</a:t>
            </a:r>
            <a:endParaRPr kumimoji="1" lang="ja-JP" altLang="en-US" i="1" dirty="0">
              <a:solidFill>
                <a:srgbClr val="002060"/>
              </a:solidFill>
            </a:endParaRPr>
          </a:p>
        </p:txBody>
      </p:sp>
      <p:sp>
        <p:nvSpPr>
          <p:cNvPr id="4" name="スライド番号プレースホルダー 3"/>
          <p:cNvSpPr>
            <a:spLocks noGrp="1"/>
          </p:cNvSpPr>
          <p:nvPr>
            <p:ph type="sldNum" sz="quarter" idx="12"/>
          </p:nvPr>
        </p:nvSpPr>
        <p:spPr/>
        <p:txBody>
          <a:bodyPr/>
          <a:lstStyle/>
          <a:p>
            <a:pPr>
              <a:defRPr/>
            </a:pPr>
            <a:fld id="{E66F67B0-CE83-4784-8955-7A0362C282B0}" type="slidenum">
              <a:rPr lang="en-US" altLang="en-US" smtClean="0">
                <a:solidFill>
                  <a:srgbClr val="000000"/>
                </a:solidFill>
              </a:rPr>
              <a:pPr>
                <a:defRPr/>
              </a:pPr>
              <a:t>26</a:t>
            </a:fld>
            <a:endParaRPr lang="en-US" altLang="en-US">
              <a:solidFill>
                <a:srgbClr val="000000"/>
              </a:solidFill>
            </a:endParaRPr>
          </a:p>
        </p:txBody>
      </p:sp>
    </p:spTree>
    <p:extLst>
      <p:ext uri="{BB962C8B-B14F-4D97-AF65-F5344CB8AC3E}">
        <p14:creationId xmlns:p14="http://schemas.microsoft.com/office/powerpoint/2010/main" val="95504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7886700" cy="551022"/>
          </a:xfrm>
        </p:spPr>
        <p:txBody>
          <a:bodyPr>
            <a:noAutofit/>
          </a:bodyPr>
          <a:lstStyle/>
          <a:p>
            <a:r>
              <a:rPr lang="en-US" altLang="ko-KR" sz="2600" dirty="0" smtClean="0">
                <a:latin typeface="+mj-lt"/>
              </a:rPr>
              <a:t>GSICS EP Approvals/Agreements on GDWG Activities</a:t>
            </a:r>
            <a:endParaRPr lang="ko-KR" altLang="en-US" sz="2600" dirty="0">
              <a:latin typeface="+mj-lt"/>
            </a:endParaRPr>
          </a:p>
        </p:txBody>
      </p:sp>
      <p:sp>
        <p:nvSpPr>
          <p:cNvPr id="4" name="직사각형 3"/>
          <p:cNvSpPr/>
          <p:nvPr/>
        </p:nvSpPr>
        <p:spPr>
          <a:xfrm>
            <a:off x="609600" y="990600"/>
            <a:ext cx="7924800" cy="5453801"/>
          </a:xfrm>
          <a:prstGeom prst="rect">
            <a:avLst/>
          </a:prstGeom>
        </p:spPr>
        <p:txBody>
          <a:bodyPr wrap="square">
            <a:spAutoFit/>
          </a:bodyPr>
          <a:lstStyle/>
          <a:p>
            <a:pPr marL="342900" indent="-342900">
              <a:lnSpc>
                <a:spcPct val="130000"/>
              </a:lnSpc>
              <a:buFont typeface="Wingdings" pitchFamily="2" charset="2"/>
              <a:buChar char="v"/>
            </a:pPr>
            <a:r>
              <a:rPr lang="en-GB" altLang="ko-KR" sz="2400" dirty="0" smtClean="0"/>
              <a:t>GDWG Chairing</a:t>
            </a:r>
          </a:p>
          <a:p>
            <a:pPr marL="800100" lvl="1" indent="-342900">
              <a:lnSpc>
                <a:spcPct val="130000"/>
              </a:lnSpc>
              <a:buFont typeface="Wingdings" panose="05000000000000000000" pitchFamily="2" charset="2"/>
              <a:buChar char="§"/>
            </a:pPr>
            <a:r>
              <a:rPr lang="en-GB" altLang="ko-KR" sz="2000" dirty="0" smtClean="0"/>
              <a:t>Chair: </a:t>
            </a:r>
            <a:r>
              <a:rPr lang="en-GB" altLang="ko-KR" sz="2000" dirty="0" err="1" smtClean="0"/>
              <a:t>M.Takahashi</a:t>
            </a:r>
            <a:r>
              <a:rPr lang="en-GB" altLang="ko-KR" sz="2000" dirty="0" smtClean="0"/>
              <a:t> (JMA)</a:t>
            </a:r>
          </a:p>
          <a:p>
            <a:pPr marL="800100" lvl="1" indent="-342900">
              <a:lnSpc>
                <a:spcPct val="130000"/>
              </a:lnSpc>
              <a:buFont typeface="Wingdings" panose="05000000000000000000" pitchFamily="2" charset="2"/>
              <a:buChar char="§"/>
            </a:pPr>
            <a:r>
              <a:rPr lang="en-GB" altLang="ko-KR" sz="2000" dirty="0" smtClean="0"/>
              <a:t>Vice-Chair: A.K. </a:t>
            </a:r>
            <a:r>
              <a:rPr lang="en-GB" altLang="ko-KR" sz="2000" dirty="0" err="1" smtClean="0"/>
              <a:t>Mitra</a:t>
            </a:r>
            <a:r>
              <a:rPr lang="en-GB" altLang="ko-KR" sz="2000" dirty="0" smtClean="0"/>
              <a:t> (IMD) and P. </a:t>
            </a:r>
            <a:r>
              <a:rPr lang="en-GB" altLang="ko-KR" sz="2000" dirty="0" err="1" smtClean="0"/>
              <a:t>Miu</a:t>
            </a:r>
            <a:r>
              <a:rPr lang="en-GB" altLang="ko-KR" sz="2000" dirty="0" smtClean="0"/>
              <a:t> (EUM)</a:t>
            </a:r>
          </a:p>
          <a:p>
            <a:pPr marL="342900" indent="-342900">
              <a:lnSpc>
                <a:spcPct val="130000"/>
              </a:lnSpc>
              <a:buFont typeface="Wingdings" pitchFamily="2" charset="2"/>
              <a:buChar char="v"/>
            </a:pPr>
            <a:r>
              <a:rPr lang="en-GB" altLang="ko-KR" sz="2400" dirty="0" smtClean="0"/>
              <a:t>Minor updates of GDWG </a:t>
            </a:r>
            <a:r>
              <a:rPr lang="en-GB" altLang="ko-KR" sz="2400" dirty="0" err="1" smtClean="0"/>
              <a:t>ToR</a:t>
            </a:r>
            <a:endParaRPr lang="en-GB" altLang="ko-KR" sz="2400" dirty="0" smtClean="0"/>
          </a:p>
          <a:p>
            <a:pPr marL="800100" lvl="1" indent="-342900">
              <a:lnSpc>
                <a:spcPct val="130000"/>
              </a:lnSpc>
              <a:buFont typeface="Wingdings" panose="05000000000000000000" pitchFamily="2" charset="2"/>
              <a:buChar char="§"/>
            </a:pPr>
            <a:r>
              <a:rPr lang="en-GB" altLang="ko-KR" sz="2000" dirty="0" smtClean="0"/>
              <a:t>Removal of strong expected skill for GDWG members</a:t>
            </a:r>
          </a:p>
          <a:p>
            <a:pPr marL="342900" indent="-342900">
              <a:lnSpc>
                <a:spcPct val="130000"/>
              </a:lnSpc>
              <a:buFont typeface="Wingdings" pitchFamily="2" charset="2"/>
              <a:buChar char="v"/>
            </a:pPr>
            <a:r>
              <a:rPr lang="en-GB" altLang="ko-KR" sz="2400" dirty="0" smtClean="0"/>
              <a:t>GDWG Fact Sheet </a:t>
            </a:r>
            <a:r>
              <a:rPr lang="en-GB" altLang="ko-KR" sz="2000" dirty="0" smtClean="0"/>
              <a:t>(developed at GSICS-EP-18)</a:t>
            </a:r>
          </a:p>
          <a:p>
            <a:pPr marL="800100" lvl="1" indent="-342900">
              <a:lnSpc>
                <a:spcPct val="130000"/>
              </a:lnSpc>
              <a:buFont typeface="Wingdings" panose="05000000000000000000" pitchFamily="2" charset="2"/>
              <a:buChar char="§"/>
            </a:pPr>
            <a:r>
              <a:rPr lang="en-GB" altLang="ko-KR" sz="2000" dirty="0" smtClean="0"/>
              <a:t> As one of GSICS official documents</a:t>
            </a:r>
            <a:endParaRPr lang="en-GB" altLang="ko-KR" sz="2000" dirty="0"/>
          </a:p>
          <a:p>
            <a:pPr marL="342900" indent="-342900">
              <a:lnSpc>
                <a:spcPct val="130000"/>
              </a:lnSpc>
              <a:buFont typeface="Wingdings" pitchFamily="2" charset="2"/>
              <a:buChar char="v"/>
            </a:pPr>
            <a:r>
              <a:rPr lang="en-GB" altLang="ko-KR" sz="2400" dirty="0"/>
              <a:t>Action ID format for EP meetings</a:t>
            </a:r>
          </a:p>
          <a:p>
            <a:pPr marL="800100" lvl="1" indent="-342900">
              <a:lnSpc>
                <a:spcPct val="130000"/>
              </a:lnSpc>
              <a:buFont typeface="Wingdings" panose="05000000000000000000" pitchFamily="2" charset="2"/>
              <a:buChar char="§"/>
            </a:pPr>
            <a:r>
              <a:rPr lang="en-GB" altLang="ko-KR" sz="2000" dirty="0"/>
              <a:t>Same </a:t>
            </a:r>
            <a:r>
              <a:rPr lang="en-GB" altLang="ko-KR" sz="2000" dirty="0" smtClean="0"/>
              <a:t>as those for GRWG/GDWG/GCC</a:t>
            </a:r>
            <a:endParaRPr lang="en-GB" altLang="ko-KR" sz="2400" dirty="0" smtClean="0"/>
          </a:p>
          <a:p>
            <a:pPr marL="342900" indent="-342900">
              <a:lnSpc>
                <a:spcPct val="130000"/>
              </a:lnSpc>
              <a:buFont typeface="Wingdings" pitchFamily="2" charset="2"/>
              <a:buChar char="v"/>
            </a:pPr>
            <a:r>
              <a:rPr lang="en-GB" altLang="ko-KR" sz="2400" dirty="0" smtClean="0"/>
              <a:t>GSICS Wiki migration and new WMO GSICS Portal website</a:t>
            </a:r>
          </a:p>
          <a:p>
            <a:pPr marL="800100" lvl="1" indent="-342900">
              <a:lnSpc>
                <a:spcPct val="130000"/>
              </a:lnSpc>
              <a:buFont typeface="Wingdings" panose="05000000000000000000" pitchFamily="2" charset="2"/>
              <a:buChar char="§"/>
            </a:pPr>
            <a:r>
              <a:rPr lang="en-GB" altLang="ko-KR" sz="2000" dirty="0" smtClean="0"/>
              <a:t>WMO/NOAA-GDWG to keep communication</a:t>
            </a:r>
          </a:p>
          <a:p>
            <a:pPr marL="342900" indent="-342900">
              <a:lnSpc>
                <a:spcPct val="130000"/>
              </a:lnSpc>
              <a:buFont typeface="Wingdings" pitchFamily="2" charset="2"/>
              <a:buChar char="v"/>
            </a:pPr>
            <a:r>
              <a:rPr lang="en-GB" altLang="ko-KR" sz="2400" dirty="0" smtClean="0"/>
              <a:t>Instrument Event Logging</a:t>
            </a:r>
            <a:r>
              <a:rPr lang="en-GB" altLang="ko-KR" sz="2000" dirty="0" smtClean="0"/>
              <a:t> (next slide)</a:t>
            </a:r>
            <a:endParaRPr lang="en-GB" altLang="ko-KR" sz="2400" dirty="0" smtClean="0"/>
          </a:p>
        </p:txBody>
      </p:sp>
    </p:spTree>
    <p:extLst>
      <p:ext uri="{BB962C8B-B14F-4D97-AF65-F5344CB8AC3E}">
        <p14:creationId xmlns:p14="http://schemas.microsoft.com/office/powerpoint/2010/main" val="162640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pPr lvl="0"/>
            <a:r>
              <a:rPr lang="en-GB" altLang="ko-KR" sz="3200" kern="0" dirty="0">
                <a:latin typeface="Calibri"/>
              </a:rPr>
              <a:t>Instruments Event </a:t>
            </a:r>
            <a:r>
              <a:rPr lang="en-GB" altLang="ko-KR" sz="3200" kern="0" dirty="0" smtClean="0">
                <a:latin typeface="Calibri"/>
              </a:rPr>
              <a:t>Logging</a:t>
            </a:r>
            <a:endParaRPr lang="ko-KR" altLang="en-US" sz="3200" dirty="0"/>
          </a:p>
        </p:txBody>
      </p:sp>
      <p:sp>
        <p:nvSpPr>
          <p:cNvPr id="5" name="직사각형 4"/>
          <p:cNvSpPr/>
          <p:nvPr/>
        </p:nvSpPr>
        <p:spPr>
          <a:xfrm>
            <a:off x="152400" y="998678"/>
            <a:ext cx="8915400" cy="5126275"/>
          </a:xfrm>
          <a:prstGeom prst="rect">
            <a:avLst/>
          </a:prstGeom>
        </p:spPr>
        <p:txBody>
          <a:bodyPr wrap="square">
            <a:spAutoFit/>
          </a:bodyPr>
          <a:lstStyle/>
          <a:p>
            <a:pPr marL="285750" indent="-285750">
              <a:lnSpc>
                <a:spcPct val="140000"/>
              </a:lnSpc>
              <a:buFont typeface="Wingdings" pitchFamily="2" charset="2"/>
              <a:buChar char="v"/>
            </a:pPr>
            <a:r>
              <a:rPr kumimoji="1" lang="en-US" altLang="ja-JP" sz="2000" dirty="0">
                <a:ea typeface="ＭＳ Ｐゴシック" panose="020B0600070205080204" pitchFamily="34" charset="-128"/>
              </a:rPr>
              <a:t>A</a:t>
            </a:r>
            <a:r>
              <a:rPr kumimoji="1" lang="en-US" altLang="ja-JP" sz="2000" dirty="0" smtClean="0">
                <a:ea typeface="ＭＳ Ｐゴシック" panose="020B0600070205080204" pitchFamily="34" charset="-128"/>
              </a:rPr>
              <a:t>chievements and problems on Event Logging activity</a:t>
            </a:r>
          </a:p>
          <a:p>
            <a:pPr marL="742950" lvl="1" indent="-285750">
              <a:lnSpc>
                <a:spcPct val="140000"/>
              </a:lnSpc>
              <a:buFont typeface="Wingdings" pitchFamily="2" charset="2"/>
              <a:buChar char="§"/>
            </a:pPr>
            <a:r>
              <a:rPr kumimoji="1" lang="en-US" altLang="ja-JP" dirty="0" smtClean="0">
                <a:ea typeface="ＭＳ Ｐゴシック" panose="020B0600070205080204" pitchFamily="34" charset="-128"/>
              </a:rPr>
              <a:t>White paper submitted to CGMS-45 (2017)</a:t>
            </a:r>
          </a:p>
          <a:p>
            <a:pPr marL="742950" lvl="1" indent="-285750">
              <a:lnSpc>
                <a:spcPct val="140000"/>
              </a:lnSpc>
              <a:buFont typeface="Wingdings" pitchFamily="2" charset="2"/>
              <a:buChar char="§"/>
            </a:pPr>
            <a:r>
              <a:rPr kumimoji="1" lang="en-US" altLang="ja-JP" dirty="0" smtClean="0">
                <a:ea typeface="ＭＳ Ｐゴシック" panose="020B0600070205080204" pitchFamily="34" charset="-128"/>
              </a:rPr>
              <a:t>Progress on creating “Landing Pages” to be linked from WMO OSCAR/Space</a:t>
            </a:r>
          </a:p>
          <a:p>
            <a:pPr marL="1168400" lvl="2" indent="-254000">
              <a:lnSpc>
                <a:spcPct val="140000"/>
              </a:lnSpc>
              <a:buFont typeface="Wingdings" panose="05000000000000000000" pitchFamily="2" charset="2"/>
              <a:buChar char="ü"/>
            </a:pPr>
            <a:r>
              <a:rPr kumimoji="1" lang="en-US" altLang="ja-JP" sz="1600" dirty="0">
                <a:ea typeface="ＭＳ Ｐゴシック" panose="020B0600070205080204" pitchFamily="34" charset="-128"/>
              </a:rPr>
              <a:t>CMA/EUM/JMA/KMA: done, NOAA: ongoing, other agencies: encouraged to do</a:t>
            </a:r>
          </a:p>
          <a:p>
            <a:pPr marL="742950" lvl="1" indent="-285750">
              <a:lnSpc>
                <a:spcPct val="140000"/>
              </a:lnSpc>
              <a:buFont typeface="Wingdings" pitchFamily="2" charset="2"/>
              <a:buChar char="§"/>
            </a:pPr>
            <a:r>
              <a:rPr kumimoji="1" lang="en-US" altLang="ja-JP" dirty="0" smtClean="0">
                <a:ea typeface="ＭＳ Ｐゴシック" panose="020B0600070205080204" pitchFamily="34" charset="-128"/>
              </a:rPr>
              <a:t>Difficulties in achieving final goal: adopting nomenclature/standards</a:t>
            </a:r>
          </a:p>
          <a:p>
            <a:pPr marL="1168400" lvl="3" indent="-273050" eaLnBrk="0" fontAlgn="base" hangingPunct="0">
              <a:lnSpc>
                <a:spcPct val="140000"/>
              </a:lnSpc>
              <a:spcBef>
                <a:spcPct val="20000"/>
              </a:spcBef>
              <a:spcAft>
                <a:spcPct val="0"/>
              </a:spcAft>
              <a:buFont typeface="Wingdings" pitchFamily="2" charset="2"/>
              <a:buChar char="ü"/>
              <a:defRPr/>
            </a:pPr>
            <a:r>
              <a:rPr kumimoji="1" lang="en-US" altLang="ja-JP" sz="1600" dirty="0">
                <a:ea typeface="ＭＳ Ｐゴシック" panose="020B0600070205080204" pitchFamily="34" charset="-128"/>
              </a:rPr>
              <a:t>Developing/implementing tools/software: not a scope of updated GDWG </a:t>
            </a:r>
            <a:r>
              <a:rPr kumimoji="1" lang="en-US" altLang="ja-JP" sz="1600" dirty="0" err="1">
                <a:ea typeface="ＭＳ Ｐゴシック" panose="020B0600070205080204" pitchFamily="34" charset="-128"/>
              </a:rPr>
              <a:t>ToR</a:t>
            </a:r>
            <a:endParaRPr kumimoji="1" lang="en-US" altLang="ja-JP" sz="1600" dirty="0">
              <a:ea typeface="ＭＳ Ｐゴシック" panose="020B0600070205080204" pitchFamily="34" charset="-128"/>
            </a:endParaRPr>
          </a:p>
          <a:p>
            <a:pPr marL="1168400" lvl="3" indent="-273050" eaLnBrk="0" fontAlgn="base" hangingPunct="0">
              <a:lnSpc>
                <a:spcPct val="140000"/>
              </a:lnSpc>
              <a:spcBef>
                <a:spcPct val="20000"/>
              </a:spcBef>
              <a:spcAft>
                <a:spcPct val="0"/>
              </a:spcAft>
              <a:buFont typeface="Wingdings" pitchFamily="2" charset="2"/>
              <a:buChar char="ü"/>
              <a:defRPr/>
            </a:pPr>
            <a:r>
              <a:rPr kumimoji="1" lang="en-US" altLang="ja-JP" sz="1600" dirty="0" smtClean="0">
                <a:ea typeface="ＭＳ Ｐゴシック" panose="020B0600070205080204" pitchFamily="34" charset="-128"/>
              </a:rPr>
              <a:t>Additional resources (e.g. technical/database experts) are needed</a:t>
            </a:r>
          </a:p>
          <a:p>
            <a:pPr marL="1168400" lvl="3" indent="-273050" eaLnBrk="0" fontAlgn="base" hangingPunct="0">
              <a:lnSpc>
                <a:spcPct val="140000"/>
              </a:lnSpc>
              <a:spcBef>
                <a:spcPct val="20000"/>
              </a:spcBef>
              <a:spcAft>
                <a:spcPct val="0"/>
              </a:spcAft>
              <a:buFont typeface="Wingdings" pitchFamily="2" charset="2"/>
              <a:buChar char="ü"/>
              <a:defRPr/>
            </a:pPr>
            <a:r>
              <a:rPr kumimoji="1" lang="en-US" altLang="ja-JP" sz="1600" dirty="0">
                <a:ea typeface="ＭＳ Ｐゴシック" panose="020B0600070205080204" pitchFamily="34" charset="-128"/>
              </a:rPr>
              <a:t>Proposal to take the further tasks back to CGMS</a:t>
            </a:r>
            <a:endParaRPr kumimoji="1" lang="en-US" altLang="ja-JP" dirty="0">
              <a:ea typeface="ＭＳ Ｐゴシック" panose="020B0600070205080204" pitchFamily="34" charset="-128"/>
            </a:endParaRPr>
          </a:p>
          <a:p>
            <a:pPr marL="285750" lvl="0" indent="-285750">
              <a:lnSpc>
                <a:spcPct val="140000"/>
              </a:lnSpc>
              <a:buFont typeface="Wingdings" pitchFamily="2" charset="2"/>
              <a:buChar char="v"/>
            </a:pPr>
            <a:r>
              <a:rPr kumimoji="1" lang="en-US" altLang="ja-JP" sz="2000" dirty="0" smtClean="0">
                <a:ea typeface="ＭＳ Ｐゴシック" panose="020B0600070205080204" pitchFamily="34" charset="-128"/>
              </a:rPr>
              <a:t>Discussions at CGMS-46 (WG IV: Global data dissemination)</a:t>
            </a:r>
          </a:p>
          <a:p>
            <a:pPr marL="742950" lvl="1" indent="-285750">
              <a:lnSpc>
                <a:spcPct val="140000"/>
              </a:lnSpc>
              <a:buFont typeface="Wingdings" pitchFamily="2" charset="2"/>
              <a:buChar char="§"/>
            </a:pPr>
            <a:r>
              <a:rPr kumimoji="1" lang="en-US" altLang="ja-JP" dirty="0">
                <a:solidFill>
                  <a:srgbClr val="0000FF"/>
                </a:solidFill>
                <a:ea typeface="ＭＳ Ｐゴシック" panose="020B0600070205080204" pitchFamily="34" charset="-128"/>
              </a:rPr>
              <a:t>I</a:t>
            </a:r>
            <a:r>
              <a:rPr kumimoji="1" lang="en-US" altLang="ja-JP" dirty="0" smtClean="0">
                <a:solidFill>
                  <a:srgbClr val="0000FF"/>
                </a:solidFill>
                <a:ea typeface="ＭＳ Ｐゴシック" panose="020B0600070205080204" pitchFamily="34" charset="-128"/>
              </a:rPr>
              <a:t>mplementation of GSICS monitoring/incident management capabilities in WDQMS </a:t>
            </a:r>
            <a:r>
              <a:rPr kumimoji="1" lang="en-US" altLang="ja-JP" dirty="0" smtClean="0">
                <a:ea typeface="ＭＳ Ｐゴシック" panose="020B0600070205080204" pitchFamily="34" charset="-128"/>
              </a:rPr>
              <a:t>(WIGOS Data Quality Monitoring System) will be discussed (action to WMO)</a:t>
            </a:r>
          </a:p>
          <a:p>
            <a:pPr marL="1168400" lvl="2" indent="-273050" eaLnBrk="0" fontAlgn="base" hangingPunct="0">
              <a:lnSpc>
                <a:spcPct val="140000"/>
              </a:lnSpc>
              <a:spcBef>
                <a:spcPct val="20000"/>
              </a:spcBef>
              <a:spcAft>
                <a:spcPct val="0"/>
              </a:spcAft>
              <a:buFont typeface="Wingdings" pitchFamily="2" charset="2"/>
              <a:buChar char="ü"/>
              <a:defRPr/>
            </a:pPr>
            <a:r>
              <a:rPr kumimoji="1" lang="en-US" altLang="ja-JP" sz="1600" dirty="0" smtClean="0">
                <a:ea typeface="ＭＳ Ｐゴシック" panose="020B0600070205080204" pitchFamily="34" charset="-128"/>
              </a:rPr>
              <a:t>Purpose of WDQMS</a:t>
            </a:r>
            <a:r>
              <a:rPr kumimoji="1" lang="en-US" altLang="ja-JP" sz="1600" dirty="0">
                <a:ea typeface="ＭＳ Ｐゴシック" panose="020B0600070205080204" pitchFamily="34" charset="-128"/>
              </a:rPr>
              <a:t>: </a:t>
            </a:r>
            <a:r>
              <a:rPr kumimoji="1" lang="en-US" altLang="ja-JP" sz="1600" dirty="0" smtClean="0">
                <a:ea typeface="ＭＳ Ｐゴシック" panose="020B0600070205080204" pitchFamily="34" charset="-128"/>
              </a:rPr>
              <a:t>to monitor/evaluate observational availability/quality/timeliness </a:t>
            </a:r>
            <a:r>
              <a:rPr kumimoji="1" lang="en-US" altLang="ja-JP" sz="1600" dirty="0">
                <a:ea typeface="ＭＳ Ｐゴシック" panose="020B0600070205080204" pitchFamily="34" charset="-128"/>
              </a:rPr>
              <a:t>for all WIGOS </a:t>
            </a:r>
            <a:r>
              <a:rPr kumimoji="1" lang="en-US" altLang="ja-JP" sz="1600" dirty="0" smtClean="0">
                <a:ea typeface="ＭＳ Ｐゴシック" panose="020B0600070205080204" pitchFamily="34" charset="-128"/>
              </a:rPr>
              <a:t>observations (GOS, GAW, WHO, GCW) and GCOS</a:t>
            </a:r>
          </a:p>
        </p:txBody>
      </p:sp>
    </p:spTree>
    <p:extLst>
      <p:ext uri="{BB962C8B-B14F-4D97-AF65-F5344CB8AC3E}">
        <p14:creationId xmlns:p14="http://schemas.microsoft.com/office/powerpoint/2010/main" val="393311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7886700" cy="551022"/>
          </a:xfrm>
        </p:spPr>
        <p:txBody>
          <a:bodyPr>
            <a:noAutofit/>
          </a:bodyPr>
          <a:lstStyle/>
          <a:p>
            <a:r>
              <a:rPr lang="en-GB" altLang="ko-KR" sz="2800" dirty="0">
                <a:latin typeface="+mj-lt"/>
              </a:rPr>
              <a:t>GSICS Annual State of the Observing System</a:t>
            </a:r>
            <a:endParaRPr lang="ko-KR" altLang="en-US" sz="2800" dirty="0">
              <a:latin typeface="+mj-lt"/>
            </a:endParaRPr>
          </a:p>
        </p:txBody>
      </p:sp>
      <p:sp>
        <p:nvSpPr>
          <p:cNvPr id="4" name="직사각형 3"/>
          <p:cNvSpPr/>
          <p:nvPr/>
        </p:nvSpPr>
        <p:spPr>
          <a:xfrm>
            <a:off x="457200" y="1371600"/>
            <a:ext cx="8380072" cy="4385816"/>
          </a:xfrm>
          <a:prstGeom prst="rect">
            <a:avLst/>
          </a:prstGeom>
        </p:spPr>
        <p:txBody>
          <a:bodyPr wrap="square">
            <a:spAutoFit/>
          </a:bodyPr>
          <a:lstStyle/>
          <a:p>
            <a:pPr marL="342900" indent="-342900">
              <a:lnSpc>
                <a:spcPct val="120000"/>
              </a:lnSpc>
              <a:spcAft>
                <a:spcPts val="1800"/>
              </a:spcAft>
              <a:buFont typeface="Wingdings" pitchFamily="2" charset="2"/>
              <a:buChar char="v"/>
            </a:pPr>
            <a:r>
              <a:rPr lang="en-GB" altLang="ko-KR" sz="2400" dirty="0"/>
              <a:t>Can we compile a collection of GSICS monitoring results into overarching annual assessment of observing system performance with respect to reference instruments</a:t>
            </a:r>
            <a:r>
              <a:rPr lang="en-GB" altLang="ko-KR" sz="2400" dirty="0" smtClean="0"/>
              <a:t>?</a:t>
            </a:r>
          </a:p>
          <a:p>
            <a:pPr marL="342900" indent="-342900">
              <a:lnSpc>
                <a:spcPct val="120000"/>
              </a:lnSpc>
              <a:buFont typeface="Wingdings" pitchFamily="2" charset="2"/>
              <a:buChar char="v"/>
            </a:pPr>
            <a:r>
              <a:rPr lang="en-GB" altLang="ko-KR" sz="2400" dirty="0" smtClean="0"/>
              <a:t>GDWG Chair </a:t>
            </a:r>
            <a:r>
              <a:rPr lang="en-US" altLang="ko-KR" sz="2400" dirty="0"/>
              <a:t>introduced report examples </a:t>
            </a:r>
            <a:r>
              <a:rPr lang="en-US" altLang="ko-KR" sz="2400" dirty="0" smtClean="0"/>
              <a:t>kindly </a:t>
            </a:r>
            <a:r>
              <a:rPr lang="en-US" altLang="ko-KR" sz="2400" dirty="0"/>
              <a:t>prepared by </a:t>
            </a:r>
            <a:r>
              <a:rPr lang="en-US" altLang="ko-KR" sz="2400" dirty="0">
                <a:solidFill>
                  <a:srgbClr val="0000FF"/>
                </a:solidFill>
              </a:rPr>
              <a:t>EUMETSAT</a:t>
            </a:r>
            <a:r>
              <a:rPr lang="en-US" altLang="ko-KR" sz="2400" dirty="0"/>
              <a:t>, </a:t>
            </a:r>
            <a:r>
              <a:rPr lang="en-US" altLang="ko-KR" sz="2400" dirty="0">
                <a:solidFill>
                  <a:srgbClr val="0000FF"/>
                </a:solidFill>
              </a:rPr>
              <a:t>JMA</a:t>
            </a:r>
            <a:r>
              <a:rPr lang="en-US" altLang="ko-KR" sz="2400" dirty="0"/>
              <a:t>, </a:t>
            </a:r>
            <a:r>
              <a:rPr lang="en-US" altLang="ko-KR" sz="2400" dirty="0">
                <a:solidFill>
                  <a:srgbClr val="0000FF"/>
                </a:solidFill>
              </a:rPr>
              <a:t>KMA</a:t>
            </a:r>
            <a:r>
              <a:rPr lang="en-US" altLang="ko-KR" sz="2400" dirty="0"/>
              <a:t> and </a:t>
            </a:r>
            <a:r>
              <a:rPr lang="en-US" altLang="ko-KR" sz="2400" dirty="0" smtClean="0">
                <a:solidFill>
                  <a:srgbClr val="0000FF"/>
                </a:solidFill>
              </a:rPr>
              <a:t>NOAA</a:t>
            </a:r>
            <a:r>
              <a:rPr lang="en-US" altLang="ko-KR" sz="2400" dirty="0" smtClean="0"/>
              <a:t> (next slides)</a:t>
            </a:r>
          </a:p>
          <a:p>
            <a:pPr marL="800100" lvl="1" indent="-342900">
              <a:lnSpc>
                <a:spcPct val="120000"/>
              </a:lnSpc>
              <a:buFont typeface="Wingdings" panose="05000000000000000000" pitchFamily="2" charset="2"/>
              <a:buChar char="§"/>
            </a:pPr>
            <a:r>
              <a:rPr lang="en-US" altLang="ko-KR" sz="2000" dirty="0" smtClean="0"/>
              <a:t>EP </a:t>
            </a:r>
            <a:r>
              <a:rPr lang="en-US" altLang="ko-KR" sz="2000" dirty="0"/>
              <a:t>appreciated </a:t>
            </a:r>
            <a:r>
              <a:rPr lang="en-US" altLang="ko-KR" sz="2000" dirty="0" smtClean="0"/>
              <a:t>GRWG/GDWG discussions.</a:t>
            </a:r>
          </a:p>
          <a:p>
            <a:pPr marL="800100" lvl="1" indent="-342900">
              <a:lnSpc>
                <a:spcPct val="120000"/>
              </a:lnSpc>
              <a:buFont typeface="Wingdings" panose="05000000000000000000" pitchFamily="2" charset="2"/>
              <a:buChar char="§"/>
            </a:pPr>
            <a:r>
              <a:rPr lang="en-US" altLang="ko-KR" sz="2000" dirty="0" smtClean="0"/>
              <a:t>Usefulness of </a:t>
            </a:r>
            <a:r>
              <a:rPr lang="en-US" altLang="ko-KR" sz="2000" dirty="0" smtClean="0">
                <a:solidFill>
                  <a:srgbClr val="0000FF"/>
                </a:solidFill>
              </a:rPr>
              <a:t>scene </a:t>
            </a:r>
            <a:r>
              <a:rPr lang="en-US" altLang="ko-KR" sz="2000" dirty="0">
                <a:solidFill>
                  <a:srgbClr val="0000FF"/>
                </a:solidFill>
              </a:rPr>
              <a:t>dependent biases </a:t>
            </a:r>
            <a:r>
              <a:rPr lang="en-US" altLang="ko-KR" sz="2000" dirty="0"/>
              <a:t>(if exists) and </a:t>
            </a:r>
            <a:r>
              <a:rPr lang="en-US" altLang="ko-KR" sz="2000" dirty="0">
                <a:solidFill>
                  <a:srgbClr val="0000FF"/>
                </a:solidFill>
              </a:rPr>
              <a:t>accuracies of reference instruments</a:t>
            </a:r>
            <a:r>
              <a:rPr lang="en-US" altLang="ko-KR" sz="2000" dirty="0"/>
              <a:t> by Double </a:t>
            </a:r>
            <a:r>
              <a:rPr lang="en-US" altLang="ko-KR" sz="2000" dirty="0" smtClean="0"/>
              <a:t>Difference was pointed out. </a:t>
            </a:r>
          </a:p>
          <a:p>
            <a:pPr marL="800100" lvl="1" indent="-342900">
              <a:lnSpc>
                <a:spcPct val="120000"/>
              </a:lnSpc>
              <a:buFont typeface="Wingdings" panose="05000000000000000000" pitchFamily="2" charset="2"/>
              <a:buChar char="§"/>
            </a:pPr>
            <a:r>
              <a:rPr lang="en-US" altLang="ko-KR" sz="2000" dirty="0" smtClean="0"/>
              <a:t>Discussion to be </a:t>
            </a:r>
            <a:r>
              <a:rPr lang="en-US" altLang="ko-KR" sz="2000" dirty="0"/>
              <a:t>continued in </a:t>
            </a:r>
            <a:r>
              <a:rPr lang="en-US" altLang="ko-KR" sz="2000" dirty="0" smtClean="0"/>
              <a:t>GRWG/GDWG </a:t>
            </a:r>
            <a:r>
              <a:rPr lang="en-US" altLang="ko-KR" sz="2000" dirty="0"/>
              <a:t>to </a:t>
            </a:r>
            <a:r>
              <a:rPr lang="en-US" altLang="ko-KR" sz="2000" dirty="0" smtClean="0"/>
              <a:t>finalize </a:t>
            </a:r>
            <a:r>
              <a:rPr lang="en-US" altLang="ko-KR" sz="2000" dirty="0"/>
              <a:t>the </a:t>
            </a:r>
            <a:r>
              <a:rPr lang="en-US" altLang="ko-KR" sz="2000" dirty="0" smtClean="0"/>
              <a:t>template (hopefully by the end of 2018).</a:t>
            </a:r>
            <a:endParaRPr lang="en-GB" altLang="ko-KR" sz="2000" dirty="0"/>
          </a:p>
        </p:txBody>
      </p:sp>
    </p:spTree>
    <p:extLst>
      <p:ext uri="{BB962C8B-B14F-4D97-AF65-F5344CB8AC3E}">
        <p14:creationId xmlns:p14="http://schemas.microsoft.com/office/powerpoint/2010/main" val="127182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127" y="5008828"/>
            <a:ext cx="3920476" cy="180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10505" y="3353146"/>
            <a:ext cx="3916279" cy="182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7073" y="5050977"/>
            <a:ext cx="3916279" cy="171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 6">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233841" y="1227170"/>
          <a:ext cx="8694400" cy="2006509"/>
        </p:xfrm>
        <a:graphic>
          <a:graphicData uri="http://schemas.openxmlformats.org/drawingml/2006/table">
            <a:tbl>
              <a:tblPr>
                <a:tableStyleId>{616DA210-FB5B-4158-B5E0-FEB733F419BA}</a:tableStyleId>
              </a:tblPr>
              <a:tblGrid>
                <a:gridCol w="752477">
                  <a:extLst>
                    <a:ext uri="{9D8B030D-6E8A-4147-A177-3AD203B41FA5}">
                      <a16:colId xmlns:a16="http://schemas.microsoft.com/office/drawing/2014/main" xmlns="" val="20000"/>
                    </a:ext>
                  </a:extLst>
                </a:gridCol>
                <a:gridCol w="1613042">
                  <a:extLst>
                    <a:ext uri="{9D8B030D-6E8A-4147-A177-3AD203B41FA5}">
                      <a16:colId xmlns:a16="http://schemas.microsoft.com/office/drawing/2014/main" xmlns="" val="1129682067"/>
                    </a:ext>
                  </a:extLst>
                </a:gridCol>
                <a:gridCol w="606176">
                  <a:extLst>
                    <a:ext uri="{9D8B030D-6E8A-4147-A177-3AD203B41FA5}">
                      <a16:colId xmlns:a16="http://schemas.microsoft.com/office/drawing/2014/main" xmlns="" val="3460122845"/>
                    </a:ext>
                  </a:extLst>
                </a:gridCol>
                <a:gridCol w="616449">
                  <a:extLst>
                    <a:ext uri="{9D8B030D-6E8A-4147-A177-3AD203B41FA5}">
                      <a16:colId xmlns:a16="http://schemas.microsoft.com/office/drawing/2014/main" xmlns="" val="1791563895"/>
                    </a:ext>
                  </a:extLst>
                </a:gridCol>
                <a:gridCol w="606175">
                  <a:extLst>
                    <a:ext uri="{9D8B030D-6E8A-4147-A177-3AD203B41FA5}">
                      <a16:colId xmlns:a16="http://schemas.microsoft.com/office/drawing/2014/main" xmlns="" val="2641817671"/>
                    </a:ext>
                  </a:extLst>
                </a:gridCol>
                <a:gridCol w="616450">
                  <a:extLst>
                    <a:ext uri="{9D8B030D-6E8A-4147-A177-3AD203B41FA5}">
                      <a16:colId xmlns:a16="http://schemas.microsoft.com/office/drawing/2014/main" xmlns="" val="359817215"/>
                    </a:ext>
                  </a:extLst>
                </a:gridCol>
                <a:gridCol w="606175">
                  <a:extLst>
                    <a:ext uri="{9D8B030D-6E8A-4147-A177-3AD203B41FA5}">
                      <a16:colId xmlns:a16="http://schemas.microsoft.com/office/drawing/2014/main" xmlns="" val="875875644"/>
                    </a:ext>
                  </a:extLst>
                </a:gridCol>
                <a:gridCol w="636998">
                  <a:extLst>
                    <a:ext uri="{9D8B030D-6E8A-4147-A177-3AD203B41FA5}">
                      <a16:colId xmlns:a16="http://schemas.microsoft.com/office/drawing/2014/main" xmlns="" val="2027243740"/>
                    </a:ext>
                  </a:extLst>
                </a:gridCol>
                <a:gridCol w="688368">
                  <a:extLst>
                    <a:ext uri="{9D8B030D-6E8A-4147-A177-3AD203B41FA5}">
                      <a16:colId xmlns:a16="http://schemas.microsoft.com/office/drawing/2014/main" xmlns="" val="3285876400"/>
                    </a:ext>
                  </a:extLst>
                </a:gridCol>
                <a:gridCol w="636998">
                  <a:extLst>
                    <a:ext uri="{9D8B030D-6E8A-4147-A177-3AD203B41FA5}">
                      <a16:colId xmlns:a16="http://schemas.microsoft.com/office/drawing/2014/main" xmlns="" val="1171420365"/>
                    </a:ext>
                  </a:extLst>
                </a:gridCol>
                <a:gridCol w="667820">
                  <a:extLst>
                    <a:ext uri="{9D8B030D-6E8A-4147-A177-3AD203B41FA5}">
                      <a16:colId xmlns:a16="http://schemas.microsoft.com/office/drawing/2014/main" xmlns="" val="3150446074"/>
                    </a:ext>
                  </a:extLst>
                </a:gridCol>
                <a:gridCol w="647272">
                  <a:extLst>
                    <a:ext uri="{9D8B030D-6E8A-4147-A177-3AD203B41FA5}">
                      <a16:colId xmlns:a16="http://schemas.microsoft.com/office/drawing/2014/main" xmlns="" val="1155862698"/>
                    </a:ext>
                  </a:extLst>
                </a:gridCol>
              </a:tblGrid>
              <a:tr h="516289">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u="none" strike="noStrike" dirty="0">
                          <a:effectLst/>
                          <a:latin typeface="+mn-lt"/>
                        </a:rPr>
                        <a:t>Channel Name</a:t>
                      </a:r>
                    </a:p>
                    <a:p>
                      <a:pPr algn="ctr" fontAlgn="ctr"/>
                      <a:r>
                        <a:rPr lang="en-US" sz="1050" b="0" i="0" u="none" strike="noStrike" dirty="0">
                          <a:solidFill>
                            <a:srgbClr val="000000"/>
                          </a:solidFill>
                          <a:effectLst/>
                          <a:latin typeface="+mn-lt"/>
                          <a:ea typeface="游ゴシック" panose="020B0400000000000000" pitchFamily="50" charset="-128"/>
                        </a:rPr>
                        <a:t>(Central Wavelength in </a:t>
                      </a:r>
                      <a:r>
                        <a:rPr lang="en-US" altLang="ja-JP" sz="1050" u="none" strike="noStrike" dirty="0">
                          <a:effectLst/>
                          <a:latin typeface="+mn-lt"/>
                          <a:sym typeface="Symbol" panose="05050102010706020507" pitchFamily="18" charset="2"/>
                        </a:rPr>
                        <a:t>m</a:t>
                      </a:r>
                      <a:r>
                        <a:rPr lang="en-US" sz="1050" b="0" i="0" u="none" strike="noStrike" dirty="0">
                          <a:solidFill>
                            <a:srgbClr val="000000"/>
                          </a:solidFill>
                          <a:effectLst/>
                          <a:latin typeface="+mn-lt"/>
                          <a:ea typeface="游ゴシック" panose="020B0400000000000000" pitchFamily="50" charset="-128"/>
                        </a:rPr>
                        <a:t>)</a:t>
                      </a:r>
                    </a:p>
                  </a:txBody>
                  <a:tcPr marL="42203" marR="42203"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200" u="none" strike="noStrike" dirty="0">
                          <a:effectLst/>
                          <a:latin typeface="+mn-lt"/>
                        </a:rPr>
                        <a:t>BAND07</a:t>
                      </a:r>
                    </a:p>
                    <a:p>
                      <a:pPr algn="ctr" fontAlgn="ctr"/>
                      <a:r>
                        <a:rPr lang="en-US" sz="1200" b="0" i="0" u="none" strike="noStrike" dirty="0">
                          <a:solidFill>
                            <a:srgbClr val="000000"/>
                          </a:solidFill>
                          <a:effectLst/>
                          <a:latin typeface="+mn-lt"/>
                          <a:ea typeface="游ゴシック" panose="020B0400000000000000" pitchFamily="50" charset="-128"/>
                        </a:rPr>
                        <a:t>(3.9)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BAND08</a:t>
                      </a:r>
                    </a:p>
                    <a:p>
                      <a:pPr algn="ctr" fontAlgn="ctr"/>
                      <a:r>
                        <a:rPr lang="en-US" sz="1200" b="0" i="0" u="none" strike="noStrike" dirty="0">
                          <a:solidFill>
                            <a:srgbClr val="000000"/>
                          </a:solidFill>
                          <a:effectLst/>
                          <a:latin typeface="+mn-lt"/>
                          <a:ea typeface="游ゴシック" panose="020B0400000000000000" pitchFamily="50" charset="-128"/>
                        </a:rPr>
                        <a:t>(6.2)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BAND09</a:t>
                      </a:r>
                    </a:p>
                    <a:p>
                      <a:pPr algn="ctr" fontAlgn="ctr"/>
                      <a:r>
                        <a:rPr lang="en-US" sz="1200" b="0" i="0" u="none" strike="noStrike" dirty="0">
                          <a:solidFill>
                            <a:srgbClr val="000000"/>
                          </a:solidFill>
                          <a:effectLst/>
                          <a:latin typeface="+mn-lt"/>
                          <a:ea typeface="游ゴシック" panose="020B0400000000000000" pitchFamily="50" charset="-128"/>
                        </a:rPr>
                        <a:t>(6.9)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BAND10</a:t>
                      </a:r>
                    </a:p>
                    <a:p>
                      <a:pPr algn="ctr" fontAlgn="ctr"/>
                      <a:r>
                        <a:rPr lang="en-US" sz="1200" b="0" i="0" u="none" strike="noStrike" dirty="0">
                          <a:solidFill>
                            <a:srgbClr val="000000"/>
                          </a:solidFill>
                          <a:effectLst/>
                          <a:latin typeface="+mn-lt"/>
                          <a:ea typeface="游ゴシック" panose="020B0400000000000000" pitchFamily="50" charset="-128"/>
                        </a:rPr>
                        <a:t>(7.3)</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BAND11</a:t>
                      </a:r>
                    </a:p>
                    <a:p>
                      <a:pPr algn="ctr" fontAlgn="ctr"/>
                      <a:r>
                        <a:rPr lang="en-US" sz="1200" b="0" i="0" u="none" strike="noStrike" dirty="0">
                          <a:solidFill>
                            <a:srgbClr val="000000"/>
                          </a:solidFill>
                          <a:effectLst/>
                          <a:latin typeface="+mn-lt"/>
                          <a:ea typeface="游ゴシック" panose="020B0400000000000000" pitchFamily="50" charset="-128"/>
                        </a:rPr>
                        <a:t>(8.6)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BAND12</a:t>
                      </a:r>
                    </a:p>
                    <a:p>
                      <a:pPr algn="ctr" fontAlgn="ctr"/>
                      <a:r>
                        <a:rPr lang="en-US" sz="1200" b="0" i="0" u="none" strike="noStrike" dirty="0">
                          <a:solidFill>
                            <a:srgbClr val="000000"/>
                          </a:solidFill>
                          <a:effectLst/>
                          <a:latin typeface="+mn-lt"/>
                          <a:ea typeface="游ゴシック" panose="020B0400000000000000" pitchFamily="50" charset="-128"/>
                        </a:rPr>
                        <a:t>(9.6)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BAND13</a:t>
                      </a:r>
                    </a:p>
                    <a:p>
                      <a:pPr algn="ctr" fontAlgn="ctr"/>
                      <a:r>
                        <a:rPr lang="en-US" sz="1200" b="0" i="0" u="none" strike="noStrike" dirty="0">
                          <a:solidFill>
                            <a:srgbClr val="000000"/>
                          </a:solidFill>
                          <a:effectLst/>
                          <a:latin typeface="+mn-lt"/>
                          <a:ea typeface="游ゴシック" panose="020B0400000000000000" pitchFamily="50" charset="-128"/>
                        </a:rPr>
                        <a:t>(10.4)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BAND14</a:t>
                      </a:r>
                    </a:p>
                    <a:p>
                      <a:pPr algn="ctr" fontAlgn="ctr"/>
                      <a:r>
                        <a:rPr lang="en-US" sz="1200" b="0" i="0" u="none" strike="noStrike" dirty="0">
                          <a:solidFill>
                            <a:srgbClr val="000000"/>
                          </a:solidFill>
                          <a:effectLst/>
                          <a:latin typeface="+mn-lt"/>
                          <a:ea typeface="游ゴシック" panose="020B0400000000000000" pitchFamily="50" charset="-128"/>
                        </a:rPr>
                        <a:t>(11.2)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BAND15</a:t>
                      </a:r>
                    </a:p>
                    <a:p>
                      <a:pPr algn="ctr" fontAlgn="ctr"/>
                      <a:r>
                        <a:rPr lang="en-US" sz="1200" b="0" i="0" u="none" strike="noStrike" dirty="0">
                          <a:solidFill>
                            <a:srgbClr val="000000"/>
                          </a:solidFill>
                          <a:effectLst/>
                          <a:latin typeface="+mn-lt"/>
                          <a:ea typeface="游ゴシック" panose="020B0400000000000000" pitchFamily="50" charset="-128"/>
                        </a:rPr>
                        <a:t>(12.4)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BAND16</a:t>
                      </a:r>
                    </a:p>
                    <a:p>
                      <a:pPr algn="ctr" fontAlgn="ctr"/>
                      <a:r>
                        <a:rPr lang="en-US" sz="1200" b="0" i="0" u="none" strike="noStrike" dirty="0">
                          <a:solidFill>
                            <a:srgbClr val="000000"/>
                          </a:solidFill>
                          <a:effectLst/>
                          <a:latin typeface="+mn-lt"/>
                          <a:ea typeface="游ゴシック" panose="020B0400000000000000" pitchFamily="50" charset="-128"/>
                        </a:rPr>
                        <a:t>(13.3)</a:t>
                      </a: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0">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300" u="none" strike="noStrike" dirty="0">
                          <a:effectLst/>
                          <a:latin typeface="+mn-lt"/>
                        </a:rPr>
                        <a:t>Std.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286.0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234.6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243.9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254.6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283.8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259.5</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286.2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286.1</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283.8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269.7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0">
                <a:tc rowSpan="2">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-A/</a:t>
                      </a:r>
                    </a:p>
                    <a:p>
                      <a:pPr algn="ctr" fontAlgn="ctr"/>
                      <a:r>
                        <a:rPr lang="en-US" sz="1300" b="0" i="0" u="none" strike="noStrike" dirty="0">
                          <a:solidFill>
                            <a:srgbClr val="000000"/>
                          </a:solidFill>
                          <a:effectLst/>
                          <a:latin typeface="+mn-lt"/>
                          <a:ea typeface="游ゴシック" panose="020B0400000000000000" pitchFamily="50" charset="-128"/>
                        </a:rPr>
                        <a:t>IASI</a:t>
                      </a:r>
                    </a:p>
                  </a:txBody>
                  <a:tcPr marL="42203" marR="42203" anchor="ctr">
                    <a:lnT w="12700" cap="flat" cmpd="sng" algn="ctr">
                      <a:solidFill>
                        <a:schemeClr val="tx1"/>
                      </a:solidFill>
                      <a:prstDash val="solid"/>
                      <a:round/>
                      <a:headEnd type="none" w="med" len="med"/>
                      <a:tailEnd type="none" w="med" len="med"/>
                    </a:lnT>
                  </a:tcPr>
                </a:tc>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-0.173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-0.212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-0.129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-0.216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0.045</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-0.04</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0.008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0.009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0.014</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0.017</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0.017</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303700">
                <a:tc rowSpan="2">
                  <a:txBody>
                    <a:bodyPr/>
                    <a:lstStyle/>
                    <a:p>
                      <a:pPr algn="ctr" fontAlgn="ctr"/>
                      <a:r>
                        <a:rPr lang="en-US" sz="1300" b="0" i="0" u="none" strike="noStrike" dirty="0">
                          <a:solidFill>
                            <a:srgbClr val="000000"/>
                          </a:solidFill>
                          <a:effectLst/>
                          <a:latin typeface="+mn-lt"/>
                          <a:ea typeface="游ゴシック" panose="020B0400000000000000" pitchFamily="50" charset="-128"/>
                        </a:rPr>
                        <a:t>S-NPP/</a:t>
                      </a:r>
                    </a:p>
                    <a:p>
                      <a:pPr algn="ctr" fontAlgn="ctr"/>
                      <a:r>
                        <a:rPr lang="en-US" sz="1300" b="0" i="0" u="none" strike="noStrike" dirty="0" err="1">
                          <a:solidFill>
                            <a:srgbClr val="000000"/>
                          </a:solidFill>
                          <a:effectLst/>
                          <a:latin typeface="+mn-lt"/>
                          <a:ea typeface="游ゴシック" panose="020B0400000000000000" pitchFamily="50" charset="-128"/>
                        </a:rPr>
                        <a:t>CrIS</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a:effectLst/>
                          <a:latin typeface="+mn-lt"/>
                        </a:rPr>
                        <a:t>Mean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-0.24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N/A</a:t>
                      </a:r>
                    </a:p>
                  </a:txBody>
                  <a:tcPr marL="42203" marR="42203" anchor="ctr"/>
                </a:tc>
                <a:tc>
                  <a:txBody>
                    <a:bodyPr/>
                    <a:lstStyle/>
                    <a:p>
                      <a:pPr algn="ctr" fontAlgn="ctr"/>
                      <a:r>
                        <a:rPr lang="en-US" altLang="ja-JP" sz="1300" u="none" strike="noStrike" dirty="0">
                          <a:effectLst/>
                          <a:latin typeface="+mn-lt"/>
                        </a:rPr>
                        <a:t>-0.23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-0.02</a:t>
                      </a: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0004"/>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err="1">
                          <a:effectLst/>
                          <a:latin typeface="+mn-lt"/>
                        </a:rPr>
                        <a:t>Stdv</a:t>
                      </a:r>
                      <a:r>
                        <a:rPr lang="en-US" altLang="ja-JP" sz="1300" u="none" strike="noStrike" dirty="0">
                          <a:effectLst/>
                          <a:latin typeface="+mn-lt"/>
                        </a:rPr>
                        <a:t>/ of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N/A</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0005"/>
                  </a:ext>
                </a:extLst>
              </a:tr>
            </a:tbl>
          </a:graphicData>
        </a:graphic>
      </p:graphicFrame>
      <p:sp>
        <p:nvSpPr>
          <p:cNvPr id="8" name="テキスト ボックス 7">
            <a:extLst>
              <a:ext uri="{FF2B5EF4-FFF2-40B4-BE49-F238E27FC236}">
                <a16:creationId xmlns:a16="http://schemas.microsoft.com/office/drawing/2014/main" xmlns="" id="{1C6FFB28-0744-4297-A6EB-FCFA2F695440}"/>
              </a:ext>
            </a:extLst>
          </p:cNvPr>
          <p:cNvSpPr txBox="1"/>
          <p:nvPr/>
        </p:nvSpPr>
        <p:spPr>
          <a:xfrm>
            <a:off x="378350" y="779622"/>
            <a:ext cx="8765650" cy="338554"/>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Himawari-8/AHI IR Calibration Performance in 2017 (All uncertainties are k=1) </a:t>
            </a:r>
            <a:endParaRPr kumimoji="1"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9" name="タイトル 1"/>
          <p:cNvSpPr txBox="1">
            <a:spLocks/>
          </p:cNvSpPr>
          <p:nvPr/>
        </p:nvSpPr>
        <p:spPr bwMode="auto">
          <a:xfrm>
            <a:off x="152400" y="15240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Himawari-8/AHI Infrared Bands</a:t>
            </a:r>
            <a:endParaRPr kumimoji="1" lang="ja-JP" altLang="en-US"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10" name="テキスト ボックス 9">
            <a:extLst>
              <a:ext uri="{FF2B5EF4-FFF2-40B4-BE49-F238E27FC236}">
                <a16:creationId xmlns:a16="http://schemas.microsoft.com/office/drawing/2014/main" xmlns="" id="{2200609E-0E68-47AF-8ADB-06833B8E56F8}"/>
              </a:ext>
            </a:extLst>
          </p:cNvPr>
          <p:cNvSpPr txBox="1"/>
          <p:nvPr/>
        </p:nvSpPr>
        <p:spPr>
          <a:xfrm>
            <a:off x="378350" y="3432482"/>
            <a:ext cx="4265658" cy="1549911"/>
          </a:xfrm>
          <a:prstGeom prst="rect">
            <a:avLst/>
          </a:prstGeom>
          <a:noFill/>
        </p:spPr>
        <p:txBody>
          <a:bodyPr wrap="square" rtlCol="0">
            <a:spAutoFit/>
          </a:bodyPr>
          <a:lstStyle/>
          <a:p>
            <a:pPr marL="176213" marR="0" lvl="0" indent="-176213"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The statistics are derived from Himawari-8/AHI GSICS Re-Analysis Correction (</a:t>
            </a:r>
            <a:r>
              <a:rPr kumimoji="1" lang="en-US" altLang="ja-JP" sz="16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hlinkClick r:id="rId5"/>
              </a:rPr>
              <a:t>ATBD</a:t>
            </a:r>
            <a:r>
              <a:rPr kumimoji="1" lang="en-US" altLang="ja-JP" sz="16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t>
            </a:r>
          </a:p>
          <a:p>
            <a:pPr marL="176213" marR="0" lvl="0" indent="-176213"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Standard Radiance: typical scene defined by GSICS for easy inter-comparison of sensors’ inter-calibration biases </a:t>
            </a:r>
          </a:p>
        </p:txBody>
      </p:sp>
    </p:spTree>
    <p:extLst>
      <p:ext uri="{BB962C8B-B14F-4D97-AF65-F5344CB8AC3E}">
        <p14:creationId xmlns:p14="http://schemas.microsoft.com/office/powerpoint/2010/main" val="426323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163286" y="1332270"/>
          <a:ext cx="8805438" cy="1688669"/>
        </p:xfrm>
        <a:graphic>
          <a:graphicData uri="http://schemas.openxmlformats.org/drawingml/2006/table">
            <a:tbl>
              <a:tblPr>
                <a:tableStyleId>{616DA210-FB5B-4158-B5E0-FEB733F419BA}</a:tableStyleId>
              </a:tblPr>
              <a:tblGrid>
                <a:gridCol w="1608364">
                  <a:extLst>
                    <a:ext uri="{9D8B030D-6E8A-4147-A177-3AD203B41FA5}">
                      <a16:colId xmlns:a16="http://schemas.microsoft.com/office/drawing/2014/main" xmlns="" val="20000"/>
                    </a:ext>
                  </a:extLst>
                </a:gridCol>
                <a:gridCol w="930729">
                  <a:extLst>
                    <a:ext uri="{9D8B030D-6E8A-4147-A177-3AD203B41FA5}">
                      <a16:colId xmlns:a16="http://schemas.microsoft.com/office/drawing/2014/main" xmlns="" val="1129682067"/>
                    </a:ext>
                  </a:extLst>
                </a:gridCol>
                <a:gridCol w="979714">
                  <a:extLst>
                    <a:ext uri="{9D8B030D-6E8A-4147-A177-3AD203B41FA5}">
                      <a16:colId xmlns:a16="http://schemas.microsoft.com/office/drawing/2014/main" xmlns="" val="3460122845"/>
                    </a:ext>
                  </a:extLst>
                </a:gridCol>
                <a:gridCol w="1020536">
                  <a:extLst>
                    <a:ext uri="{9D8B030D-6E8A-4147-A177-3AD203B41FA5}">
                      <a16:colId xmlns:a16="http://schemas.microsoft.com/office/drawing/2014/main" xmlns="" val="1791563895"/>
                    </a:ext>
                  </a:extLst>
                </a:gridCol>
                <a:gridCol w="954852">
                  <a:extLst>
                    <a:ext uri="{9D8B030D-6E8A-4147-A177-3AD203B41FA5}">
                      <a16:colId xmlns:a16="http://schemas.microsoft.com/office/drawing/2014/main" xmlns="" val="2641817671"/>
                    </a:ext>
                  </a:extLst>
                </a:gridCol>
                <a:gridCol w="931575">
                  <a:extLst>
                    <a:ext uri="{9D8B030D-6E8A-4147-A177-3AD203B41FA5}">
                      <a16:colId xmlns:a16="http://schemas.microsoft.com/office/drawing/2014/main" xmlns="" val="359817215"/>
                    </a:ext>
                  </a:extLst>
                </a:gridCol>
                <a:gridCol w="1011894">
                  <a:extLst>
                    <a:ext uri="{9D8B030D-6E8A-4147-A177-3AD203B41FA5}">
                      <a16:colId xmlns:a16="http://schemas.microsoft.com/office/drawing/2014/main" xmlns="" val="875875644"/>
                    </a:ext>
                  </a:extLst>
                </a:gridCol>
                <a:gridCol w="930729">
                  <a:extLst>
                    <a:ext uri="{9D8B030D-6E8A-4147-A177-3AD203B41FA5}">
                      <a16:colId xmlns:a16="http://schemas.microsoft.com/office/drawing/2014/main" xmlns="" val="2027243740"/>
                    </a:ext>
                  </a:extLst>
                </a:gridCol>
                <a:gridCol w="437045">
                  <a:extLst>
                    <a:ext uri="{9D8B030D-6E8A-4147-A177-3AD203B41FA5}">
                      <a16:colId xmlns:a16="http://schemas.microsoft.com/office/drawing/2014/main" xmlns="" val="20008"/>
                    </a:ext>
                  </a:extLst>
                </a:gridCol>
              </a:tblGrid>
              <a:tr h="516289">
                <a:tc gridSpan="2">
                  <a:txBody>
                    <a:bodyPr/>
                    <a:lstStyle/>
                    <a:p>
                      <a:pPr algn="ctr" fontAlgn="ctr"/>
                      <a:r>
                        <a:rPr lang="en-US" altLang="ja-JP" sz="1300" u="none" strike="noStrike" dirty="0">
                          <a:effectLst/>
                          <a:latin typeface="+mn-lt"/>
                        </a:rPr>
                        <a:t>Channel Name</a:t>
                      </a:r>
                    </a:p>
                    <a:p>
                      <a:pPr algn="ctr" fontAlgn="ctr"/>
                      <a:r>
                        <a:rPr lang="en-US" altLang="ja-JP" sz="1300" b="0" i="0" u="none" strike="noStrike" dirty="0">
                          <a:solidFill>
                            <a:srgbClr val="000000"/>
                          </a:solidFill>
                          <a:effectLst/>
                          <a:latin typeface="+mn-lt"/>
                          <a:ea typeface="游ゴシック" panose="020B0400000000000000" pitchFamily="50" charset="-128"/>
                        </a:rPr>
                        <a:t>(Central Wavelength in </a:t>
                      </a:r>
                      <a:r>
                        <a:rPr lang="en-US" altLang="ja-JP" sz="1300" u="none" strike="noStrike" dirty="0">
                          <a:effectLst/>
                          <a:latin typeface="+mn-lt"/>
                          <a:sym typeface="Symbol" panose="05050102010706020507" pitchFamily="18" charset="2"/>
                        </a:rPr>
                        <a:t>m</a:t>
                      </a:r>
                      <a:r>
                        <a:rPr lang="en-US" altLang="ja-JP" sz="1300" b="0" i="0" u="none" strike="noStrike" dirty="0">
                          <a:solidFill>
                            <a:srgbClr val="000000"/>
                          </a:solidFill>
                          <a:effectLst/>
                          <a:latin typeface="+mn-lt"/>
                          <a:ea typeface="游ゴシック" panose="020B0400000000000000" pitchFamily="50" charset="-128"/>
                        </a:rPr>
                        <a:t>)</a:t>
                      </a:r>
                    </a:p>
                  </a:txBody>
                  <a:tcPr marL="0" marR="0" anchor="ctr">
                    <a:solidFill>
                      <a:schemeClr val="accent3">
                        <a:lumMod val="20000"/>
                        <a:lumOff val="80000"/>
                      </a:schemeClr>
                    </a:solidFill>
                  </a:tcPr>
                </a:tc>
                <a:tc hMerge="1">
                  <a:txBody>
                    <a:bodyPr/>
                    <a:lstStyle/>
                    <a:p>
                      <a:pPr algn="ctr" fontAlgn="ctr"/>
                      <a:endParaRPr lang="en-US" sz="1400" b="0" i="0" u="none" strike="noStrike" dirty="0">
                        <a:solidFill>
                          <a:srgbClr val="000000"/>
                        </a:solidFill>
                        <a:effectLst/>
                        <a:latin typeface="+mn-lt"/>
                        <a:ea typeface="游ゴシック" panose="020B0400000000000000" pitchFamily="50" charset="-128"/>
                      </a:endParaRPr>
                    </a:p>
                  </a:txBody>
                  <a:tcPr marL="45720" marR="45720" anchor="ctr">
                    <a:solidFill>
                      <a:schemeClr val="accent3">
                        <a:lumMod val="20000"/>
                        <a:lumOff val="80000"/>
                      </a:schemeClr>
                    </a:solidFill>
                  </a:tcPr>
                </a:tc>
                <a:tc>
                  <a:txBody>
                    <a:bodyPr/>
                    <a:lstStyle/>
                    <a:p>
                      <a:pPr algn="ctr" fontAlgn="ctr"/>
                      <a:r>
                        <a:rPr lang="en-US" sz="1300" u="none" strike="noStrike" dirty="0">
                          <a:effectLst/>
                          <a:latin typeface="+mn-lt"/>
                        </a:rPr>
                        <a:t>BAND01</a:t>
                      </a:r>
                    </a:p>
                    <a:p>
                      <a:pPr algn="ctr" fontAlgn="ctr"/>
                      <a:r>
                        <a:rPr lang="en-US" sz="1300" b="0" i="0" u="none" strike="noStrike" dirty="0">
                          <a:solidFill>
                            <a:srgbClr val="000000"/>
                          </a:solidFill>
                          <a:effectLst/>
                          <a:latin typeface="+mn-lt"/>
                          <a:ea typeface="游ゴシック" panose="020B0400000000000000" pitchFamily="50" charset="-128"/>
                        </a:rPr>
                        <a:t>(0.47)</a:t>
                      </a:r>
                    </a:p>
                  </a:txBody>
                  <a:tcPr marL="0" marR="0" anchor="ctr">
                    <a:solidFill>
                      <a:schemeClr val="accent3">
                        <a:lumMod val="20000"/>
                        <a:lumOff val="80000"/>
                      </a:schemeClr>
                    </a:solidFill>
                  </a:tcPr>
                </a:tc>
                <a:tc>
                  <a:txBody>
                    <a:bodyPr/>
                    <a:lstStyle/>
                    <a:p>
                      <a:pPr algn="ctr" fontAlgn="ctr"/>
                      <a:r>
                        <a:rPr lang="en-US" sz="1300" u="none" strike="noStrike" dirty="0">
                          <a:effectLst/>
                          <a:latin typeface="+mn-lt"/>
                        </a:rPr>
                        <a:t>BAND02</a:t>
                      </a:r>
                    </a:p>
                    <a:p>
                      <a:pPr algn="ctr" fontAlgn="ctr"/>
                      <a:r>
                        <a:rPr lang="en-US" sz="1300" b="0" i="0" u="none" strike="noStrike" dirty="0">
                          <a:solidFill>
                            <a:srgbClr val="000000"/>
                          </a:solidFill>
                          <a:effectLst/>
                          <a:latin typeface="+mn-lt"/>
                          <a:ea typeface="游ゴシック" panose="020B0400000000000000" pitchFamily="50" charset="-128"/>
                        </a:rPr>
                        <a:t>(0.51)</a:t>
                      </a:r>
                    </a:p>
                  </a:txBody>
                  <a:tcPr marL="0" marR="0" anchor="ctr">
                    <a:solidFill>
                      <a:schemeClr val="accent3">
                        <a:lumMod val="20000"/>
                        <a:lumOff val="80000"/>
                      </a:schemeClr>
                    </a:solidFill>
                  </a:tcPr>
                </a:tc>
                <a:tc>
                  <a:txBody>
                    <a:bodyPr/>
                    <a:lstStyle/>
                    <a:p>
                      <a:pPr algn="ctr" fontAlgn="ctr"/>
                      <a:r>
                        <a:rPr lang="en-US" sz="1300" u="none" strike="noStrike" dirty="0">
                          <a:effectLst/>
                          <a:latin typeface="+mn-lt"/>
                        </a:rPr>
                        <a:t>BAND03</a:t>
                      </a:r>
                    </a:p>
                    <a:p>
                      <a:pPr algn="ctr" fontAlgn="ctr"/>
                      <a:r>
                        <a:rPr lang="en-US" sz="1300" b="0" i="0" u="none" strike="noStrike" dirty="0">
                          <a:solidFill>
                            <a:srgbClr val="000000"/>
                          </a:solidFill>
                          <a:effectLst/>
                          <a:latin typeface="+mn-lt"/>
                          <a:ea typeface="游ゴシック" panose="020B0400000000000000" pitchFamily="50" charset="-128"/>
                        </a:rPr>
                        <a:t>(0.64)</a:t>
                      </a:r>
                    </a:p>
                  </a:txBody>
                  <a:tcPr marL="0" marR="0" anchor="ctr">
                    <a:solidFill>
                      <a:schemeClr val="accent3">
                        <a:lumMod val="20000"/>
                        <a:lumOff val="80000"/>
                      </a:schemeClr>
                    </a:solidFill>
                  </a:tcPr>
                </a:tc>
                <a:tc>
                  <a:txBody>
                    <a:bodyPr/>
                    <a:lstStyle/>
                    <a:p>
                      <a:pPr algn="ctr" fontAlgn="ctr"/>
                      <a:r>
                        <a:rPr lang="en-US" sz="1300" u="none" strike="noStrike" dirty="0">
                          <a:effectLst/>
                          <a:latin typeface="+mn-lt"/>
                        </a:rPr>
                        <a:t>BAND04</a:t>
                      </a:r>
                    </a:p>
                    <a:p>
                      <a:pPr algn="ctr" fontAlgn="ctr"/>
                      <a:r>
                        <a:rPr lang="en-US" sz="1300" b="0" i="0" u="none" strike="noStrike" dirty="0">
                          <a:solidFill>
                            <a:srgbClr val="000000"/>
                          </a:solidFill>
                          <a:effectLst/>
                          <a:latin typeface="+mn-lt"/>
                          <a:ea typeface="游ゴシック" panose="020B0400000000000000" pitchFamily="50" charset="-128"/>
                        </a:rPr>
                        <a:t>(0.86)</a:t>
                      </a:r>
                    </a:p>
                  </a:txBody>
                  <a:tcPr marL="0" marR="0" anchor="ctr">
                    <a:solidFill>
                      <a:schemeClr val="accent3">
                        <a:lumMod val="20000"/>
                        <a:lumOff val="80000"/>
                      </a:schemeClr>
                    </a:solidFill>
                  </a:tcPr>
                </a:tc>
                <a:tc>
                  <a:txBody>
                    <a:bodyPr/>
                    <a:lstStyle/>
                    <a:p>
                      <a:pPr algn="ctr" fontAlgn="ctr"/>
                      <a:r>
                        <a:rPr lang="en-US" sz="1300" u="none" strike="noStrike" dirty="0">
                          <a:effectLst/>
                          <a:latin typeface="+mn-lt"/>
                        </a:rPr>
                        <a:t>BAND05</a:t>
                      </a:r>
                    </a:p>
                    <a:p>
                      <a:pPr algn="ctr" fontAlgn="ctr"/>
                      <a:r>
                        <a:rPr lang="en-US" sz="1300" b="0" i="0" u="none" strike="noStrike" dirty="0">
                          <a:solidFill>
                            <a:srgbClr val="000000"/>
                          </a:solidFill>
                          <a:effectLst/>
                          <a:latin typeface="+mn-lt"/>
                          <a:ea typeface="游ゴシック" panose="020B0400000000000000" pitchFamily="50" charset="-128"/>
                        </a:rPr>
                        <a:t>(1.6)</a:t>
                      </a:r>
                    </a:p>
                  </a:txBody>
                  <a:tcPr marL="0" marR="0" anchor="ctr">
                    <a:solidFill>
                      <a:schemeClr val="accent3">
                        <a:lumMod val="20000"/>
                        <a:lumOff val="80000"/>
                      </a:schemeClr>
                    </a:solidFill>
                  </a:tcPr>
                </a:tc>
                <a:tc>
                  <a:txBody>
                    <a:bodyPr/>
                    <a:lstStyle/>
                    <a:p>
                      <a:pPr algn="ctr" fontAlgn="ctr"/>
                      <a:r>
                        <a:rPr lang="en-US" sz="1300" u="none" strike="noStrike" dirty="0">
                          <a:effectLst/>
                          <a:latin typeface="+mn-lt"/>
                        </a:rPr>
                        <a:t>BAND06</a:t>
                      </a:r>
                    </a:p>
                    <a:p>
                      <a:pPr algn="ctr" fontAlgn="ctr"/>
                      <a:r>
                        <a:rPr lang="en-US" sz="1300" b="0" i="0" u="none" strike="noStrike" dirty="0">
                          <a:solidFill>
                            <a:srgbClr val="000000"/>
                          </a:solidFill>
                          <a:effectLst/>
                          <a:latin typeface="+mn-lt"/>
                          <a:ea typeface="游ゴシック" panose="020B0400000000000000" pitchFamily="50" charset="-128"/>
                        </a:rPr>
                        <a:t>(2.3)</a:t>
                      </a:r>
                    </a:p>
                  </a:txBody>
                  <a:tcPr marL="0" marR="0" anchor="ctr">
                    <a:solidFill>
                      <a:schemeClr val="accent3">
                        <a:lumMod val="20000"/>
                        <a:lumOff val="80000"/>
                      </a:schemeClr>
                    </a:solidFill>
                  </a:tcPr>
                </a:tc>
                <a:tc>
                  <a:txBody>
                    <a:bodyPr/>
                    <a:lstStyle/>
                    <a:p>
                      <a:pPr algn="ctr" fontAlgn="ctr"/>
                      <a:r>
                        <a:rPr lang="en-US" sz="1300" b="0" i="0" u="none" strike="noStrike" dirty="0">
                          <a:solidFill>
                            <a:srgbClr val="000000"/>
                          </a:solidFill>
                          <a:effectLst/>
                          <a:latin typeface="+mn-lt"/>
                          <a:ea typeface="游ゴシック" panose="020B0400000000000000" pitchFamily="50" charset="-128"/>
                        </a:rPr>
                        <a:t>Units</a:t>
                      </a:r>
                    </a:p>
                  </a:txBody>
                  <a:tcPr marL="0" marR="0" anchor="ctr">
                    <a:solidFill>
                      <a:schemeClr val="accent3">
                        <a:lumMod val="20000"/>
                        <a:lumOff val="80000"/>
                      </a:schemeClr>
                    </a:solidFill>
                  </a:tcPr>
                </a:tc>
                <a:extLst>
                  <a:ext uri="{0D108BD9-81ED-4DB2-BD59-A6C34878D82A}">
                    <a16:rowId xmlns:a16="http://schemas.microsoft.com/office/drawing/2014/main" xmlns="" val="2530232555"/>
                  </a:ext>
                </a:extLst>
              </a:tr>
              <a:tr h="0">
                <a:tc rowSpan="2">
                  <a:txBody>
                    <a:bodyPr/>
                    <a:lstStyle/>
                    <a:p>
                      <a:pPr algn="ctr" fontAlgn="ctr"/>
                      <a:r>
                        <a:rPr lang="en-US" sz="1300" b="0" i="0" u="none" strike="noStrike" dirty="0">
                          <a:solidFill>
                            <a:srgbClr val="3333FF"/>
                          </a:solidFill>
                          <a:effectLst/>
                          <a:latin typeface="+mn-lt"/>
                          <a:ea typeface="游ゴシック" panose="020B0400000000000000" pitchFamily="50" charset="-128"/>
                        </a:rPr>
                        <a:t>Ray-matching</a:t>
                      </a:r>
                      <a:r>
                        <a:rPr lang="en-US" sz="1300" b="0" i="0" u="none" strike="noStrike" baseline="0" dirty="0">
                          <a:solidFill>
                            <a:srgbClr val="3333FF"/>
                          </a:solidFill>
                          <a:effectLst/>
                          <a:latin typeface="+mn-lt"/>
                          <a:ea typeface="游ゴシック" panose="020B0400000000000000" pitchFamily="50" charset="-128"/>
                        </a:rPr>
                        <a:t> w/</a:t>
                      </a:r>
                    </a:p>
                    <a:p>
                      <a:pPr algn="ctr" fontAlgn="ctr"/>
                      <a:r>
                        <a:rPr lang="en-US" sz="1300" b="0" i="0" u="none" strike="noStrike" baseline="0" dirty="0">
                          <a:solidFill>
                            <a:srgbClr val="3333FF"/>
                          </a:solidFill>
                          <a:effectLst/>
                          <a:latin typeface="+mn-lt"/>
                          <a:ea typeface="游ゴシック" panose="020B0400000000000000" pitchFamily="50" charset="-128"/>
                        </a:rPr>
                        <a:t> S-NPP/VIIRS</a:t>
                      </a:r>
                      <a:endParaRPr lang="en-US" sz="1300" b="0" i="0" u="none" strike="noStrike" dirty="0">
                        <a:solidFill>
                          <a:srgbClr val="3333FF"/>
                        </a:solidFill>
                        <a:effectLst/>
                        <a:latin typeface="+mn-lt"/>
                        <a:ea typeface="游ゴシック" panose="020B0400000000000000" pitchFamily="50" charset="-128"/>
                      </a:endParaRPr>
                    </a:p>
                  </a:txBody>
                  <a:tcPr marL="0" marR="0" anchor="ctr"/>
                </a:tc>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 Bias</a:t>
                      </a:r>
                    </a:p>
                  </a:txBody>
                  <a:tcPr marL="0" marR="0" anchor="ctr"/>
                </a:tc>
                <a:tc>
                  <a:txBody>
                    <a:bodyPr/>
                    <a:lstStyle/>
                    <a:p>
                      <a:pPr algn="ctr" fontAlgn="ctr"/>
                      <a:r>
                        <a:rPr lang="en-US" altLang="ja-JP" sz="1300" b="0" i="0" u="none" strike="noStrike" dirty="0">
                          <a:solidFill>
                            <a:schemeClr val="tx1"/>
                          </a:solidFill>
                          <a:effectLst/>
                          <a:latin typeface="+mn-lt"/>
                          <a:ea typeface="+mn-ea"/>
                        </a:rPr>
                        <a:t>2.2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chemeClr val="tx1"/>
                          </a:solidFill>
                          <a:effectLst/>
                          <a:latin typeface="+mn-lt"/>
                          <a:ea typeface="+mn-ea"/>
                        </a:rPr>
                        <a:t>0.8</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+3.1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0.8</a:t>
                      </a:r>
                    </a:p>
                  </a:txBody>
                  <a:tcPr marL="0" marR="0" anchor="ctr"/>
                </a:tc>
                <a:tc>
                  <a:txBody>
                    <a:bodyPr/>
                    <a:lstStyle/>
                    <a:p>
                      <a:pPr algn="ctr" fontAlgn="ctr"/>
                      <a:r>
                        <a:rPr lang="en-US" altLang="ja-JP" sz="1300" u="none" strike="noStrike" dirty="0">
                          <a:effectLst/>
                          <a:latin typeface="+mn-lt"/>
                        </a:rPr>
                        <a:t>-2.9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u="none" strike="noStrike" dirty="0">
                          <a:effectLst/>
                          <a:latin typeface="+mn-lt"/>
                        </a:rPr>
                        <a:t>0.8</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-0.8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0.7</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-6.3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0.8</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+4.9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0.9</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0" marR="0" anchor="ctr"/>
                </a:tc>
                <a:extLst>
                  <a:ext uri="{0D108BD9-81ED-4DB2-BD59-A6C34878D82A}">
                    <a16:rowId xmlns:a16="http://schemas.microsoft.com/office/drawing/2014/main" xmlns="" val="1861891196"/>
                  </a:ext>
                </a:extLst>
              </a:tr>
              <a:tr h="0">
                <a:tc vMerge="1">
                  <a:txBody>
                    <a:bodyPr/>
                    <a:lstStyle/>
                    <a:p>
                      <a:pPr algn="ctr" fontAlgn="ctr"/>
                      <a:endParaRPr lang="en-US" sz="1400" b="0" i="0" u="none" strike="noStrike" dirty="0">
                        <a:solidFill>
                          <a:srgbClr val="000000"/>
                        </a:solidFill>
                        <a:effectLst/>
                        <a:latin typeface="+mn-lt"/>
                        <a:ea typeface="游ゴシック" panose="020B0400000000000000" pitchFamily="50" charset="-128"/>
                      </a:endParaRPr>
                    </a:p>
                  </a:txBody>
                  <a:tcPr marL="45720" marR="45720" anchor="ctr"/>
                </a:tc>
                <a:tc>
                  <a:txBody>
                    <a:bodyPr/>
                    <a:lstStyle/>
                    <a:p>
                      <a:pPr algn="ctr" fontAlgn="ctr"/>
                      <a:r>
                        <a:rPr lang="en-US" sz="1300" b="0" i="0" u="none" strike="noStrike" dirty="0">
                          <a:solidFill>
                            <a:schemeClr val="tx1"/>
                          </a:solidFill>
                          <a:effectLst/>
                          <a:latin typeface="+mn-lt"/>
                          <a:ea typeface="+mn-ea"/>
                        </a:rPr>
                        <a:t>Annual</a:t>
                      </a:r>
                      <a:r>
                        <a:rPr lang="en-US" sz="1300" b="0" i="0" u="none" strike="noStrike" baseline="0" dirty="0">
                          <a:solidFill>
                            <a:schemeClr val="tx1"/>
                          </a:solidFill>
                          <a:effectLst/>
                          <a:latin typeface="+mn-lt"/>
                          <a:ea typeface="+mn-ea"/>
                        </a:rPr>
                        <a:t> Drift</a:t>
                      </a:r>
                      <a:endParaRPr lang="en-US"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-0.53 </a:t>
                      </a:r>
                      <a:r>
                        <a:rPr lang="en-US" altLang="ja-JP" sz="1300" b="0" i="0" u="none" strike="noStrike" baseline="0" dirty="0">
                          <a:solidFill>
                            <a:srgbClr val="000000"/>
                          </a:solidFill>
                          <a:effectLst/>
                          <a:latin typeface="+mn-lt"/>
                          <a:ea typeface="游ゴシック" panose="020B0400000000000000" pitchFamily="50" charset="-128"/>
                        </a:rPr>
                        <a:t>± 0.15</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-0.52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0.12</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-0.79 </a:t>
                      </a:r>
                      <a:r>
                        <a:rPr lang="en-US" altLang="ja-JP" sz="1300" b="0" i="0" u="none" strike="noStrike" baseline="0" dirty="0">
                          <a:solidFill>
                            <a:srgbClr val="000000"/>
                          </a:solidFill>
                          <a:effectLst/>
                          <a:latin typeface="+mn-lt"/>
                          <a:ea typeface="游ゴシック" panose="020B0400000000000000" pitchFamily="50" charset="-128"/>
                        </a:rPr>
                        <a:t>± 0.09</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-0.58 </a:t>
                      </a:r>
                      <a:r>
                        <a:rPr lang="en-US" altLang="ja-JP" sz="1300" b="0" i="0" u="none" strike="noStrike" baseline="0" dirty="0">
                          <a:solidFill>
                            <a:srgbClr val="000000"/>
                          </a:solidFill>
                          <a:effectLst/>
                          <a:latin typeface="+mn-lt"/>
                          <a:ea typeface="游ゴシック" panose="020B0400000000000000" pitchFamily="50" charset="-128"/>
                        </a:rPr>
                        <a:t>± 0.06</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-0.06 </a:t>
                      </a:r>
                      <a:r>
                        <a:rPr lang="en-US" altLang="ja-JP" sz="1300" b="0" i="0" u="none" strike="noStrike" baseline="0" dirty="0">
                          <a:solidFill>
                            <a:srgbClr val="000000"/>
                          </a:solidFill>
                          <a:effectLst/>
                          <a:latin typeface="+mn-lt"/>
                          <a:ea typeface="游ゴシック" panose="020B0400000000000000" pitchFamily="50" charset="-128"/>
                        </a:rPr>
                        <a:t>± 0.13</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-0.18 </a:t>
                      </a:r>
                      <a:r>
                        <a:rPr lang="en-US" altLang="ja-JP" sz="1300" b="0" i="0" u="none" strike="noStrike" baseline="0" dirty="0">
                          <a:solidFill>
                            <a:srgbClr val="000000"/>
                          </a:solidFill>
                          <a:effectLst/>
                          <a:latin typeface="+mn-lt"/>
                          <a:ea typeface="游ゴシック" panose="020B0400000000000000" pitchFamily="50" charset="-128"/>
                        </a:rPr>
                        <a:t>± 0.11</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r>
                        <a:rPr lang="en-US" altLang="ja-JP" sz="1300" b="0" i="0" u="none" strike="noStrike" dirty="0" err="1">
                          <a:solidFill>
                            <a:srgbClr val="000000"/>
                          </a:solidFill>
                          <a:effectLst/>
                          <a:latin typeface="+mn-lt"/>
                          <a:ea typeface="游ゴシック" panose="020B0400000000000000" pitchFamily="50" charset="-128"/>
                        </a:rPr>
                        <a:t>yr</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extLst>
                  <a:ext uri="{0D108BD9-81ED-4DB2-BD59-A6C34878D82A}">
                    <a16:rowId xmlns:a16="http://schemas.microsoft.com/office/drawing/2014/main" xmlns="" val="1138394355"/>
                  </a:ext>
                </a:extLst>
              </a:tr>
              <a:tr h="303700">
                <a:tc rowSpan="2">
                  <a:txBody>
                    <a:bodyPr/>
                    <a:lstStyle/>
                    <a:p>
                      <a:pPr algn="ctr" fontAlgn="ctr"/>
                      <a:r>
                        <a:rPr lang="en-US" sz="1300" b="0" i="0" u="none" strike="noStrike" dirty="0">
                          <a:solidFill>
                            <a:srgbClr val="FF0000"/>
                          </a:solidFill>
                          <a:effectLst/>
                          <a:latin typeface="+mn-lt"/>
                          <a:ea typeface="游ゴシック" panose="020B0400000000000000" pitchFamily="50" charset="-128"/>
                        </a:rPr>
                        <a:t>Vicarious Cal. using Aqua/MODIS + RTM</a:t>
                      </a:r>
                    </a:p>
                  </a:txBody>
                  <a:tcPr marL="0" marR="0" anchor="ctr"/>
                </a:tc>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 Bias</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1.0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1.6</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+1.7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1.8</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-1.9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1.8</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-2.8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1.6</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-4.3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1.0</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+3.5 </a:t>
                      </a:r>
                      <a:r>
                        <a:rPr lang="en-US" altLang="ja-JP" sz="1300" b="0" i="0" u="none" strike="noStrike" baseline="0" dirty="0">
                          <a:solidFill>
                            <a:srgbClr val="000000"/>
                          </a:solidFill>
                          <a:effectLst/>
                          <a:latin typeface="+mn-lt"/>
                          <a:ea typeface="游ゴシック" panose="020B0400000000000000" pitchFamily="50" charset="-128"/>
                        </a:rPr>
                        <a:t>± </a:t>
                      </a:r>
                      <a:r>
                        <a:rPr lang="en-US" altLang="ja-JP" sz="1300" b="0" i="0" u="none" strike="noStrike" dirty="0">
                          <a:solidFill>
                            <a:srgbClr val="000000"/>
                          </a:solidFill>
                          <a:effectLst/>
                          <a:latin typeface="+mn-lt"/>
                          <a:ea typeface="游ゴシック" panose="020B0400000000000000" pitchFamily="50" charset="-128"/>
                        </a:rPr>
                        <a:t>0.9</a:t>
                      </a: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0" marR="0" anchor="ctr"/>
                </a:tc>
                <a:extLst>
                  <a:ext uri="{0D108BD9-81ED-4DB2-BD59-A6C34878D82A}">
                    <a16:rowId xmlns:a16="http://schemas.microsoft.com/office/drawing/2014/main" xmlns="" val="2258305431"/>
                  </a:ext>
                </a:extLst>
              </a:tr>
              <a:tr h="0">
                <a:tc vMerge="1">
                  <a:txBody>
                    <a:bodyPr/>
                    <a:lstStyle/>
                    <a:p>
                      <a:pPr algn="ctr" fontAlgn="ctr"/>
                      <a:endParaRPr lang="en-US" sz="1400" b="0" i="0" u="none" strike="noStrike" dirty="0">
                        <a:solidFill>
                          <a:srgbClr val="000000"/>
                        </a:solidFill>
                        <a:effectLst/>
                        <a:latin typeface="+mn-lt"/>
                        <a:ea typeface="游ゴシック" panose="020B0400000000000000" pitchFamily="50" charset="-128"/>
                      </a:endParaRPr>
                    </a:p>
                  </a:txBody>
                  <a:tcPr marL="45720" marR="45720" anchor="ctr"/>
                </a:tc>
                <a:tc>
                  <a:txBody>
                    <a:bodyPr/>
                    <a:lstStyle/>
                    <a:p>
                      <a:pPr algn="ctr" fontAlgn="ctr"/>
                      <a:r>
                        <a:rPr lang="en-US" sz="1300" b="0" i="0" u="none" strike="noStrike" dirty="0">
                          <a:solidFill>
                            <a:schemeClr val="tx1"/>
                          </a:solidFill>
                          <a:effectLst/>
                          <a:latin typeface="+mn-lt"/>
                          <a:ea typeface="+mn-ea"/>
                        </a:rPr>
                        <a:t>Annual</a:t>
                      </a:r>
                      <a:r>
                        <a:rPr lang="en-US" sz="1300" b="0" i="0" u="none" strike="noStrike" baseline="0" dirty="0">
                          <a:solidFill>
                            <a:schemeClr val="tx1"/>
                          </a:solidFill>
                          <a:effectLst/>
                          <a:latin typeface="+mn-lt"/>
                          <a:ea typeface="+mn-ea"/>
                        </a:rPr>
                        <a:t> Drift</a:t>
                      </a:r>
                      <a:endParaRPr lang="en-US"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b="0" i="0" u="none" strike="noStrike" dirty="0">
                          <a:solidFill>
                            <a:srgbClr val="000000"/>
                          </a:solidFill>
                          <a:effectLst/>
                          <a:latin typeface="+mn-lt"/>
                          <a:ea typeface="游ゴシック" panose="020B0400000000000000" pitchFamily="50" charset="-128"/>
                        </a:rPr>
                        <a:t>-0.72 </a:t>
                      </a:r>
                      <a:r>
                        <a:rPr lang="en-US" altLang="ja-JP" sz="1300" b="0" i="0" u="none" strike="noStrike" baseline="0" dirty="0">
                          <a:solidFill>
                            <a:srgbClr val="000000"/>
                          </a:solidFill>
                          <a:effectLst/>
                          <a:latin typeface="+mn-lt"/>
                          <a:ea typeface="游ゴシック" panose="020B0400000000000000" pitchFamily="50" charset="-128"/>
                        </a:rPr>
                        <a:t>± 0.17</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-0.92 </a:t>
                      </a:r>
                      <a:r>
                        <a:rPr lang="en-US" altLang="ja-JP" sz="1300" b="0" i="0" u="none" strike="noStrike" baseline="0" dirty="0">
                          <a:solidFill>
                            <a:srgbClr val="000000"/>
                          </a:solidFill>
                          <a:effectLst/>
                          <a:latin typeface="+mn-lt"/>
                          <a:ea typeface="游ゴシック" panose="020B0400000000000000" pitchFamily="50" charset="-128"/>
                        </a:rPr>
                        <a:t>± 0.18</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-1.26 </a:t>
                      </a:r>
                      <a:r>
                        <a:rPr lang="en-US" altLang="ja-JP" sz="1300" b="0" i="0" u="none" strike="noStrike" baseline="0" dirty="0">
                          <a:solidFill>
                            <a:srgbClr val="000000"/>
                          </a:solidFill>
                          <a:effectLst/>
                          <a:latin typeface="+mn-lt"/>
                          <a:ea typeface="游ゴシック" panose="020B0400000000000000" pitchFamily="50" charset="-128"/>
                        </a:rPr>
                        <a:t>± 0.17</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-1.20 </a:t>
                      </a:r>
                      <a:r>
                        <a:rPr lang="en-US" altLang="ja-JP" sz="1300" b="0" i="0" u="none" strike="noStrike" baseline="0" dirty="0">
                          <a:solidFill>
                            <a:srgbClr val="000000"/>
                          </a:solidFill>
                          <a:effectLst/>
                          <a:latin typeface="+mn-lt"/>
                          <a:ea typeface="游ゴシック" panose="020B0400000000000000" pitchFamily="50" charset="-128"/>
                        </a:rPr>
                        <a:t>± 0.17</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chemeClr val="tx1"/>
                          </a:solidFill>
                          <a:effectLst/>
                          <a:latin typeface="+mn-lt"/>
                          <a:ea typeface="+mn-ea"/>
                        </a:rPr>
                        <a:t>-0.39 </a:t>
                      </a:r>
                      <a:r>
                        <a:rPr lang="en-US" altLang="ja-JP" sz="1300" b="0" i="0" u="none" strike="noStrike" baseline="0" dirty="0">
                          <a:solidFill>
                            <a:srgbClr val="000000"/>
                          </a:solidFill>
                          <a:effectLst/>
                          <a:latin typeface="+mn-lt"/>
                          <a:ea typeface="游ゴシック" panose="020B0400000000000000" pitchFamily="50" charset="-128"/>
                        </a:rPr>
                        <a:t>± 0.12</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-0.24 </a:t>
                      </a:r>
                      <a:r>
                        <a:rPr lang="en-US" altLang="ja-JP" sz="1300" b="0" i="0" u="none" strike="noStrike" baseline="0" dirty="0">
                          <a:solidFill>
                            <a:srgbClr val="000000"/>
                          </a:solidFill>
                          <a:effectLst/>
                          <a:latin typeface="+mn-lt"/>
                          <a:ea typeface="游ゴシック" panose="020B0400000000000000" pitchFamily="50" charset="-128"/>
                        </a:rPr>
                        <a:t>± 0.19</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r>
                        <a:rPr lang="en-US" altLang="ja-JP" sz="1300" b="0" i="0" u="none" strike="noStrike" dirty="0" err="1">
                          <a:solidFill>
                            <a:srgbClr val="000000"/>
                          </a:solidFill>
                          <a:effectLst/>
                          <a:latin typeface="+mn-lt"/>
                          <a:ea typeface="游ゴシック" panose="020B0400000000000000" pitchFamily="50" charset="-128"/>
                        </a:rPr>
                        <a:t>yr</a:t>
                      </a:r>
                      <a:endParaRPr lang="en-US" altLang="ja-JP" sz="1300" b="0" i="0" u="none" strike="noStrike" dirty="0">
                        <a:solidFill>
                          <a:srgbClr val="000000"/>
                        </a:solidFill>
                        <a:effectLst/>
                        <a:latin typeface="+mn-lt"/>
                        <a:ea typeface="游ゴシック" panose="020B0400000000000000" pitchFamily="50" charset="-128"/>
                      </a:endParaRPr>
                    </a:p>
                  </a:txBody>
                  <a:tcPr marL="0" marR="0" anchor="ctr"/>
                </a:tc>
                <a:extLst>
                  <a:ext uri="{0D108BD9-81ED-4DB2-BD59-A6C34878D82A}">
                    <a16:rowId xmlns:a16="http://schemas.microsoft.com/office/drawing/2014/main" xmlns="" val="685342021"/>
                  </a:ext>
                </a:extLst>
              </a:tr>
            </a:tbl>
          </a:graphicData>
        </a:graphic>
      </p:graphicFrame>
      <p:sp>
        <p:nvSpPr>
          <p:cNvPr id="10" name="テキスト ボックス 9">
            <a:extLst>
              <a:ext uri="{FF2B5EF4-FFF2-40B4-BE49-F238E27FC236}">
                <a16:creationId xmlns:a16="http://schemas.microsoft.com/office/drawing/2014/main" xmlns="" id="{1C6FFB28-0744-4297-A6EB-FCFA2F695440}"/>
              </a:ext>
            </a:extLst>
          </p:cNvPr>
          <p:cNvSpPr txBox="1"/>
          <p:nvPr/>
        </p:nvSpPr>
        <p:spPr>
          <a:xfrm>
            <a:off x="381000" y="880646"/>
            <a:ext cx="849248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Himawari-8/AHI VNIR Calibration Performance (All Uncertainties are k=1) </a:t>
            </a:r>
            <a:endParaRPr kumimoji="1"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xmlns="" id="{2200609E-0E68-47AF-8ADB-06833B8E56F8}"/>
              </a:ext>
            </a:extLst>
          </p:cNvPr>
          <p:cNvSpPr txBox="1"/>
          <p:nvPr/>
        </p:nvSpPr>
        <p:spPr>
          <a:xfrm>
            <a:off x="350498" y="3145592"/>
            <a:ext cx="8618227" cy="1040285"/>
          </a:xfrm>
          <a:prstGeom prst="rect">
            <a:avLst/>
          </a:prstGeom>
          <a:noFill/>
        </p:spPr>
        <p:txBody>
          <a:bodyPr wrap="square" rtlCol="0">
            <a:spAutoFit/>
          </a:bodyPr>
          <a:lstStyle/>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Mean Bias: monthly average and standard deviation of the daily results in January 2017</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Annual Drift: calculated using Mean Bias from July 2015 to December 2017</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Ray-matching: Spectral Band Adjustment Factors on </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hlinkClick r:id="rId2"/>
              </a:rPr>
              <a:t>NASA Langley website</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 compensates Spectral diff. (</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hlinkClick r:id="rId3"/>
              </a:rPr>
              <a:t>ATBD</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Vicarious calibration uses optical parameters retrieved from Aqua/MODIS C6 L1B (</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hlinkClick r:id="rId4"/>
              </a:rPr>
              <a:t>Reference</a:t>
            </a: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t>
            </a:r>
            <a:endParaRPr kumimoji="1" lang="ja-JP" altLang="en-US"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2" name="タイトル 1"/>
          <p:cNvSpPr txBox="1">
            <a:spLocks/>
          </p:cNvSpPr>
          <p:nvPr/>
        </p:nvSpPr>
        <p:spPr bwMode="auto">
          <a:xfrm>
            <a:off x="-74312" y="152400"/>
            <a:ext cx="8162196"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Himawari-8/AHI Visible/Near-Infrared Bands</a:t>
            </a:r>
            <a:endParaRPr kumimoji="1" lang="ja-JP" altLang="en-US" sz="20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pic>
        <p:nvPicPr>
          <p:cNvPr id="1026" name="Picture 2" descr="D:\2015-MSC\高橋行端\開発\GEO\ひまわり\Calibration\20180110_VnirCalCmp\tseries_himawari8_vnircal.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49182" y="4514487"/>
            <a:ext cx="2775276" cy="20146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2015-MSC\高橋行端\開発\GEO\ひまわり\Calibration\20180110_VnirCalCmp\tseries_himawari8_vnircal.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80882" y="4524007"/>
            <a:ext cx="2775915" cy="200812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4047864" y="5899218"/>
            <a:ext cx="1915020" cy="285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0" name="正方形/長方形 19"/>
          <p:cNvSpPr/>
          <p:nvPr/>
        </p:nvSpPr>
        <p:spPr>
          <a:xfrm>
            <a:off x="6923823" y="5899217"/>
            <a:ext cx="1857150" cy="285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テキスト ボックス 7"/>
          <p:cNvSpPr txBox="1"/>
          <p:nvPr/>
        </p:nvSpPr>
        <p:spPr>
          <a:xfrm>
            <a:off x="4306528" y="5916238"/>
            <a:ext cx="174711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BAND03 (0.64 </a:t>
            </a:r>
            <a:r>
              <a:rPr kumimoji="1" lang="el-GR"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μ</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7" name="テキスト ボックス 16"/>
          <p:cNvSpPr txBox="1"/>
          <p:nvPr/>
        </p:nvSpPr>
        <p:spPr>
          <a:xfrm>
            <a:off x="7246373" y="5916243"/>
            <a:ext cx="1683023"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BAND05 (1.6 </a:t>
            </a:r>
            <a:r>
              <a:rPr kumimoji="1" lang="el-GR"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μ</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9" name="正方形/長方形 18"/>
          <p:cNvSpPr/>
          <p:nvPr/>
        </p:nvSpPr>
        <p:spPr>
          <a:xfrm>
            <a:off x="907615" y="4271499"/>
            <a:ext cx="7564787"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Trend of the ratio of observation to reference computed using </a:t>
            </a:r>
            <a:r>
              <a:rPr kumimoji="0" lang="en-US" altLang="ja-JP" sz="1400" b="1" i="0" u="none" strike="noStrike" kern="1200" cap="none" spc="0" normalizeH="0" baseline="0" noProof="0" dirty="0">
                <a:ln>
                  <a:noFill/>
                </a:ln>
                <a:solidFill>
                  <a:srgbClr val="0000FF"/>
                </a:solidFill>
                <a:effectLst/>
                <a:uLnTx/>
                <a:uFillTx/>
                <a:ea typeface="ＭＳ Ｐゴシック" panose="020B0600070205080204" pitchFamily="34" charset="-128"/>
                <a:cs typeface="Arial" panose="020B0604020202020204" pitchFamily="34" charset="0"/>
              </a:rPr>
              <a:t>Ray-matching</a:t>
            </a:r>
            <a:r>
              <a:rPr kumimoji="0" lang="en-US" altLang="ja-JP" sz="14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 / </a:t>
            </a:r>
            <a:r>
              <a:rPr kumimoji="0" lang="en-US" altLang="ja-JP" sz="1400" b="1" i="0" u="none" strike="noStrike" kern="1200" cap="none" spc="0" normalizeH="0" baseline="0" noProof="0" dirty="0">
                <a:ln>
                  <a:noFill/>
                </a:ln>
                <a:solidFill>
                  <a:srgbClr val="FF0000"/>
                </a:solidFill>
                <a:effectLst/>
                <a:uLnTx/>
                <a:uFillTx/>
                <a:ea typeface="ＭＳ Ｐゴシック" panose="020B0600070205080204" pitchFamily="34" charset="-128"/>
                <a:cs typeface="Arial" panose="020B0604020202020204" pitchFamily="34" charset="0"/>
              </a:rPr>
              <a:t>Vicarious calibration</a:t>
            </a:r>
            <a:r>
              <a:rPr kumimoji="0" lang="en-US" altLang="ja-JP" sz="14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 approaches</a:t>
            </a:r>
            <a:endParaRPr kumimoji="0" lang="ja-JP" altLang="en-US" sz="14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pic>
        <p:nvPicPr>
          <p:cNvPr id="22" name="Picture 2" descr="D:\2015-MSC\高橋行端\開発\GEO\ひまわり\Calibration\20180110_VnirCalCmp\tseries_himawari8_vnircal.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1170" y="4501286"/>
            <a:ext cx="2914227" cy="2014614"/>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247940" y="5893007"/>
            <a:ext cx="1915020" cy="285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4" name="テキスト ボックス 23"/>
          <p:cNvSpPr txBox="1"/>
          <p:nvPr/>
        </p:nvSpPr>
        <p:spPr>
          <a:xfrm>
            <a:off x="1494503" y="5911513"/>
            <a:ext cx="176829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BAND01 (0.47 </a:t>
            </a:r>
            <a:r>
              <a:rPr kumimoji="1" lang="el-GR"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μ</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m)</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915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233841" y="1227170"/>
          <a:ext cx="8694385" cy="2006509"/>
        </p:xfrm>
        <a:graphic>
          <a:graphicData uri="http://schemas.openxmlformats.org/drawingml/2006/table">
            <a:tbl>
              <a:tblPr>
                <a:tableStyleId>{616DA210-FB5B-4158-B5E0-FEB733F419BA}</a:tableStyleId>
              </a:tblPr>
              <a:tblGrid>
                <a:gridCol w="752477">
                  <a:extLst>
                    <a:ext uri="{9D8B030D-6E8A-4147-A177-3AD203B41FA5}">
                      <a16:colId xmlns:a16="http://schemas.microsoft.com/office/drawing/2014/main" xmlns="" val="20000"/>
                    </a:ext>
                  </a:extLst>
                </a:gridCol>
                <a:gridCol w="1613042">
                  <a:extLst>
                    <a:ext uri="{9D8B030D-6E8A-4147-A177-3AD203B41FA5}">
                      <a16:colId xmlns:a16="http://schemas.microsoft.com/office/drawing/2014/main" xmlns="" val="1129682067"/>
                    </a:ext>
                  </a:extLst>
                </a:gridCol>
                <a:gridCol w="606176">
                  <a:extLst>
                    <a:ext uri="{9D8B030D-6E8A-4147-A177-3AD203B41FA5}">
                      <a16:colId xmlns:a16="http://schemas.microsoft.com/office/drawing/2014/main" xmlns="" val="3460122845"/>
                    </a:ext>
                  </a:extLst>
                </a:gridCol>
                <a:gridCol w="616449">
                  <a:extLst>
                    <a:ext uri="{9D8B030D-6E8A-4147-A177-3AD203B41FA5}">
                      <a16:colId xmlns:a16="http://schemas.microsoft.com/office/drawing/2014/main" xmlns="" val="1791563895"/>
                    </a:ext>
                  </a:extLst>
                </a:gridCol>
                <a:gridCol w="606175">
                  <a:extLst>
                    <a:ext uri="{9D8B030D-6E8A-4147-A177-3AD203B41FA5}">
                      <a16:colId xmlns:a16="http://schemas.microsoft.com/office/drawing/2014/main" xmlns="" val="2641817671"/>
                    </a:ext>
                  </a:extLst>
                </a:gridCol>
                <a:gridCol w="616450">
                  <a:extLst>
                    <a:ext uri="{9D8B030D-6E8A-4147-A177-3AD203B41FA5}">
                      <a16:colId xmlns:a16="http://schemas.microsoft.com/office/drawing/2014/main" xmlns="" val="359817215"/>
                    </a:ext>
                  </a:extLst>
                </a:gridCol>
                <a:gridCol w="606175">
                  <a:extLst>
                    <a:ext uri="{9D8B030D-6E8A-4147-A177-3AD203B41FA5}">
                      <a16:colId xmlns:a16="http://schemas.microsoft.com/office/drawing/2014/main" xmlns="" val="875875644"/>
                    </a:ext>
                  </a:extLst>
                </a:gridCol>
                <a:gridCol w="636998">
                  <a:extLst>
                    <a:ext uri="{9D8B030D-6E8A-4147-A177-3AD203B41FA5}">
                      <a16:colId xmlns:a16="http://schemas.microsoft.com/office/drawing/2014/main" xmlns="" val="2027243740"/>
                    </a:ext>
                  </a:extLst>
                </a:gridCol>
                <a:gridCol w="688368">
                  <a:extLst>
                    <a:ext uri="{9D8B030D-6E8A-4147-A177-3AD203B41FA5}">
                      <a16:colId xmlns:a16="http://schemas.microsoft.com/office/drawing/2014/main" xmlns="" val="3285876400"/>
                    </a:ext>
                  </a:extLst>
                </a:gridCol>
                <a:gridCol w="636983">
                  <a:extLst>
                    <a:ext uri="{9D8B030D-6E8A-4147-A177-3AD203B41FA5}">
                      <a16:colId xmlns:a16="http://schemas.microsoft.com/office/drawing/2014/main" xmlns="" val="1171420365"/>
                    </a:ext>
                  </a:extLst>
                </a:gridCol>
                <a:gridCol w="667820">
                  <a:extLst>
                    <a:ext uri="{9D8B030D-6E8A-4147-A177-3AD203B41FA5}">
                      <a16:colId xmlns:a16="http://schemas.microsoft.com/office/drawing/2014/main" xmlns="" val="3150446074"/>
                    </a:ext>
                  </a:extLst>
                </a:gridCol>
                <a:gridCol w="647272">
                  <a:extLst>
                    <a:ext uri="{9D8B030D-6E8A-4147-A177-3AD203B41FA5}">
                      <a16:colId xmlns:a16="http://schemas.microsoft.com/office/drawing/2014/main" xmlns="" val="1155862698"/>
                    </a:ext>
                  </a:extLst>
                </a:gridCol>
              </a:tblGrid>
              <a:tr h="516289">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u="none" strike="noStrike" dirty="0">
                          <a:effectLst/>
                          <a:latin typeface="+mn-lt"/>
                        </a:rPr>
                        <a:t>Channel Name</a:t>
                      </a:r>
                    </a:p>
                    <a:p>
                      <a:pPr algn="ctr" fontAlgn="ctr"/>
                      <a:r>
                        <a:rPr lang="en-US" sz="1050" b="0" i="0" u="none" strike="noStrike" dirty="0">
                          <a:solidFill>
                            <a:srgbClr val="000000"/>
                          </a:solidFill>
                          <a:effectLst/>
                          <a:latin typeface="+mn-lt"/>
                          <a:ea typeface="游ゴシック" panose="020B0400000000000000" pitchFamily="50" charset="-128"/>
                        </a:rPr>
                        <a:t>(Central Wavelength in </a:t>
                      </a:r>
                      <a:r>
                        <a:rPr lang="en-US" altLang="ja-JP" sz="1050" u="none" strike="noStrike" dirty="0">
                          <a:effectLst/>
                          <a:latin typeface="+mn-lt"/>
                          <a:sym typeface="Symbol" panose="05050102010706020507" pitchFamily="18" charset="2"/>
                        </a:rPr>
                        <a:t>m</a:t>
                      </a:r>
                      <a:r>
                        <a:rPr lang="en-US" sz="1050" b="0" i="0" u="none" strike="noStrike" dirty="0">
                          <a:solidFill>
                            <a:srgbClr val="000000"/>
                          </a:solidFill>
                          <a:effectLst/>
                          <a:latin typeface="+mn-lt"/>
                          <a:ea typeface="游ゴシック" panose="020B0400000000000000" pitchFamily="50" charset="-128"/>
                        </a:rPr>
                        <a:t>)</a:t>
                      </a:r>
                    </a:p>
                  </a:txBody>
                  <a:tcPr marL="42203" marR="42203"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200" u="none" strike="noStrike" dirty="0">
                          <a:effectLst/>
                          <a:latin typeface="+mn-lt"/>
                        </a:rPr>
                        <a:t>BAND07</a:t>
                      </a:r>
                    </a:p>
                    <a:p>
                      <a:pPr algn="ctr" fontAlgn="ctr"/>
                      <a:r>
                        <a:rPr lang="en-US" sz="1200" b="0" i="0" u="none" strike="noStrike" dirty="0">
                          <a:solidFill>
                            <a:srgbClr val="000000"/>
                          </a:solidFill>
                          <a:effectLst/>
                          <a:latin typeface="+mn-lt"/>
                          <a:ea typeface="游ゴシック" panose="020B0400000000000000" pitchFamily="50" charset="-128"/>
                        </a:rPr>
                        <a:t>(3.9)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BAND08</a:t>
                      </a:r>
                    </a:p>
                    <a:p>
                      <a:pPr algn="ctr" fontAlgn="ctr"/>
                      <a:r>
                        <a:rPr lang="en-US" sz="1200" b="0" i="0" u="none" strike="noStrike" dirty="0">
                          <a:solidFill>
                            <a:srgbClr val="000000"/>
                          </a:solidFill>
                          <a:effectLst/>
                          <a:latin typeface="+mn-lt"/>
                          <a:ea typeface="游ゴシック" panose="020B0400000000000000" pitchFamily="50" charset="-128"/>
                        </a:rPr>
                        <a:t>(6.2)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BAND09</a:t>
                      </a:r>
                    </a:p>
                    <a:p>
                      <a:pPr algn="ctr" fontAlgn="ctr"/>
                      <a:r>
                        <a:rPr lang="en-US" sz="1200" b="0" i="0" u="none" strike="noStrike" dirty="0">
                          <a:solidFill>
                            <a:srgbClr val="000000"/>
                          </a:solidFill>
                          <a:effectLst/>
                          <a:latin typeface="+mn-lt"/>
                          <a:ea typeface="游ゴシック" panose="020B0400000000000000" pitchFamily="50" charset="-128"/>
                        </a:rPr>
                        <a:t>(6.9)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BAND10</a:t>
                      </a:r>
                    </a:p>
                    <a:p>
                      <a:pPr algn="ctr" fontAlgn="ctr"/>
                      <a:r>
                        <a:rPr lang="en-US" sz="1200" b="0" i="0" u="none" strike="noStrike" dirty="0">
                          <a:solidFill>
                            <a:srgbClr val="000000"/>
                          </a:solidFill>
                          <a:effectLst/>
                          <a:latin typeface="+mn-lt"/>
                          <a:ea typeface="游ゴシック" panose="020B0400000000000000" pitchFamily="50" charset="-128"/>
                        </a:rPr>
                        <a:t>(7.3)</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BAND11</a:t>
                      </a:r>
                    </a:p>
                    <a:p>
                      <a:pPr algn="ctr" fontAlgn="ctr"/>
                      <a:r>
                        <a:rPr lang="en-US" sz="1200" b="0" i="0" u="none" strike="noStrike" dirty="0">
                          <a:solidFill>
                            <a:srgbClr val="000000"/>
                          </a:solidFill>
                          <a:effectLst/>
                          <a:latin typeface="+mn-lt"/>
                          <a:ea typeface="游ゴシック" panose="020B0400000000000000" pitchFamily="50" charset="-128"/>
                        </a:rPr>
                        <a:t>(8.6)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BAND12</a:t>
                      </a:r>
                    </a:p>
                    <a:p>
                      <a:pPr algn="ctr" fontAlgn="ctr"/>
                      <a:r>
                        <a:rPr lang="en-US" sz="1200" b="0" i="0" u="none" strike="noStrike" dirty="0">
                          <a:solidFill>
                            <a:srgbClr val="000000"/>
                          </a:solidFill>
                          <a:effectLst/>
                          <a:latin typeface="+mn-lt"/>
                          <a:ea typeface="游ゴシック" panose="020B0400000000000000" pitchFamily="50" charset="-128"/>
                        </a:rPr>
                        <a:t>(9.6)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BAND13</a:t>
                      </a:r>
                    </a:p>
                    <a:p>
                      <a:pPr algn="ctr" fontAlgn="ctr"/>
                      <a:r>
                        <a:rPr lang="en-US" sz="1200" b="0" i="0" u="none" strike="noStrike" dirty="0">
                          <a:solidFill>
                            <a:srgbClr val="000000"/>
                          </a:solidFill>
                          <a:effectLst/>
                          <a:latin typeface="+mn-lt"/>
                          <a:ea typeface="游ゴシック" panose="020B0400000000000000" pitchFamily="50" charset="-128"/>
                        </a:rPr>
                        <a:t>(10.4)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BAND14</a:t>
                      </a:r>
                    </a:p>
                    <a:p>
                      <a:pPr algn="ctr" fontAlgn="ctr"/>
                      <a:r>
                        <a:rPr lang="en-US" sz="1200" b="0" i="0" u="none" strike="noStrike" dirty="0">
                          <a:solidFill>
                            <a:srgbClr val="000000"/>
                          </a:solidFill>
                          <a:effectLst/>
                          <a:latin typeface="+mn-lt"/>
                          <a:ea typeface="游ゴシック" panose="020B0400000000000000" pitchFamily="50" charset="-128"/>
                        </a:rPr>
                        <a:t>(11.2)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BAND15</a:t>
                      </a:r>
                    </a:p>
                    <a:p>
                      <a:pPr algn="ctr" fontAlgn="ctr"/>
                      <a:r>
                        <a:rPr lang="en-US" sz="1200" b="0" i="0" u="none" strike="noStrike" dirty="0">
                          <a:solidFill>
                            <a:srgbClr val="000000"/>
                          </a:solidFill>
                          <a:effectLst/>
                          <a:latin typeface="+mn-lt"/>
                          <a:ea typeface="游ゴシック" panose="020B0400000000000000" pitchFamily="50" charset="-128"/>
                        </a:rPr>
                        <a:t>(12.4)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BAND16</a:t>
                      </a:r>
                    </a:p>
                    <a:p>
                      <a:pPr algn="ctr" fontAlgn="ctr"/>
                      <a:r>
                        <a:rPr lang="en-US" sz="1200" b="0" i="0" u="none" strike="noStrike" dirty="0">
                          <a:solidFill>
                            <a:srgbClr val="000000"/>
                          </a:solidFill>
                          <a:effectLst/>
                          <a:latin typeface="+mn-lt"/>
                          <a:ea typeface="游ゴシック" panose="020B0400000000000000" pitchFamily="50" charset="-128"/>
                        </a:rPr>
                        <a:t>(13.3)</a:t>
                      </a: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0">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300" u="none" strike="noStrike" dirty="0">
                          <a:effectLst/>
                          <a:latin typeface="+mn-lt"/>
                        </a:rPr>
                        <a:t>Std. Scene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ap="flat" cmpd="sng" algn="ctr">
                      <a:solidFill>
                        <a:schemeClr val="tx1"/>
                      </a:solidFill>
                      <a:prstDash val="solid"/>
                      <a:round/>
                      <a:headEnd type="none" w="med" len="med"/>
                      <a:tailEnd type="none" w="med" len="med"/>
                    </a:lnL>
                  </a:tcPr>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234.5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244.0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254.5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284.0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259.5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283.5</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269.5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61891196"/>
                  </a:ext>
                </a:extLst>
              </a:tr>
              <a:tr h="0">
                <a:tc rowSpan="2">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-B/</a:t>
                      </a:r>
                    </a:p>
                    <a:p>
                      <a:pPr algn="ctr" fontAlgn="ctr"/>
                      <a:r>
                        <a:rPr lang="en-US" sz="1300" b="0" i="0" u="none" strike="noStrike" dirty="0">
                          <a:solidFill>
                            <a:srgbClr val="000000"/>
                          </a:solidFill>
                          <a:effectLst/>
                          <a:latin typeface="+mn-lt"/>
                          <a:ea typeface="游ゴシック" panose="020B0400000000000000" pitchFamily="50" charset="-128"/>
                        </a:rPr>
                        <a:t>IASI</a:t>
                      </a:r>
                    </a:p>
                  </a:txBody>
                  <a:tcPr marL="42203" marR="42203" anchor="ctr">
                    <a:lnT w="12700" cap="flat" cmpd="sng" algn="ctr">
                      <a:solidFill>
                        <a:schemeClr val="tx1"/>
                      </a:solidFill>
                      <a:prstDash val="solid"/>
                      <a:round/>
                      <a:headEnd type="none" w="med" len="med"/>
                      <a:tailEnd type="none" w="med" len="med"/>
                    </a:lnT>
                  </a:tcPr>
                </a:tc>
                <a:tc>
                  <a:txBody>
                    <a:bodyPr/>
                    <a:lstStyle/>
                    <a:p>
                      <a:pPr algn="ctr" fontAlgn="ctr"/>
                      <a:r>
                        <a:rPr lang="en-US" sz="1300" u="none" strike="noStrike" dirty="0">
                          <a:effectLst/>
                          <a:latin typeface="+mn-lt"/>
                        </a:rPr>
                        <a:t>Bias at Std</a:t>
                      </a:r>
                      <a:r>
                        <a:rPr lang="en-US" sz="1300" u="none" strike="noStrike" baseline="0" dirty="0">
                          <a:effectLst/>
                          <a:latin typeface="+mn-lt"/>
                        </a:rPr>
                        <a:t>. Scene(K)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-0.196</a:t>
                      </a:r>
                    </a:p>
                  </a:txBody>
                  <a:tcPr marL="42203" marR="42203" anchor="ctr"/>
                </a:tc>
                <a:tc>
                  <a:txBody>
                    <a:bodyPr/>
                    <a:lstStyle/>
                    <a:p>
                      <a:pPr algn="ctr"/>
                      <a:r>
                        <a:rPr lang="en-US" sz="1100" dirty="0"/>
                        <a:t>-0.218</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-0.170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-0.204</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-0.227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-0.210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-0.141</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-0.153</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-0.294</a:t>
                      </a:r>
                    </a:p>
                  </a:txBody>
                  <a:tcPr marL="42203" marR="42203" anchor="ctr"/>
                </a:tc>
                <a:extLst>
                  <a:ext uri="{0D108BD9-81ED-4DB2-BD59-A6C34878D82A}">
                    <a16:rowId xmlns:a16="http://schemas.microsoft.com/office/drawing/2014/main" xmlns="" val="1138394355"/>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0.120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0.082</a:t>
                      </a:r>
                    </a:p>
                  </a:txBody>
                  <a:tcPr marL="42203" marR="42203" anchor="ctr"/>
                </a:tc>
                <a:tc>
                  <a:txBody>
                    <a:bodyPr/>
                    <a:lstStyle/>
                    <a:p>
                      <a:pPr algn="ctr"/>
                      <a:r>
                        <a:rPr lang="en-US" sz="1100" dirty="0"/>
                        <a:t>0.093</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0.108</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0.147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0.110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0.165</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0.169</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0.160</a:t>
                      </a:r>
                    </a:p>
                  </a:txBody>
                  <a:tcPr marL="42203" marR="42203" anchor="ctr"/>
                </a:tc>
                <a:extLst>
                  <a:ext uri="{0D108BD9-81ED-4DB2-BD59-A6C34878D82A}">
                    <a16:rowId xmlns:a16="http://schemas.microsoft.com/office/drawing/2014/main" xmlns="" val="2258305431"/>
                  </a:ext>
                </a:extLst>
              </a:tr>
              <a:tr h="303700">
                <a:tc rowSpan="2">
                  <a:txBody>
                    <a:bodyPr/>
                    <a:lstStyle/>
                    <a:p>
                      <a:pPr algn="ctr" fontAlgn="ctr"/>
                      <a:r>
                        <a:rPr lang="en-US" sz="1300" b="0" i="0" u="none" strike="noStrike" dirty="0">
                          <a:solidFill>
                            <a:srgbClr val="000000"/>
                          </a:solidFill>
                          <a:effectLst/>
                          <a:latin typeface="+mn-lt"/>
                          <a:ea typeface="游ゴシック" panose="020B0400000000000000" pitchFamily="50" charset="-128"/>
                        </a:rPr>
                        <a:t>S-NPP/</a:t>
                      </a:r>
                    </a:p>
                    <a:p>
                      <a:pPr algn="ctr" fontAlgn="ctr"/>
                      <a:r>
                        <a:rPr lang="en-US" sz="1300" b="0" i="0" u="none" strike="noStrike" dirty="0" err="1">
                          <a:solidFill>
                            <a:srgbClr val="000000"/>
                          </a:solidFill>
                          <a:effectLst/>
                          <a:latin typeface="+mn-lt"/>
                          <a:ea typeface="游ゴシック" panose="020B0400000000000000" pitchFamily="50" charset="-128"/>
                        </a:rPr>
                        <a:t>CrIS</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effectLst/>
                          <a:latin typeface="+mn-lt"/>
                        </a:rPr>
                        <a:t>Bias at Std</a:t>
                      </a:r>
                      <a:r>
                        <a:rPr lang="en-US" sz="1300" u="none" strike="noStrike" baseline="0" dirty="0">
                          <a:effectLst/>
                          <a:latin typeface="+mn-lt"/>
                        </a:rPr>
                        <a:t>. Scene(K)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-0.259</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-0.202</a:t>
                      </a:r>
                    </a:p>
                  </a:txBody>
                  <a:tcPr marL="9525" marR="9525" marT="9525" marB="0" anchor="b"/>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-0.160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-0.227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-0.167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-0.176</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-0.282</a:t>
                      </a:r>
                    </a:p>
                  </a:txBody>
                  <a:tcPr marL="9525" marR="9525" marT="9525" marB="0" anchor="b"/>
                </a:tc>
                <a:extLst>
                  <a:ext uri="{0D108BD9-81ED-4DB2-BD59-A6C34878D82A}">
                    <a16:rowId xmlns:a16="http://schemas.microsoft.com/office/drawing/2014/main" xmlns="" val="10004"/>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err="1">
                          <a:effectLst/>
                          <a:latin typeface="+mn-lt"/>
                        </a:rPr>
                        <a:t>Stdv</a:t>
                      </a:r>
                      <a:r>
                        <a:rPr lang="en-US" altLang="ja-JP" sz="1300" u="none" strike="noStrike" dirty="0">
                          <a:effectLst/>
                          <a:latin typeface="+mn-lt"/>
                        </a:rPr>
                        <a:t> of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0.045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0.052</a:t>
                      </a:r>
                    </a:p>
                  </a:txBody>
                  <a:tcPr marL="9525" marR="9525" marT="9525" marB="0" anchor="b"/>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0.047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0.094</a:t>
                      </a:r>
                    </a:p>
                  </a:txBody>
                  <a:tcPr marL="9525" marR="9525" marT="9525" marB="0" anchor="b"/>
                </a:tc>
                <a:extLst>
                  <a:ext uri="{0D108BD9-81ED-4DB2-BD59-A6C34878D82A}">
                    <a16:rowId xmlns:a16="http://schemas.microsoft.com/office/drawing/2014/main" xmlns="" val="10005"/>
                  </a:ext>
                </a:extLst>
              </a:tr>
            </a:tbl>
          </a:graphicData>
        </a:graphic>
      </p:graphicFrame>
      <p:sp>
        <p:nvSpPr>
          <p:cNvPr id="8" name="テキスト ボックス 7">
            <a:extLst>
              <a:ext uri="{FF2B5EF4-FFF2-40B4-BE49-F238E27FC236}">
                <a16:creationId xmlns:a16="http://schemas.microsoft.com/office/drawing/2014/main" xmlns="" id="{1C6FFB28-0744-4297-A6EB-FCFA2F695440}"/>
              </a:ext>
            </a:extLst>
          </p:cNvPr>
          <p:cNvSpPr txBox="1"/>
          <p:nvPr/>
        </p:nvSpPr>
        <p:spPr>
          <a:xfrm>
            <a:off x="88740" y="781093"/>
            <a:ext cx="8960976"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5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GOES-16/ABI IR Calibration Performance in December 2017 (All uncertainties are k=1) </a:t>
            </a:r>
            <a:endParaRPr kumimoji="0" lang="ja-JP" altLang="en-US" sz="15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9" name="タイトル 1"/>
          <p:cNvSpPr txBox="1">
            <a:spLocks/>
          </p:cNvSpPr>
          <p:nvPr/>
        </p:nvSpPr>
        <p:spPr bwMode="auto">
          <a:xfrm>
            <a:off x="175509" y="173621"/>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GOES16/ABI Infrared Bands</a:t>
            </a:r>
            <a:endParaRPr kumimoji="0" lang="ja-JP" altLang="en-US"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pic>
        <p:nvPicPr>
          <p:cNvPr id="2" name="Picture 1"/>
          <p:cNvPicPr>
            <a:picLocks noChangeAspect="1"/>
          </p:cNvPicPr>
          <p:nvPr/>
        </p:nvPicPr>
        <p:blipFill>
          <a:blip r:embed="rId2"/>
          <a:stretch>
            <a:fillRect/>
          </a:stretch>
        </p:blipFill>
        <p:spPr>
          <a:xfrm>
            <a:off x="19049" y="5008742"/>
            <a:ext cx="4318069" cy="1800200"/>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4101" y="5053246"/>
            <a:ext cx="2268036" cy="1814429"/>
          </a:xfrm>
          <a:prstGeom prst="rect">
            <a:avLst/>
          </a:prstGeom>
        </p:spPr>
      </p:pic>
      <p:sp>
        <p:nvSpPr>
          <p:cNvPr id="15" name="正方形/長方形 13"/>
          <p:cNvSpPr/>
          <p:nvPr/>
        </p:nvSpPr>
        <p:spPr>
          <a:xfrm>
            <a:off x="175509" y="4658072"/>
            <a:ext cx="4067944"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Time series of GOES-16 ABI daily mean Tb bias to SNPP/</a:t>
            </a:r>
            <a:r>
              <a:rPr kumimoji="0" lang="en-US" altLang="ja-JP" sz="11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CrIS</a:t>
            </a: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 and </a:t>
            </a:r>
            <a:r>
              <a:rPr kumimoji="0" lang="en-US" altLang="ja-JP" sz="11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-B/IASI for ABI B12</a:t>
            </a:r>
            <a:endParaRPr kumimoji="0" lang="ja-JP" altLang="en-US"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b="2445"/>
          <a:stretch/>
        </p:blipFill>
        <p:spPr>
          <a:xfrm>
            <a:off x="6592757" y="5088787"/>
            <a:ext cx="2266941" cy="1769214"/>
          </a:xfrm>
          <a:prstGeom prst="rect">
            <a:avLst/>
          </a:prstGeom>
        </p:spPr>
      </p:pic>
      <p:sp>
        <p:nvSpPr>
          <p:cNvPr id="18" name="正方形/長方形 13"/>
          <p:cNvSpPr/>
          <p:nvPr/>
        </p:nvSpPr>
        <p:spPr>
          <a:xfrm>
            <a:off x="4644008" y="4653136"/>
            <a:ext cx="1957881"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Scene dependent Tb bias to SNPP/</a:t>
            </a:r>
            <a:r>
              <a:rPr kumimoji="0" lang="en-US" altLang="ja-JP" sz="11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CrIS</a:t>
            </a: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 for ABI B16</a:t>
            </a:r>
            <a:endParaRPr kumimoji="0" lang="ja-JP" altLang="en-US"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9" name="正方形/長方形 13"/>
          <p:cNvSpPr/>
          <p:nvPr/>
        </p:nvSpPr>
        <p:spPr>
          <a:xfrm>
            <a:off x="6834020" y="4679833"/>
            <a:ext cx="1957881"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Scene dependent Tb bias to </a:t>
            </a:r>
            <a:r>
              <a:rPr kumimoji="0" lang="en-US" altLang="ja-JP" sz="11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-B/IASI for ABI B16</a:t>
            </a:r>
            <a:endParaRPr kumimoji="0" lang="ja-JP" altLang="en-US" sz="11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20" name="テキスト ボックス 10">
            <a:extLst>
              <a:ext uri="{FF2B5EF4-FFF2-40B4-BE49-F238E27FC236}">
                <a16:creationId xmlns:a16="http://schemas.microsoft.com/office/drawing/2014/main" xmlns="" id="{2200609E-0E68-47AF-8ADB-06833B8E56F8}"/>
              </a:ext>
            </a:extLst>
          </p:cNvPr>
          <p:cNvSpPr txBox="1"/>
          <p:nvPr/>
        </p:nvSpPr>
        <p:spPr>
          <a:xfrm>
            <a:off x="228600" y="3200400"/>
            <a:ext cx="8839200" cy="1514261"/>
          </a:xfrm>
          <a:prstGeom prst="rect">
            <a:avLst/>
          </a:prstGeom>
          <a:noFill/>
        </p:spPr>
        <p:txBody>
          <a:bodyPr wrap="square" rtlCol="0">
            <a:spAutoFit/>
          </a:bodyPr>
          <a:lstStyle/>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The uncertainty and statistics are calculated following the GSICS standard GEO-LEO IR inter-calibration algorithm</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GOES-16 ABI IR calibration is very stable with mean Tb bias to </a:t>
            </a:r>
            <a:r>
              <a:rPr kumimoji="0" lang="en-US" altLang="ja-JP" sz="1200" b="0"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CrIS</a:t>
            </a: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/IASI less than 0.3K. No significant scene dependent Tb bias to the reference instruments for all the IR channels</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GOES-16 ABI post-launch test started in Jan. 2017 and became operational on 18 December 2017.  L1B data are available to the public since after the provisional maturity on 1 June 2017.</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Stable reference and monitored instruments can quickly detect and identify calibration events (e.g. </a:t>
            </a:r>
            <a:r>
              <a:rPr kumimoji="0" lang="en-US" altLang="ja-JP" sz="1200" b="0"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-B/IASI and GOES-16 ABI Ground updates) and validate the algorithm (e.g. ABI cal. algorithm update in October 2017)</a:t>
            </a:r>
            <a:endParaRPr kumimoji="0" lang="ja-JP" altLang="en-US" sz="12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cxnSp>
        <p:nvCxnSpPr>
          <p:cNvPr id="22" name="Straight Arrow Connector 21"/>
          <p:cNvCxnSpPr/>
          <p:nvPr/>
        </p:nvCxnSpPr>
        <p:spPr>
          <a:xfrm flipV="1">
            <a:off x="1835696" y="6093296"/>
            <a:ext cx="144016"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7115" y="5965249"/>
            <a:ext cx="118210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charset="0"/>
                <a:ea typeface="+mn-ea"/>
                <a:cs typeface="+mn-cs"/>
              </a:rPr>
              <a:t>Metop</a:t>
            </a:r>
            <a:r>
              <a:rPr kumimoji="0" lang="en-US" sz="1000" b="0" i="0" u="none" strike="noStrike" kern="1200" cap="none" spc="0" normalizeH="0" baseline="0" noProof="0" dirty="0">
                <a:ln>
                  <a:noFill/>
                </a:ln>
                <a:solidFill>
                  <a:prstClr val="black"/>
                </a:solidFill>
                <a:effectLst/>
                <a:uLnTx/>
                <a:uFillTx/>
                <a:latin typeface="Arial" charset="0"/>
                <a:ea typeface="+mn-ea"/>
                <a:cs typeface="+mn-cs"/>
              </a:rPr>
              <a:t>-B/IASI cal. algorithm update</a:t>
            </a:r>
          </a:p>
        </p:txBody>
      </p:sp>
      <p:cxnSp>
        <p:nvCxnSpPr>
          <p:cNvPr id="24" name="Straight Arrow Connector 23"/>
          <p:cNvCxnSpPr/>
          <p:nvPr/>
        </p:nvCxnSpPr>
        <p:spPr>
          <a:xfrm flipH="1" flipV="1">
            <a:off x="2555776" y="6081390"/>
            <a:ext cx="216024" cy="83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71801" y="5965249"/>
            <a:ext cx="10801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mn-cs"/>
              </a:rPr>
              <a:t>G16 ABI cal. algorithm update</a:t>
            </a:r>
          </a:p>
        </p:txBody>
      </p:sp>
    </p:spTree>
    <p:extLst>
      <p:ext uri="{BB962C8B-B14F-4D97-AF65-F5344CB8AC3E}">
        <p14:creationId xmlns:p14="http://schemas.microsoft.com/office/powerpoint/2010/main" val="122723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68689"/>
            <a:ext cx="9144000" cy="2731165"/>
          </a:xfrm>
          <a:prstGeom prst="rect">
            <a:avLst/>
          </a:prstGeom>
        </p:spPr>
      </p:pic>
      <p:graphicFrame>
        <p:nvGraphicFramePr>
          <p:cNvPr id="9" name="表 8">
            <a:extLst>
              <a:ext uri="{FF2B5EF4-FFF2-40B4-BE49-F238E27FC236}">
                <a16:creationId xmlns:a16="http://schemas.microsoft.com/office/drawing/2014/main" xmlns="" id="{CAC9EA82-6B12-45E3-AA36-0AA7A28D5A4B}"/>
              </a:ext>
            </a:extLst>
          </p:cNvPr>
          <p:cNvGraphicFramePr>
            <a:graphicFrameLocks noGrp="1"/>
          </p:cNvGraphicFramePr>
          <p:nvPr>
            <p:extLst/>
          </p:nvPr>
        </p:nvGraphicFramePr>
        <p:xfrm>
          <a:off x="451061" y="1169328"/>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xmlns="" val="1129682067"/>
                    </a:ext>
                  </a:extLst>
                </a:gridCol>
                <a:gridCol w="664615">
                  <a:extLst>
                    <a:ext uri="{9D8B030D-6E8A-4147-A177-3AD203B41FA5}">
                      <a16:colId xmlns:a16="http://schemas.microsoft.com/office/drawing/2014/main" xmlns="" val="3460122845"/>
                    </a:ext>
                  </a:extLst>
                </a:gridCol>
                <a:gridCol w="664615">
                  <a:extLst>
                    <a:ext uri="{9D8B030D-6E8A-4147-A177-3AD203B41FA5}">
                      <a16:colId xmlns:a16="http://schemas.microsoft.com/office/drawing/2014/main" xmlns="" val="1791563895"/>
                    </a:ext>
                  </a:extLst>
                </a:gridCol>
                <a:gridCol w="664615">
                  <a:extLst>
                    <a:ext uri="{9D8B030D-6E8A-4147-A177-3AD203B41FA5}">
                      <a16:colId xmlns:a16="http://schemas.microsoft.com/office/drawing/2014/main" xmlns="" val="2641817671"/>
                    </a:ext>
                  </a:extLst>
                </a:gridCol>
                <a:gridCol w="664615">
                  <a:extLst>
                    <a:ext uri="{9D8B030D-6E8A-4147-A177-3AD203B41FA5}">
                      <a16:colId xmlns:a16="http://schemas.microsoft.com/office/drawing/2014/main" xmlns="" val="359817215"/>
                    </a:ext>
                  </a:extLst>
                </a:gridCol>
                <a:gridCol w="664615">
                  <a:extLst>
                    <a:ext uri="{9D8B030D-6E8A-4147-A177-3AD203B41FA5}">
                      <a16:colId xmlns:a16="http://schemas.microsoft.com/office/drawing/2014/main" xmlns="" val="875875644"/>
                    </a:ext>
                  </a:extLst>
                </a:gridCol>
                <a:gridCol w="664615">
                  <a:extLst>
                    <a:ext uri="{9D8B030D-6E8A-4147-A177-3AD203B41FA5}">
                      <a16:colId xmlns:a16="http://schemas.microsoft.com/office/drawing/2014/main" xmlns="" val="2027243740"/>
                    </a:ext>
                  </a:extLst>
                </a:gridCol>
                <a:gridCol w="664615">
                  <a:extLst>
                    <a:ext uri="{9D8B030D-6E8A-4147-A177-3AD203B41FA5}">
                      <a16:colId xmlns:a16="http://schemas.microsoft.com/office/drawing/2014/main" xmlns="" val="3285876400"/>
                    </a:ext>
                  </a:extLst>
                </a:gridCol>
                <a:gridCol w="664615">
                  <a:extLst>
                    <a:ext uri="{9D8B030D-6E8A-4147-A177-3AD203B41FA5}">
                      <a16:colId xmlns:a16="http://schemas.microsoft.com/office/drawing/2014/main" xmlns=""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xmlns=""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+0.57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0.40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xmlns=""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-0.07</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-0.10</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+0.35</a:t>
                      </a:r>
                    </a:p>
                  </a:txBody>
                  <a:tcPr marL="42203" marR="42203" anchor="ctr"/>
                </a:tc>
                <a:extLst>
                  <a:ext uri="{0D108BD9-81ED-4DB2-BD59-A6C34878D82A}">
                    <a16:rowId xmlns:a16="http://schemas.microsoft.com/office/drawing/2014/main" xmlns="" val="10004"/>
                  </a:ext>
                </a:extLst>
              </a:tr>
            </a:tbl>
          </a:graphicData>
        </a:graphic>
      </p:graphicFrame>
      <p:sp>
        <p:nvSpPr>
          <p:cNvPr id="10" name="テキスト ボックス 9">
            <a:extLst>
              <a:ext uri="{FF2B5EF4-FFF2-40B4-BE49-F238E27FC236}">
                <a16:creationId xmlns:a16="http://schemas.microsoft.com/office/drawing/2014/main" xmlns="" id="{1C6FFB28-0744-4297-A6EB-FCFA2F695440}"/>
              </a:ext>
            </a:extLst>
          </p:cNvPr>
          <p:cNvSpPr txBox="1"/>
          <p:nvPr/>
        </p:nvSpPr>
        <p:spPr>
          <a:xfrm>
            <a:off x="169775" y="831503"/>
            <a:ext cx="884704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Summary Statistics of Meteosat-8/SEVIRI IR Calibration Performance in 2017 (All uncertainties are k=1) </a:t>
            </a:r>
            <a:endParaRPr kumimoji="1"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xmlns="" id="{2200609E-0E68-47AF-8ADB-06833B8E56F8}"/>
              </a:ext>
            </a:extLst>
          </p:cNvPr>
          <p:cNvSpPr txBox="1"/>
          <p:nvPr/>
        </p:nvSpPr>
        <p:spPr>
          <a:xfrm>
            <a:off x="155575" y="2902185"/>
            <a:ext cx="8749185" cy="803297"/>
          </a:xfrm>
          <a:prstGeom prst="rect">
            <a:avLst/>
          </a:prstGeom>
          <a:noFill/>
        </p:spPr>
        <p:txBody>
          <a:bodyPr wrap="square" rtlCol="0">
            <a:spAutoFit/>
          </a:bodyPr>
          <a:lstStyle/>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The statistics are derived from Meteosat-8/SEVIRI Operational GSICS Re-Analysis Correction vs. Metop-A/IASI</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marR="0" lvl="0" indent="-176213"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Decontaminations introduce calibration jumps – most obvious in the IR13.4 channel due to ice contamination</a:t>
            </a:r>
          </a:p>
        </p:txBody>
      </p:sp>
      <p:sp>
        <p:nvSpPr>
          <p:cNvPr id="12" name="タイトル 1"/>
          <p:cNvSpPr txBox="1">
            <a:spLocks/>
          </p:cNvSpPr>
          <p:nvPr/>
        </p:nvSpPr>
        <p:spPr bwMode="auto">
          <a:xfrm>
            <a:off x="186172" y="160338"/>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rPr>
              <a:t>Calibration Performance: Meteosat-8/SEVIRI IR Bands</a:t>
            </a:r>
            <a:endParaRPr kumimoji="1" lang="ja-JP" altLang="en-US" sz="2400" b="1" i="0" u="none" strike="noStrike" kern="1200" cap="none" spc="0" normalizeH="0" baseline="0" noProof="0" dirty="0">
              <a:ln>
                <a:noFill/>
              </a:ln>
              <a:solidFill>
                <a:prstClr val="black"/>
              </a:solidFill>
              <a:effectLst/>
              <a:uLnTx/>
              <a:uFillTx/>
              <a:latin typeface="+mj-lt"/>
              <a:ea typeface="ＭＳ Ｐゴシック" panose="020B0600070205080204" pitchFamily="34" charset="-128"/>
              <a:cs typeface="Arial" pitchFamily="34" charset="0"/>
            </a:endParaRPr>
          </a:p>
        </p:txBody>
      </p:sp>
      <p:sp>
        <p:nvSpPr>
          <p:cNvPr id="14" name="正方形/長方形 13"/>
          <p:cNvSpPr/>
          <p:nvPr/>
        </p:nvSpPr>
        <p:spPr>
          <a:xfrm>
            <a:off x="186172" y="3760912"/>
            <a:ext cx="8868503"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Time series of Meteosat-8/SEVIRI Tb biases w.r.t. </a:t>
            </a:r>
            <a:r>
              <a:rPr kumimoji="0" lang="en-US" altLang="ja-JP" sz="1600" b="1" i="0" u="none" strike="noStrike" kern="1200" cap="none" spc="0" normalizeH="0" baseline="0" noProof="0" dirty="0" err="1">
                <a:ln>
                  <a:noFill/>
                </a:ln>
                <a:solidFill>
                  <a:prstClr val="black"/>
                </a:solidFill>
                <a:effectLst/>
                <a:uLnTx/>
                <a:uFillTx/>
                <a:ea typeface="ＭＳ Ｐゴシック" panose="020B0600070205080204" pitchFamily="34" charset="-128"/>
                <a:cs typeface="Arial" panose="020B0604020202020204" pitchFamily="34" charset="0"/>
              </a:rPr>
              <a:t>Metop</a:t>
            </a:r>
            <a:r>
              <a:rPr kumimoji="0" lang="en-US" altLang="ja-JP"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rPr>
              <a:t>-A/IASI at standard radiance</a:t>
            </a:r>
            <a:endParaRPr kumimoji="0" lang="ja-JP" altLang="en-US" sz="1600" b="1" i="0" u="none" strike="noStrike" kern="1200" cap="none" spc="0" normalizeH="0" baseline="0" noProof="0" dirty="0">
              <a:ln>
                <a:noFill/>
              </a:ln>
              <a:solidFill>
                <a:prstClr val="black"/>
              </a:solidFill>
              <a:effectLst/>
              <a:uLnTx/>
              <a:uFillTx/>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3077" y="5133115"/>
            <a:ext cx="996043" cy="1445079"/>
          </a:xfrm>
          <a:prstGeom prst="rect">
            <a:avLst/>
          </a:prstGeom>
        </p:spPr>
      </p:pic>
    </p:spTree>
    <p:extLst>
      <p:ext uri="{BB962C8B-B14F-4D97-AF65-F5344CB8AC3E}">
        <p14:creationId xmlns:p14="http://schemas.microsoft.com/office/powerpoint/2010/main" val="40100923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4588</TotalTime>
  <Words>3768</Words>
  <Application>Microsoft Office PowerPoint</Application>
  <PresentationFormat>화면 슬라이드 쇼(4:3)</PresentationFormat>
  <Paragraphs>765</Paragraphs>
  <Slides>26</Slides>
  <Notes>1</Notes>
  <HiddenSlides>0</HiddenSlides>
  <MMClips>0</MMClips>
  <ScaleCrop>false</ScaleCrop>
  <HeadingPairs>
    <vt:vector size="4" baseType="variant">
      <vt:variant>
        <vt:lpstr>테마</vt:lpstr>
      </vt:variant>
      <vt:variant>
        <vt:i4>2</vt:i4>
      </vt:variant>
      <vt:variant>
        <vt:lpstr>슬라이드 제목</vt:lpstr>
      </vt:variant>
      <vt:variant>
        <vt:i4>26</vt:i4>
      </vt:variant>
    </vt:vector>
  </HeadingPairs>
  <TitlesOfParts>
    <vt:vector size="28" baseType="lpstr">
      <vt:lpstr>1_Office Theme</vt:lpstr>
      <vt:lpstr>Office Theme</vt:lpstr>
      <vt:lpstr>GSICS-EP-19 debrief  19th GSICS Executive Panel, Bangalore, India, 1-2 June 2018 </vt:lpstr>
      <vt:lpstr>GSICS-EP-19</vt:lpstr>
      <vt:lpstr>GSICS EP Approvals/Agreements on GDWG Activities</vt:lpstr>
      <vt:lpstr>Instruments Event Logging</vt:lpstr>
      <vt:lpstr>GSICS Annual State of the Observing System</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Public Facing Websites</vt:lpstr>
      <vt:lpstr>Introduction of information for performance monitoring</vt:lpstr>
      <vt:lpstr>Summary of information for performance monitoring</vt:lpstr>
      <vt:lpstr>Current GSICS reference instruments </vt:lpstr>
      <vt:lpstr>Suggested criteria and Procedures as GSICS References</vt:lpstr>
      <vt:lpstr>GSICS and OSCAR/Space Database (WMO)</vt:lpstr>
      <vt:lpstr>GSICS Reference Documents (WMO)</vt:lpstr>
      <vt:lpstr>Hyperspectral intercalibration and reprocessing</vt:lpstr>
      <vt:lpstr>Maturity status of each GSICS product</vt:lpstr>
      <vt:lpstr>GSICS for Space Weather</vt:lpstr>
      <vt:lpstr>GSICS space weather</vt:lpstr>
      <vt:lpstr>Actions from GSICS-EP-19</vt:lpstr>
      <vt:lpstr>Actions from GSICS-EP-19</vt:lpstr>
      <vt:lpstr>Thanks for your attention!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JLafeuille</dc:creator>
  <cp:lastModifiedBy>mj</cp:lastModifiedBy>
  <cp:revision>187</cp:revision>
  <cp:lastPrinted>2015-04-13T09:11:56Z</cp:lastPrinted>
  <dcterms:created xsi:type="dcterms:W3CDTF">2014-11-15T13:54:40Z</dcterms:created>
  <dcterms:modified xsi:type="dcterms:W3CDTF">2018-07-17T07:54:36Z</dcterms:modified>
</cp:coreProperties>
</file>