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95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4A47-5DAE-4E3D-B510-B3EB27EE5CC2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90EA1-E13E-4C6E-9166-8D3A32DA8A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69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8243"/>
            <a:fld id="{B3123BCD-06C1-4979-A4B6-929E88FE602B}" type="slidenum">
              <a:rPr lang="de-DE" smtClean="0"/>
              <a:pPr defTabSz="878243"/>
              <a:t>1</a:t>
            </a:fld>
            <a:endParaRPr lang="de-DE" dirty="0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1931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8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069904" y="230586"/>
            <a:ext cx="3074096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208" y="532564"/>
            <a:ext cx="2413489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 userDrawn="1"/>
        </p:nvGrpSpPr>
        <p:grpSpPr>
          <a:xfrm>
            <a:off x="6073203" y="5858397"/>
            <a:ext cx="2893854" cy="314922"/>
            <a:chOff x="369889" y="5092835"/>
            <a:chExt cx="3135008" cy="314922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" name="Clip" r:id="rId5" imgW="3809524" imgH="2619048" progId="">
                    <p:embed/>
                  </p:oleObj>
                </mc:Choice>
                <mc:Fallback>
                  <p:oleObj name="Clip" r:id="rId5" imgW="3809524" imgH="2619048" progId="">
                    <p:embed/>
                    <p:pic>
                      <p:nvPicPr>
                        <p:cNvPr id="0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2677" y="5298398"/>
                          <a:ext cx="168034" cy="109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7" name="Clip" r:id="rId7" imgW="2835360" imgH="1920600" progId="">
                    <p:embed/>
                  </p:oleObj>
                </mc:Choice>
                <mc:Fallback>
                  <p:oleObj name="Clip" r:id="rId7" imgW="2835360" imgH="1920600" progId="">
                    <p:embed/>
                    <p:pic>
                      <p:nvPicPr>
                        <p:cNvPr id="0" name="Object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89" y="5298398"/>
                          <a:ext cx="159887" cy="104250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1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7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19138" y="6319136"/>
            <a:ext cx="152287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139632" y="6613452"/>
            <a:ext cx="850604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246" name="Picture 245" descr="30years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2763" y="108058"/>
            <a:ext cx="965002" cy="1387587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29D3-1ABD-454F-8BBE-82E962257927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9668-3521-45FD-9857-9D686E37D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document_management/Working_Groups/WGCV/Meetings/WGCV-44/WGCV_44_draft_agenda_tbl_v1.1.pdf" TargetMode="External"/><Relationship Id="rId2" Type="http://schemas.openxmlformats.org/officeDocument/2006/relationships/hyperlink" Target="http://ceos.org/meetings/wgcv-4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807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4405825" y="3096930"/>
            <a:ext cx="4527160" cy="1701799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417623" y="1103028"/>
            <a:ext cx="8515362" cy="2686011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 lvl="0">
              <a:defRPr/>
            </a:pPr>
            <a:r>
              <a:rPr lang="en-GB" sz="2800" dirty="0"/>
              <a:t>WGCV-GSICS interactions</a:t>
            </a:r>
            <a:endParaRPr lang="en-US" sz="2800" kern="0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79388" lvl="0"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17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July 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WGCV 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de-DE" sz="2400" dirty="0"/>
              <a:t>WGCV-44: </a:t>
            </a:r>
            <a:r>
              <a:rPr lang="de-DE" sz="2400" dirty="0">
                <a:hlinkClick r:id="rId2"/>
              </a:rPr>
              <a:t>http://ceos.org/meetings/wgcv-44</a:t>
            </a:r>
            <a:r>
              <a:rPr lang="de-DE" sz="2400" dirty="0" smtClean="0">
                <a:hlinkClick r:id="rId2"/>
              </a:rPr>
              <a:t>/</a:t>
            </a:r>
            <a:endParaRPr lang="de-DE" sz="2400" dirty="0" smtClean="0"/>
          </a:p>
          <a:p>
            <a:pPr fontAlgn="base"/>
            <a:r>
              <a:rPr lang="en-US" sz="2400" b="1" dirty="0" smtClean="0"/>
              <a:t>44th </a:t>
            </a:r>
            <a:r>
              <a:rPr lang="en-US" sz="2400" b="1" dirty="0"/>
              <a:t>Plenary of </a:t>
            </a:r>
            <a:r>
              <a:rPr lang="en-US" sz="2400" b="1" dirty="0" smtClean="0"/>
              <a:t>Working </a:t>
            </a:r>
            <a:r>
              <a:rPr lang="en-US" sz="2400" b="1" dirty="0"/>
              <a:t>Group on Calibration &amp; Validation </a:t>
            </a:r>
            <a:endParaRPr lang="en-US" sz="2400" dirty="0"/>
          </a:p>
          <a:p>
            <a:pPr fontAlgn="base"/>
            <a:r>
              <a:rPr lang="en-US" sz="2400" b="1" dirty="0" smtClean="0"/>
              <a:t>Event </a:t>
            </a:r>
            <a:r>
              <a:rPr lang="en-US" sz="2400" b="1" dirty="0"/>
              <a:t>Dates: </a:t>
            </a:r>
            <a:r>
              <a:rPr lang="en-US" sz="2400" dirty="0"/>
              <a:t>August 28th - 31st, 2018 </a:t>
            </a:r>
          </a:p>
          <a:p>
            <a:pPr fontAlgn="base"/>
            <a:r>
              <a:rPr lang="en-US" sz="2400" b="1" dirty="0" smtClean="0"/>
              <a:t>Location</a:t>
            </a:r>
            <a:r>
              <a:rPr lang="en-US" sz="2400" b="1" dirty="0"/>
              <a:t>: Darmstadt, Germany</a:t>
            </a:r>
            <a:endParaRPr lang="en-US" sz="2400" dirty="0"/>
          </a:p>
          <a:p>
            <a:r>
              <a:rPr lang="en-US" sz="2400" dirty="0" smtClean="0">
                <a:hlinkClick r:id="rId3"/>
              </a:rPr>
              <a:t>Draft Agenda</a:t>
            </a:r>
            <a:r>
              <a:rPr lang="en-US" sz="2400" dirty="0" smtClean="0"/>
              <a:t> includes:</a:t>
            </a:r>
          </a:p>
          <a:p>
            <a:r>
              <a:rPr lang="en-US" sz="2400" b="1" dirty="0"/>
              <a:t>WGCV Interactions with external entities </a:t>
            </a:r>
            <a:endParaRPr lang="en-US" sz="2400" b="1" dirty="0" smtClean="0"/>
          </a:p>
          <a:p>
            <a:r>
              <a:rPr lang="en-US" sz="2400" dirty="0" smtClean="0"/>
              <a:t>Proposed </a:t>
            </a:r>
            <a:r>
              <a:rPr lang="en-US" sz="2400" dirty="0"/>
              <a:t>topics could include: </a:t>
            </a:r>
            <a:endParaRPr lang="en-US" sz="2400" dirty="0" smtClean="0"/>
          </a:p>
          <a:p>
            <a:pPr lvl="1"/>
            <a:r>
              <a:rPr lang="en-US" sz="1800" dirty="0" smtClean="0"/>
              <a:t>GSICS </a:t>
            </a:r>
            <a:r>
              <a:rPr lang="en-US" sz="1800" dirty="0"/>
              <a:t>Interactions </a:t>
            </a:r>
            <a:endParaRPr lang="en-US" sz="1800" dirty="0" smtClean="0"/>
          </a:p>
          <a:p>
            <a:pPr lvl="1"/>
            <a:r>
              <a:rPr lang="en-US" sz="1800" dirty="0" smtClean="0"/>
              <a:t>GSICS </a:t>
            </a:r>
            <a:r>
              <a:rPr lang="en-US" sz="1800" dirty="0"/>
              <a:t>Executive Panel; </a:t>
            </a:r>
            <a:endParaRPr lang="en-US" sz="1800" dirty="0" smtClean="0"/>
          </a:p>
          <a:p>
            <a:pPr lvl="1"/>
            <a:r>
              <a:rPr lang="en-US" sz="1800" dirty="0" smtClean="0"/>
              <a:t>GRWG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smtClean="0"/>
              <a:t>Subgroup updates</a:t>
            </a:r>
          </a:p>
          <a:p>
            <a:r>
              <a:rPr lang="en-US" dirty="0" smtClean="0"/>
              <a:t>Who will attend?</a:t>
            </a:r>
          </a:p>
          <a:p>
            <a:r>
              <a:rPr lang="en-US" dirty="0" smtClean="0"/>
              <a:t>Proposed topics for interaction? </a:t>
            </a:r>
            <a:endParaRPr lang="en-US" dirty="0"/>
          </a:p>
          <a:p>
            <a:pPr lvl="1"/>
            <a:endParaRPr lang="de-DE" sz="24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70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Ideas for GSICS-WGCV interactions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en-GB" sz="2200" dirty="0" smtClean="0"/>
              <a:t>UV/VIS </a:t>
            </a:r>
          </a:p>
          <a:p>
            <a:pPr lvl="1"/>
            <a:r>
              <a:rPr lang="en-GB" sz="1800" dirty="0"/>
              <a:t>GSICS-WGCV/IVOS pre-launch </a:t>
            </a:r>
            <a:r>
              <a:rPr lang="en-GB" sz="1800" dirty="0" err="1"/>
              <a:t>charaterisation</a:t>
            </a:r>
            <a:r>
              <a:rPr lang="en-GB" sz="1800" dirty="0"/>
              <a:t> best practice workshop. </a:t>
            </a:r>
          </a:p>
          <a:p>
            <a:pPr lvl="2"/>
            <a:r>
              <a:rPr lang="en-GB" sz="1600" dirty="0"/>
              <a:t>Received proposal from RAL (UK) to host this workshop – sometime in 2019</a:t>
            </a:r>
            <a:r>
              <a:rPr lang="en-GB" sz="1600" dirty="0" smtClean="0"/>
              <a:t>?</a:t>
            </a:r>
          </a:p>
          <a:p>
            <a:pPr lvl="2"/>
            <a:endParaRPr lang="en-GB" sz="1400" dirty="0" smtClean="0"/>
          </a:p>
          <a:p>
            <a:r>
              <a:rPr lang="en-GB" sz="2200" dirty="0" smtClean="0"/>
              <a:t>VIS/NIR </a:t>
            </a:r>
          </a:p>
          <a:p>
            <a:pPr lvl="1"/>
            <a:r>
              <a:rPr lang="en-GB" sz="1800" dirty="0" smtClean="0"/>
              <a:t>Best </a:t>
            </a:r>
            <a:r>
              <a:rPr lang="en-GB" sz="1800" dirty="0"/>
              <a:t>practice to characterise MTF </a:t>
            </a:r>
            <a:endParaRPr lang="en-GB" sz="1800" dirty="0" smtClean="0"/>
          </a:p>
          <a:p>
            <a:pPr lvl="1"/>
            <a:r>
              <a:rPr lang="en-GB" sz="1800" dirty="0" smtClean="0"/>
              <a:t>2019 </a:t>
            </a:r>
            <a:r>
              <a:rPr lang="en-GB" sz="1800" dirty="0"/>
              <a:t>Lunar Calibration </a:t>
            </a:r>
            <a:r>
              <a:rPr lang="en-GB" sz="1800" dirty="0" smtClean="0"/>
              <a:t>Workshop</a:t>
            </a:r>
            <a:endParaRPr lang="en-GB" sz="1800" dirty="0"/>
          </a:p>
          <a:p>
            <a:r>
              <a:rPr lang="en-GB" sz="2200" dirty="0" smtClean="0"/>
              <a:t>Infrared</a:t>
            </a:r>
          </a:p>
          <a:p>
            <a:pPr lvl="1"/>
            <a:r>
              <a:rPr lang="en-GB" sz="1800" dirty="0" smtClean="0"/>
              <a:t>Best </a:t>
            </a:r>
            <a:r>
              <a:rPr lang="en-GB" sz="1800" dirty="0" smtClean="0"/>
              <a:t>practice for IR hyperspectral sounder L1 </a:t>
            </a:r>
            <a:r>
              <a:rPr lang="en-GB" sz="1800" dirty="0" smtClean="0"/>
              <a:t>processing</a:t>
            </a:r>
          </a:p>
          <a:p>
            <a:pPr lvl="1"/>
            <a:r>
              <a:rPr lang="en-US" sz="1800" dirty="0" smtClean="0"/>
              <a:t>Potential </a:t>
            </a:r>
            <a:r>
              <a:rPr lang="en-US" sz="1800" dirty="0"/>
              <a:t>workshop on development of SI-traceable hyperspectral reference </a:t>
            </a:r>
            <a:r>
              <a:rPr lang="en-US" sz="1800" dirty="0" smtClean="0"/>
              <a:t>instrument (web meeting in Autumn 2018)</a:t>
            </a:r>
            <a:endParaRPr lang="en-GB" sz="1800" dirty="0" smtClean="0"/>
          </a:p>
          <a:p>
            <a:pPr lvl="1"/>
            <a:endParaRPr lang="en-GB" sz="1400" dirty="0" smtClean="0"/>
          </a:p>
          <a:p>
            <a:r>
              <a:rPr lang="en-GB" sz="2200" dirty="0" smtClean="0"/>
              <a:t>Microwave </a:t>
            </a:r>
          </a:p>
          <a:p>
            <a:pPr lvl="1"/>
            <a:r>
              <a:rPr lang="en-GB" sz="1800" dirty="0" smtClean="0"/>
              <a:t>Development </a:t>
            </a:r>
            <a:r>
              <a:rPr lang="en-GB" sz="1800" dirty="0"/>
              <a:t>of NRT inter-calibration products for Microwave </a:t>
            </a:r>
            <a:r>
              <a:rPr lang="en-GB" sz="1800" dirty="0" smtClean="0"/>
              <a:t>Imagers</a:t>
            </a:r>
          </a:p>
          <a:p>
            <a:pPr lvl="1"/>
            <a:r>
              <a:rPr lang="en-GB" sz="1800" dirty="0" smtClean="0"/>
              <a:t>WGCV </a:t>
            </a:r>
            <a:r>
              <a:rPr lang="en-GB" sz="1800" dirty="0"/>
              <a:t>MWSG – meeting immediately before WGCV-44 Plenary</a:t>
            </a:r>
          </a:p>
          <a:p>
            <a:pPr lvl="1"/>
            <a:r>
              <a:rPr lang="en-GB" sz="1800" dirty="0" smtClean="0"/>
              <a:t>Will be discussed at </a:t>
            </a:r>
            <a:r>
              <a:rPr lang="en-GB" sz="1800" dirty="0" smtClean="0">
                <a:hlinkClick r:id="rId2"/>
              </a:rPr>
              <a:t>MWSG web meeting 18 July 2018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76710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7252</TotalTime>
  <Words>107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Office Theme</vt:lpstr>
      <vt:lpstr>Clip</vt:lpstr>
      <vt:lpstr>PowerPoint Presentation</vt:lpstr>
      <vt:lpstr>WGCV Plenary</vt:lpstr>
      <vt:lpstr>Ideas for GSICS-WGCV interactions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RSP Calibration Coordination Meeting</dc:title>
  <dc:creator>Tim Hewison</dc:creator>
  <cp:lastModifiedBy>Tim Hewison</cp:lastModifiedBy>
  <cp:revision>64</cp:revision>
  <dcterms:created xsi:type="dcterms:W3CDTF">2016-10-26T10:57:47Z</dcterms:created>
  <dcterms:modified xsi:type="dcterms:W3CDTF">2018-07-12T12:21:54Z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1000105</vt:lpwstr>
  </property>
  <property fmtid="{D5CDD505-2E9C-101B-9397-08002B2CF9AE}" pid="3" name="DM_DOCNAME">
    <vt:lpwstr>RSP Calibration Coordination Meeting 2018-07</vt:lpwstr>
  </property>
  <property fmtid="{D5CDD505-2E9C-101B-9397-08002B2CF9AE}" pid="4" name="DM_AUTHOR">
    <vt:lpwstr>HewisonT</vt:lpwstr>
  </property>
  <property fmtid="{D5CDD505-2E9C-101B-9397-08002B2CF9AE}" pid="5" name="DM_E_DOC_NO">
    <vt:lpwstr>EUM/RSP/VWG/18/1000105</vt:lpwstr>
  </property>
  <property fmtid="{D5CDD505-2E9C-101B-9397-08002B2CF9AE}" pid="6" name="DM_E_VER_NO">
    <vt:lpwstr>1</vt:lpwstr>
  </property>
  <property fmtid="{D5CDD505-2E9C-101B-9397-08002B2CF9AE}" pid="7" name="DM_E_ISS_DATE">
    <vt:lpwstr>11 June 2018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</Properties>
</file>