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1"/>
  </p:notesMasterIdLst>
  <p:handoutMasterIdLst>
    <p:handoutMasterId r:id="rId12"/>
  </p:handoutMasterIdLst>
  <p:sldIdLst>
    <p:sldId id="589" r:id="rId2"/>
    <p:sldId id="590" r:id="rId3"/>
    <p:sldId id="591" r:id="rId4"/>
    <p:sldId id="596" r:id="rId5"/>
    <p:sldId id="587" r:id="rId6"/>
    <p:sldId id="592" r:id="rId7"/>
    <p:sldId id="593" r:id="rId8"/>
    <p:sldId id="595" r:id="rId9"/>
    <p:sldId id="594" r:id="rId10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196">
          <p15:clr>
            <a:srgbClr val="A4A3A4"/>
          </p15:clr>
        </p15:guide>
        <p15:guide id="11" pos="155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2235">
          <p15:clr>
            <a:srgbClr val="A4A3A4"/>
          </p15:clr>
        </p15:guide>
        <p15:guide id="15" pos="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E2"/>
    <a:srgbClr val="00205B"/>
    <a:srgbClr val="FE5000"/>
    <a:srgbClr val="C5B9AC"/>
    <a:srgbClr val="CB333B"/>
    <a:srgbClr val="FEDB00"/>
    <a:srgbClr val="968C83"/>
    <a:srgbClr val="99C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0299" autoAdjust="0"/>
  </p:normalViewPr>
  <p:slideViewPr>
    <p:cSldViewPr snapToGrid="0">
      <p:cViewPr varScale="1">
        <p:scale>
          <a:sx n="73" d="100"/>
          <a:sy n="73" d="100"/>
        </p:scale>
        <p:origin x="204" y="6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12963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8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8274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jpg"/><Relationship Id="rId7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9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6145001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632" name="Clip" r:id="rId5" imgW="3809524" imgH="2619048" progId="">
                    <p:embed/>
                  </p:oleObj>
                </mc:Choice>
                <mc:Fallback>
                  <p:oleObj name="Clip" r:id="rId5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633" name="Clip" r:id="rId7" imgW="2835360" imgH="1920600" progId="">
                    <p:embed/>
                  </p:oleObj>
                </mc:Choice>
                <mc:Fallback>
                  <p:oleObj name="Clip" r:id="rId7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247" name="Rectangle 246"/>
          <p:cNvSpPr/>
          <p:nvPr userDrawn="1"/>
        </p:nvSpPr>
        <p:spPr bwMode="auto">
          <a:xfrm>
            <a:off x="8817935" y="6598211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45" name="Rectangle 244"/>
          <p:cNvSpPr/>
          <p:nvPr userDrawn="1"/>
        </p:nvSpPr>
        <p:spPr bwMode="auto">
          <a:xfrm>
            <a:off x="111148" y="6613451"/>
            <a:ext cx="353547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1588" y="662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3848101" y="6624000"/>
            <a:ext cx="25298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541020" y="6624000"/>
            <a:ext cx="275844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nl-NL" sz="800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EUM/RSP/VWG/18/1007015, v1 Draft, 6 July 2018</a:t>
            </a: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77190" y="6570139"/>
            <a:ext cx="3257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9CC606-8418-49EA-9DB7-3FFD72983DD3}" type="slidenum">
              <a:rPr lang="de-DE" sz="900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iming>
    <p:tnLst>
      <p:par>
        <p:cTn id="1" dur="indefinite" restart="never" nodeType="tmRoot"/>
      </p:par>
    </p:tnLst>
  </p:timing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bin/view/Development/2018041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gms-info.org/Agendas/WP/CGMS-46-CGMS-WP-2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4965700" y="3096929"/>
            <a:ext cx="4711700" cy="170179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>
              <a:spcBef>
                <a:spcPct val="20000"/>
              </a:spcBef>
              <a:defRPr/>
            </a:pP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Tim Hewison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GSICS Microwave Sub-Group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 July 2018</a:t>
            </a:r>
            <a:endParaRPr lang="en-GB" sz="20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 title="[DM_DOCNAME]"/>
          <p:cNvSpPr txBox="1"/>
          <p:nvPr/>
        </p:nvSpPr>
        <p:spPr>
          <a:xfrm>
            <a:off x="2566800" y="1101600"/>
            <a:ext cx="7113600" cy="198000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lvl="0" algn="r">
              <a:defRPr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Ideas for NRT 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Microwave Imager </a:t>
            </a:r>
            <a:b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inter-calibration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en-GB" sz="28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– as presented on </a:t>
            </a:r>
            <a:r>
              <a:rPr lang="en-GB" dirty="0" smtClean="0">
                <a:hlinkClick r:id="rId2"/>
              </a:rPr>
              <a:t>2018-05-22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000" dirty="0"/>
              <a:t>CGMS </a:t>
            </a:r>
            <a:r>
              <a:rPr lang="en-GB" sz="3000" dirty="0" smtClean="0"/>
              <a:t>actions from </a:t>
            </a:r>
            <a:r>
              <a:rPr lang="en-GB" sz="3000" dirty="0"/>
              <a:t>discussions in CEOS </a:t>
            </a:r>
            <a:r>
              <a:rPr lang="en-GB" sz="3000" dirty="0" smtClean="0"/>
              <a:t>SIT</a:t>
            </a:r>
          </a:p>
          <a:p>
            <a:pPr lvl="1"/>
            <a:r>
              <a:rPr lang="en-US" sz="2600" dirty="0"/>
              <a:t>WMO WGIII/ 5.1.1 A45.02 Update the risks assessment and gap analysis of implementation against the CGMS baseline; include the potential risk of gaps in the capability for passive microwave imaging in this </a:t>
            </a:r>
            <a:r>
              <a:rPr lang="en-US" sz="2600" dirty="0" smtClean="0"/>
              <a:t>update</a:t>
            </a:r>
          </a:p>
          <a:p>
            <a:pPr lvl="1"/>
            <a:r>
              <a:rPr lang="en-US" sz="2600" dirty="0" smtClean="0"/>
              <a:t>H.2 </a:t>
            </a:r>
            <a:r>
              <a:rPr lang="en-US" sz="2600" dirty="0"/>
              <a:t>A45.20 CGMS to endorse the gap analysis report and the coordinated action plan </a:t>
            </a:r>
            <a:r>
              <a:rPr lang="en-US" sz="2600" dirty="0" smtClean="0"/>
              <a:t>in writing </a:t>
            </a:r>
            <a:r>
              <a:rPr lang="en-US" sz="2600" dirty="0"/>
              <a:t>prior to CEOS 2017 plenary meeting, to the Joint CEOS-CGMS </a:t>
            </a:r>
            <a:r>
              <a:rPr lang="en-US" sz="2600" dirty="0" smtClean="0"/>
              <a:t>WG Climate </a:t>
            </a:r>
          </a:p>
          <a:p>
            <a:pPr lvl="2"/>
            <a:r>
              <a:rPr lang="en-US" sz="2000" dirty="0"/>
              <a:t>CEOS endorsed the ECV gap analysis report and the coordinated action plan</a:t>
            </a:r>
          </a:p>
          <a:p>
            <a:pPr lvl="2"/>
            <a:r>
              <a:rPr lang="en-US" sz="2000" dirty="0"/>
              <a:t>Will be forwarded now to CGMS 46 for endorsement - expected first week of June</a:t>
            </a:r>
          </a:p>
          <a:p>
            <a:pPr lvl="2"/>
            <a:r>
              <a:rPr lang="en-US" sz="2000" dirty="0"/>
              <a:t>Important recommendation from GSICS </a:t>
            </a:r>
            <a:r>
              <a:rPr lang="en-US" sz="2000" dirty="0" err="1"/>
              <a:t>PoV</a:t>
            </a:r>
            <a:r>
              <a:rPr lang="en-US" sz="2000" dirty="0"/>
              <a:t>:</a:t>
            </a:r>
          </a:p>
          <a:p>
            <a:pPr lvl="2"/>
            <a:r>
              <a:rPr lang="en-US" sz="2000" i="1" dirty="0"/>
              <a:t>CEOS and CGMS agencies to add the delivery of FCDRs for each individual satellite instrument (linked to relevant precursor instrument series) to their agency remit</a:t>
            </a:r>
            <a:r>
              <a:rPr lang="en-US" sz="2000" i="1" dirty="0" smtClean="0"/>
              <a:t>.</a:t>
            </a:r>
            <a:endParaRPr lang="en-US" sz="2000" dirty="0" smtClean="0"/>
          </a:p>
          <a:p>
            <a:pPr lvl="2"/>
            <a:endParaRPr lang="en-GB" sz="2000" dirty="0" smtClean="0"/>
          </a:p>
          <a:p>
            <a:r>
              <a:rPr lang="en-GB" sz="3000" dirty="0" smtClean="0"/>
              <a:t>Triggered AGU special session on potential ECV gaps </a:t>
            </a:r>
          </a:p>
          <a:p>
            <a:pPr lvl="1"/>
            <a:r>
              <a:rPr lang="en-GB" sz="2600" dirty="0" smtClean="0"/>
              <a:t>(</a:t>
            </a:r>
            <a:r>
              <a:rPr lang="en-GB" sz="2600" dirty="0"/>
              <a:t>SST, </a:t>
            </a:r>
            <a:r>
              <a:rPr lang="en-GB" sz="2600" dirty="0" err="1"/>
              <a:t>precip</a:t>
            </a:r>
            <a:r>
              <a:rPr lang="en-GB" sz="2600" dirty="0"/>
              <a:t>, snow, ice, etc</a:t>
            </a:r>
            <a:r>
              <a:rPr lang="en-GB" sz="2600" dirty="0" smtClean="0"/>
              <a:t>.)</a:t>
            </a:r>
          </a:p>
          <a:p>
            <a:pPr lvl="1"/>
            <a:endParaRPr lang="en-GB" sz="2600" dirty="0" smtClean="0"/>
          </a:p>
          <a:p>
            <a:r>
              <a:rPr lang="en-GB" sz="3000" dirty="0" smtClean="0"/>
              <a:t>My Recommendation: </a:t>
            </a:r>
          </a:p>
          <a:p>
            <a:pPr lvl="1"/>
            <a:r>
              <a:rPr lang="en-GB" sz="2600" dirty="0" smtClean="0"/>
              <a:t>GSICS Microwave Sub-group to consider strategy to mitigate risk of gaps in microwave imager constellation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02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Microwave Imagers: Current and Planned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83" y="878857"/>
            <a:ext cx="7165661" cy="514658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4" t="45260" r="13532" b="49425"/>
          <a:stretch/>
        </p:blipFill>
        <p:spPr>
          <a:xfrm>
            <a:off x="6666521" y="4368799"/>
            <a:ext cx="703387" cy="27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4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 CGMS-46 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615781"/>
              </p:ext>
            </p:extLst>
          </p:nvPr>
        </p:nvGraphicFramePr>
        <p:xfrm>
          <a:off x="266700" y="1862732"/>
          <a:ext cx="9447214" cy="2291740"/>
        </p:xfrm>
        <a:graphic>
          <a:graphicData uri="http://schemas.openxmlformats.org/drawingml/2006/table">
            <a:tbl>
              <a:tblPr/>
              <a:tblGrid>
                <a:gridCol w="646820"/>
                <a:gridCol w="583049"/>
                <a:gridCol w="583049"/>
                <a:gridCol w="2942575"/>
                <a:gridCol w="2906134"/>
                <a:gridCol w="619489"/>
                <a:gridCol w="583049"/>
                <a:gridCol w="583049"/>
              </a:tblGrid>
              <a:tr h="444702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WGI actions open from previous plenary sessions (at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CGMS-46)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2379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Actionee</a:t>
                      </a: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AGN item</a:t>
                      </a: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#</a:t>
                      </a: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feedback/closing document</a:t>
                      </a: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Deadline</a:t>
                      </a: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HLPP ref</a:t>
                      </a: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459029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GSICS</a:t>
                      </a: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A46.xx</a:t>
                      </a: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passive microwave observations: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GSICS is requested to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 expert meeting on the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intercalibration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operational PMW sensors to meet the WIGOS 2040 targets for a coordinated effort to share information on current and future PMW instruments and report to CGMS-47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(CGMS-46-EUM-WP-14)</a:t>
                      </a: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CGMS-47</a:t>
                      </a: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</a:t>
                      </a: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66700" y="1063858"/>
            <a:ext cx="79472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77777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Draft list of plenary actions resulting from CGMS-46 discussions (11 June 2018)</a:t>
            </a:r>
            <a:r>
              <a:rPr lang="en-GB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000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https://www.cgms-info.org/Agendas/WP/CGMS-46-CGMS-WP-29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266700" y="4447553"/>
            <a:ext cx="94472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sz="2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How will this action be addressed</a:t>
            </a:r>
            <a:r>
              <a:rPr lang="en-GB" sz="2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709200" lvl="1" indent="-252000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sz="2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e.g. Extended session/side meeting at GRWG/GDWG?</a:t>
            </a:r>
          </a:p>
          <a:p>
            <a:pPr marL="709200" lvl="1" indent="-252000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sz="2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 at a microwave conference?</a:t>
            </a:r>
            <a:endParaRPr lang="en-GB" sz="2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52000" indent="-252000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GB" sz="2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52000" indent="-252000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sz="2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One </a:t>
            </a:r>
            <a:r>
              <a:rPr lang="en-GB" sz="2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potential theme for such a meeting would </a:t>
            </a:r>
            <a:r>
              <a:rPr lang="en-GB" sz="2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be:</a:t>
            </a:r>
          </a:p>
          <a:p>
            <a:pPr marL="709200" lvl="1" indent="-252000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sz="2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 develop </a:t>
            </a:r>
            <a:r>
              <a:rPr lang="en-GB" sz="2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inter-calibration products for microwave </a:t>
            </a:r>
            <a:r>
              <a:rPr lang="en-GB" sz="2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imagers…</a:t>
            </a:r>
            <a:endParaRPr lang="en-GB" sz="2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96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for </a:t>
            </a:r>
            <a:r>
              <a:rPr lang="en-US" dirty="0" smtClean="0"/>
              <a:t>GSICS </a:t>
            </a:r>
            <a:r>
              <a:rPr lang="en-US" dirty="0"/>
              <a:t>to develop NRT products for </a:t>
            </a:r>
            <a:r>
              <a:rPr lang="en-US" dirty="0" smtClean="0"/>
              <a:t>MWIs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992187"/>
            <a:ext cx="9447213" cy="5722121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Near Real-Time</a:t>
            </a:r>
          </a:p>
          <a:p>
            <a:pPr lvl="1"/>
            <a:r>
              <a:rPr lang="en-GB" dirty="0" smtClean="0"/>
              <a:t>For use in L2 processing chains</a:t>
            </a:r>
          </a:p>
          <a:p>
            <a:pPr lvl="1"/>
            <a:r>
              <a:rPr lang="en-GB" dirty="0" smtClean="0"/>
              <a:t>Assumes biases change slowly day-to-day</a:t>
            </a:r>
          </a:p>
          <a:p>
            <a:pPr lvl="1"/>
            <a:r>
              <a:rPr lang="en-GB" dirty="0" smtClean="0"/>
              <a:t>Current GSICS NRT products:</a:t>
            </a:r>
          </a:p>
          <a:p>
            <a:pPr lvl="2"/>
            <a:r>
              <a:rPr lang="en-GB" dirty="0" smtClean="0"/>
              <a:t>GEO-LEO IR NRT – Typically from t-1d to t-14d</a:t>
            </a:r>
          </a:p>
          <a:p>
            <a:pPr lvl="2"/>
            <a:r>
              <a:rPr lang="en-GB" dirty="0"/>
              <a:t>GEO-LEO </a:t>
            </a:r>
            <a:r>
              <a:rPr lang="en-GB" dirty="0" smtClean="0"/>
              <a:t>VIS </a:t>
            </a:r>
            <a:r>
              <a:rPr lang="en-GB" dirty="0"/>
              <a:t>NRT – Typically from t-1d to </a:t>
            </a:r>
            <a:r>
              <a:rPr lang="en-GB" dirty="0" smtClean="0"/>
              <a:t>t-30d</a:t>
            </a:r>
            <a:endParaRPr lang="en-GB" dirty="0"/>
          </a:p>
          <a:p>
            <a:endParaRPr lang="en-US" dirty="0"/>
          </a:p>
          <a:p>
            <a:r>
              <a:rPr lang="en-US" dirty="0"/>
              <a:t>Climate applications </a:t>
            </a:r>
            <a:endParaRPr lang="en-US" dirty="0" smtClean="0"/>
          </a:p>
          <a:p>
            <a:pPr lvl="1"/>
            <a:r>
              <a:rPr lang="en-US" dirty="0" smtClean="0"/>
              <a:t>of temperature sounders covered </a:t>
            </a:r>
            <a:r>
              <a:rPr lang="en-US" dirty="0"/>
              <a:t>by NOAA </a:t>
            </a:r>
            <a:r>
              <a:rPr lang="en-US" dirty="0" smtClean="0"/>
              <a:t>(C. Zou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dirty="0" smtClean="0"/>
              <a:t>of humidity sounders covered </a:t>
            </a:r>
            <a:r>
              <a:rPr lang="en-US" dirty="0"/>
              <a:t>by C3S </a:t>
            </a:r>
            <a:r>
              <a:rPr lang="en-US" dirty="0" smtClean="0"/>
              <a:t>(T. Hanschmann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of microwave imagers covered </a:t>
            </a:r>
            <a:r>
              <a:rPr lang="en-US" dirty="0"/>
              <a:t>by CMSAF </a:t>
            </a:r>
            <a:r>
              <a:rPr lang="en-US" dirty="0" smtClean="0"/>
              <a:t>(K. Fennig)</a:t>
            </a:r>
          </a:p>
          <a:p>
            <a:pPr lvl="1"/>
            <a:r>
              <a:rPr lang="en-US" dirty="0" smtClean="0"/>
              <a:t>+ numerous other FCDRs being generated at NOAA</a:t>
            </a:r>
          </a:p>
          <a:p>
            <a:pPr lvl="1"/>
            <a:endParaRPr lang="en-US" dirty="0"/>
          </a:p>
          <a:p>
            <a:r>
              <a:rPr lang="en-US" dirty="0"/>
              <a:t>NRT applications </a:t>
            </a:r>
            <a:endParaRPr lang="en-US" dirty="0" smtClean="0"/>
          </a:p>
          <a:p>
            <a:pPr lvl="1"/>
            <a:r>
              <a:rPr lang="en-US" dirty="0" smtClean="0"/>
              <a:t>of sounders primarily </a:t>
            </a:r>
            <a:r>
              <a:rPr lang="en-US" dirty="0"/>
              <a:t>for DA - include own bias </a:t>
            </a:r>
            <a:r>
              <a:rPr lang="en-US" dirty="0" smtClean="0"/>
              <a:t>correction</a:t>
            </a:r>
          </a:p>
          <a:p>
            <a:pPr lvl="1"/>
            <a:r>
              <a:rPr lang="en-US" dirty="0" smtClean="0"/>
              <a:t>of microwave imagers critically </a:t>
            </a:r>
            <a:r>
              <a:rPr lang="en-US" dirty="0"/>
              <a:t>dependent on </a:t>
            </a:r>
            <a:r>
              <a:rPr lang="en-US" dirty="0" smtClean="0"/>
              <a:t>inter-calibration</a:t>
            </a:r>
          </a:p>
          <a:p>
            <a:pPr lvl="2"/>
            <a:r>
              <a:rPr lang="en-US" dirty="0" smtClean="0"/>
              <a:t>e.g. L2 products – precipitation, sea ice</a:t>
            </a:r>
            <a:endParaRPr lang="en-US" dirty="0"/>
          </a:p>
          <a:p>
            <a:endParaRPr lang="en-GB" dirty="0" smtClean="0"/>
          </a:p>
          <a:p>
            <a:pPr lvl="2"/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Inter-calibration algorithms for Microwave Imagers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2188"/>
            <a:ext cx="9447213" cy="5682932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XCAL</a:t>
            </a:r>
          </a:p>
          <a:p>
            <a:pPr lvl="1"/>
            <a:r>
              <a:rPr lang="en-GB" dirty="0" smtClean="0"/>
              <a:t>Warm vicarious scenes</a:t>
            </a:r>
          </a:p>
          <a:p>
            <a:pPr lvl="1"/>
            <a:r>
              <a:rPr lang="en-GB" dirty="0" smtClean="0"/>
              <a:t>Cold vicarious scenes</a:t>
            </a:r>
          </a:p>
          <a:p>
            <a:pPr lvl="1"/>
            <a:r>
              <a:rPr lang="en-GB" dirty="0" smtClean="0"/>
              <a:t>SCO-SNO double differencing</a:t>
            </a:r>
          </a:p>
          <a:p>
            <a:pPr lvl="1"/>
            <a:r>
              <a:rPr lang="en-GB" dirty="0" smtClean="0"/>
              <a:t>SCO-SCO double differencing</a:t>
            </a:r>
          </a:p>
          <a:p>
            <a:pPr lvl="2"/>
            <a:r>
              <a:rPr lang="en-GB" dirty="0" smtClean="0"/>
              <a:t>Using NWP reanalysis, retrievals, GPSRO, …</a:t>
            </a:r>
          </a:p>
          <a:p>
            <a:pPr lvl="2"/>
            <a:r>
              <a:rPr lang="en-GB" dirty="0" err="1" smtClean="0"/>
              <a:t>n.b.</a:t>
            </a:r>
            <a:r>
              <a:rPr lang="en-GB" dirty="0" smtClean="0"/>
              <a:t> ECMWF </a:t>
            </a:r>
            <a:r>
              <a:rPr lang="en-GB" i="1" dirty="0"/>
              <a:t>ERA5 </a:t>
            </a:r>
            <a:r>
              <a:rPr lang="en-GB" dirty="0"/>
              <a:t>reanalysis </a:t>
            </a:r>
            <a:r>
              <a:rPr lang="en-GB" dirty="0" smtClean="0"/>
              <a:t>now available in NRT!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CMSAF</a:t>
            </a:r>
          </a:p>
          <a:p>
            <a:pPr lvl="1"/>
            <a:r>
              <a:rPr lang="en-GB" dirty="0" smtClean="0"/>
              <a:t>SCO-SCO double differencing?</a:t>
            </a:r>
          </a:p>
          <a:p>
            <a:endParaRPr lang="en-US" dirty="0"/>
          </a:p>
          <a:p>
            <a:r>
              <a:rPr lang="en-US" dirty="0"/>
              <a:t>Integrated Microwave Inter-Calibration Approach </a:t>
            </a:r>
            <a:endParaRPr lang="en-US" dirty="0" smtClean="0"/>
          </a:p>
          <a:p>
            <a:pPr lvl="1"/>
            <a:r>
              <a:rPr lang="en-US" smtClean="0"/>
              <a:t>Potential application to </a:t>
            </a:r>
            <a:r>
              <a:rPr lang="en-US" dirty="0" smtClean="0"/>
              <a:t>microwave imagers?</a:t>
            </a:r>
          </a:p>
          <a:p>
            <a:pPr lvl="1"/>
            <a:endParaRPr lang="en-US" dirty="0"/>
          </a:p>
          <a:p>
            <a:r>
              <a:rPr lang="en-US" dirty="0" smtClean="0"/>
              <a:t>Which </a:t>
            </a:r>
            <a:r>
              <a:rPr lang="en-US" dirty="0" smtClean="0"/>
              <a:t>algorithms </a:t>
            </a:r>
            <a:r>
              <a:rPr lang="en-US" dirty="0"/>
              <a:t>are </a:t>
            </a:r>
            <a:r>
              <a:rPr lang="en-US" dirty="0" smtClean="0"/>
              <a:t>applicable?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which </a:t>
            </a:r>
            <a:r>
              <a:rPr lang="en-US" dirty="0" smtClean="0"/>
              <a:t>channels?</a:t>
            </a:r>
          </a:p>
          <a:p>
            <a:pPr lvl="1"/>
            <a:r>
              <a:rPr lang="en-US" dirty="0" smtClean="0"/>
              <a:t>of </a:t>
            </a:r>
            <a:r>
              <a:rPr lang="en-US" dirty="0"/>
              <a:t>which imagers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r>
              <a:rPr lang="en-US" dirty="0"/>
              <a:t>Which </a:t>
            </a:r>
            <a:r>
              <a:rPr lang="en-US" dirty="0" smtClean="0"/>
              <a:t>algorithms </a:t>
            </a:r>
            <a:r>
              <a:rPr lang="en-US" dirty="0"/>
              <a:t>are applicable for NRT?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480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Way forward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How will GSICS apply existing inter-calibration algorithms to range of microwave imagers for NRT applications?</a:t>
            </a:r>
          </a:p>
          <a:p>
            <a:pPr lvl="1"/>
            <a:r>
              <a:rPr lang="en-GB" dirty="0" smtClean="0"/>
              <a:t>Who is interested in participating? Coordinating?</a:t>
            </a:r>
          </a:p>
          <a:p>
            <a:endParaRPr lang="en-GB" dirty="0" smtClean="0"/>
          </a:p>
          <a:p>
            <a:r>
              <a:rPr lang="en-GB" dirty="0" smtClean="0"/>
              <a:t>Coordinate with XCAL?</a:t>
            </a:r>
          </a:p>
          <a:p>
            <a:endParaRPr lang="en-GB" dirty="0" smtClean="0"/>
          </a:p>
          <a:p>
            <a:r>
              <a:rPr lang="en-GB" dirty="0" smtClean="0"/>
              <a:t>Coordinate with CEOS-WGCV MWSG?</a:t>
            </a:r>
          </a:p>
          <a:p>
            <a:pPr lvl="1"/>
            <a:r>
              <a:rPr lang="en-GB" dirty="0" smtClean="0"/>
              <a:t>At MWSG meeting in Darmstadt, August 2018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474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4965700" y="3096929"/>
            <a:ext cx="4711700" cy="170179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>
              <a:spcBef>
                <a:spcPct val="20000"/>
              </a:spcBef>
              <a:defRPr/>
            </a:pP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Tim Hewison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GSICS Microwave Sub-Group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 July 2018</a:t>
            </a:r>
            <a:endParaRPr lang="en-GB" sz="20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 title="[DM_DOCNAME]"/>
          <p:cNvSpPr txBox="1"/>
          <p:nvPr/>
        </p:nvSpPr>
        <p:spPr>
          <a:xfrm>
            <a:off x="2566800" y="1101600"/>
            <a:ext cx="7113600" cy="198000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lvl="0" algn="r">
              <a:defRPr/>
            </a:pPr>
            <a:r>
              <a:rPr lang="en-GB" sz="2800" dirty="0"/>
              <a:t>GSICS-WGCV Microwave Sub-Groups Interactions</a:t>
            </a:r>
            <a:endParaRPr lang="en-GB" sz="2800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29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GSICS-WGCV Microwave Sub-Groups Interactions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WGCV Plenary at EUMETSAT </a:t>
            </a:r>
          </a:p>
          <a:p>
            <a:pPr lvl="1"/>
            <a:r>
              <a:rPr lang="en-GB" dirty="0" smtClean="0"/>
              <a:t>29-31 August 2018</a:t>
            </a:r>
          </a:p>
          <a:p>
            <a:pPr lvl="1"/>
            <a:r>
              <a:rPr lang="en-GB" dirty="0" smtClean="0"/>
              <a:t>Agenda item </a:t>
            </a:r>
            <a:r>
              <a:rPr lang="en-GB" dirty="0"/>
              <a:t>on </a:t>
            </a:r>
            <a:r>
              <a:rPr lang="en-GB" dirty="0" smtClean="0"/>
              <a:t>GSICS-WGCV </a:t>
            </a:r>
            <a:r>
              <a:rPr lang="en-GB" dirty="0"/>
              <a:t>Interactions</a:t>
            </a:r>
          </a:p>
          <a:p>
            <a:pPr lvl="1"/>
            <a:r>
              <a:rPr lang="en-US" dirty="0" smtClean="0"/>
              <a:t>Invite Xiaolong Dong </a:t>
            </a:r>
            <a:r>
              <a:rPr lang="en-US" dirty="0"/>
              <a:t>to present proposal </a:t>
            </a:r>
            <a:r>
              <a:rPr lang="en-US" dirty="0" smtClean="0"/>
              <a:t>to address: ?</a:t>
            </a:r>
          </a:p>
          <a:p>
            <a:pPr lvl="2"/>
            <a:r>
              <a:rPr lang="en-US" dirty="0" smtClean="0"/>
              <a:t>A.GMW.2018.9e.1</a:t>
            </a:r>
            <a:r>
              <a:rPr lang="en-US" dirty="0"/>
              <a:t>: GSICS (</a:t>
            </a:r>
            <a:r>
              <a:rPr lang="en-US" dirty="0" err="1" smtClean="0"/>
              <a:t>C.Zou</a:t>
            </a:r>
            <a:r>
              <a:rPr lang="en-US" dirty="0"/>
              <a:t>, </a:t>
            </a:r>
            <a:r>
              <a:rPr lang="en-US" dirty="0" err="1" smtClean="0"/>
              <a:t>Q.Lu</a:t>
            </a:r>
            <a:r>
              <a:rPr lang="en-US" dirty="0"/>
              <a:t>) and CEOS WGVC (</a:t>
            </a:r>
            <a:r>
              <a:rPr lang="en-US" dirty="0" err="1" smtClean="0"/>
              <a:t>X.Dong</a:t>
            </a:r>
            <a:r>
              <a:rPr lang="en-US" dirty="0"/>
              <a:t>) to coordinate on best practice for MW Sensors and coordinate on the development of a MW ISO sensor document (similar to other wavelengths) lead by </a:t>
            </a:r>
            <a:r>
              <a:rPr lang="en-US" dirty="0" err="1" smtClean="0"/>
              <a:t>X.Dong’s</a:t>
            </a:r>
            <a:r>
              <a:rPr lang="en-US" dirty="0" smtClean="0"/>
              <a:t> </a:t>
            </a:r>
            <a:r>
              <a:rPr lang="en-US" dirty="0"/>
              <a:t>group</a:t>
            </a:r>
            <a:r>
              <a:rPr lang="en-US" dirty="0" smtClean="0"/>
              <a:t>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Other topics for interaction between GSICS/WGCV microwave sub-groups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Next agenda item:</a:t>
            </a:r>
          </a:p>
          <a:p>
            <a:pPr lvl="1"/>
            <a:r>
              <a:rPr lang="en-US" dirty="0" smtClean="0"/>
              <a:t>CEOS </a:t>
            </a:r>
            <a:r>
              <a:rPr lang="en-US" dirty="0"/>
              <a:t>WGCV and GSICS interactions - Cheng-Zhi Zou (NOAA/NESDIS) - 10 min</a:t>
            </a:r>
          </a:p>
          <a:p>
            <a:pPr lvl="1"/>
            <a:endParaRPr lang="en-US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49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iewgraph Landscape Template [Read-Only]" id="{3D504BAE-B617-46E5-BC29-A2E5D16C4E40}" vid="{81130204-6B6C-4189-BC8B-F18C686F8D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(viewgraph VWG) Landscape Template</Template>
  <TotalTime>76</TotalTime>
  <Words>630</Words>
  <Application>Microsoft Office PowerPoint</Application>
  <PresentationFormat>A4 Paper (210x297 mm)</PresentationFormat>
  <Paragraphs>108</Paragraphs>
  <Slides>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Helvetica</vt:lpstr>
      <vt:lpstr>Tahoma</vt:lpstr>
      <vt:lpstr>Times New Roman</vt:lpstr>
      <vt:lpstr>Viewgraph Landscape Template</vt:lpstr>
      <vt:lpstr>Clip</vt:lpstr>
      <vt:lpstr>PowerPoint Presentation</vt:lpstr>
      <vt:lpstr>Background – as presented on 2018-05-22</vt:lpstr>
      <vt:lpstr>Passive Microwave Imagers: Current and Planned</vt:lpstr>
      <vt:lpstr>At CGMS-46 </vt:lpstr>
      <vt:lpstr>Case for GSICS to develop NRT products for MWIs</vt:lpstr>
      <vt:lpstr>Inter-calibration algorithms for Microwave Imagers</vt:lpstr>
      <vt:lpstr>Way forward</vt:lpstr>
      <vt:lpstr>PowerPoint Presentation</vt:lpstr>
      <vt:lpstr>GSICS-WGCV Microwave Sub-Groups Interactions</vt:lpstr>
    </vt:vector>
  </TitlesOfParts>
  <Company>EUMETSAT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Hewison</dc:creator>
  <cp:lastModifiedBy>Tim Hewison</cp:lastModifiedBy>
  <cp:revision>11</cp:revision>
  <cp:lastPrinted>2006-03-06T14:11:17Z</cp:lastPrinted>
  <dcterms:created xsi:type="dcterms:W3CDTF">2018-07-06T14:51:39Z</dcterms:created>
  <dcterms:modified xsi:type="dcterms:W3CDTF">2018-07-13T07:37:14Z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1007015</vt:lpwstr>
  </property>
  <property fmtid="{D5CDD505-2E9C-101B-9397-08002B2CF9AE}" pid="3" name="DM_DOCNAME">
    <vt:lpwstr>Hewison_Ideas_for_GSICS_MWI_NRT_products</vt:lpwstr>
  </property>
  <property fmtid="{D5CDD505-2E9C-101B-9397-08002B2CF9AE}" pid="4" name="DM_AUTHOR">
    <vt:lpwstr>HewisonT</vt:lpwstr>
  </property>
  <property fmtid="{D5CDD505-2E9C-101B-9397-08002B2CF9AE}" pid="5" name="DM_E_DOC_NO">
    <vt:lpwstr>EUM/RSP/VWG/18/1007015</vt:lpwstr>
  </property>
  <property fmtid="{D5CDD505-2E9C-101B-9397-08002B2CF9AE}" pid="6" name="DM_E_VER_NO">
    <vt:lpwstr>1 Draft</vt:lpwstr>
  </property>
  <property fmtid="{D5CDD505-2E9C-101B-9397-08002B2CF9AE}" pid="7" name="DM_E_ISS_DATE">
    <vt:lpwstr>6 July 2018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</Properties>
</file>