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69" r:id="rId1"/>
    <p:sldMasterId id="2147484703" r:id="rId2"/>
    <p:sldMasterId id="2147484718" r:id="rId3"/>
  </p:sldMasterIdLst>
  <p:notesMasterIdLst>
    <p:notesMasterId r:id="rId12"/>
  </p:notesMasterIdLst>
  <p:handoutMasterIdLst>
    <p:handoutMasterId r:id="rId13"/>
  </p:handoutMasterIdLst>
  <p:sldIdLst>
    <p:sldId id="566" r:id="rId4"/>
    <p:sldId id="575" r:id="rId5"/>
    <p:sldId id="644" r:id="rId6"/>
    <p:sldId id="646" r:id="rId7"/>
    <p:sldId id="568" r:id="rId8"/>
    <p:sldId id="643" r:id="rId9"/>
    <p:sldId id="589" r:id="rId10"/>
    <p:sldId id="645" r:id="rId11"/>
  </p:sldIdLst>
  <p:sldSz cx="9906000" cy="6858000" type="A4"/>
  <p:notesSz cx="7102475" cy="93884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E2D24"/>
    <a:srgbClr val="00B5EF"/>
    <a:srgbClr val="4E0B55"/>
    <a:srgbClr val="A2DADE"/>
    <a:srgbClr val="C7A775"/>
    <a:srgbClr val="CDE3A0"/>
    <a:srgbClr val="EFC8D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1938" y="-10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1848" y="-78"/>
      </p:cViewPr>
      <p:guideLst>
        <p:guide orient="horz" pos="2957"/>
        <p:guide pos="223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67" cy="18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047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38918" y="1"/>
            <a:ext cx="67" cy="18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047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92917"/>
            <a:ext cx="67" cy="18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047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946881" y="9192917"/>
            <a:ext cx="192103" cy="18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047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fld id="{A46A3650-0455-48BB-8962-998CF83A74C5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94626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633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9" tIns="45921" rIns="91839" bIns="45921" numCol="1" anchor="t" anchorCtr="0" compatLnSpc="1">
            <a:prstTxWarp prst="textNoShape">
              <a:avLst/>
            </a:prstTxWarp>
          </a:bodyPr>
          <a:lstStyle>
            <a:lvl1pPr defTabSz="919047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843" y="0"/>
            <a:ext cx="3076633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9" tIns="45921" rIns="91839" bIns="45921" numCol="1" anchor="t" anchorCtr="0" compatLnSpc="1">
            <a:prstTxWarp prst="textNoShape">
              <a:avLst/>
            </a:prstTxWarp>
          </a:bodyPr>
          <a:lstStyle>
            <a:lvl1pPr algn="r" defTabSz="919047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9650" y="703263"/>
            <a:ext cx="5083175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891" y="4458023"/>
            <a:ext cx="5210694" cy="422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9" tIns="45921" rIns="91839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9051"/>
            <a:ext cx="3076633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9" tIns="45921" rIns="91839" bIns="45921" numCol="1" anchor="b" anchorCtr="0" compatLnSpc="1">
            <a:prstTxWarp prst="textNoShape">
              <a:avLst/>
            </a:prstTxWarp>
          </a:bodyPr>
          <a:lstStyle>
            <a:lvl1pPr defTabSz="919047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843" y="8919051"/>
            <a:ext cx="3076633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9" tIns="45921" rIns="91839" bIns="45921" numCol="1" anchor="b" anchorCtr="0" compatLnSpc="1">
            <a:prstTxWarp prst="textNoShape">
              <a:avLst/>
            </a:prstTxWarp>
          </a:bodyPr>
          <a:lstStyle>
            <a:lvl1pPr algn="r" defTabSz="919047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AEB767E-8553-45A7-B046-685CD6D9FE5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87857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165100" y="1219200"/>
            <a:ext cx="9575800" cy="0"/>
          </a:xfrm>
          <a:prstGeom prst="line">
            <a:avLst/>
          </a:prstGeom>
          <a:noFill/>
          <a:ln w="57150" cmpd="thinThick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pic>
        <p:nvPicPr>
          <p:cNvPr id="5" name="Picture 14" descr="GSICS300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8100"/>
            <a:ext cx="16859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35CE4-D2A8-4161-91C9-CC23A6584C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4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20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332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341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018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0402" y="6248403"/>
            <a:ext cx="587308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6B1F-491E-466A-A528-F9E1FAD779B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80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6"/>
            <a:ext cx="89154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600203"/>
            <a:ext cx="437515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3941763"/>
            <a:ext cx="437515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0402" y="6248403"/>
            <a:ext cx="587308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B1DA9-8380-4BA3-B767-E729DCD1013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239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44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56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475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81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165100" y="1219200"/>
            <a:ext cx="9575800" cy="0"/>
          </a:xfrm>
          <a:prstGeom prst="line">
            <a:avLst/>
          </a:prstGeom>
          <a:noFill/>
          <a:ln w="57150" cmpd="thinThick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pic>
        <p:nvPicPr>
          <p:cNvPr id="5" name="Picture 14" descr="GSICS300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8100"/>
            <a:ext cx="16859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7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0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1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ED8E1-D1FE-4068-BEE1-928EBDA113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0374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87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935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2417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202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4417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6386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0298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604000" y="6248401"/>
            <a:ext cx="28892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0401" y="6248401"/>
            <a:ext cx="587308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6B1F-491E-466A-A528-F9E1FAD779B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7741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4"/>
            <a:ext cx="89154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600201"/>
            <a:ext cx="437515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3941763"/>
            <a:ext cx="437515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>
          <a:xfrm>
            <a:off x="6604000" y="6248401"/>
            <a:ext cx="28892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0401" y="6248401"/>
            <a:ext cx="587308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B1DA9-8380-4BA3-B767-E729DCD1013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2093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76295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988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84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8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6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26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18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4064BE7-0F06-4412-AB66-FF22208426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1" r:id="rId1"/>
    <p:sldLayoutId id="2147484702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 b="0">
                <a:solidFill>
                  <a:srgbClr val="000000"/>
                </a:solidFill>
                <a:latin typeface="Arial" charset="0"/>
                <a:ea typeface="+mn-ea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5300" y="1600200"/>
            <a:ext cx="8915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95300" y="6400803"/>
            <a:ext cx="6117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dirty="0">
                <a:solidFill>
                  <a:srgbClr val="000000"/>
                </a:solidFill>
                <a:latin typeface="Arial" charset="0"/>
                <a:ea typeface="+mn-ea"/>
              </a:rPr>
              <a:t>GSICS </a:t>
            </a:r>
            <a:r>
              <a:rPr lang="en-GB" sz="1000" dirty="0" smtClean="0">
                <a:solidFill>
                  <a:srgbClr val="000000"/>
                </a:solidFill>
                <a:latin typeface="Arial" charset="0"/>
                <a:ea typeface="+mn-ea"/>
              </a:rPr>
              <a:t>Agency Report</a:t>
            </a:r>
            <a:endParaRPr lang="en-US" sz="1000" dirty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95300" y="6324600"/>
            <a:ext cx="8915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7099300" y="6477003"/>
            <a:ext cx="2311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135697" y="854075"/>
            <a:ext cx="444394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300797" y="1006475"/>
            <a:ext cx="444394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022191" y="815975"/>
            <a:ext cx="444394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96698" y="330201"/>
            <a:ext cx="3050012" cy="7196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168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04" r:id="rId1"/>
    <p:sldLayoutId id="2147484705" r:id="rId2"/>
    <p:sldLayoutId id="2147484706" r:id="rId3"/>
    <p:sldLayoutId id="2147484707" r:id="rId4"/>
    <p:sldLayoutId id="2147484708" r:id="rId5"/>
    <p:sldLayoutId id="2147484709" r:id="rId6"/>
    <p:sldLayoutId id="2147484710" r:id="rId7"/>
    <p:sldLayoutId id="2147484711" r:id="rId8"/>
    <p:sldLayoutId id="2147484712" r:id="rId9"/>
    <p:sldLayoutId id="2147484713" r:id="rId10"/>
    <p:sldLayoutId id="2147484714" r:id="rId11"/>
    <p:sldLayoutId id="2147484715" r:id="rId12"/>
    <p:sldLayoutId id="214748471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 b="0">
                <a:solidFill>
                  <a:srgbClr val="000000"/>
                </a:solidFill>
                <a:latin typeface="Arial" charset="0"/>
                <a:ea typeface="+mn-ea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5300" y="1600200"/>
            <a:ext cx="8915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95300" y="6400801"/>
            <a:ext cx="6117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dirty="0">
                <a:solidFill>
                  <a:srgbClr val="000000"/>
                </a:solidFill>
                <a:latin typeface="Arial" charset="0"/>
                <a:ea typeface="+mn-ea"/>
              </a:rPr>
              <a:t>GSICS </a:t>
            </a:r>
            <a:r>
              <a:rPr lang="en-GB" sz="1000" dirty="0" smtClean="0">
                <a:solidFill>
                  <a:srgbClr val="000000"/>
                </a:solidFill>
                <a:latin typeface="Arial" charset="0"/>
                <a:ea typeface="+mn-ea"/>
              </a:rPr>
              <a:t>Agency Report</a:t>
            </a:r>
            <a:endParaRPr lang="en-US" sz="1000" dirty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95300" y="6324600"/>
            <a:ext cx="8915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7099300" y="6477001"/>
            <a:ext cx="2311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1135697" y="854075"/>
            <a:ext cx="444394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1300797" y="1006475"/>
            <a:ext cx="444394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1022191" y="815975"/>
            <a:ext cx="444394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96698" y="330201"/>
            <a:ext cx="3050012" cy="7196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05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19" r:id="rId1"/>
    <p:sldLayoutId id="2147484720" r:id="rId2"/>
    <p:sldLayoutId id="2147484721" r:id="rId3"/>
    <p:sldLayoutId id="2147484722" r:id="rId4"/>
    <p:sldLayoutId id="2147484723" r:id="rId5"/>
    <p:sldLayoutId id="2147484724" r:id="rId6"/>
    <p:sldLayoutId id="2147484725" r:id="rId7"/>
    <p:sldLayoutId id="2147484726" r:id="rId8"/>
    <p:sldLayoutId id="2147484727" r:id="rId9"/>
    <p:sldLayoutId id="2147484728" r:id="rId10"/>
    <p:sldLayoutId id="2147484729" r:id="rId11"/>
    <p:sldLayoutId id="2147484730" r:id="rId12"/>
    <p:sldLayoutId id="2147484731" r:id="rId13"/>
    <p:sldLayoutId id="214748473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umetsat.webex.com/eumetsat/globalcallin.php" TargetMode="External"/><Relationship Id="rId2" Type="http://schemas.openxmlformats.org/officeDocument/2006/relationships/hyperlink" Target="https://eumetsat.webex.com/eumetsat/j.php?MTID=m47a600d2b1da11e1b220d995a458a757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sics.nesdis.noaa.gov/wiki/Development/GppaWorkflo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5CE4-D2A8-4161-91C9-CC23A6584C4A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73150" y="1178750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GSICS MW </a:t>
            </a:r>
            <a:r>
              <a:rPr lang="en-US" dirty="0" err="1" smtClean="0"/>
              <a:t>SubGroup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24 Oct 2018 – 1130- 1300 UTC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05436" y="2838704"/>
            <a:ext cx="91930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</a:rPr>
              <a:t>GSICS Microwave Sub-Group web meeting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</a:rPr>
              <a:t>Wednesday, 24 October 2018</a:t>
            </a:r>
            <a:endParaRPr lang="en-US" sz="1600" dirty="0">
              <a:solidFill>
                <a:srgbClr val="000000"/>
              </a:solidFill>
              <a:latin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</a:rPr>
              <a:t>1130 UTC</a:t>
            </a:r>
            <a:endParaRPr lang="en-US" sz="1600" dirty="0">
              <a:solidFill>
                <a:srgbClr val="000000"/>
              </a:solidFill>
              <a:latin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</a:rPr>
              <a:t>Meeting 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number (access code): 956 557 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716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</a:rPr>
              <a:t>Meeting 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password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: lower case acronym that we usually use…</a:t>
            </a:r>
          </a:p>
          <a:p>
            <a:endParaRPr lang="en-US" sz="1600" dirty="0">
              <a:solidFill>
                <a:srgbClr val="000000"/>
              </a:solidFill>
              <a:latin typeface="Arial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/>
                <a:hlinkClick r:id="rId2"/>
              </a:rPr>
              <a:t>https://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hlinkClick r:id="rId2"/>
              </a:rPr>
              <a:t>eumetsat.webex.com/eumetsat/j.php?MTID=m47a600d2b1da11e1b220d995a458a757</a:t>
            </a:r>
            <a:endParaRPr lang="en-US" sz="1600" dirty="0" smtClean="0">
              <a:solidFill>
                <a:srgbClr val="000000"/>
              </a:solidFill>
              <a:latin typeface="Arial"/>
            </a:endParaRPr>
          </a:p>
          <a:p>
            <a:endParaRPr lang="en-US" sz="1600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</a:rPr>
              <a:t>Join by phone</a:t>
            </a:r>
          </a:p>
          <a:p>
            <a:r>
              <a:rPr lang="en-US" sz="1600" b="0" dirty="0" smtClean="0">
                <a:solidFill>
                  <a:srgbClr val="000000"/>
                </a:solidFill>
                <a:latin typeface="Arial"/>
              </a:rPr>
              <a:t>Global call-in numbers: </a:t>
            </a:r>
            <a:r>
              <a:rPr lang="en-US" sz="1600" b="0" dirty="0" smtClean="0">
                <a:solidFill>
                  <a:srgbClr val="0065CD"/>
                </a:solidFill>
                <a:latin typeface="Arial"/>
                <a:hlinkClick r:id="rId3"/>
              </a:rPr>
              <a:t>https://eumetsat.webex.com/eumetsat/globalcallin.php</a:t>
            </a:r>
            <a:endParaRPr lang="en-US" sz="1600" b="0" dirty="0" smtClean="0">
              <a:solidFill>
                <a:srgbClr val="0065CD"/>
              </a:solidFill>
              <a:latin typeface="Arial"/>
            </a:endParaRPr>
          </a:p>
          <a:p>
            <a:endParaRPr lang="en-US" sz="1600" b="0" dirty="0">
              <a:solidFill>
                <a:srgbClr val="0065CD"/>
              </a:solidFill>
              <a:latin typeface="Arial"/>
            </a:endParaRPr>
          </a:p>
          <a:p>
            <a:endParaRPr lang="en-US" sz="1600" b="0" dirty="0" smtClean="0">
              <a:solidFill>
                <a:srgbClr val="000000"/>
              </a:solidFill>
              <a:latin typeface="Arial"/>
            </a:endParaRPr>
          </a:p>
          <a:p>
            <a:endParaRPr lang="en-US" sz="1600" b="0" dirty="0">
              <a:solidFill>
                <a:srgbClr val="000000"/>
              </a:solidFill>
              <a:latin typeface="Arial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5065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7764" y="274638"/>
            <a:ext cx="6572935" cy="1143000"/>
          </a:xfrm>
        </p:spPr>
        <p:txBody>
          <a:bodyPr/>
          <a:lstStyle/>
          <a:p>
            <a:r>
              <a:rPr lang="en-US" dirty="0" smtClean="0"/>
              <a:t>Agenda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3755"/>
            <a:ext cx="9906000" cy="452596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400" dirty="0" smtClean="0"/>
              <a:t>Introductions, old business, action items </a:t>
            </a:r>
            <a:r>
              <a:rPr lang="en-US" sz="2400" dirty="0" smtClean="0">
                <a:solidFill>
                  <a:srgbClr val="0070C0"/>
                </a:solidFill>
              </a:rPr>
              <a:t>(Ralph) (</a:t>
            </a:r>
            <a:r>
              <a:rPr lang="en-US" sz="2400" dirty="0">
                <a:solidFill>
                  <a:srgbClr val="0070C0"/>
                </a:solidFill>
              </a:rPr>
              <a:t>5</a:t>
            </a:r>
            <a:r>
              <a:rPr lang="en-US" sz="2400" dirty="0" smtClean="0">
                <a:solidFill>
                  <a:srgbClr val="0070C0"/>
                </a:solidFill>
              </a:rPr>
              <a:t> min)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Updates/Plans on specific actions and ongoing </a:t>
            </a:r>
            <a:r>
              <a:rPr lang="en-US" sz="2400" smtClean="0"/>
              <a:t>activities </a:t>
            </a:r>
            <a:r>
              <a:rPr lang="en-US" sz="2400" smtClean="0">
                <a:solidFill>
                  <a:srgbClr val="0070C0"/>
                </a:solidFill>
              </a:rPr>
              <a:t>(</a:t>
            </a:r>
            <a:r>
              <a:rPr lang="en-US" sz="2400" smtClean="0">
                <a:solidFill>
                  <a:srgbClr val="0070C0"/>
                </a:solidFill>
              </a:rPr>
              <a:t>40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min)</a:t>
            </a:r>
          </a:p>
          <a:p>
            <a:pPr lvl="1"/>
            <a:r>
              <a:rPr lang="en-US" sz="1600" dirty="0">
                <a:solidFill>
                  <a:srgbClr val="0070C0"/>
                </a:solidFill>
              </a:rPr>
              <a:t>A.GMW.2017.6g.1 - RTM comparison - Isaac Moradi (Univ. of Maryland)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A.GMW.2018.9e.1 </a:t>
            </a:r>
            <a:r>
              <a:rPr lang="en-US" sz="1600" dirty="0">
                <a:solidFill>
                  <a:srgbClr val="0070C0"/>
                </a:solidFill>
              </a:rPr>
              <a:t>- CEOS WGCV and GSICS interactions - </a:t>
            </a:r>
            <a:r>
              <a:rPr lang="en-US" sz="1600" dirty="0" err="1">
                <a:solidFill>
                  <a:srgbClr val="0070C0"/>
                </a:solidFill>
              </a:rPr>
              <a:t>Qifeng</a:t>
            </a:r>
            <a:r>
              <a:rPr lang="en-US" sz="1600" dirty="0">
                <a:solidFill>
                  <a:srgbClr val="0070C0"/>
                </a:solidFill>
              </a:rPr>
              <a:t> Lu (CMA), Tim </a:t>
            </a:r>
            <a:r>
              <a:rPr lang="en-US" sz="1600" dirty="0" err="1">
                <a:solidFill>
                  <a:srgbClr val="0070C0"/>
                </a:solidFill>
              </a:rPr>
              <a:t>Hewison</a:t>
            </a:r>
            <a:r>
              <a:rPr lang="en-US" sz="1600" dirty="0">
                <a:solidFill>
                  <a:srgbClr val="0070C0"/>
                </a:solidFill>
              </a:rPr>
              <a:t> (EUMETSAT), Cheng-</a:t>
            </a:r>
            <a:r>
              <a:rPr lang="en-US" sz="1600" dirty="0" err="1">
                <a:solidFill>
                  <a:srgbClr val="0070C0"/>
                </a:solidFill>
              </a:rPr>
              <a:t>Zhi</a:t>
            </a:r>
            <a:r>
              <a:rPr lang="en-US" sz="1600" dirty="0">
                <a:solidFill>
                  <a:srgbClr val="0070C0"/>
                </a:solidFill>
              </a:rPr>
              <a:t> Zou (NOAA/NESDIS)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A.GMW.2018.9l.1 </a:t>
            </a:r>
            <a:r>
              <a:rPr lang="en-US" sz="1600" dirty="0">
                <a:solidFill>
                  <a:srgbClr val="0070C0"/>
                </a:solidFill>
              </a:rPr>
              <a:t>- NRT microwave imager inter-calibration products - </a:t>
            </a:r>
            <a:r>
              <a:rPr lang="en-US" sz="1600" dirty="0" err="1">
                <a:solidFill>
                  <a:srgbClr val="0070C0"/>
                </a:solidFill>
              </a:rPr>
              <a:t>Qifeng</a:t>
            </a:r>
            <a:r>
              <a:rPr lang="en-US" sz="1600" dirty="0">
                <a:solidFill>
                  <a:srgbClr val="0070C0"/>
                </a:solidFill>
              </a:rPr>
              <a:t> Lu (CMA)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A.GMW.2018.9k.X </a:t>
            </a:r>
            <a:r>
              <a:rPr lang="en-US" sz="1600" dirty="0">
                <a:solidFill>
                  <a:srgbClr val="0070C0"/>
                </a:solidFill>
              </a:rPr>
              <a:t>- MW best practices/SNO Tiger Team and Outcomes - </a:t>
            </a:r>
            <a:r>
              <a:rPr lang="en-US" sz="1600" dirty="0" err="1">
                <a:solidFill>
                  <a:srgbClr val="0070C0"/>
                </a:solidFill>
              </a:rPr>
              <a:t>Manik</a:t>
            </a:r>
            <a:r>
              <a:rPr lang="en-US" sz="1600" dirty="0">
                <a:solidFill>
                  <a:srgbClr val="0070C0"/>
                </a:solidFill>
              </a:rPr>
              <a:t> Bali (Univ. of Maryland)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CGMS-46 </a:t>
            </a:r>
            <a:r>
              <a:rPr lang="en-US" sz="1600" dirty="0">
                <a:solidFill>
                  <a:srgbClr val="0070C0"/>
                </a:solidFill>
              </a:rPr>
              <a:t>- MW Calibration/WIGOS 2040 - Plans, participants, etc. </a:t>
            </a:r>
            <a:r>
              <a:rPr lang="en-US" sz="1600" dirty="0" smtClean="0">
                <a:solidFill>
                  <a:srgbClr val="0070C0"/>
                </a:solidFill>
              </a:rPr>
              <a:t>- </a:t>
            </a:r>
            <a:r>
              <a:rPr lang="en-US" sz="1600" dirty="0">
                <a:solidFill>
                  <a:srgbClr val="0070C0"/>
                </a:solidFill>
              </a:rPr>
              <a:t>Ralph </a:t>
            </a:r>
            <a:r>
              <a:rPr lang="en-US" sz="1600" dirty="0" smtClean="0">
                <a:solidFill>
                  <a:srgbClr val="0070C0"/>
                </a:solidFill>
              </a:rPr>
              <a:t>&amp; Tim</a:t>
            </a:r>
            <a:endParaRPr lang="en-US" sz="1600" dirty="0">
              <a:solidFill>
                <a:srgbClr val="0070C0"/>
              </a:solidFill>
            </a:endParaRP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IPWG-9/Precipitation </a:t>
            </a:r>
            <a:r>
              <a:rPr lang="en-US" sz="1600" dirty="0">
                <a:solidFill>
                  <a:srgbClr val="0070C0"/>
                </a:solidFill>
              </a:rPr>
              <a:t>Community - </a:t>
            </a:r>
            <a:r>
              <a:rPr lang="en-US" sz="1600" dirty="0" smtClean="0">
                <a:solidFill>
                  <a:srgbClr val="0070C0"/>
                </a:solidFill>
              </a:rPr>
              <a:t>Ralph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2400" dirty="0" smtClean="0"/>
              <a:t>Science/Agency Reports </a:t>
            </a:r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dirty="0" smtClean="0">
                <a:solidFill>
                  <a:srgbClr val="0070C0"/>
                </a:solidFill>
              </a:rPr>
              <a:t>20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min each)</a:t>
            </a:r>
            <a:endParaRPr lang="en-US" sz="1000" dirty="0" smtClean="0">
              <a:solidFill>
                <a:srgbClr val="0070C0"/>
              </a:solidFill>
            </a:endParaRP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Data assimilation of MW measurements at CMA (</a:t>
            </a:r>
            <a:r>
              <a:rPr lang="en-US" sz="1600" dirty="0" err="1" smtClean="0">
                <a:solidFill>
                  <a:srgbClr val="0070C0"/>
                </a:solidFill>
              </a:rPr>
              <a:t>Qifeng</a:t>
            </a:r>
            <a:r>
              <a:rPr lang="en-US" sz="1600" dirty="0" smtClean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Update </a:t>
            </a:r>
            <a:r>
              <a:rPr lang="en-US" sz="1600" dirty="0" smtClean="0">
                <a:solidFill>
                  <a:srgbClr val="0070C0"/>
                </a:solidFill>
              </a:rPr>
              <a:t>on ATMS Calibration – Hu “Tiger” Yang (Univ. of Maryland)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AOB, wrap up, next meetings, etc. </a:t>
            </a:r>
            <a:r>
              <a:rPr lang="en-US" sz="2400" dirty="0" smtClean="0">
                <a:solidFill>
                  <a:srgbClr val="0070C0"/>
                </a:solidFill>
              </a:rPr>
              <a:t>(5 min)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 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D8E1-D1FE-4068-BEE1-928EBDA11364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724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845" y="118926"/>
            <a:ext cx="6538155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000FF"/>
                </a:solidFill>
              </a:rPr>
              <a:t>Open &amp; New Action Items (1/2)</a:t>
            </a:r>
            <a:endParaRPr lang="en-US" sz="3600" i="1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831DE-8CB6-4B98-B2F1-D4EBA8FF18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753857"/>
              </p:ext>
            </p:extLst>
          </p:nvPr>
        </p:nvGraphicFramePr>
        <p:xfrm>
          <a:off x="193971" y="1133745"/>
          <a:ext cx="9594997" cy="80410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048228"/>
                <a:gridCol w="1098905"/>
                <a:gridCol w="2955611"/>
                <a:gridCol w="552893"/>
                <a:gridCol w="806302"/>
                <a:gridCol w="817820"/>
                <a:gridCol w="737191"/>
                <a:gridCol w="767204"/>
                <a:gridCol w="810843"/>
              </a:tblGrid>
              <a:tr h="2612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Action 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96" marR="6296" marT="5812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Item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96" marR="6296" marT="5812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Summary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96" marR="6296" marT="5812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Lead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96" marR="6296" marT="5812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What to Do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96" marR="6296" marT="5812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Expected Completion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96" marR="6296" marT="5812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Actual Completion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96" marR="6296" marT="5812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Deliverable Usage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96" marR="6296" marT="5812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Status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96" marR="6296" marT="5812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444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A.GMW.2017.6g.1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96" marR="6296" marT="58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MW RTM comparison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96" marR="6296" marT="58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 MW co-chair to develop set of specific tasks to be performed by the Subgroup to intercompare RTM output over static references and surface models.  Tasks to be identified within 6 months (Sep. 2017).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96" marR="6296" marT="58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Isaac Moradi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96" marR="6296" marT="58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Information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96" marR="6296" marT="58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2018-08-01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96" marR="6296" marT="581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96" marR="6296" marT="581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96" marR="6296" marT="58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Open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96" marR="6296" marT="5812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75720"/>
              </p:ext>
            </p:extLst>
          </p:nvPr>
        </p:nvGraphicFramePr>
        <p:xfrm>
          <a:off x="820836" y="2033845"/>
          <a:ext cx="8672414" cy="3874154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241625"/>
                <a:gridCol w="1301652"/>
                <a:gridCol w="3247811"/>
                <a:gridCol w="960442"/>
                <a:gridCol w="960442"/>
                <a:gridCol w="960442"/>
              </a:tblGrid>
              <a:tr h="225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Action Id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17" marR="8017" marT="8017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Item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17" marR="8017" marT="8017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Summary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17" marR="8017" marT="8017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Lead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17" marR="8017" marT="8017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What to Do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17" marR="8017" marT="8017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Expected Completion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17" marR="8017" marT="8017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211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A.GMW.2018.9a.1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MW CDR GSCIS product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Are </a:t>
                      </a:r>
                      <a:r>
                        <a:rPr lang="en-US" sz="800" b="1" u="none" strike="noStrike" dirty="0" smtClean="0">
                          <a:effectLst/>
                        </a:rPr>
                        <a:t>diurnal </a:t>
                      </a:r>
                      <a:r>
                        <a:rPr lang="en-US" sz="800" b="1" u="none" strike="noStrike" dirty="0">
                          <a:effectLst/>
                        </a:rPr>
                        <a:t>cycle affects included in the NOAA MSU/AMSU CDR time series generated by NESDIS (Cheng-</a:t>
                      </a:r>
                      <a:r>
                        <a:rPr lang="en-US" sz="800" b="1" u="none" strike="noStrike" dirty="0" err="1">
                          <a:effectLst/>
                        </a:rPr>
                        <a:t>Zhi</a:t>
                      </a:r>
                      <a:r>
                        <a:rPr lang="en-US" sz="800" b="1" u="none" strike="noStrike" dirty="0">
                          <a:effectLst/>
                        </a:rPr>
                        <a:t> Zou)? If not, then its a candidate for a GSICS product.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Manik Bali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Information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u="none" strike="noStrike">
                          <a:effectLst/>
                        </a:rPr>
                        <a:t>2018-10-01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</a:tr>
              <a:tr h="6494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A.GMW.2018.9e.1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MW ISO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 GSICS (C. Zou) and CEOS WGVC (X. Dong) to coordinate on best practice for MW Sensors and coordinate on the development of a MW ISO sensor document (similar to other wavelengths) lead by Dong’s group.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Cheng-</a:t>
                      </a:r>
                      <a:r>
                        <a:rPr lang="en-US" sz="800" b="1" u="none" strike="noStrike" dirty="0" err="1">
                          <a:effectLst/>
                        </a:rPr>
                        <a:t>Zhi</a:t>
                      </a:r>
                      <a:r>
                        <a:rPr lang="en-US" sz="800" b="1" u="none" strike="noStrike" dirty="0">
                          <a:effectLst/>
                        </a:rPr>
                        <a:t> Zou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Information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u="none" strike="noStrike">
                          <a:effectLst/>
                        </a:rPr>
                        <a:t>2019-03-01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</a:tr>
              <a:tr h="392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A.GMW.2018.9g.1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MW GPSRO reference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 GPSRO focal points (X. Zou/Lin and S. Hu) to further evaluate their results for effects of cloud water and cloud ice and report back to the group within 6 months.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Scott Hu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Analysis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u="none" strike="noStrike">
                          <a:effectLst/>
                        </a:rPr>
                        <a:t>2019-10-01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</a:tr>
              <a:tr h="713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A.GMW.2018.9k.1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MW Best Practices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 dirty="0">
                          <a:effectLst/>
                        </a:rPr>
                        <a:t>In order to determine best practice for pre and post-launch (include best practices for MW SNO inter-comparisons) best practices and share proposed best practices matrix with MW members and develop consensus.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17" marR="8017" marT="801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 err="1">
                          <a:effectLst/>
                        </a:rPr>
                        <a:t>Manik</a:t>
                      </a:r>
                      <a:r>
                        <a:rPr lang="en-US" sz="800" b="1" u="none" strike="noStrike" dirty="0">
                          <a:effectLst/>
                        </a:rPr>
                        <a:t> </a:t>
                      </a:r>
                      <a:r>
                        <a:rPr lang="en-US" sz="800" b="1" u="none" strike="noStrike" dirty="0" smtClean="0">
                          <a:effectLst/>
                        </a:rPr>
                        <a:t>Bali---Need</a:t>
                      </a:r>
                      <a:r>
                        <a:rPr lang="en-US" sz="800" b="1" u="none" strike="noStrike" baseline="0" dirty="0" smtClean="0">
                          <a:effectLst/>
                        </a:rPr>
                        <a:t> a Tiger Team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Information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u="none" strike="noStrike">
                          <a:effectLst/>
                        </a:rPr>
                        <a:t>2018-10-01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</a:tr>
              <a:tr h="2645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A.GMW.2018.9k.2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MW Best Practices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 Manik will survey existing satellite operator monitoring pages and present finding within 6 months.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 err="1">
                          <a:effectLst/>
                        </a:rPr>
                        <a:t>Manik</a:t>
                      </a:r>
                      <a:r>
                        <a:rPr lang="en-US" sz="800" b="1" u="none" strike="noStrike" dirty="0">
                          <a:effectLst/>
                        </a:rPr>
                        <a:t> </a:t>
                      </a:r>
                      <a:r>
                        <a:rPr lang="en-US" sz="800" b="1" u="none" strike="noStrike" dirty="0" smtClean="0">
                          <a:effectLst/>
                        </a:rPr>
                        <a:t>Bali—Need</a:t>
                      </a:r>
                      <a:r>
                        <a:rPr lang="en-US" sz="800" b="1" u="none" strike="noStrike" baseline="0" dirty="0" smtClean="0">
                          <a:effectLst/>
                        </a:rPr>
                        <a:t> a Tiger Team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Information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u="none" strike="noStrike" dirty="0">
                          <a:effectLst/>
                        </a:rPr>
                        <a:t>2018-10-01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</a:tr>
              <a:tr h="2645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 A.GMW.2018.9k.3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MW Best Practices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 Manik will ask around to find these websites and make them available.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 err="1">
                          <a:effectLst/>
                        </a:rPr>
                        <a:t>Manik</a:t>
                      </a:r>
                      <a:r>
                        <a:rPr lang="en-US" sz="800" b="1" u="none" strike="noStrike" dirty="0">
                          <a:effectLst/>
                        </a:rPr>
                        <a:t> </a:t>
                      </a:r>
                      <a:r>
                        <a:rPr lang="en-US" sz="800" b="1" u="none" strike="noStrike" dirty="0" smtClean="0">
                          <a:effectLst/>
                        </a:rPr>
                        <a:t>Bali—Need</a:t>
                      </a:r>
                      <a:r>
                        <a:rPr lang="en-US" sz="800" b="1" u="none" strike="noStrike" baseline="0" dirty="0" smtClean="0">
                          <a:effectLst/>
                        </a:rPr>
                        <a:t> a Tiger Team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Information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u="none" strike="noStrike" dirty="0">
                          <a:effectLst/>
                        </a:rPr>
                        <a:t>2018-10-01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</a:tr>
              <a:tr h="392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A.GMW.2018.9k.5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MW CDR as an in-orbit reference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  To determine if the NOAA CDR (MSU/AMSU/ATMS) is a viable in-orbit reference, Zou and Bali will report back to the group after a forthcoming paper is published.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Cheng-Zhi Zou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Information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u="none" strike="noStrike" dirty="0">
                          <a:effectLst/>
                        </a:rPr>
                        <a:t>2019-03-01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</a:tr>
              <a:tr h="392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A.GMW.2018.9l.1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MW in-orbit reference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Collect and document "best practices" from NASA GPM X-Cal group to see if GMI can serve as an in-orbit reference.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Ralph </a:t>
                      </a:r>
                      <a:r>
                        <a:rPr lang="en-US" sz="800" b="1" u="none" strike="noStrike" dirty="0" smtClean="0">
                          <a:effectLst/>
                        </a:rPr>
                        <a:t>Ferraro/Rachel </a:t>
                      </a:r>
                      <a:r>
                        <a:rPr lang="en-US" sz="800" b="1" u="none" strike="noStrike" dirty="0" err="1" smtClean="0">
                          <a:effectLst/>
                        </a:rPr>
                        <a:t>Kroodsma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Information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u="none" strike="noStrike" dirty="0">
                          <a:effectLst/>
                        </a:rPr>
                        <a:t>2018-12-31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7" marR="8017" marT="8017" marB="0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566160"/>
              </p:ext>
            </p:extLst>
          </p:nvPr>
        </p:nvGraphicFramePr>
        <p:xfrm>
          <a:off x="362490" y="4869160"/>
          <a:ext cx="8915399" cy="1755519"/>
        </p:xfrm>
        <a:graphic>
          <a:graphicData uri="http://schemas.openxmlformats.org/drawingml/2006/table">
            <a:tbl>
              <a:tblPr/>
              <a:tblGrid>
                <a:gridCol w="610316"/>
                <a:gridCol w="550481"/>
                <a:gridCol w="550481"/>
                <a:gridCol w="2776339"/>
                <a:gridCol w="2740438"/>
                <a:gridCol w="586382"/>
                <a:gridCol w="550481"/>
                <a:gridCol w="550481"/>
              </a:tblGrid>
              <a:tr h="206708">
                <a:tc gridSpan="8"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WGI actions open from previous plenary sessions (at CGMS-46)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957"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Actionee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AGN item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Action #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Description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Action feedback/closing document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Deadline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Status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HLPP ref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376854"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GSICS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A46.xx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On passive microwave observations:</a:t>
                      </a: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GSICS is requested to organise an expert meeting on the intercalibration of operational PMW sensors to meet the WIGOS 2040 targets for a coordinated effort to share information on current and future PMW instruments and report to CGMS-47</a:t>
                      </a:r>
                      <a:b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(CGMS-46-EUM-WP-14)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CGMS-47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OPEN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US" sz="1700" dirty="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95300" y="2986088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cs typeface="Arial" pitchFamily="34" charset="0"/>
              </a:rPr>
              <a:t> </a:t>
            </a:r>
            <a:endParaRPr kumimoji="0" lang="en-US" alt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cs typeface="Arial" pitchFamily="34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88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845" y="118926"/>
            <a:ext cx="6538155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000FF"/>
                </a:solidFill>
              </a:rPr>
              <a:t>Open &amp; New Action Items (2/2)</a:t>
            </a:r>
            <a:endParaRPr lang="en-US" sz="3600" i="1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831DE-8CB6-4B98-B2F1-D4EBA8FF18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912644"/>
              </p:ext>
            </p:extLst>
          </p:nvPr>
        </p:nvGraphicFramePr>
        <p:xfrm>
          <a:off x="577851" y="1459169"/>
          <a:ext cx="8915399" cy="1755519"/>
        </p:xfrm>
        <a:graphic>
          <a:graphicData uri="http://schemas.openxmlformats.org/drawingml/2006/table">
            <a:tbl>
              <a:tblPr/>
              <a:tblGrid>
                <a:gridCol w="610316"/>
                <a:gridCol w="550481"/>
                <a:gridCol w="550481"/>
                <a:gridCol w="2776339"/>
                <a:gridCol w="2740438"/>
                <a:gridCol w="586382"/>
                <a:gridCol w="550481"/>
                <a:gridCol w="550481"/>
              </a:tblGrid>
              <a:tr h="206708">
                <a:tc gridSpan="8"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WGI actions open from previous plenary sessions (at CGMS-46)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957"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Actionee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AGN item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Action #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Description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Action feedback/closing document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Deadline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Status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HLPP ref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376854"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GSICS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A46.xx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On passive microwave observations:</a:t>
                      </a: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GSICS is requested to organise an expert meeting on the intercalibration of operational PMW sensors to meet the WIGOS 2040 targets for a coordinated effort to share information on current and future PMW instruments and report to CGMS-47</a:t>
                      </a:r>
                      <a:b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(CGMS-46-EUM-WP-14)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CGMS-47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OPEN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US" sz="1700" dirty="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95300" y="2986088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cs typeface="Arial" pitchFamily="34" charset="0"/>
              </a:rPr>
              <a:t> </a:t>
            </a:r>
            <a:endParaRPr kumimoji="0" lang="en-US" alt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cs typeface="Arial" pitchFamily="34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52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5CE4-D2A8-4161-91C9-CC23A6584C4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422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681715" y="98425"/>
            <a:ext cx="7728984" cy="1143000"/>
          </a:xfrm>
        </p:spPr>
        <p:txBody>
          <a:bodyPr/>
          <a:lstStyle/>
          <a:p>
            <a:r>
              <a:rPr lang="en-GB" altLang="en-US" dirty="0" smtClean="0">
                <a:solidFill>
                  <a:srgbClr val="0000FF"/>
                </a:solidFill>
                <a:latin typeface="Arial" charset="0"/>
              </a:rPr>
              <a:t>Members</a:t>
            </a:r>
            <a:r>
              <a:rPr lang="en-GB" altLang="en-US" dirty="0" smtClean="0">
                <a:latin typeface="Arial" charset="0"/>
              </a:rPr>
              <a:t/>
            </a:r>
            <a:br>
              <a:rPr lang="en-GB" altLang="en-US" dirty="0" smtClean="0">
                <a:latin typeface="Arial" charset="0"/>
              </a:rPr>
            </a:br>
            <a:r>
              <a:rPr lang="en-GB" altLang="en-US" sz="1800" dirty="0" smtClean="0">
                <a:latin typeface="Arial" charset="0"/>
              </a:rPr>
              <a:t>Signed up as of July 2018</a:t>
            </a:r>
            <a:endParaRPr lang="en-GB" altLang="en-US" dirty="0" smtClean="0">
              <a:latin typeface="Arial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82471" y="1241425"/>
            <a:ext cx="9406044" cy="5076825"/>
          </a:xfrm>
        </p:spPr>
        <p:txBody>
          <a:bodyPr/>
          <a:lstStyle/>
          <a:p>
            <a:r>
              <a:rPr lang="en-GB" altLang="en-US" sz="1600" dirty="0" smtClean="0">
                <a:latin typeface="Arial" charset="0"/>
              </a:rPr>
              <a:t>NOAA (and affiliates) - 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Ralph Ferraro (Chair),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Huan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Meng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, Cheng-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Zhi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Zou, Tony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Reale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, Mark Liu,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Bomin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Sun,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Manik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Bali (Univ. Maryland), Isaac Moradi (Univ. Maryland), Hu (“Tiger) Yang (Univ. Maryland),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Wenze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Yang (Univ. Maryland), Johnny Luo (City College New York),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Xailei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Zou (Univ. Maryland), Lin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Lin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(Univ. Maryland), John Yang (Univ. Maryland), Bob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Iacovazzi</a:t>
            </a:r>
            <a:endParaRPr lang="en-GB" altLang="en-US" sz="1600" dirty="0" smtClean="0">
              <a:solidFill>
                <a:srgbClr val="0070C0"/>
              </a:solidFill>
              <a:latin typeface="Arial" charset="0"/>
            </a:endParaRPr>
          </a:p>
          <a:p>
            <a:r>
              <a:rPr lang="en-GB" altLang="en-US" sz="1600" dirty="0" smtClean="0">
                <a:latin typeface="Arial" charset="0"/>
              </a:rPr>
              <a:t>EUMETSAT (and affiliates)  – 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Tim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Hewison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Karsten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Fennig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Viju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John</a:t>
            </a:r>
            <a:r>
              <a:rPr lang="en-GB" altLang="en-US" sz="1600" dirty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600" dirty="0" err="1">
                <a:solidFill>
                  <a:srgbClr val="0070C0"/>
                </a:solidFill>
                <a:latin typeface="Arial" charset="0"/>
              </a:rPr>
              <a:t>Jörg</a:t>
            </a:r>
            <a:r>
              <a:rPr lang="en-GB" altLang="en-US" sz="16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Ackermann,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Sabatino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DiMichele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Sante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Laviola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Vinia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Mattoli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Sreerekha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Thonipparambil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, Christophe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Accadia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Timo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Hanschmann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, Martin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Burgdorf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(Hamburg Univ.),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Imke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Hans (Hamburg), Ralf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Bennartz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(Vanderbilt Univ.), Bruno Picard (CLS)</a:t>
            </a:r>
          </a:p>
          <a:p>
            <a:r>
              <a:rPr lang="en-GB" altLang="en-US" sz="1600" dirty="0" smtClean="0">
                <a:latin typeface="Arial" charset="0"/>
              </a:rPr>
              <a:t>NASA (and affiliates) 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– Ed Kim (GSFC),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Tanvir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Islam (JPL), Linwood Jones (Univ. of Central Florida), Rachael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Kroodsma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(Univ. of Maryland), Wes Berg (Colorado State Univ.), Thomas Holmes (GSFC), Carl Mears (RSS)</a:t>
            </a:r>
          </a:p>
          <a:p>
            <a:r>
              <a:rPr lang="en-GB" altLang="en-US" sz="1600" dirty="0" smtClean="0">
                <a:latin typeface="Arial" charset="0"/>
              </a:rPr>
              <a:t>NIST – 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Derek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Houtz</a:t>
            </a:r>
            <a:r>
              <a:rPr lang="en-GB" altLang="en-US" sz="1600" dirty="0" smtClean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Dazhen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Gu</a:t>
            </a:r>
            <a:endParaRPr lang="en-GB" altLang="en-US" sz="1600" dirty="0" smtClean="0">
              <a:solidFill>
                <a:srgbClr val="0070C0"/>
              </a:solidFill>
              <a:latin typeface="Arial" charset="0"/>
            </a:endParaRPr>
          </a:p>
          <a:p>
            <a:r>
              <a:rPr lang="en-GB" altLang="en-US" sz="1600" dirty="0" smtClean="0">
                <a:latin typeface="Arial" charset="0"/>
              </a:rPr>
              <a:t>ECMWF 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– Steve English, Heather Lawrence, Rob King,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Christoforois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Tsamalis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, Elizabeth Good</a:t>
            </a:r>
          </a:p>
          <a:p>
            <a:r>
              <a:rPr lang="en-GB" altLang="en-US" sz="1600" dirty="0" smtClean="0">
                <a:latin typeface="Arial" charset="0"/>
              </a:rPr>
              <a:t>CMA (and affiliates) –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Songyan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Gu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, 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Qifeng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Lu, Lin Chen, Hu Yang,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Xiaolong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Dong,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Shengli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Wu,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Xiuqing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Hu  </a:t>
            </a:r>
          </a:p>
          <a:p>
            <a:r>
              <a:rPr lang="en-GB" altLang="en-US" sz="1600" dirty="0" smtClean="0">
                <a:latin typeface="Arial" charset="0"/>
              </a:rPr>
              <a:t>KMA (and affiliates) – 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Jun Park, Dong-Bin Shin (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Yonsei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University, South Korea), </a:t>
            </a:r>
            <a:r>
              <a:rPr lang="en-GB" altLang="en-US" sz="1600" dirty="0" err="1">
                <a:solidFill>
                  <a:srgbClr val="0070C0"/>
                </a:solidFill>
                <a:latin typeface="Arial" charset="0"/>
              </a:rPr>
              <a:t>D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ohyeong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Kim,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Minju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Gu</a:t>
            </a:r>
            <a:endParaRPr lang="en-GB" altLang="en-US" sz="1600" dirty="0" smtClean="0">
              <a:solidFill>
                <a:srgbClr val="0070C0"/>
              </a:solidFill>
              <a:latin typeface="Arial" charset="0"/>
            </a:endParaRPr>
          </a:p>
          <a:p>
            <a:r>
              <a:rPr lang="en-GB" altLang="en-US" sz="1600" dirty="0" smtClean="0">
                <a:latin typeface="Arial" charset="0"/>
              </a:rPr>
              <a:t>JAXA (and affiliates) - 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Misako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Kachi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, Takashi Maeda</a:t>
            </a:r>
          </a:p>
          <a:p>
            <a:r>
              <a:rPr lang="en-GB" altLang="en-US" sz="1600" dirty="0" smtClean="0">
                <a:latin typeface="Arial" charset="0"/>
              </a:rPr>
              <a:t>IISC – 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Ram </a:t>
            </a:r>
            <a:r>
              <a:rPr lang="en-GB" altLang="en-US" sz="1600" dirty="0" err="1" smtClean="0">
                <a:solidFill>
                  <a:srgbClr val="0070C0"/>
                </a:solidFill>
                <a:latin typeface="Arial" charset="0"/>
              </a:rPr>
              <a:t>Ratan</a:t>
            </a:r>
            <a:endParaRPr lang="en-GB" altLang="en-US" sz="1600" dirty="0" smtClean="0">
              <a:solidFill>
                <a:srgbClr val="0070C0"/>
              </a:solidFill>
              <a:latin typeface="Arial" charset="0"/>
            </a:endParaRPr>
          </a:p>
          <a:p>
            <a:pPr marL="0" indent="0">
              <a:buNone/>
            </a:pPr>
            <a:endParaRPr lang="en-GB" altLang="en-US" sz="16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99300" y="6356356"/>
            <a:ext cx="2311400" cy="365125"/>
          </a:xfrm>
          <a:prstGeom prst="rect">
            <a:avLst/>
          </a:prstGeom>
        </p:spPr>
        <p:txBody>
          <a:bodyPr/>
          <a:lstStyle/>
          <a:p>
            <a:fld id="{C3BED8E1-D1FE-4068-BEE1-928EBDA11364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1651" y="21265"/>
            <a:ext cx="209544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  <a:latin typeface="Arial" charset="0"/>
                <a:ea typeface="+mn-ea"/>
              </a:rPr>
              <a:t>Over 50 members!</a:t>
            </a:r>
            <a:endParaRPr lang="en-US" sz="1800" b="0" dirty="0">
              <a:solidFill>
                <a:srgbClr val="FF0000"/>
              </a:solidFill>
              <a:latin typeface="Arial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9458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662915" y="4474"/>
            <a:ext cx="6105618" cy="1143000"/>
          </a:xfrm>
        </p:spPr>
        <p:txBody>
          <a:bodyPr/>
          <a:lstStyle/>
          <a:p>
            <a:r>
              <a:rPr lang="en-GB" altLang="en-US" sz="3600" dirty="0" smtClean="0">
                <a:solidFill>
                  <a:srgbClr val="0000FF"/>
                </a:solidFill>
                <a:latin typeface="Arial" charset="0"/>
              </a:rPr>
              <a:t>Scope of Microwave </a:t>
            </a:r>
            <a:br>
              <a:rPr lang="en-GB" altLang="en-US" sz="3600" dirty="0" smtClean="0">
                <a:solidFill>
                  <a:srgbClr val="0000FF"/>
                </a:solidFill>
                <a:latin typeface="Arial" charset="0"/>
              </a:rPr>
            </a:br>
            <a:r>
              <a:rPr lang="en-GB" altLang="en-US" sz="3600" dirty="0" smtClean="0">
                <a:solidFill>
                  <a:srgbClr val="0000FF"/>
                </a:solidFill>
                <a:latin typeface="Arial" charset="0"/>
              </a:rPr>
              <a:t>Sub-Group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82472" y="1223757"/>
            <a:ext cx="9586065" cy="5206717"/>
          </a:xfrm>
        </p:spPr>
        <p:txBody>
          <a:bodyPr/>
          <a:lstStyle/>
          <a:p>
            <a:r>
              <a:rPr lang="en-GB" altLang="en-US" sz="1800" dirty="0" smtClean="0">
                <a:latin typeface="Arial" charset="0"/>
              </a:rPr>
              <a:t>Understanding the users’ requirements for inter-calibration products for microwave instruments </a:t>
            </a:r>
          </a:p>
          <a:p>
            <a:pPr lvl="1"/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Imagers + sounders – passive only (initially, but eventually consider active if there is a need…)</a:t>
            </a:r>
          </a:p>
          <a:p>
            <a:pPr lvl="1"/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Retrospective calibration (CDR’s and their components like geolocation, scan biases, inter-satellite)</a:t>
            </a:r>
          </a:p>
          <a:p>
            <a:pPr lvl="1"/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Forward looking calibration (near-real time uses)</a:t>
            </a:r>
          </a:p>
          <a:p>
            <a:r>
              <a:rPr lang="en-GB" altLang="en-US" sz="1800" dirty="0" smtClean="0">
                <a:latin typeface="Arial" charset="0"/>
              </a:rPr>
              <a:t>Identifying existing products that could meet those requirements, but first….</a:t>
            </a:r>
          </a:p>
          <a:p>
            <a:pPr lvl="1"/>
            <a:r>
              <a:rPr lang="en-GB" altLang="en-US" sz="1400" dirty="0">
                <a:solidFill>
                  <a:srgbClr val="0070C0"/>
                </a:solidFill>
                <a:latin typeface="Arial" charset="0"/>
              </a:rPr>
              <a:t>N</a:t>
            </a:r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eed to define criteria…Reference standards (sensor(s), models, calibration methodologies….)</a:t>
            </a:r>
          </a:p>
          <a:p>
            <a:pPr lvl="1"/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And then a process that adheres to GSICS principles</a:t>
            </a:r>
          </a:p>
          <a:p>
            <a:r>
              <a:rPr lang="en-GB" altLang="en-US" sz="1800" dirty="0" smtClean="0">
                <a:latin typeface="Arial" charset="0"/>
              </a:rPr>
              <a:t>We should also focus on tools/algorithms like SNO, Double Difference, RTM, etc.</a:t>
            </a:r>
          </a:p>
          <a:p>
            <a:pPr lvl="1"/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Might be something more feasible in near term?</a:t>
            </a:r>
          </a:p>
          <a:p>
            <a:r>
              <a:rPr lang="en-GB" altLang="en-US" sz="1800" dirty="0" smtClean="0">
                <a:latin typeface="Arial" charset="0"/>
              </a:rPr>
              <a:t>Define data standards (jointly with GDWG)</a:t>
            </a:r>
          </a:p>
          <a:p>
            <a:r>
              <a:rPr lang="en-GB" altLang="en-US" sz="1800" dirty="0" smtClean="0">
                <a:latin typeface="Arial" charset="0"/>
              </a:rPr>
              <a:t>Encourage the creators of those products to submit them to the GSICS Procedure for Product Acceptance (</a:t>
            </a:r>
            <a:r>
              <a:rPr lang="en-GB" altLang="en-US" sz="1800" dirty="0" smtClean="0">
                <a:latin typeface="Arial" charset="0"/>
                <a:hlinkClick r:id="rId2"/>
              </a:rPr>
              <a:t>GPPA</a:t>
            </a:r>
            <a:r>
              <a:rPr lang="en-GB" altLang="en-US" sz="1800" dirty="0" smtClean="0">
                <a:latin typeface="Arial" charset="0"/>
              </a:rPr>
              <a:t>), once its defined for MW</a:t>
            </a:r>
          </a:p>
          <a:p>
            <a:pPr lvl="1"/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Candidates include Cheng-</a:t>
            </a:r>
            <a:r>
              <a:rPr lang="en-GB" altLang="en-US" sz="1400" dirty="0" err="1" smtClean="0">
                <a:solidFill>
                  <a:srgbClr val="0070C0"/>
                </a:solidFill>
                <a:latin typeface="Arial" charset="0"/>
              </a:rPr>
              <a:t>Zhi</a:t>
            </a:r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 Zou (MSU-AMSU), </a:t>
            </a:r>
            <a:r>
              <a:rPr lang="en-GB" altLang="en-US" sz="1400" dirty="0" err="1" smtClean="0">
                <a:solidFill>
                  <a:srgbClr val="0070C0"/>
                </a:solidFill>
                <a:latin typeface="Arial" charset="0"/>
              </a:rPr>
              <a:t>Karsten</a:t>
            </a:r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400" dirty="0" err="1" smtClean="0">
                <a:solidFill>
                  <a:srgbClr val="0070C0"/>
                </a:solidFill>
                <a:latin typeface="Arial" charset="0"/>
              </a:rPr>
              <a:t>Fennig</a:t>
            </a:r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 (SSMI), GPM X-Cal LUT’s</a:t>
            </a:r>
          </a:p>
          <a:p>
            <a:r>
              <a:rPr lang="en-GB" altLang="en-US" sz="1800" dirty="0" smtClean="0">
                <a:latin typeface="Arial" charset="0"/>
              </a:rPr>
              <a:t>Coordination with other groups (e.g., CEOS WGCV MW, GPM X-Cal) would also be required to generate standards and best practices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C3BED8E1-D1FE-4068-BEE1-928EBDA1136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25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536213" y="308344"/>
            <a:ext cx="6369789" cy="839130"/>
          </a:xfrm>
        </p:spPr>
        <p:txBody>
          <a:bodyPr/>
          <a:lstStyle/>
          <a:p>
            <a:r>
              <a:rPr lang="en-GB" altLang="en-US" sz="3600" dirty="0" smtClean="0">
                <a:solidFill>
                  <a:srgbClr val="0000FF"/>
                </a:solidFill>
                <a:latin typeface="Arial" charset="0"/>
              </a:rPr>
              <a:t>Focus Topics for 2018-2019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" y="1268760"/>
            <a:ext cx="9905999" cy="5265585"/>
          </a:xfrm>
        </p:spPr>
        <p:txBody>
          <a:bodyPr/>
          <a:lstStyle/>
          <a:p>
            <a:r>
              <a:rPr lang="en-US" sz="2000" dirty="0"/>
              <a:t> </a:t>
            </a:r>
            <a:r>
              <a:rPr lang="en-US" sz="2000" dirty="0" smtClean="0"/>
              <a:t>Defining CLEAR PATH for</a:t>
            </a:r>
            <a:r>
              <a:rPr lang="en-US" sz="2000" b="1" dirty="0" smtClean="0"/>
              <a:t> </a:t>
            </a:r>
            <a:r>
              <a:rPr lang="en-US" sz="2000" b="1" dirty="0"/>
              <a:t>GSICS MW </a:t>
            </a:r>
            <a:r>
              <a:rPr lang="en-US" sz="2000" b="1" dirty="0" smtClean="0"/>
              <a:t>products, algorithms, tools, deliverables</a:t>
            </a:r>
            <a:endParaRPr lang="en-US" sz="2000" i="1" dirty="0" smtClean="0"/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Methodologies </a:t>
            </a:r>
            <a:r>
              <a:rPr lang="en-US" sz="1600" i="1" dirty="0" smtClean="0">
                <a:solidFill>
                  <a:srgbClr val="00B5EF"/>
                </a:solidFill>
              </a:rPr>
              <a:t>(Jun Park, Rachel </a:t>
            </a:r>
            <a:r>
              <a:rPr lang="en-US" sz="1600" i="1" dirty="0" err="1" smtClean="0">
                <a:solidFill>
                  <a:srgbClr val="00B5EF"/>
                </a:solidFill>
              </a:rPr>
              <a:t>Kroodsma</a:t>
            </a:r>
            <a:r>
              <a:rPr lang="en-US" sz="1600" i="1" dirty="0" smtClean="0">
                <a:solidFill>
                  <a:srgbClr val="00B5EF"/>
                </a:solidFill>
              </a:rPr>
              <a:t>)</a:t>
            </a:r>
          </a:p>
          <a:p>
            <a:pPr lvl="2"/>
            <a:r>
              <a:rPr lang="en-US" sz="1200" dirty="0" smtClean="0"/>
              <a:t>SNO, Double difference, etc.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Reference Standards </a:t>
            </a:r>
            <a:r>
              <a:rPr lang="en-US" sz="1600" i="1" dirty="0" smtClean="0">
                <a:solidFill>
                  <a:srgbClr val="00B5EF"/>
                </a:solidFill>
              </a:rPr>
              <a:t>(</a:t>
            </a:r>
            <a:r>
              <a:rPr lang="en-US" sz="1600" i="1" dirty="0" err="1" smtClean="0">
                <a:solidFill>
                  <a:srgbClr val="00B5EF"/>
                </a:solidFill>
              </a:rPr>
              <a:t>Manik</a:t>
            </a:r>
            <a:r>
              <a:rPr lang="en-US" sz="1600" i="1" dirty="0" smtClean="0">
                <a:solidFill>
                  <a:srgbClr val="00B5EF"/>
                </a:solidFill>
              </a:rPr>
              <a:t> Bali, Isaac Moradi, Derek </a:t>
            </a:r>
            <a:r>
              <a:rPr lang="en-US" sz="1600" i="1" dirty="0" err="1" smtClean="0">
                <a:solidFill>
                  <a:srgbClr val="00B5EF"/>
                </a:solidFill>
              </a:rPr>
              <a:t>Houtz</a:t>
            </a:r>
            <a:r>
              <a:rPr lang="en-US" sz="1600" i="1" dirty="0" smtClean="0">
                <a:solidFill>
                  <a:srgbClr val="00B5EF"/>
                </a:solidFill>
              </a:rPr>
              <a:t>)</a:t>
            </a:r>
          </a:p>
          <a:p>
            <a:pPr lvl="2"/>
            <a:r>
              <a:rPr lang="en-US" sz="1200" dirty="0" smtClean="0"/>
              <a:t>A particular sensor?  Likely to be wavelength dependent (e.g., window, O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H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0); A RTM?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LUT/Correction Tables </a:t>
            </a:r>
            <a:r>
              <a:rPr lang="en-US" sz="1600" i="1" dirty="0" smtClean="0">
                <a:solidFill>
                  <a:srgbClr val="00B5EF"/>
                </a:solidFill>
              </a:rPr>
              <a:t>(</a:t>
            </a:r>
            <a:r>
              <a:rPr lang="en-US" sz="1600" i="1" dirty="0" err="1" smtClean="0">
                <a:solidFill>
                  <a:srgbClr val="00B5EF"/>
                </a:solidFill>
              </a:rPr>
              <a:t>Karsten</a:t>
            </a:r>
            <a:r>
              <a:rPr lang="en-US" sz="1600" i="1" dirty="0" smtClean="0">
                <a:solidFill>
                  <a:srgbClr val="00B5EF"/>
                </a:solidFill>
              </a:rPr>
              <a:t> </a:t>
            </a:r>
            <a:r>
              <a:rPr lang="en-US" sz="1600" i="1" dirty="0" err="1" smtClean="0">
                <a:solidFill>
                  <a:srgbClr val="00B5EF"/>
                </a:solidFill>
              </a:rPr>
              <a:t>Fennig</a:t>
            </a:r>
            <a:r>
              <a:rPr lang="en-US" sz="1600" i="1" dirty="0" smtClean="0">
                <a:solidFill>
                  <a:srgbClr val="00B5EF"/>
                </a:solidFill>
              </a:rPr>
              <a:t>, Cheng-</a:t>
            </a:r>
            <a:r>
              <a:rPr lang="en-US" sz="1600" i="1" dirty="0" err="1" smtClean="0">
                <a:solidFill>
                  <a:srgbClr val="00B5EF"/>
                </a:solidFill>
              </a:rPr>
              <a:t>Zhi</a:t>
            </a:r>
            <a:r>
              <a:rPr lang="en-US" sz="1600" i="1" dirty="0" smtClean="0">
                <a:solidFill>
                  <a:srgbClr val="00B5EF"/>
                </a:solidFill>
              </a:rPr>
              <a:t> Zou, </a:t>
            </a:r>
            <a:r>
              <a:rPr lang="en-US" sz="1600" i="1" dirty="0" err="1" smtClean="0">
                <a:solidFill>
                  <a:srgbClr val="00B5EF"/>
                </a:solidFill>
              </a:rPr>
              <a:t>Viju</a:t>
            </a:r>
            <a:r>
              <a:rPr lang="en-US" sz="1600" i="1" dirty="0" smtClean="0">
                <a:solidFill>
                  <a:srgbClr val="00B5EF"/>
                </a:solidFill>
              </a:rPr>
              <a:t> John)</a:t>
            </a:r>
          </a:p>
          <a:p>
            <a:pPr lvl="2"/>
            <a:r>
              <a:rPr lang="en-US" sz="1200" dirty="0" smtClean="0"/>
              <a:t>Near real-time and climate; they will be different</a:t>
            </a:r>
          </a:p>
          <a:p>
            <a:r>
              <a:rPr lang="en-US" sz="2000" dirty="0" smtClean="0"/>
              <a:t> Tying </a:t>
            </a:r>
            <a:r>
              <a:rPr lang="en-US" sz="2000" dirty="0"/>
              <a:t>together other groups/opportunities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GPM </a:t>
            </a:r>
            <a:r>
              <a:rPr lang="en-US" sz="1600" dirty="0">
                <a:solidFill>
                  <a:srgbClr val="0070C0"/>
                </a:solidFill>
              </a:rPr>
              <a:t>X-Cal </a:t>
            </a:r>
            <a:r>
              <a:rPr lang="en-US" sz="1600" i="1" dirty="0" smtClean="0">
                <a:solidFill>
                  <a:srgbClr val="00B5EF"/>
                </a:solidFill>
              </a:rPr>
              <a:t>(Wes Berg, Rachel </a:t>
            </a:r>
            <a:r>
              <a:rPr lang="en-US" sz="1600" i="1" dirty="0" err="1" smtClean="0">
                <a:solidFill>
                  <a:srgbClr val="00B5EF"/>
                </a:solidFill>
              </a:rPr>
              <a:t>Kroodsma</a:t>
            </a:r>
            <a:r>
              <a:rPr lang="en-US" sz="1600" i="1" dirty="0" smtClean="0">
                <a:solidFill>
                  <a:srgbClr val="00B5EF"/>
                </a:solidFill>
              </a:rPr>
              <a:t>)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CEOS </a:t>
            </a:r>
            <a:r>
              <a:rPr lang="en-US" sz="1600" dirty="0">
                <a:solidFill>
                  <a:srgbClr val="0070C0"/>
                </a:solidFill>
              </a:rPr>
              <a:t>MW subgroup </a:t>
            </a:r>
            <a:r>
              <a:rPr lang="en-US" sz="1600" i="1" dirty="0" smtClean="0">
                <a:solidFill>
                  <a:srgbClr val="00B5EF"/>
                </a:solidFill>
              </a:rPr>
              <a:t>(Cheng-</a:t>
            </a:r>
            <a:r>
              <a:rPr lang="en-US" sz="1600" i="1" dirty="0" err="1" smtClean="0">
                <a:solidFill>
                  <a:srgbClr val="00B5EF"/>
                </a:solidFill>
              </a:rPr>
              <a:t>Zhi</a:t>
            </a:r>
            <a:r>
              <a:rPr lang="en-US" sz="1600" i="1" dirty="0" smtClean="0">
                <a:solidFill>
                  <a:srgbClr val="00B5EF"/>
                </a:solidFill>
              </a:rPr>
              <a:t>, </a:t>
            </a:r>
            <a:r>
              <a:rPr lang="en-GB" altLang="en-US" sz="1600" i="1" dirty="0" err="1">
                <a:solidFill>
                  <a:srgbClr val="00B5EF"/>
                </a:solidFill>
                <a:latin typeface="Arial" charset="0"/>
              </a:rPr>
              <a:t>Xiaolong</a:t>
            </a:r>
            <a:r>
              <a:rPr lang="en-GB" altLang="en-US" sz="1600" i="1" dirty="0">
                <a:solidFill>
                  <a:srgbClr val="00B5EF"/>
                </a:solidFill>
                <a:latin typeface="Arial" charset="0"/>
              </a:rPr>
              <a:t> </a:t>
            </a:r>
            <a:r>
              <a:rPr lang="en-GB" altLang="en-US" sz="1600" i="1" dirty="0" smtClean="0">
                <a:solidFill>
                  <a:srgbClr val="00B5EF"/>
                </a:solidFill>
                <a:latin typeface="Arial" charset="0"/>
              </a:rPr>
              <a:t>Dong, </a:t>
            </a:r>
            <a:r>
              <a:rPr lang="en-GB" altLang="en-US" sz="1600" i="1" dirty="0" err="1" smtClean="0">
                <a:solidFill>
                  <a:srgbClr val="00B5EF"/>
                </a:solidFill>
                <a:latin typeface="Arial" charset="0"/>
              </a:rPr>
              <a:t>Qifeng</a:t>
            </a:r>
            <a:r>
              <a:rPr lang="en-GB" altLang="en-US" sz="1600" i="1" dirty="0" smtClean="0">
                <a:solidFill>
                  <a:srgbClr val="00B5EF"/>
                </a:solidFill>
                <a:latin typeface="Arial" charset="0"/>
              </a:rPr>
              <a:t> Lu)</a:t>
            </a:r>
            <a:r>
              <a:rPr lang="en-GB" altLang="en-US" sz="1200" i="1" dirty="0" smtClean="0">
                <a:latin typeface="Arial" charset="0"/>
              </a:rPr>
              <a:t> </a:t>
            </a:r>
            <a:endParaRPr lang="en-GB" altLang="en-US" sz="1200" i="1" dirty="0" smtClean="0">
              <a:solidFill>
                <a:srgbClr val="00B050"/>
              </a:solidFill>
              <a:latin typeface="Arial" charset="0"/>
            </a:endParaRP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Expanding active participation </a:t>
            </a:r>
            <a:r>
              <a:rPr lang="en-US" sz="1600" i="1" dirty="0" smtClean="0">
                <a:solidFill>
                  <a:srgbClr val="00B5EF"/>
                </a:solidFill>
              </a:rPr>
              <a:t>(</a:t>
            </a:r>
            <a:r>
              <a:rPr lang="en-US" sz="1600" i="1" dirty="0" err="1" smtClean="0">
                <a:solidFill>
                  <a:srgbClr val="00B5EF"/>
                </a:solidFill>
              </a:rPr>
              <a:t>Manik</a:t>
            </a:r>
            <a:r>
              <a:rPr lang="en-US" sz="1600" i="1" dirty="0" smtClean="0">
                <a:solidFill>
                  <a:srgbClr val="00B5EF"/>
                </a:solidFill>
              </a:rPr>
              <a:t> Bali, Ralph</a:t>
            </a:r>
            <a:r>
              <a:rPr lang="en-US" sz="1600" i="1" dirty="0">
                <a:solidFill>
                  <a:srgbClr val="00B5EF"/>
                </a:solidFill>
              </a:rPr>
              <a:t> </a:t>
            </a:r>
            <a:r>
              <a:rPr lang="en-US" sz="1600" i="1" dirty="0" smtClean="0">
                <a:solidFill>
                  <a:srgbClr val="00B5EF"/>
                </a:solidFill>
              </a:rPr>
              <a:t>Ferraro)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GRUAN </a:t>
            </a:r>
            <a:r>
              <a:rPr lang="en-US" sz="1600" i="1" dirty="0" smtClean="0">
                <a:solidFill>
                  <a:srgbClr val="00B5EF"/>
                </a:solidFill>
              </a:rPr>
              <a:t>(Tony </a:t>
            </a:r>
            <a:r>
              <a:rPr lang="en-US" sz="1600" i="1" dirty="0" err="1" smtClean="0">
                <a:solidFill>
                  <a:srgbClr val="00B5EF"/>
                </a:solidFill>
              </a:rPr>
              <a:t>Reale</a:t>
            </a:r>
            <a:r>
              <a:rPr lang="en-US" sz="1600" i="1" dirty="0" smtClean="0">
                <a:solidFill>
                  <a:srgbClr val="00B5EF"/>
                </a:solidFill>
              </a:rPr>
              <a:t>, Cheng-</a:t>
            </a:r>
            <a:r>
              <a:rPr lang="en-US" sz="1600" i="1" dirty="0" err="1" smtClean="0">
                <a:solidFill>
                  <a:srgbClr val="00B5EF"/>
                </a:solidFill>
              </a:rPr>
              <a:t>Zhi</a:t>
            </a:r>
            <a:r>
              <a:rPr lang="en-US" sz="1600" i="1" dirty="0" smtClean="0">
                <a:solidFill>
                  <a:srgbClr val="00B5EF"/>
                </a:solidFill>
              </a:rPr>
              <a:t> Zou)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FIDUCEO</a:t>
            </a:r>
            <a:r>
              <a:rPr lang="en-US" sz="1600" i="1" dirty="0" smtClean="0">
                <a:solidFill>
                  <a:srgbClr val="00B5EF"/>
                </a:solidFill>
              </a:rPr>
              <a:t> (Martin </a:t>
            </a:r>
            <a:r>
              <a:rPr lang="en-US" sz="1600" i="1" dirty="0" err="1" smtClean="0">
                <a:solidFill>
                  <a:srgbClr val="00B5EF"/>
                </a:solidFill>
              </a:rPr>
              <a:t>Burgdorf</a:t>
            </a:r>
            <a:r>
              <a:rPr lang="en-US" sz="1600" i="1" dirty="0" smtClean="0">
                <a:solidFill>
                  <a:srgbClr val="00B5EF"/>
                </a:solidFill>
              </a:rPr>
              <a:t>)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GAIA-CLIM</a:t>
            </a:r>
            <a:r>
              <a:rPr lang="en-US" sz="1600" i="1" dirty="0" smtClean="0">
                <a:solidFill>
                  <a:srgbClr val="0070C0"/>
                </a:solidFill>
              </a:rPr>
              <a:t> </a:t>
            </a:r>
            <a:r>
              <a:rPr lang="en-US" sz="1600" i="1" dirty="0" smtClean="0">
                <a:solidFill>
                  <a:srgbClr val="00B5EF"/>
                </a:solidFill>
              </a:rPr>
              <a:t>(Heather Lawrence/Steve English)</a:t>
            </a:r>
            <a:endParaRPr lang="en-US" sz="1200" i="1" dirty="0" smtClean="0">
              <a:solidFill>
                <a:srgbClr val="00B5EF"/>
              </a:solidFill>
            </a:endParaRPr>
          </a:p>
          <a:p>
            <a:r>
              <a:rPr lang="en-US" sz="2000" dirty="0" smtClean="0"/>
              <a:t>Continued participation </a:t>
            </a:r>
            <a:r>
              <a:rPr lang="en-US" sz="2000" dirty="0" smtClean="0">
                <a:solidFill>
                  <a:srgbClr val="FF0000"/>
                </a:solidFill>
              </a:rPr>
              <a:t>by subgroup </a:t>
            </a:r>
            <a:r>
              <a:rPr lang="en-US" sz="2000" dirty="0" smtClean="0"/>
              <a:t>at meetings of relevance: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GSICS; </a:t>
            </a:r>
            <a:r>
              <a:rPr lang="en-US" altLang="en-US" sz="1600" dirty="0" smtClean="0">
                <a:solidFill>
                  <a:srgbClr val="0070C0"/>
                </a:solidFill>
                <a:latin typeface="Arial" charset="0"/>
              </a:rPr>
              <a:t>CEOS;CALCON, </a:t>
            </a:r>
            <a:r>
              <a:rPr lang="en-US" altLang="en-US" sz="1600" dirty="0" err="1" smtClean="0">
                <a:solidFill>
                  <a:srgbClr val="0070C0"/>
                </a:solidFill>
                <a:latin typeface="Arial" charset="0"/>
              </a:rPr>
              <a:t>Microrad</a:t>
            </a:r>
            <a:r>
              <a:rPr lang="en-US" altLang="en-US" sz="1600" dirty="0" smtClean="0">
                <a:solidFill>
                  <a:srgbClr val="0070C0"/>
                </a:solidFill>
                <a:latin typeface="Arial" charset="0"/>
              </a:rPr>
              <a:t>, AMS Sat. Met, EUMESAT Satellite, etc.</a:t>
            </a:r>
            <a:endParaRPr lang="en-GB" altLang="en-US" sz="1600" dirty="0" smtClean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C3BED8E1-D1FE-4068-BEE1-928EBDA11364}" type="slidenum">
              <a:rPr lang="en-US" altLang="en-US" sz="1100" smtClean="0"/>
              <a:pPr/>
              <a:t>8</a:t>
            </a:fld>
            <a:endParaRPr lang="en-US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12350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5_Office Theme">
      <a:majorFont>
        <a:latin typeface=""/>
        <a:ea typeface="MS PGothic"/>
        <a:cs typeface="ＭＳ Ｐゴシック"/>
      </a:majorFont>
      <a:minorFont>
        <a:latin typeface=""/>
        <a:ea typeface="MS PGothic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31524</TotalTime>
  <Words>1166</Words>
  <Application>Microsoft Office PowerPoint</Application>
  <PresentationFormat>A4 Paper (210x297 mm)</PresentationFormat>
  <Paragraphs>189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15_Office Theme</vt:lpstr>
      <vt:lpstr>Default Design</vt:lpstr>
      <vt:lpstr>1_Default Design</vt:lpstr>
      <vt:lpstr>GSICS MW SubGroup 24 Oct 2018 – 1130- 1300 UTC</vt:lpstr>
      <vt:lpstr>Agenda for Today</vt:lpstr>
      <vt:lpstr>Open &amp; New Action Items (1/2)</vt:lpstr>
      <vt:lpstr>Open &amp; New Action Items (2/2)</vt:lpstr>
      <vt:lpstr>Backup Slides</vt:lpstr>
      <vt:lpstr>Members Signed up as of July 2018</vt:lpstr>
      <vt:lpstr>Scope of Microwave  Sub-Group</vt:lpstr>
      <vt:lpstr>Focus Topics for 2018-2019</vt:lpstr>
    </vt:vector>
  </TitlesOfParts>
  <Company>Eumetsat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Ralph Ferraro</cp:lastModifiedBy>
  <cp:revision>1240</cp:revision>
  <cp:lastPrinted>2018-10-17T13:47:52Z</cp:lastPrinted>
  <dcterms:created xsi:type="dcterms:W3CDTF">2010-08-23T13:48:26Z</dcterms:created>
  <dcterms:modified xsi:type="dcterms:W3CDTF">2018-10-17T18:44:08Z</dcterms:modified>
</cp:coreProperties>
</file>