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9"/>
  </p:notesMasterIdLst>
  <p:handoutMasterIdLst>
    <p:handoutMasterId r:id="rId10"/>
  </p:handoutMasterIdLst>
  <p:sldIdLst>
    <p:sldId id="551" r:id="rId2"/>
    <p:sldId id="1036" r:id="rId3"/>
    <p:sldId id="1021" r:id="rId4"/>
    <p:sldId id="1035" r:id="rId5"/>
    <p:sldId id="1034" r:id="rId6"/>
    <p:sldId id="1020" r:id="rId7"/>
    <p:sldId id="1027" r:id="rId8"/>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6732" algn="l" rtl="0" fontAlgn="base">
      <a:spcBef>
        <a:spcPct val="0"/>
      </a:spcBef>
      <a:spcAft>
        <a:spcPct val="0"/>
      </a:spcAft>
      <a:defRPr sz="900" b="1" kern="1200">
        <a:solidFill>
          <a:schemeClr val="bg1"/>
        </a:solidFill>
        <a:latin typeface="Tahoma" pitchFamily="34" charset="0"/>
        <a:ea typeface="+mn-ea"/>
        <a:cs typeface="+mn-cs"/>
      </a:defRPr>
    </a:lvl2pPr>
    <a:lvl3pPr marL="913466" algn="l" rtl="0" fontAlgn="base">
      <a:spcBef>
        <a:spcPct val="0"/>
      </a:spcBef>
      <a:spcAft>
        <a:spcPct val="0"/>
      </a:spcAft>
      <a:defRPr sz="900" b="1" kern="1200">
        <a:solidFill>
          <a:schemeClr val="bg1"/>
        </a:solidFill>
        <a:latin typeface="Tahoma" pitchFamily="34" charset="0"/>
        <a:ea typeface="+mn-ea"/>
        <a:cs typeface="+mn-cs"/>
      </a:defRPr>
    </a:lvl3pPr>
    <a:lvl4pPr marL="1370196" algn="l" rtl="0" fontAlgn="base">
      <a:spcBef>
        <a:spcPct val="0"/>
      </a:spcBef>
      <a:spcAft>
        <a:spcPct val="0"/>
      </a:spcAft>
      <a:defRPr sz="900" b="1" kern="1200">
        <a:solidFill>
          <a:schemeClr val="bg1"/>
        </a:solidFill>
        <a:latin typeface="Tahoma" pitchFamily="34" charset="0"/>
        <a:ea typeface="+mn-ea"/>
        <a:cs typeface="+mn-cs"/>
      </a:defRPr>
    </a:lvl4pPr>
    <a:lvl5pPr marL="1826930" algn="l" rtl="0" fontAlgn="base">
      <a:spcBef>
        <a:spcPct val="0"/>
      </a:spcBef>
      <a:spcAft>
        <a:spcPct val="0"/>
      </a:spcAft>
      <a:defRPr sz="900" b="1" kern="1200">
        <a:solidFill>
          <a:schemeClr val="bg1"/>
        </a:solidFill>
        <a:latin typeface="Tahoma" pitchFamily="34" charset="0"/>
        <a:ea typeface="+mn-ea"/>
        <a:cs typeface="+mn-cs"/>
      </a:defRPr>
    </a:lvl5pPr>
    <a:lvl6pPr marL="2283661" algn="l" defTabSz="913466" rtl="0" eaLnBrk="1" latinLnBrk="0" hangingPunct="1">
      <a:defRPr sz="900" b="1" kern="1200">
        <a:solidFill>
          <a:schemeClr val="bg1"/>
        </a:solidFill>
        <a:latin typeface="Tahoma" pitchFamily="34" charset="0"/>
        <a:ea typeface="+mn-ea"/>
        <a:cs typeface="+mn-cs"/>
      </a:defRPr>
    </a:lvl6pPr>
    <a:lvl7pPr marL="2740396" algn="l" defTabSz="913466" rtl="0" eaLnBrk="1" latinLnBrk="0" hangingPunct="1">
      <a:defRPr sz="900" b="1" kern="1200">
        <a:solidFill>
          <a:schemeClr val="bg1"/>
        </a:solidFill>
        <a:latin typeface="Tahoma" pitchFamily="34" charset="0"/>
        <a:ea typeface="+mn-ea"/>
        <a:cs typeface="+mn-cs"/>
      </a:defRPr>
    </a:lvl7pPr>
    <a:lvl8pPr marL="3197125" algn="l" defTabSz="913466" rtl="0" eaLnBrk="1" latinLnBrk="0" hangingPunct="1">
      <a:defRPr sz="900" b="1" kern="1200">
        <a:solidFill>
          <a:schemeClr val="bg1"/>
        </a:solidFill>
        <a:latin typeface="Tahoma" pitchFamily="34" charset="0"/>
        <a:ea typeface="+mn-ea"/>
        <a:cs typeface="+mn-cs"/>
      </a:defRPr>
    </a:lvl8pPr>
    <a:lvl9pPr marL="3653857" algn="l" defTabSz="913466"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FF"/>
    <a:srgbClr val="A2DADE"/>
    <a:srgbClr val="4E0B55"/>
    <a:srgbClr val="EE2D24"/>
    <a:srgbClr val="FF9900"/>
    <a:srgbClr val="009900"/>
    <a:srgbClr val="C7A775"/>
    <a:srgbClr val="00B5EF"/>
    <a:srgbClr val="CDE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3" autoAdjust="0"/>
    <p:restoredTop sz="95912" autoAdjust="0"/>
  </p:normalViewPr>
  <p:slideViewPr>
    <p:cSldViewPr snapToGrid="0">
      <p:cViewPr varScale="1">
        <p:scale>
          <a:sx n="84" d="100"/>
          <a:sy n="84" d="100"/>
        </p:scale>
        <p:origin x="1614" y="96"/>
      </p:cViewPr>
      <p:guideLst>
        <p:guide orient="horz" pos="1164"/>
        <p:guide orient="horz" pos="1411"/>
        <p:guide orient="horz" pos="2715"/>
        <p:guide orient="horz" pos="2389"/>
        <p:guide orient="horz" pos="2064"/>
        <p:guide orient="horz" pos="1735"/>
        <p:guide orient="horz" pos="3369"/>
        <p:guide orient="horz" pos="3699"/>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8" d="100"/>
          <a:sy n="58" d="100"/>
        </p:scale>
        <p:origin x="-1506" y="-78"/>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23 October 2018</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4178716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23 October 2018</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9646451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73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46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196"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693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661" algn="l" defTabSz="913466" rtl="0" eaLnBrk="1" latinLnBrk="0" hangingPunct="1">
      <a:defRPr sz="1200" kern="1200">
        <a:solidFill>
          <a:schemeClr val="tx1"/>
        </a:solidFill>
        <a:latin typeface="+mn-lt"/>
        <a:ea typeface="+mn-ea"/>
        <a:cs typeface="+mn-cs"/>
      </a:defRPr>
    </a:lvl6pPr>
    <a:lvl7pPr marL="2740396" algn="l" defTabSz="913466" rtl="0" eaLnBrk="1" latinLnBrk="0" hangingPunct="1">
      <a:defRPr sz="1200" kern="1200">
        <a:solidFill>
          <a:schemeClr val="tx1"/>
        </a:solidFill>
        <a:latin typeface="+mn-lt"/>
        <a:ea typeface="+mn-ea"/>
        <a:cs typeface="+mn-cs"/>
      </a:defRPr>
    </a:lvl7pPr>
    <a:lvl8pPr marL="3197125" algn="l" defTabSz="913466" rtl="0" eaLnBrk="1" latinLnBrk="0" hangingPunct="1">
      <a:defRPr sz="1200" kern="1200">
        <a:solidFill>
          <a:schemeClr val="tx1"/>
        </a:solidFill>
        <a:latin typeface="+mn-lt"/>
        <a:ea typeface="+mn-ea"/>
        <a:cs typeface="+mn-cs"/>
      </a:defRPr>
    </a:lvl8pPr>
    <a:lvl9pPr marL="3653857" algn="l" defTabSz="9134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23 October 2018</a:t>
            </a:fld>
            <a:endParaRPr lang="de-DE"/>
          </a:p>
        </p:txBody>
      </p:sp>
    </p:spTree>
    <p:extLst>
      <p:ext uri="{BB962C8B-B14F-4D97-AF65-F5344CB8AC3E}">
        <p14:creationId xmlns:p14="http://schemas.microsoft.com/office/powerpoint/2010/main" val="373551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4008"/>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6732" indent="0" algn="ctr">
              <a:buNone/>
              <a:defRPr>
                <a:solidFill>
                  <a:schemeClr val="tx1">
                    <a:tint val="75000"/>
                  </a:schemeClr>
                </a:solidFill>
              </a:defRPr>
            </a:lvl2pPr>
            <a:lvl3pPr marL="913466" indent="0" algn="ctr">
              <a:buNone/>
              <a:defRPr>
                <a:solidFill>
                  <a:schemeClr val="tx1">
                    <a:tint val="75000"/>
                  </a:schemeClr>
                </a:solidFill>
              </a:defRPr>
            </a:lvl3pPr>
            <a:lvl4pPr marL="1370196" indent="0" algn="ctr">
              <a:buNone/>
              <a:defRPr>
                <a:solidFill>
                  <a:schemeClr val="tx1">
                    <a:tint val="75000"/>
                  </a:schemeClr>
                </a:solidFill>
              </a:defRPr>
            </a:lvl4pPr>
            <a:lvl5pPr marL="1826930" indent="0" algn="ctr">
              <a:buNone/>
              <a:defRPr>
                <a:solidFill>
                  <a:schemeClr val="tx1">
                    <a:tint val="75000"/>
                  </a:schemeClr>
                </a:solidFill>
              </a:defRPr>
            </a:lvl5pPr>
            <a:lvl6pPr marL="2283661" indent="0" algn="ctr">
              <a:buNone/>
              <a:defRPr>
                <a:solidFill>
                  <a:schemeClr val="tx1">
                    <a:tint val="75000"/>
                  </a:schemeClr>
                </a:solidFill>
              </a:defRPr>
            </a:lvl6pPr>
            <a:lvl7pPr marL="2740396" indent="0" algn="ctr">
              <a:buNone/>
              <a:defRPr>
                <a:solidFill>
                  <a:schemeClr val="tx1">
                    <a:tint val="75000"/>
                  </a:schemeClr>
                </a:solidFill>
              </a:defRPr>
            </a:lvl7pPr>
            <a:lvl8pPr marL="3197125" indent="0" algn="ctr">
              <a:buNone/>
              <a:defRPr>
                <a:solidFill>
                  <a:schemeClr val="tx1">
                    <a:tint val="75000"/>
                  </a:schemeClr>
                </a:solidFill>
              </a:defRPr>
            </a:lvl8pPr>
            <a:lvl9pPr marL="3653857"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68"/>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7"/>
            <a:ext cx="59436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6732" indent="0">
              <a:buNone/>
              <a:defRPr sz="2800"/>
            </a:lvl2pPr>
            <a:lvl3pPr marL="913466" indent="0">
              <a:buNone/>
              <a:defRPr sz="2300"/>
            </a:lvl3pPr>
            <a:lvl4pPr marL="1370196" indent="0">
              <a:buNone/>
              <a:defRPr sz="2000"/>
            </a:lvl4pPr>
            <a:lvl5pPr marL="1826930" indent="0">
              <a:buNone/>
              <a:defRPr sz="2000"/>
            </a:lvl5pPr>
            <a:lvl6pPr marL="2283661" indent="0">
              <a:buNone/>
              <a:defRPr sz="2000"/>
            </a:lvl6pPr>
            <a:lvl7pPr marL="2740396" indent="0">
              <a:buNone/>
              <a:defRPr sz="2000"/>
            </a:lvl7pPr>
            <a:lvl8pPr marL="3197125" indent="0">
              <a:buNone/>
              <a:defRPr sz="2000"/>
            </a:lvl8pPr>
            <a:lvl9pPr marL="3653857" indent="0">
              <a:buNone/>
              <a:defRPr sz="2000"/>
            </a:lvl9pPr>
          </a:lstStyle>
          <a:p>
            <a:pPr lvl="0"/>
            <a:endParaRPr lang="en-GB" noProof="0" smtClean="0"/>
          </a:p>
        </p:txBody>
      </p:sp>
      <p:sp>
        <p:nvSpPr>
          <p:cNvPr id="4" name="Text Placeholder 3"/>
          <p:cNvSpPr>
            <a:spLocks noGrp="1"/>
          </p:cNvSpPr>
          <p:nvPr>
            <p:ph type="body" sz="half" idx="2"/>
          </p:nvPr>
        </p:nvSpPr>
        <p:spPr>
          <a:xfrm>
            <a:off x="1941645" y="5367353"/>
            <a:ext cx="5943600" cy="804863"/>
          </a:xfrm>
        </p:spPr>
        <p:txBody>
          <a:bodyPr/>
          <a:lstStyle>
            <a:lvl1pPr marL="0" indent="0">
              <a:buNone/>
              <a:defRPr sz="1400"/>
            </a:lvl1pPr>
            <a:lvl2pPr marL="456732" indent="0">
              <a:buNone/>
              <a:defRPr sz="1200"/>
            </a:lvl2pPr>
            <a:lvl3pPr marL="913466" indent="0">
              <a:buNone/>
              <a:defRPr sz="1100"/>
            </a:lvl3pPr>
            <a:lvl4pPr marL="1370196" indent="0">
              <a:buNone/>
              <a:defRPr sz="900"/>
            </a:lvl4pPr>
            <a:lvl5pPr marL="1826930" indent="0">
              <a:buNone/>
              <a:defRPr sz="900"/>
            </a:lvl5pPr>
            <a:lvl6pPr marL="2283661" indent="0">
              <a:buNone/>
              <a:defRPr sz="900"/>
            </a:lvl6pPr>
            <a:lvl7pPr marL="2740396" indent="0">
              <a:buNone/>
              <a:defRPr sz="900"/>
            </a:lvl7pPr>
            <a:lvl8pPr marL="3197125" indent="0">
              <a:buNone/>
              <a:defRPr sz="900"/>
            </a:lvl8pPr>
            <a:lvl9pPr marL="3653857"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66"/>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66"/>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46217"/>
            <a:ext cx="8915400" cy="618727"/>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31224"/>
            <a:ext cx="8915400" cy="555665"/>
          </a:xfrm>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3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6732" indent="0">
              <a:buNone/>
              <a:defRPr sz="1800">
                <a:solidFill>
                  <a:schemeClr val="tx1">
                    <a:tint val="75000"/>
                  </a:schemeClr>
                </a:solidFill>
              </a:defRPr>
            </a:lvl2pPr>
            <a:lvl3pPr marL="913466" indent="0">
              <a:buNone/>
              <a:defRPr sz="1600">
                <a:solidFill>
                  <a:schemeClr val="tx1">
                    <a:tint val="75000"/>
                  </a:schemeClr>
                </a:solidFill>
              </a:defRPr>
            </a:lvl3pPr>
            <a:lvl4pPr marL="1370196" indent="0">
              <a:buNone/>
              <a:defRPr sz="1400">
                <a:solidFill>
                  <a:schemeClr val="tx1">
                    <a:tint val="75000"/>
                  </a:schemeClr>
                </a:solidFill>
              </a:defRPr>
            </a:lvl4pPr>
            <a:lvl5pPr marL="1826930" indent="0">
              <a:buNone/>
              <a:defRPr sz="1400">
                <a:solidFill>
                  <a:schemeClr val="tx1">
                    <a:tint val="75000"/>
                  </a:schemeClr>
                </a:solidFill>
              </a:defRPr>
            </a:lvl5pPr>
            <a:lvl6pPr marL="2283661" indent="0">
              <a:buNone/>
              <a:defRPr sz="1400">
                <a:solidFill>
                  <a:schemeClr val="tx1">
                    <a:tint val="75000"/>
                  </a:schemeClr>
                </a:solidFill>
              </a:defRPr>
            </a:lvl6pPr>
            <a:lvl7pPr marL="2740396" indent="0">
              <a:buNone/>
              <a:defRPr sz="1400">
                <a:solidFill>
                  <a:schemeClr val="tx1">
                    <a:tint val="75000"/>
                  </a:schemeClr>
                </a:solidFill>
              </a:defRPr>
            </a:lvl7pPr>
            <a:lvl8pPr marL="3197125" indent="0">
              <a:buNone/>
              <a:defRPr sz="1400">
                <a:solidFill>
                  <a:schemeClr val="tx1">
                    <a:tint val="75000"/>
                  </a:schemeClr>
                </a:solidFill>
              </a:defRPr>
            </a:lvl8pPr>
            <a:lvl9pPr marL="3653857"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69"/>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7"/>
            <a:ext cx="4376870" cy="639763"/>
          </a:xfrm>
        </p:spPr>
        <p:txBody>
          <a:bodyPr anchor="b"/>
          <a:lstStyle>
            <a:lvl1pPr marL="0" indent="0">
              <a:buNone/>
              <a:defRPr sz="2300" b="1"/>
            </a:lvl1pPr>
            <a:lvl2pPr marL="456732" indent="0">
              <a:buNone/>
              <a:defRPr sz="2000" b="1"/>
            </a:lvl2pPr>
            <a:lvl3pPr marL="913466" indent="0">
              <a:buNone/>
              <a:defRPr sz="1800" b="1"/>
            </a:lvl3pPr>
            <a:lvl4pPr marL="1370196" indent="0">
              <a:buNone/>
              <a:defRPr sz="1600" b="1"/>
            </a:lvl4pPr>
            <a:lvl5pPr marL="1826930" indent="0">
              <a:buNone/>
              <a:defRPr sz="1600" b="1"/>
            </a:lvl5pPr>
            <a:lvl6pPr marL="2283661" indent="0">
              <a:buNone/>
              <a:defRPr sz="1600" b="1"/>
            </a:lvl6pPr>
            <a:lvl7pPr marL="2740396" indent="0">
              <a:buNone/>
              <a:defRPr sz="1600" b="1"/>
            </a:lvl7pPr>
            <a:lvl8pPr marL="3197125" indent="0">
              <a:buNone/>
              <a:defRPr sz="1600" b="1"/>
            </a:lvl8pPr>
            <a:lvl9pPr marL="36538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7"/>
            <a:ext cx="4378590" cy="639763"/>
          </a:xfrm>
        </p:spPr>
        <p:txBody>
          <a:bodyPr anchor="b"/>
          <a:lstStyle>
            <a:lvl1pPr marL="0" indent="0">
              <a:buNone/>
              <a:defRPr sz="2300" b="1"/>
            </a:lvl1pPr>
            <a:lvl2pPr marL="456732" indent="0">
              <a:buNone/>
              <a:defRPr sz="2000" b="1"/>
            </a:lvl2pPr>
            <a:lvl3pPr marL="913466" indent="0">
              <a:buNone/>
              <a:defRPr sz="1800" b="1"/>
            </a:lvl3pPr>
            <a:lvl4pPr marL="1370196" indent="0">
              <a:buNone/>
              <a:defRPr sz="1600" b="1"/>
            </a:lvl4pPr>
            <a:lvl5pPr marL="1826930" indent="0">
              <a:buNone/>
              <a:defRPr sz="1600" b="1"/>
            </a:lvl5pPr>
            <a:lvl6pPr marL="2283661" indent="0">
              <a:buNone/>
              <a:defRPr sz="1600" b="1"/>
            </a:lvl6pPr>
            <a:lvl7pPr marL="2740396" indent="0">
              <a:buNone/>
              <a:defRPr sz="1600" b="1"/>
            </a:lvl7pPr>
            <a:lvl8pPr marL="3197125" indent="0">
              <a:buNone/>
              <a:defRPr sz="1600" b="1"/>
            </a:lvl8pPr>
            <a:lvl9pPr marL="36538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90" y="1090651"/>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5"/>
            <a:ext cx="3259006"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88"/>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6732" indent="0">
              <a:buNone/>
              <a:defRPr sz="1200"/>
            </a:lvl2pPr>
            <a:lvl3pPr marL="913466" indent="0">
              <a:buNone/>
              <a:defRPr sz="1100"/>
            </a:lvl3pPr>
            <a:lvl4pPr marL="1370196" indent="0">
              <a:buNone/>
              <a:defRPr sz="900"/>
            </a:lvl4pPr>
            <a:lvl5pPr marL="1826930" indent="0">
              <a:buNone/>
              <a:defRPr sz="900"/>
            </a:lvl5pPr>
            <a:lvl6pPr marL="2283661" indent="0">
              <a:buNone/>
              <a:defRPr sz="900"/>
            </a:lvl6pPr>
            <a:lvl7pPr marL="2740396" indent="0">
              <a:buNone/>
              <a:defRPr sz="900"/>
            </a:lvl7pPr>
            <a:lvl8pPr marL="3197125" indent="0">
              <a:buNone/>
              <a:defRPr sz="900"/>
            </a:lvl8pPr>
            <a:lvl9pPr marL="3653857"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50370"/>
            <a:ext cx="8915400" cy="429541"/>
          </a:xfrm>
          <a:prstGeom prst="rect">
            <a:avLst/>
          </a:prstGeom>
          <a:noFill/>
          <a:ln w="9525">
            <a:noFill/>
            <a:miter lim="800000"/>
            <a:headEnd/>
            <a:tailEnd/>
          </a:ln>
        </p:spPr>
        <p:txBody>
          <a:bodyPr vert="horz" wrap="square" lIns="91345" tIns="45672" rIns="91345" bIns="45672"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p:nvSpPr>
        <p:spPr bwMode="auto">
          <a:xfrm>
            <a:off x="571499" y="573707"/>
            <a:ext cx="8839201" cy="0"/>
          </a:xfrm>
          <a:prstGeom prst="line">
            <a:avLst/>
          </a:prstGeom>
          <a:noFill/>
          <a:ln w="57150" cmpd="thinThick">
            <a:solidFill>
              <a:srgbClr val="3333FF"/>
            </a:solidFill>
            <a:round/>
            <a:headEnd/>
            <a:tailEnd/>
          </a:ln>
          <a:effectLst/>
        </p:spPr>
        <p:txBody>
          <a:bodyPr lIns="91345" tIns="45672" rIns="91345" bIns="45672"/>
          <a:lstStyle/>
          <a:p>
            <a:pPr algn="ctr">
              <a:defRPr/>
            </a:pPr>
            <a:endParaRPr lang="en-US"/>
          </a:p>
        </p:txBody>
      </p:sp>
      <p:pic>
        <p:nvPicPr>
          <p:cNvPr id="2056" name="Picture 8" descr="H:\MY DOCUMENTS\GSICS\logo\GSICS180px.png"/>
          <p:cNvPicPr>
            <a:picLocks noChangeAspect="1" noChangeArrowheads="1"/>
          </p:cNvPicPr>
          <p:nvPr/>
        </p:nvPicPr>
        <p:blipFill>
          <a:blip r:embed="rId14" cstate="print"/>
          <a:srcRect/>
          <a:stretch>
            <a:fillRect/>
          </a:stretch>
        </p:blipFill>
        <p:spPr bwMode="auto">
          <a:xfrm>
            <a:off x="8191505" y="6162714"/>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p:titleStyle>
    <p:bodyStyle>
      <a:lvl1pPr marL="342548" indent="-342548"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190" indent="-285457"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1830" indent="-22836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8561"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297"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026"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60"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92"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224"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66" rtl="0" eaLnBrk="1" latinLnBrk="0" hangingPunct="1">
        <a:defRPr sz="1800" kern="1200">
          <a:solidFill>
            <a:schemeClr val="tx1"/>
          </a:solidFill>
          <a:latin typeface="+mn-lt"/>
          <a:ea typeface="+mn-ea"/>
          <a:cs typeface="+mn-cs"/>
        </a:defRPr>
      </a:lvl1pPr>
      <a:lvl2pPr marL="456732" algn="l" defTabSz="913466" rtl="0" eaLnBrk="1" latinLnBrk="0" hangingPunct="1">
        <a:defRPr sz="1800" kern="1200">
          <a:solidFill>
            <a:schemeClr val="tx1"/>
          </a:solidFill>
          <a:latin typeface="+mn-lt"/>
          <a:ea typeface="+mn-ea"/>
          <a:cs typeface="+mn-cs"/>
        </a:defRPr>
      </a:lvl2pPr>
      <a:lvl3pPr marL="913466" algn="l" defTabSz="913466" rtl="0" eaLnBrk="1" latinLnBrk="0" hangingPunct="1">
        <a:defRPr sz="1800" kern="1200">
          <a:solidFill>
            <a:schemeClr val="tx1"/>
          </a:solidFill>
          <a:latin typeface="+mn-lt"/>
          <a:ea typeface="+mn-ea"/>
          <a:cs typeface="+mn-cs"/>
        </a:defRPr>
      </a:lvl3pPr>
      <a:lvl4pPr marL="1370196" algn="l" defTabSz="913466" rtl="0" eaLnBrk="1" latinLnBrk="0" hangingPunct="1">
        <a:defRPr sz="1800" kern="1200">
          <a:solidFill>
            <a:schemeClr val="tx1"/>
          </a:solidFill>
          <a:latin typeface="+mn-lt"/>
          <a:ea typeface="+mn-ea"/>
          <a:cs typeface="+mn-cs"/>
        </a:defRPr>
      </a:lvl4pPr>
      <a:lvl5pPr marL="1826930" algn="l" defTabSz="913466" rtl="0" eaLnBrk="1" latinLnBrk="0" hangingPunct="1">
        <a:defRPr sz="1800" kern="1200">
          <a:solidFill>
            <a:schemeClr val="tx1"/>
          </a:solidFill>
          <a:latin typeface="+mn-lt"/>
          <a:ea typeface="+mn-ea"/>
          <a:cs typeface="+mn-cs"/>
        </a:defRPr>
      </a:lvl5pPr>
      <a:lvl6pPr marL="2283661" algn="l" defTabSz="913466" rtl="0" eaLnBrk="1" latinLnBrk="0" hangingPunct="1">
        <a:defRPr sz="1800" kern="1200">
          <a:solidFill>
            <a:schemeClr val="tx1"/>
          </a:solidFill>
          <a:latin typeface="+mn-lt"/>
          <a:ea typeface="+mn-ea"/>
          <a:cs typeface="+mn-cs"/>
        </a:defRPr>
      </a:lvl6pPr>
      <a:lvl7pPr marL="2740396" algn="l" defTabSz="913466" rtl="0" eaLnBrk="1" latinLnBrk="0" hangingPunct="1">
        <a:defRPr sz="1800" kern="1200">
          <a:solidFill>
            <a:schemeClr val="tx1"/>
          </a:solidFill>
          <a:latin typeface="+mn-lt"/>
          <a:ea typeface="+mn-ea"/>
          <a:cs typeface="+mn-cs"/>
        </a:defRPr>
      </a:lvl7pPr>
      <a:lvl8pPr marL="3197125" algn="l" defTabSz="913466" rtl="0" eaLnBrk="1" latinLnBrk="0" hangingPunct="1">
        <a:defRPr sz="1800" kern="1200">
          <a:solidFill>
            <a:schemeClr val="tx1"/>
          </a:solidFill>
          <a:latin typeface="+mn-lt"/>
          <a:ea typeface="+mn-ea"/>
          <a:cs typeface="+mn-cs"/>
        </a:defRPr>
      </a:lvl8pPr>
      <a:lvl9pPr marL="3653857" algn="l" defTabSz="913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onlinelibrary.wiley.com/doi/10.1029/2005JD006798/full#jgrd12733-disp-000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1" y="2376818"/>
            <a:ext cx="9746728" cy="2112159"/>
          </a:xfrm>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lstStyle/>
          <a:p>
            <a:pPr eaLnBrk="1" hangingPunct="1"/>
            <a:r>
              <a:rPr lang="en-GB" sz="3600" dirty="0" smtClean="0"/>
              <a:t/>
            </a:r>
            <a:br>
              <a:rPr lang="en-GB" sz="3600" dirty="0" smtClean="0"/>
            </a:br>
            <a:r>
              <a:rPr lang="en-US" sz="3600" b="0" dirty="0" smtClean="0"/>
              <a:t> </a:t>
            </a:r>
            <a:br>
              <a:rPr lang="en-US" sz="3600" b="0" dirty="0" smtClean="0"/>
            </a:br>
            <a:r>
              <a:rPr lang="en-US" sz="3600" dirty="0" smtClean="0"/>
              <a:t>Proposed best practices for Simultaneous Nadir Overpass                                   </a:t>
            </a:r>
            <a:br>
              <a:rPr lang="en-US" sz="3600" dirty="0" smtClean="0"/>
            </a:br>
            <a:r>
              <a:rPr lang="en-US" sz="2400" dirty="0" smtClean="0"/>
              <a:t>(A Discussion)</a:t>
            </a:r>
            <a:br>
              <a:rPr lang="en-US" sz="2400" dirty="0" smtClean="0"/>
            </a:br>
            <a:r>
              <a:rPr lang="en-GB" sz="3600" dirty="0" smtClean="0"/>
              <a:t/>
            </a:r>
            <a:br>
              <a:rPr lang="en-GB" sz="3600" dirty="0" smtClean="0"/>
            </a:br>
            <a:endParaRPr lang="en-GB" sz="3600" dirty="0" smtClean="0"/>
          </a:p>
        </p:txBody>
      </p:sp>
      <p:sp>
        <p:nvSpPr>
          <p:cNvPr id="5" name="Rectangle 43"/>
          <p:cNvSpPr>
            <a:spLocks noGrp="1" noChangeArrowheads="1"/>
          </p:cNvSpPr>
          <p:nvPr>
            <p:ph type="subTitle" idx="1"/>
          </p:nvPr>
        </p:nvSpPr>
        <p:spPr>
          <a:xfrm>
            <a:off x="1062682" y="4900802"/>
            <a:ext cx="8467934" cy="929187"/>
          </a:xfrm>
        </p:spPr>
        <p:txBody>
          <a:bodyPr/>
          <a:lstStyle/>
          <a:p>
            <a:pPr eaLnBrk="1" hangingPunct="1">
              <a:defRPr/>
            </a:pPr>
            <a:r>
              <a:rPr lang="en-US" i="1" dirty="0" smtClean="0">
                <a:solidFill>
                  <a:srgbClr val="C00000"/>
                </a:solidFill>
              </a:rPr>
              <a:t> Manik Bali</a:t>
            </a:r>
            <a:r>
              <a:rPr lang="en-US" i="1" baseline="30000" dirty="0" smtClean="0">
                <a:solidFill>
                  <a:srgbClr val="C00000"/>
                </a:solidFill>
              </a:rPr>
              <a:t>1</a:t>
            </a:r>
            <a:r>
              <a:rPr lang="en-US" i="1" dirty="0" smtClean="0">
                <a:solidFill>
                  <a:srgbClr val="C00000"/>
                </a:solidFill>
              </a:rPr>
              <a:t> Cheng-</a:t>
            </a:r>
            <a:r>
              <a:rPr lang="en-US" i="1" dirty="0" err="1" smtClean="0">
                <a:solidFill>
                  <a:srgbClr val="C00000"/>
                </a:solidFill>
              </a:rPr>
              <a:t>Zhi</a:t>
            </a:r>
            <a:r>
              <a:rPr lang="en-US" i="1" dirty="0">
                <a:solidFill>
                  <a:srgbClr val="C00000"/>
                </a:solidFill>
              </a:rPr>
              <a:t> </a:t>
            </a:r>
            <a:r>
              <a:rPr lang="en-US" i="1" dirty="0" smtClean="0">
                <a:solidFill>
                  <a:srgbClr val="C00000"/>
                </a:solidFill>
              </a:rPr>
              <a:t>Zou</a:t>
            </a:r>
            <a:r>
              <a:rPr lang="en-US" i="1" baseline="30000" dirty="0" smtClean="0">
                <a:solidFill>
                  <a:srgbClr val="C00000"/>
                </a:solidFill>
              </a:rPr>
              <a:t>2</a:t>
            </a:r>
            <a:r>
              <a:rPr lang="en-US" i="1" dirty="0" smtClean="0">
                <a:solidFill>
                  <a:srgbClr val="C00000"/>
                </a:solidFill>
              </a:rPr>
              <a:t> , </a:t>
            </a:r>
            <a:r>
              <a:rPr lang="en-US" i="1" dirty="0" err="1" smtClean="0">
                <a:solidFill>
                  <a:srgbClr val="C00000"/>
                </a:solidFill>
              </a:rPr>
              <a:t>Viju</a:t>
            </a:r>
            <a:r>
              <a:rPr lang="en-US" i="1" dirty="0" smtClean="0">
                <a:solidFill>
                  <a:srgbClr val="C00000"/>
                </a:solidFill>
              </a:rPr>
              <a:t> John, Isaac </a:t>
            </a:r>
            <a:r>
              <a:rPr lang="en-US" i="1" dirty="0" err="1" smtClean="0">
                <a:solidFill>
                  <a:srgbClr val="C00000"/>
                </a:solidFill>
              </a:rPr>
              <a:t>Moradi</a:t>
            </a:r>
            <a:r>
              <a:rPr lang="en-US" i="1" dirty="0" smtClean="0">
                <a:solidFill>
                  <a:srgbClr val="C00000"/>
                </a:solidFill>
              </a:rPr>
              <a:t>, </a:t>
            </a:r>
            <a:r>
              <a:rPr lang="en-US" i="1" dirty="0" err="1" smtClean="0">
                <a:solidFill>
                  <a:srgbClr val="C00000"/>
                </a:solidFill>
              </a:rPr>
              <a:t>Wenze</a:t>
            </a:r>
            <a:r>
              <a:rPr lang="en-US" i="1" dirty="0" smtClean="0">
                <a:solidFill>
                  <a:srgbClr val="C00000"/>
                </a:solidFill>
              </a:rPr>
              <a:t> Yang, Ralph Ferraro</a:t>
            </a:r>
            <a:r>
              <a:rPr lang="en-US" i="1" baseline="30000" dirty="0" smtClean="0">
                <a:solidFill>
                  <a:srgbClr val="C00000"/>
                </a:solidFill>
              </a:rPr>
              <a:t>,</a:t>
            </a:r>
            <a:r>
              <a:rPr lang="en-US" i="1" dirty="0" smtClean="0">
                <a:solidFill>
                  <a:srgbClr val="C00000"/>
                </a:solidFill>
              </a:rPr>
              <a:t> </a:t>
            </a:r>
            <a:r>
              <a:rPr lang="en-US" i="1" baseline="30000" dirty="0" smtClean="0">
                <a:solidFill>
                  <a:srgbClr val="C00000"/>
                </a:solidFill>
              </a:rPr>
              <a:t> </a:t>
            </a:r>
          </a:p>
          <a:p>
            <a:pPr eaLnBrk="1" hangingPunct="1">
              <a:defRPr/>
            </a:pPr>
            <a:r>
              <a:rPr lang="en-US" sz="1600" i="1" baseline="30000" dirty="0" smtClean="0">
                <a:solidFill>
                  <a:srgbClr val="C00000"/>
                </a:solidFill>
              </a:rPr>
              <a:t>1</a:t>
            </a:r>
            <a:r>
              <a:rPr lang="en-US" sz="1600" i="1" dirty="0" smtClean="0">
                <a:solidFill>
                  <a:srgbClr val="C00000"/>
                </a:solidFill>
              </a:rPr>
              <a:t>ESSIC/CICS, </a:t>
            </a:r>
            <a:r>
              <a:rPr lang="en-US" sz="1600" i="1" baseline="30000" dirty="0" smtClean="0">
                <a:solidFill>
                  <a:srgbClr val="C00000"/>
                </a:solidFill>
              </a:rPr>
              <a:t>2</a:t>
            </a:r>
            <a:r>
              <a:rPr lang="en-US" sz="1600" i="1" dirty="0" smtClean="0">
                <a:solidFill>
                  <a:srgbClr val="C00000"/>
                </a:solidFill>
              </a:rPr>
              <a:t>NOAA</a:t>
            </a:r>
            <a:endParaRPr 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0"/>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Introduction</a:t>
            </a:r>
            <a:endParaRPr lang="en-US" sz="2000" dirty="0">
              <a:solidFill>
                <a:schemeClr val="bg1"/>
              </a:solidFill>
            </a:endParaRPr>
          </a:p>
        </p:txBody>
      </p:sp>
      <p:sp>
        <p:nvSpPr>
          <p:cNvPr id="5" name="TextBox 4"/>
          <p:cNvSpPr txBox="1"/>
          <p:nvPr/>
        </p:nvSpPr>
        <p:spPr>
          <a:xfrm>
            <a:off x="234176" y="1204332"/>
            <a:ext cx="9114263" cy="4031873"/>
          </a:xfrm>
          <a:prstGeom prst="rect">
            <a:avLst/>
          </a:prstGeom>
          <a:noFill/>
        </p:spPr>
        <p:txBody>
          <a:bodyPr wrap="square" rtlCol="0">
            <a:spAutoFit/>
          </a:bodyPr>
          <a:lstStyle/>
          <a:p>
            <a:r>
              <a:rPr lang="en-US" sz="1600" b="0" dirty="0" smtClean="0">
                <a:solidFill>
                  <a:schemeClr val="tx1"/>
                </a:solidFill>
                <a:latin typeface="Times New Roman" panose="02020603050405020304" pitchFamily="18" charset="0"/>
                <a:cs typeface="Times New Roman" panose="02020603050405020304" pitchFamily="18" charset="0"/>
              </a:rPr>
              <a:t>One of the core goals of GSICS is to monitor in-orbit instruments. </a:t>
            </a:r>
            <a:endParaRPr lang="en-US" sz="1600" b="0" dirty="0" smtClean="0">
              <a:solidFill>
                <a:schemeClr val="tx1"/>
              </a:solidFill>
              <a:latin typeface="Times New Roman" panose="02020603050405020304" pitchFamily="18" charset="0"/>
              <a:cs typeface="Times New Roman" panose="02020603050405020304" pitchFamily="18" charset="0"/>
            </a:endParaRPr>
          </a:p>
          <a:p>
            <a:endParaRPr lang="en-US" sz="1600" b="0" dirty="0" smtClean="0">
              <a:solidFill>
                <a:schemeClr val="tx1"/>
              </a:solidFill>
              <a:latin typeface="Times New Roman" panose="02020603050405020304" pitchFamily="18" charset="0"/>
              <a:cs typeface="Times New Roman" panose="02020603050405020304" pitchFamily="18" charset="0"/>
            </a:endParaRPr>
          </a:p>
          <a:p>
            <a:r>
              <a:rPr lang="en-US" sz="1600" b="0" dirty="0" smtClean="0">
                <a:solidFill>
                  <a:schemeClr val="tx1"/>
                </a:solidFill>
                <a:latin typeface="Times New Roman" panose="02020603050405020304" pitchFamily="18" charset="0"/>
                <a:cs typeface="Times New Roman" panose="02020603050405020304" pitchFamily="18" charset="0"/>
              </a:rPr>
              <a:t>The </a:t>
            </a:r>
            <a:r>
              <a:rPr lang="en-US" sz="1600" b="0" dirty="0" smtClean="0">
                <a:solidFill>
                  <a:schemeClr val="tx1"/>
                </a:solidFill>
                <a:latin typeface="Times New Roman" panose="02020603050405020304" pitchFamily="18" charset="0"/>
                <a:cs typeface="Times New Roman" panose="02020603050405020304" pitchFamily="18" charset="0"/>
              </a:rPr>
              <a:t>Simultaneous </a:t>
            </a:r>
            <a:r>
              <a:rPr lang="en-US" sz="1600" b="0" dirty="0" smtClean="0">
                <a:solidFill>
                  <a:schemeClr val="tx1"/>
                </a:solidFill>
                <a:latin typeface="Times New Roman" panose="02020603050405020304" pitchFamily="18" charset="0"/>
                <a:cs typeface="Times New Roman" panose="02020603050405020304" pitchFamily="18" charset="0"/>
              </a:rPr>
              <a:t>Nadir </a:t>
            </a:r>
            <a:r>
              <a:rPr lang="en-US" sz="1600" b="0" dirty="0" smtClean="0">
                <a:solidFill>
                  <a:schemeClr val="tx1"/>
                </a:solidFill>
                <a:latin typeface="Times New Roman" panose="02020603050405020304" pitchFamily="18" charset="0"/>
                <a:cs typeface="Times New Roman" panose="02020603050405020304" pitchFamily="18" charset="0"/>
              </a:rPr>
              <a:t>Overpass(SNO) </a:t>
            </a:r>
            <a:r>
              <a:rPr lang="en-US" sz="1600" b="0" dirty="0" smtClean="0">
                <a:solidFill>
                  <a:schemeClr val="tx1"/>
                </a:solidFill>
                <a:latin typeface="Times New Roman" panose="02020603050405020304" pitchFamily="18" charset="0"/>
                <a:cs typeface="Times New Roman" panose="02020603050405020304" pitchFamily="18" charset="0"/>
              </a:rPr>
              <a:t>method has played a central role in </a:t>
            </a:r>
            <a:r>
              <a:rPr lang="en-US" sz="1600" b="0" dirty="0" smtClean="0">
                <a:solidFill>
                  <a:schemeClr val="tx1"/>
                </a:solidFill>
                <a:latin typeface="Times New Roman" panose="02020603050405020304" pitchFamily="18" charset="0"/>
                <a:cs typeface="Times New Roman" panose="02020603050405020304" pitchFamily="18" charset="0"/>
              </a:rPr>
              <a:t>achieving this goal</a:t>
            </a:r>
            <a:endParaRPr lang="en-US" sz="1600" b="0" dirty="0" smtClean="0">
              <a:solidFill>
                <a:schemeClr val="tx1"/>
              </a:solidFill>
              <a:latin typeface="Times New Roman" panose="02020603050405020304" pitchFamily="18" charset="0"/>
              <a:cs typeface="Times New Roman" panose="02020603050405020304" pitchFamily="18" charset="0"/>
            </a:endParaRPr>
          </a:p>
          <a:p>
            <a:r>
              <a:rPr lang="en-US" sz="1600" b="0" dirty="0" smtClean="0">
                <a:solidFill>
                  <a:schemeClr val="tx1"/>
                </a:solidFill>
                <a:latin typeface="Times New Roman" panose="02020603050405020304" pitchFamily="18" charset="0"/>
                <a:cs typeface="Times New Roman" panose="02020603050405020304" pitchFamily="18" charset="0"/>
              </a:rPr>
              <a:t>The SNO method aims </a:t>
            </a:r>
            <a:r>
              <a:rPr lang="en-US" sz="1600" b="0" dirty="0" smtClean="0">
                <a:solidFill>
                  <a:schemeClr val="tx1"/>
                </a:solidFill>
                <a:latin typeface="Times New Roman" panose="02020603050405020304" pitchFamily="18" charset="0"/>
                <a:cs typeface="Times New Roman" panose="02020603050405020304" pitchFamily="18" charset="0"/>
              </a:rPr>
              <a:t>at</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smtClean="0">
                <a:solidFill>
                  <a:schemeClr val="tx1"/>
                </a:solidFill>
                <a:latin typeface="Times New Roman" panose="02020603050405020304" pitchFamily="18" charset="0"/>
                <a:cs typeface="Times New Roman" panose="02020603050405020304" pitchFamily="18" charset="0"/>
              </a:rPr>
              <a:t>determining the bias between two satellite instruments when they both view same target under similar viewing conditions.</a:t>
            </a:r>
          </a:p>
          <a:p>
            <a:endParaRPr lang="en-US" sz="1600" b="0" dirty="0">
              <a:solidFill>
                <a:schemeClr val="tx1"/>
              </a:solidFill>
              <a:latin typeface="Times New Roman" panose="02020603050405020304" pitchFamily="18" charset="0"/>
              <a:cs typeface="Times New Roman" panose="02020603050405020304" pitchFamily="18" charset="0"/>
            </a:endParaRPr>
          </a:p>
          <a:p>
            <a:r>
              <a:rPr lang="en-US" sz="1600" b="0" dirty="0" smtClean="0">
                <a:solidFill>
                  <a:schemeClr val="tx1"/>
                </a:solidFill>
                <a:latin typeface="Times New Roman" panose="02020603050405020304" pitchFamily="18" charset="0"/>
                <a:cs typeface="Times New Roman" panose="02020603050405020304" pitchFamily="18" charset="0"/>
              </a:rPr>
              <a:t>In order to arrive at an agreed criterion for choosing comparing </a:t>
            </a:r>
            <a:r>
              <a:rPr lang="en-US" sz="1600" b="0" dirty="0" smtClean="0">
                <a:solidFill>
                  <a:schemeClr val="tx1"/>
                </a:solidFill>
                <a:latin typeface="Times New Roman" panose="02020603050405020304" pitchFamily="18" charset="0"/>
                <a:cs typeface="Times New Roman" panose="02020603050405020304" pitchFamily="18" charset="0"/>
              </a:rPr>
              <a:t>pair of  (SNO ) observations</a:t>
            </a:r>
            <a:r>
              <a:rPr lang="en-US" sz="1600" b="0" dirty="0" smtClean="0">
                <a:solidFill>
                  <a:schemeClr val="tx1"/>
                </a:solidFill>
                <a:latin typeface="Times New Roman" panose="02020603050405020304" pitchFamily="18" charset="0"/>
                <a:cs typeface="Times New Roman" panose="02020603050405020304" pitchFamily="18" charset="0"/>
              </a:rPr>
              <a:t>, over the past two quarters the GSICS MW subgroup has been collecting from members the SNO criterion they have been </a:t>
            </a:r>
            <a:r>
              <a:rPr lang="en-US" sz="1600" b="0" dirty="0" smtClean="0">
                <a:solidFill>
                  <a:schemeClr val="tx1"/>
                </a:solidFill>
                <a:latin typeface="Times New Roman" panose="02020603050405020304" pitchFamily="18" charset="0"/>
                <a:cs typeface="Times New Roman" panose="02020603050405020304" pitchFamily="18" charset="0"/>
              </a:rPr>
              <a:t>using to inter-compare their MW instruments. </a:t>
            </a:r>
          </a:p>
          <a:p>
            <a:endParaRPr lang="en-US" sz="1600" b="0" dirty="0">
              <a:solidFill>
                <a:schemeClr val="tx1"/>
              </a:solidFill>
              <a:latin typeface="Times New Roman" panose="02020603050405020304" pitchFamily="18" charset="0"/>
              <a:cs typeface="Times New Roman" panose="02020603050405020304" pitchFamily="18" charset="0"/>
            </a:endParaRPr>
          </a:p>
          <a:p>
            <a:r>
              <a:rPr lang="en-US" sz="1600" b="0" dirty="0" smtClean="0">
                <a:solidFill>
                  <a:schemeClr val="tx1"/>
                </a:solidFill>
                <a:latin typeface="Times New Roman" panose="02020603050405020304" pitchFamily="18" charset="0"/>
                <a:cs typeface="Times New Roman" panose="02020603050405020304" pitchFamily="18" charset="0"/>
              </a:rPr>
              <a:t>Members </a:t>
            </a:r>
            <a:r>
              <a:rPr lang="en-US" sz="1600" b="0" dirty="0" smtClean="0">
                <a:solidFill>
                  <a:schemeClr val="tx1"/>
                </a:solidFill>
                <a:latin typeface="Times New Roman" panose="02020603050405020304" pitchFamily="18" charset="0"/>
                <a:cs typeface="Times New Roman" panose="02020603050405020304" pitchFamily="18" charset="0"/>
              </a:rPr>
              <a:t>were asked </a:t>
            </a:r>
          </a:p>
          <a:p>
            <a:endParaRPr lang="en-US" sz="1600" b="0" dirty="0">
              <a:solidFill>
                <a:schemeClr val="tx1"/>
              </a:solidFill>
              <a:latin typeface="Times New Roman" panose="02020603050405020304" pitchFamily="18" charset="0"/>
              <a:cs typeface="Times New Roman" panose="02020603050405020304" pitchFamily="18" charset="0"/>
            </a:endParaRPr>
          </a:p>
          <a:p>
            <a:pPr marL="685332" lvl="1" indent="-228600">
              <a:buAutoNum type="arabicPeriod"/>
            </a:pPr>
            <a:r>
              <a:rPr lang="en-US" sz="1600" b="0" dirty="0" smtClean="0">
                <a:solidFill>
                  <a:schemeClr val="tx1"/>
                </a:solidFill>
                <a:latin typeface="Times New Roman" panose="02020603050405020304" pitchFamily="18" charset="0"/>
                <a:cs typeface="Times New Roman" panose="02020603050405020304" pitchFamily="18" charset="0"/>
              </a:rPr>
              <a:t>What is the  criterion for Time difference in observations between comparing instruments</a:t>
            </a:r>
          </a:p>
          <a:p>
            <a:pPr marL="685332" lvl="1" indent="-228600">
              <a:buAutoNum type="arabicPeriod"/>
            </a:pPr>
            <a:r>
              <a:rPr lang="en-US" sz="1600" b="0" dirty="0" smtClean="0">
                <a:solidFill>
                  <a:schemeClr val="tx1"/>
                </a:solidFill>
                <a:latin typeface="Times New Roman" panose="02020603050405020304" pitchFamily="18" charset="0"/>
                <a:cs typeface="Times New Roman" panose="02020603050405020304" pitchFamily="18" charset="0"/>
              </a:rPr>
              <a:t>What is the criterion for distance between two observations between comparing instruments</a:t>
            </a:r>
          </a:p>
          <a:p>
            <a:pPr marL="685332" lvl="1" indent="-228600">
              <a:buAutoNum type="arabicPeriod"/>
            </a:pPr>
            <a:r>
              <a:rPr lang="en-US" sz="1600" b="0" dirty="0" smtClean="0">
                <a:solidFill>
                  <a:schemeClr val="tx1"/>
                </a:solidFill>
                <a:latin typeface="Times New Roman" panose="02020603050405020304" pitchFamily="18" charset="0"/>
                <a:cs typeface="Times New Roman" panose="02020603050405020304" pitchFamily="18" charset="0"/>
              </a:rPr>
              <a:t>Any other criterion they used. </a:t>
            </a:r>
          </a:p>
          <a:p>
            <a:pPr marL="228600" indent="-228600">
              <a:buAutoNum type="arabicPeriod"/>
            </a:pPr>
            <a:endParaRPr lang="en-US" sz="1600" b="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www.star.nesdis.noaa.gov/smcd/GCC/products/comparisonCharts/MSG1_SEVIRI__MetOpA_IASI_prime_dai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77070" y="-6470175"/>
            <a:ext cx="13227050" cy="404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3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0" y="-6545"/>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Best Practices: Simultaneous Nadir Overpass</a:t>
            </a:r>
            <a:endParaRPr lang="en-US" sz="2000" dirty="0">
              <a:solidFill>
                <a:schemeClr val="bg1"/>
              </a:solidFill>
            </a:endParaRPr>
          </a:p>
        </p:txBody>
      </p:sp>
      <p:pic>
        <p:nvPicPr>
          <p:cNvPr id="1026" name="Picture 2" descr="Fig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9582" y="3314675"/>
            <a:ext cx="3689452" cy="30113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0136" y="893663"/>
            <a:ext cx="9402750" cy="1938992"/>
          </a:xfrm>
          <a:prstGeom prst="rect">
            <a:avLst/>
          </a:prstGeom>
          <a:noFill/>
        </p:spPr>
        <p:txBody>
          <a:bodyPr wrap="square" rtlCol="0">
            <a:spAutoFit/>
          </a:bodyPr>
          <a:lstStyle/>
          <a:p>
            <a:r>
              <a:rPr lang="en-US" sz="1200" b="0" dirty="0" smtClean="0">
                <a:solidFill>
                  <a:schemeClr val="tx1"/>
                </a:solidFill>
              </a:rPr>
              <a:t>SNO ( Simultaneous Nadir Overpass) Algorithm identifies locations observed by two instruments under similar viewing conditions.</a:t>
            </a:r>
          </a:p>
          <a:p>
            <a:endParaRPr lang="en-US" sz="1200" b="0" dirty="0" smtClean="0">
              <a:solidFill>
                <a:schemeClr val="tx1"/>
              </a:solidFill>
            </a:endParaRPr>
          </a:p>
          <a:p>
            <a:r>
              <a:rPr lang="en-US" sz="1200" b="0" dirty="0" smtClean="0">
                <a:solidFill>
                  <a:schemeClr val="tx1"/>
                </a:solidFill>
              </a:rPr>
              <a:t>This algorithm is used to monitor In-orbit Microwave Instruments. </a:t>
            </a:r>
          </a:p>
          <a:p>
            <a:endParaRPr lang="en-US" sz="1200" b="0" dirty="0">
              <a:solidFill>
                <a:schemeClr val="tx1"/>
              </a:solidFill>
            </a:endParaRPr>
          </a:p>
          <a:p>
            <a:r>
              <a:rPr lang="en-US" sz="1200" b="0" dirty="0" smtClean="0">
                <a:solidFill>
                  <a:schemeClr val="tx1"/>
                </a:solidFill>
              </a:rPr>
              <a:t>Inter-comparing MW instruments reveals biases anomalies and Trends in instruments.</a:t>
            </a:r>
          </a:p>
          <a:p>
            <a:endParaRPr lang="en-US" sz="1200" b="0" dirty="0" smtClean="0">
              <a:solidFill>
                <a:schemeClr val="tx1"/>
              </a:solidFill>
            </a:endParaRPr>
          </a:p>
          <a:p>
            <a:r>
              <a:rPr lang="en-US" sz="1200" b="0" dirty="0">
                <a:solidFill>
                  <a:schemeClr val="tx1"/>
                </a:solidFill>
              </a:rPr>
              <a:t>SNO matchups can accurately determine the differences of the offsets as well as the nonlinear coefficients between satellite pairs, thus providing a strong constraint to link calibration coefficients of different satellites together.</a:t>
            </a:r>
          </a:p>
          <a:p>
            <a:endParaRPr lang="en-US" sz="1200" dirty="0">
              <a:solidFill>
                <a:schemeClr val="tx1"/>
              </a:solidFill>
            </a:endParaRPr>
          </a:p>
          <a:p>
            <a:endParaRPr lang="en-US" sz="1200" dirty="0">
              <a:solidFill>
                <a:schemeClr val="tx1"/>
              </a:solidFill>
            </a:endParaRPr>
          </a:p>
        </p:txBody>
      </p:sp>
      <p:pic>
        <p:nvPicPr>
          <p:cNvPr id="1028" name="Picture 4"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36" y="3150739"/>
            <a:ext cx="2367288" cy="25784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46420" y="3150739"/>
            <a:ext cx="2710888" cy="2492990"/>
          </a:xfrm>
          <a:prstGeom prst="rect">
            <a:avLst/>
          </a:prstGeom>
        </p:spPr>
        <p:txBody>
          <a:bodyPr wrap="square">
            <a:spAutoFit/>
          </a:bodyPr>
          <a:lstStyle/>
          <a:p>
            <a:r>
              <a:rPr lang="en-US" sz="1200" b="0" dirty="0">
                <a:solidFill>
                  <a:srgbClr val="333333"/>
                </a:solidFill>
                <a:latin typeface="Open Sans"/>
              </a:rPr>
              <a:t>MSU channel 2 brightness temperature differences of the nadir pixels between NOAA 10 and 11 versus time window for the SNO matchups. The maximum spatial distance for the SNOs is set to 111 km. Note that when the time difference is larger than about 100 s, only few SNO data pairs can be found. The brightness temperature is computed from the linear calibration algorithm </a:t>
            </a:r>
            <a:r>
              <a:rPr lang="en-US" sz="1200" b="0" dirty="0">
                <a:solidFill>
                  <a:srgbClr val="2F7BAE"/>
                </a:solidFill>
                <a:latin typeface="Open Sans"/>
                <a:hlinkClick r:id="rId4" tooltip="Link to equation"/>
              </a:rPr>
              <a:t>equation (9</a:t>
            </a:r>
            <a:r>
              <a:rPr lang="en-US" sz="1200" b="0" dirty="0" smtClean="0">
                <a:solidFill>
                  <a:srgbClr val="2F7BAE"/>
                </a:solidFill>
                <a:latin typeface="Open Sans"/>
                <a:hlinkClick r:id="rId4" tooltip="Link to equation"/>
              </a:rPr>
              <a:t>)</a:t>
            </a:r>
            <a:r>
              <a:rPr lang="en-US" sz="1200" b="0" dirty="0" smtClean="0">
                <a:solidFill>
                  <a:srgbClr val="333333"/>
                </a:solidFill>
                <a:latin typeface="Open Sans"/>
              </a:rPr>
              <a:t>.( Zou et al 2006)</a:t>
            </a:r>
            <a:endParaRPr lang="en-US" sz="1200" dirty="0"/>
          </a:p>
        </p:txBody>
      </p:sp>
      <p:sp>
        <p:nvSpPr>
          <p:cNvPr id="10" name="TextBox 9"/>
          <p:cNvSpPr txBox="1"/>
          <p:nvPr/>
        </p:nvSpPr>
        <p:spPr>
          <a:xfrm>
            <a:off x="390293" y="5961813"/>
            <a:ext cx="4805773" cy="461665"/>
          </a:xfrm>
          <a:prstGeom prst="rect">
            <a:avLst/>
          </a:prstGeom>
          <a:solidFill>
            <a:schemeClr val="tx2">
              <a:lumMod val="60000"/>
              <a:lumOff val="40000"/>
            </a:schemeClr>
          </a:solidFill>
        </p:spPr>
        <p:txBody>
          <a:bodyPr wrap="square" rtlCol="0">
            <a:spAutoFit/>
          </a:bodyPr>
          <a:lstStyle/>
          <a:p>
            <a:r>
              <a:rPr lang="en-US" sz="1200" dirty="0" smtClean="0"/>
              <a:t>SNO Code from Cheng-</a:t>
            </a:r>
            <a:r>
              <a:rPr lang="en-US" sz="1200" dirty="0" err="1" smtClean="0"/>
              <a:t>Zhi</a:t>
            </a:r>
            <a:r>
              <a:rPr lang="en-US" sz="1200" dirty="0" smtClean="0"/>
              <a:t> Zou can be shared in the MW Subgroup</a:t>
            </a:r>
            <a:endParaRPr lang="en-US" sz="1200" dirty="0"/>
          </a:p>
        </p:txBody>
      </p:sp>
    </p:spTree>
    <p:extLst>
      <p:ext uri="{BB962C8B-B14F-4D97-AF65-F5344CB8AC3E}">
        <p14:creationId xmlns:p14="http://schemas.microsoft.com/office/powerpoint/2010/main" val="1887673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93624" y="784534"/>
            <a:ext cx="4581589" cy="5382090"/>
          </a:xfrm>
          <a:prstGeom prst="rect">
            <a:avLst/>
          </a:prstGeom>
        </p:spPr>
      </p:pic>
      <p:sp>
        <p:nvSpPr>
          <p:cNvPr id="6" name="Content Placeholder 5"/>
          <p:cNvSpPr>
            <a:spLocks noGrp="1"/>
          </p:cNvSpPr>
          <p:nvPr>
            <p:ph idx="1"/>
          </p:nvPr>
        </p:nvSpPr>
        <p:spPr>
          <a:xfrm>
            <a:off x="4467458" y="917580"/>
            <a:ext cx="5307330" cy="2383181"/>
          </a:xfrm>
        </p:spPr>
        <p:txBody>
          <a:bodyPr/>
          <a:lstStyle/>
          <a:p>
            <a:pPr marL="0" indent="0">
              <a:buNone/>
            </a:pPr>
            <a:r>
              <a:rPr lang="en-US" b="0" dirty="0" smtClean="0"/>
              <a:t>MHS-AMSU </a:t>
            </a:r>
            <a:r>
              <a:rPr lang="en-US" b="0" dirty="0" err="1" smtClean="0"/>
              <a:t>intercomparision</a:t>
            </a:r>
            <a:endParaRPr lang="en-US" b="0" dirty="0" smtClean="0"/>
          </a:p>
          <a:p>
            <a:pPr marL="0" indent="0">
              <a:buNone/>
            </a:pPr>
            <a:r>
              <a:rPr lang="en-US" b="0" dirty="0" smtClean="0"/>
              <a:t>Distance </a:t>
            </a:r>
            <a:r>
              <a:rPr lang="en-US" b="0" dirty="0" smtClean="0"/>
              <a:t>&lt; 5 </a:t>
            </a:r>
            <a:r>
              <a:rPr lang="en-US" b="0" dirty="0"/>
              <a:t>km </a:t>
            </a:r>
            <a:endParaRPr lang="en-US" b="0" dirty="0" smtClean="0"/>
          </a:p>
          <a:p>
            <a:pPr marL="0" indent="0">
              <a:buNone/>
            </a:pPr>
            <a:r>
              <a:rPr lang="en-US" b="0" dirty="0" smtClean="0"/>
              <a:t>Time Difference &lt; 300 </a:t>
            </a:r>
            <a:r>
              <a:rPr lang="en-US" b="0" dirty="0"/>
              <a:t>s. </a:t>
            </a:r>
            <a:endParaRPr lang="en-US" b="0" dirty="0" smtClean="0"/>
          </a:p>
          <a:p>
            <a:pPr marL="0" indent="0">
              <a:buNone/>
            </a:pPr>
            <a:r>
              <a:rPr lang="en-US" b="0" dirty="0" smtClean="0"/>
              <a:t>These </a:t>
            </a:r>
            <a:r>
              <a:rPr lang="en-US" b="0" dirty="0"/>
              <a:t>stringent collocation criteria reduce the impact of </a:t>
            </a:r>
            <a:r>
              <a:rPr lang="en-US" b="0" dirty="0" smtClean="0"/>
              <a:t>highly variable </a:t>
            </a:r>
            <a:r>
              <a:rPr lang="en-US" b="0" dirty="0"/>
              <a:t>surface or atmospheric </a:t>
            </a:r>
            <a:r>
              <a:rPr lang="en-US" b="0" dirty="0" smtClean="0"/>
              <a:t>conditions on </a:t>
            </a:r>
            <a:r>
              <a:rPr lang="en-US" b="0" dirty="0"/>
              <a:t>the estimated biases.</a:t>
            </a:r>
            <a:endParaRPr lang="en-US" dirty="0"/>
          </a:p>
        </p:txBody>
      </p:sp>
      <p:sp>
        <p:nvSpPr>
          <p:cNvPr id="7" name="Rectangle 6"/>
          <p:cNvSpPr/>
          <p:nvPr/>
        </p:nvSpPr>
        <p:spPr>
          <a:xfrm>
            <a:off x="0" y="6166624"/>
            <a:ext cx="5163015" cy="507831"/>
          </a:xfrm>
          <a:prstGeom prst="rect">
            <a:avLst/>
          </a:prstGeom>
        </p:spPr>
        <p:txBody>
          <a:bodyPr wrap="square">
            <a:spAutoFit/>
          </a:bodyPr>
          <a:lstStyle/>
          <a:p>
            <a:r>
              <a:rPr lang="en-US" b="0" dirty="0" smtClean="0">
                <a:solidFill>
                  <a:srgbClr val="000000"/>
                </a:solidFill>
                <a:latin typeface="Arial Narrow" panose="020B0606020202030204" pitchFamily="34" charset="0"/>
              </a:rPr>
              <a:t>Reference: </a:t>
            </a:r>
            <a:r>
              <a:rPr lang="en-US" b="0" dirty="0" smtClean="0">
                <a:solidFill>
                  <a:srgbClr val="000000"/>
                </a:solidFill>
                <a:latin typeface="Arial Narrow" panose="020B0606020202030204" pitchFamily="34" charset="0"/>
              </a:rPr>
              <a:t>John</a:t>
            </a:r>
            <a:r>
              <a:rPr lang="en-US" b="0" dirty="0">
                <a:solidFill>
                  <a:srgbClr val="000000"/>
                </a:solidFill>
                <a:latin typeface="Arial Narrow" panose="020B0606020202030204" pitchFamily="34" charset="0"/>
              </a:rPr>
              <a:t>, V. O., G. </a:t>
            </a:r>
            <a:r>
              <a:rPr lang="en-US" b="0" dirty="0" err="1">
                <a:solidFill>
                  <a:srgbClr val="000000"/>
                </a:solidFill>
                <a:latin typeface="Arial Narrow" panose="020B0606020202030204" pitchFamily="34" charset="0"/>
              </a:rPr>
              <a:t>Holl</a:t>
            </a:r>
            <a:r>
              <a:rPr lang="en-US" b="0" dirty="0">
                <a:solidFill>
                  <a:srgbClr val="000000"/>
                </a:solidFill>
                <a:latin typeface="Arial Narrow" panose="020B0606020202030204" pitchFamily="34" charset="0"/>
              </a:rPr>
              <a:t>, S. A. Buehler, B. Candy, R. W. Saunders, and D. E. Parker (2012), Understanding </a:t>
            </a:r>
            <a:r>
              <a:rPr lang="en-US" b="0" dirty="0" err="1" smtClean="0">
                <a:solidFill>
                  <a:srgbClr val="000000"/>
                </a:solidFill>
                <a:latin typeface="Arial Narrow" panose="020B0606020202030204" pitchFamily="34" charset="0"/>
              </a:rPr>
              <a:t>intersatellite</a:t>
            </a:r>
            <a:r>
              <a:rPr lang="en-US" b="0" dirty="0" smtClean="0">
                <a:solidFill>
                  <a:srgbClr val="000000"/>
                </a:solidFill>
                <a:latin typeface="Arial Narrow" panose="020B0606020202030204" pitchFamily="34" charset="0"/>
              </a:rPr>
              <a:t> biases </a:t>
            </a:r>
            <a:r>
              <a:rPr lang="en-US" b="0" dirty="0">
                <a:solidFill>
                  <a:srgbClr val="000000"/>
                </a:solidFill>
                <a:latin typeface="Arial Narrow" panose="020B0606020202030204" pitchFamily="34" charset="0"/>
              </a:rPr>
              <a:t>of microwave humidity sounders using global simultaneous nadir overpasses, J. </a:t>
            </a:r>
            <a:r>
              <a:rPr lang="en-US" b="0" dirty="0" err="1">
                <a:solidFill>
                  <a:srgbClr val="000000"/>
                </a:solidFill>
                <a:latin typeface="Arial Narrow" panose="020B0606020202030204" pitchFamily="34" charset="0"/>
              </a:rPr>
              <a:t>Geophys</a:t>
            </a:r>
            <a:r>
              <a:rPr lang="en-US" b="0" dirty="0">
                <a:solidFill>
                  <a:srgbClr val="000000"/>
                </a:solidFill>
                <a:latin typeface="Arial Narrow" panose="020B0606020202030204" pitchFamily="34" charset="0"/>
              </a:rPr>
              <a:t>. Res., 117, </a:t>
            </a:r>
            <a:r>
              <a:rPr lang="en-US" b="0" dirty="0" smtClean="0">
                <a:solidFill>
                  <a:srgbClr val="000000"/>
                </a:solidFill>
                <a:latin typeface="Arial Narrow" panose="020B0606020202030204" pitchFamily="34" charset="0"/>
              </a:rPr>
              <a:t>D02305, doi:10.1029/2011JD016349</a:t>
            </a:r>
            <a:r>
              <a:rPr lang="en-US" b="0" dirty="0">
                <a:solidFill>
                  <a:srgbClr val="000000"/>
                </a:solidFill>
                <a:latin typeface="Arial Narrow" panose="020B0606020202030204" pitchFamily="34" charset="0"/>
              </a:rPr>
              <a:t>.</a:t>
            </a:r>
            <a:endParaRPr lang="en-US" b="0" i="0" dirty="0">
              <a:solidFill>
                <a:srgbClr val="000000"/>
              </a:solidFill>
              <a:effectLst/>
              <a:latin typeface="Arial Narrow" panose="020B0606020202030204" pitchFamily="34" charset="0"/>
            </a:endParaRPr>
          </a:p>
        </p:txBody>
      </p:sp>
      <p:sp>
        <p:nvSpPr>
          <p:cNvPr id="8" name="Rectangle 7"/>
          <p:cNvSpPr/>
          <p:nvPr/>
        </p:nvSpPr>
        <p:spPr>
          <a:xfrm>
            <a:off x="4675213" y="3902695"/>
            <a:ext cx="4854665" cy="830997"/>
          </a:xfrm>
          <a:prstGeom prst="rect">
            <a:avLst/>
          </a:prstGeom>
          <a:solidFill>
            <a:schemeClr val="accent1"/>
          </a:solidFill>
        </p:spPr>
        <p:txBody>
          <a:bodyPr wrap="square">
            <a:spAutoFit/>
          </a:bodyPr>
          <a:lstStyle/>
          <a:p>
            <a:r>
              <a:rPr lang="en-US" sz="1600" b="0" dirty="0" smtClean="0">
                <a:latin typeface="Arial Narrow" panose="020B0606020202030204" pitchFamily="34" charset="0"/>
              </a:rPr>
              <a:t>Results obtained </a:t>
            </a:r>
            <a:r>
              <a:rPr lang="en-US" sz="1600" b="0" dirty="0">
                <a:latin typeface="Arial Narrow" panose="020B0606020202030204" pitchFamily="34" charset="0"/>
              </a:rPr>
              <a:t>using polar SNOs will not be representative for moist regions, necessitating </a:t>
            </a:r>
            <a:r>
              <a:rPr lang="en-US" sz="1600" b="0" dirty="0" smtClean="0">
                <a:latin typeface="Arial Narrow" panose="020B0606020202030204" pitchFamily="34" charset="0"/>
              </a:rPr>
              <a:t>the use </a:t>
            </a:r>
            <a:r>
              <a:rPr lang="en-US" sz="1600" b="0" dirty="0">
                <a:latin typeface="Arial Narrow" panose="020B0606020202030204" pitchFamily="34" charset="0"/>
              </a:rPr>
              <a:t>of global collocations for reliable </a:t>
            </a:r>
            <a:r>
              <a:rPr lang="en-US" sz="1600" b="0" dirty="0" err="1">
                <a:latin typeface="Arial Narrow" panose="020B0606020202030204" pitchFamily="34" charset="0"/>
              </a:rPr>
              <a:t>intercalibration</a:t>
            </a:r>
            <a:r>
              <a:rPr lang="en-US" sz="1600" b="0" dirty="0">
                <a:latin typeface="Arial Narrow" panose="020B0606020202030204" pitchFamily="34" charset="0"/>
              </a:rPr>
              <a:t>.</a:t>
            </a:r>
            <a:endParaRPr lang="en-US" sz="1600" dirty="0">
              <a:latin typeface="Arial Narrow" panose="020B0606020202030204" pitchFamily="34" charset="0"/>
            </a:endParaRPr>
          </a:p>
        </p:txBody>
      </p:sp>
      <p:sp>
        <p:nvSpPr>
          <p:cNvPr id="9" name="Title 1"/>
          <p:cNvSpPr txBox="1">
            <a:spLocks/>
          </p:cNvSpPr>
          <p:nvPr/>
        </p:nvSpPr>
        <p:spPr bwMode="auto">
          <a:xfrm>
            <a:off x="0" y="-6545"/>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Best Practices: Simultaneous Nadir Overpass</a:t>
            </a:r>
            <a:endParaRPr lang="en-US" sz="2000" dirty="0">
              <a:solidFill>
                <a:schemeClr val="bg1"/>
              </a:solidFill>
            </a:endParaRPr>
          </a:p>
        </p:txBody>
      </p:sp>
    </p:spTree>
    <p:extLst>
      <p:ext uri="{BB962C8B-B14F-4D97-AF65-F5344CB8AC3E}">
        <p14:creationId xmlns:p14="http://schemas.microsoft.com/office/powerpoint/2010/main" val="4228233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39" y="0"/>
            <a:ext cx="8915400" cy="555665"/>
          </a:xfrm>
        </p:spPr>
        <p:txBody>
          <a:bodyPr/>
          <a:lstStyle/>
          <a:p>
            <a:endParaRPr lang="en-US" dirty="0"/>
          </a:p>
        </p:txBody>
      </p:sp>
      <p:sp>
        <p:nvSpPr>
          <p:cNvPr id="5" name="Rectangle 1"/>
          <p:cNvSpPr>
            <a:spLocks noChangeArrowheads="1"/>
          </p:cNvSpPr>
          <p:nvPr/>
        </p:nvSpPr>
        <p:spPr bwMode="auto">
          <a:xfrm>
            <a:off x="-3775891" y="960115"/>
            <a:ext cx="169045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243003" y="815148"/>
            <a:ext cx="3280782" cy="5928841"/>
          </a:xfrm>
          <a:prstGeom prst="rect">
            <a:avLst/>
          </a:prstGeom>
        </p:spPr>
      </p:pic>
      <p:sp>
        <p:nvSpPr>
          <p:cNvPr id="7" name="Content Placeholder 6"/>
          <p:cNvSpPr>
            <a:spLocks noGrp="1"/>
          </p:cNvSpPr>
          <p:nvPr>
            <p:ph idx="1"/>
          </p:nvPr>
        </p:nvSpPr>
        <p:spPr>
          <a:xfrm>
            <a:off x="3523785" y="637839"/>
            <a:ext cx="5956450" cy="2284891"/>
          </a:xfrm>
        </p:spPr>
        <p:txBody>
          <a:bodyPr/>
          <a:lstStyle/>
          <a:p>
            <a:pPr marL="0" indent="0">
              <a:buNone/>
            </a:pPr>
            <a:r>
              <a:rPr lang="en-US" dirty="0" smtClean="0"/>
              <a:t>Window Channels ( 23 </a:t>
            </a:r>
            <a:r>
              <a:rPr lang="en-US" dirty="0" err="1" smtClean="0"/>
              <a:t>GhZ</a:t>
            </a:r>
            <a:r>
              <a:rPr lang="en-US" dirty="0" smtClean="0"/>
              <a:t>, 31 </a:t>
            </a:r>
            <a:r>
              <a:rPr lang="en-US" dirty="0" err="1" smtClean="0"/>
              <a:t>GhZ</a:t>
            </a:r>
            <a:r>
              <a:rPr lang="en-US" dirty="0" smtClean="0"/>
              <a:t>, 50 </a:t>
            </a:r>
            <a:r>
              <a:rPr lang="en-US" dirty="0" err="1" smtClean="0"/>
              <a:t>GhZ</a:t>
            </a:r>
            <a:r>
              <a:rPr lang="en-US" dirty="0" smtClean="0"/>
              <a:t> 89 </a:t>
            </a:r>
            <a:r>
              <a:rPr lang="en-US" dirty="0" err="1" smtClean="0"/>
              <a:t>GhZ</a:t>
            </a:r>
            <a:r>
              <a:rPr lang="en-US" dirty="0" smtClean="0"/>
              <a:t>. ( by </a:t>
            </a:r>
            <a:r>
              <a:rPr lang="en-US" dirty="0" err="1" smtClean="0"/>
              <a:t>Wenze</a:t>
            </a:r>
            <a:r>
              <a:rPr lang="en-US" dirty="0" smtClean="0"/>
              <a:t> Yang )</a:t>
            </a:r>
          </a:p>
          <a:p>
            <a:pPr lvl="1">
              <a:buFont typeface="Arial" panose="020B0604020202020204" pitchFamily="34" charset="0"/>
              <a:buChar char="•"/>
            </a:pPr>
            <a:r>
              <a:rPr lang="en-US" b="0" dirty="0" smtClean="0"/>
              <a:t>1</a:t>
            </a:r>
            <a:r>
              <a:rPr lang="en-US" b="0" dirty="0"/>
              <a:t>. </a:t>
            </a:r>
            <a:r>
              <a:rPr lang="en-US" b="0" dirty="0" smtClean="0"/>
              <a:t>within 50~70 km </a:t>
            </a:r>
          </a:p>
          <a:p>
            <a:pPr lvl="1">
              <a:buFont typeface="Arial" panose="020B0604020202020204" pitchFamily="34" charset="0"/>
              <a:buChar char="•"/>
            </a:pPr>
            <a:r>
              <a:rPr lang="en-US" b="0" dirty="0" smtClean="0"/>
              <a:t>2. &lt; 50 seconds</a:t>
            </a:r>
          </a:p>
          <a:p>
            <a:pPr lvl="1">
              <a:buFont typeface="Arial" panose="020B0604020202020204" pitchFamily="34" charset="0"/>
              <a:buChar char="•"/>
            </a:pPr>
            <a:r>
              <a:rPr lang="en-US" b="0" dirty="0" smtClean="0"/>
              <a:t>3</a:t>
            </a:r>
            <a:r>
              <a:rPr lang="en-US" b="0" dirty="0"/>
              <a:t>. no</a:t>
            </a:r>
          </a:p>
          <a:p>
            <a:pPr lvl="1">
              <a:buFont typeface="Arial" panose="020B0604020202020204" pitchFamily="34" charset="0"/>
              <a:buChar char="•"/>
            </a:pPr>
            <a:r>
              <a:rPr lang="en-US" b="0" dirty="0"/>
              <a:t>4. </a:t>
            </a:r>
            <a:r>
              <a:rPr lang="en-US" b="0" dirty="0" err="1"/>
              <a:t>dTB</a:t>
            </a:r>
            <a:r>
              <a:rPr lang="en-US" b="0" dirty="0"/>
              <a:t> &lt;= 10 * </a:t>
            </a:r>
            <a:r>
              <a:rPr lang="en-US" b="0" dirty="0" err="1"/>
              <a:t>NEdT</a:t>
            </a:r>
            <a:r>
              <a:rPr lang="en-US" b="0" dirty="0"/>
              <a:t> (as homogeneity test)</a:t>
            </a:r>
          </a:p>
          <a:p>
            <a:pPr marL="0" indent="0">
              <a:buNone/>
            </a:pPr>
            <a:endParaRPr lang="en-US" dirty="0" smtClean="0"/>
          </a:p>
          <a:p>
            <a:pPr marL="0" indent="0">
              <a:buNone/>
            </a:pPr>
            <a:endParaRPr lang="en-US" dirty="0"/>
          </a:p>
        </p:txBody>
      </p:sp>
      <p:sp>
        <p:nvSpPr>
          <p:cNvPr id="9" name="Content Placeholder 6"/>
          <p:cNvSpPr txBox="1">
            <a:spLocks/>
          </p:cNvSpPr>
          <p:nvPr/>
        </p:nvSpPr>
        <p:spPr bwMode="auto">
          <a:xfrm>
            <a:off x="3495589" y="2804603"/>
            <a:ext cx="5956450" cy="1572321"/>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marL="342548" indent="-342548"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190" indent="-285457" algn="l" rtl="0" eaLnBrk="0" fontAlgn="base" hangingPunct="0">
              <a:spcBef>
                <a:spcPct val="20000"/>
              </a:spcBef>
              <a:spcAft>
                <a:spcPct val="0"/>
              </a:spcAft>
              <a:buFont typeface="Arial" charset="0"/>
              <a:buChar char="–"/>
              <a:defRPr sz="2000" b="1" kern="1200">
                <a:solidFill>
                  <a:schemeClr val="tx2"/>
                </a:solidFill>
                <a:latin typeface="+mn-lt"/>
                <a:ea typeface="+mn-ea"/>
                <a:cs typeface="+mn-cs"/>
              </a:defRPr>
            </a:lvl2pPr>
            <a:lvl3pPr marL="1141830" indent="-22836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8561"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297"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026"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60"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92"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224"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smtClean="0"/>
              <a:t>Oxygen Bands ( 50-58 </a:t>
            </a:r>
            <a:r>
              <a:rPr lang="en-US" dirty="0" err="1" smtClean="0"/>
              <a:t>GhZ</a:t>
            </a:r>
            <a:r>
              <a:rPr lang="en-US" dirty="0" smtClean="0"/>
              <a:t>) (by Cheng-</a:t>
            </a:r>
            <a:r>
              <a:rPr lang="en-US" dirty="0" err="1" smtClean="0"/>
              <a:t>Zhi</a:t>
            </a:r>
            <a:r>
              <a:rPr lang="en-US" dirty="0" smtClean="0"/>
              <a:t> Zou)</a:t>
            </a:r>
          </a:p>
          <a:p>
            <a:pPr lvl="1">
              <a:buFont typeface="Arial" panose="020B0604020202020204" pitchFamily="34" charset="0"/>
              <a:buChar char="•"/>
            </a:pPr>
            <a:r>
              <a:rPr lang="en-US" b="0" dirty="0" smtClean="0"/>
              <a:t>1. </a:t>
            </a:r>
            <a:r>
              <a:rPr lang="en-US" b="0" dirty="0"/>
              <a:t> </a:t>
            </a:r>
            <a:r>
              <a:rPr lang="en-US" b="0" dirty="0" smtClean="0"/>
              <a:t>&lt; 111 km </a:t>
            </a:r>
          </a:p>
          <a:p>
            <a:pPr lvl="1">
              <a:buFont typeface="Arial" panose="020B0604020202020204" pitchFamily="34" charset="0"/>
              <a:buChar char="•"/>
            </a:pPr>
            <a:r>
              <a:rPr lang="en-US" b="0" dirty="0" smtClean="0"/>
              <a:t>2. &lt; 100 seconds</a:t>
            </a:r>
          </a:p>
          <a:p>
            <a:pPr lvl="1">
              <a:buFont typeface="Arial" panose="020B0604020202020204" pitchFamily="34" charset="0"/>
              <a:buChar char="•"/>
            </a:pPr>
            <a:r>
              <a:rPr lang="en-US" b="0" dirty="0" smtClean="0"/>
              <a:t>3.  Scan Angle within 1 degree</a:t>
            </a:r>
          </a:p>
          <a:p>
            <a:pPr lvl="1">
              <a:buFont typeface="Arial" panose="020B0604020202020204" pitchFamily="34" charset="0"/>
              <a:buChar char="•"/>
            </a:pPr>
            <a:r>
              <a:rPr lang="en-US" b="0" dirty="0" smtClean="0"/>
              <a:t>Homogeneity test ( </a:t>
            </a:r>
            <a:r>
              <a:rPr lang="en-US" b="0" dirty="0" err="1" smtClean="0"/>
              <a:t>std</a:t>
            </a:r>
            <a:r>
              <a:rPr lang="en-US" b="0" dirty="0" smtClean="0"/>
              <a:t> &lt; 1)</a:t>
            </a:r>
            <a:endParaRPr lang="en-US" b="0" dirty="0"/>
          </a:p>
          <a:p>
            <a:pPr marL="0" indent="0">
              <a:buFont typeface="Arial" charset="0"/>
              <a:buNone/>
            </a:pPr>
            <a:endParaRPr lang="en-US" dirty="0"/>
          </a:p>
        </p:txBody>
      </p:sp>
      <p:sp>
        <p:nvSpPr>
          <p:cNvPr id="11" name="Title 1"/>
          <p:cNvSpPr txBox="1">
            <a:spLocks/>
          </p:cNvSpPr>
          <p:nvPr/>
        </p:nvSpPr>
        <p:spPr bwMode="auto">
          <a:xfrm>
            <a:off x="434898" y="41087"/>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Proposed Best Practices: Simultaneous Nadir Overpass</a:t>
            </a:r>
            <a:endParaRPr lang="en-US" sz="2000" dirty="0">
              <a:solidFill>
                <a:schemeClr val="bg1"/>
              </a:solidFill>
            </a:endParaRPr>
          </a:p>
        </p:txBody>
      </p:sp>
      <p:sp>
        <p:nvSpPr>
          <p:cNvPr id="12" name="Content Placeholder 6"/>
          <p:cNvSpPr txBox="1">
            <a:spLocks/>
          </p:cNvSpPr>
          <p:nvPr/>
        </p:nvSpPr>
        <p:spPr bwMode="auto">
          <a:xfrm>
            <a:off x="3821151" y="4863058"/>
            <a:ext cx="5956450" cy="1572321"/>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marL="342548" indent="-342548"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190" indent="-285457" algn="l" rtl="0" eaLnBrk="0" fontAlgn="base" hangingPunct="0">
              <a:spcBef>
                <a:spcPct val="20000"/>
              </a:spcBef>
              <a:spcAft>
                <a:spcPct val="0"/>
              </a:spcAft>
              <a:buFont typeface="Arial" charset="0"/>
              <a:buChar char="–"/>
              <a:defRPr sz="2000" b="1" kern="1200">
                <a:solidFill>
                  <a:schemeClr val="tx2"/>
                </a:solidFill>
                <a:latin typeface="+mn-lt"/>
                <a:ea typeface="+mn-ea"/>
                <a:cs typeface="+mn-cs"/>
              </a:defRPr>
            </a:lvl2pPr>
            <a:lvl3pPr marL="1141830" indent="-22836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8561"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297"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026"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60"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92"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224"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smtClean="0"/>
              <a:t>Scene Selection a key component of SNO</a:t>
            </a:r>
          </a:p>
          <a:p>
            <a:pPr marL="399642" lvl="1" indent="0">
              <a:buFont typeface="Arial" charset="0"/>
              <a:buNone/>
            </a:pPr>
            <a:r>
              <a:rPr lang="en-US" dirty="0" smtClean="0"/>
              <a:t>Cloud free</a:t>
            </a:r>
            <a:r>
              <a:rPr lang="en-US" dirty="0" smtClean="0"/>
              <a:t> scenes are recommended</a:t>
            </a:r>
            <a:endParaRPr lang="en-US" dirty="0"/>
          </a:p>
          <a:p>
            <a:pPr marL="0" indent="0">
              <a:buFont typeface="Arial" charset="0"/>
              <a:buNone/>
            </a:pPr>
            <a:r>
              <a:rPr lang="en-US" dirty="0" smtClean="0"/>
              <a:t>SNO itself is not sufficient for monitoring MW instrument. It needs to be complemented with other methods</a:t>
            </a:r>
            <a:endParaRPr lang="en-US" dirty="0" smtClean="0"/>
          </a:p>
        </p:txBody>
      </p:sp>
    </p:spTree>
    <p:extLst>
      <p:ext uri="{BB962C8B-B14F-4D97-AF65-F5344CB8AC3E}">
        <p14:creationId xmlns:p14="http://schemas.microsoft.com/office/powerpoint/2010/main" val="73160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36" y="1027329"/>
            <a:ext cx="9906000" cy="4525963"/>
          </a:xfrm>
        </p:spPr>
        <p:txBody>
          <a:bodyPr/>
          <a:lstStyle/>
          <a:p>
            <a:pPr marL="0" indent="0">
              <a:buNone/>
            </a:pPr>
            <a:r>
              <a:rPr lang="en-US" dirty="0" smtClean="0"/>
              <a:t>Proposed Best Practice Matrix for Pre-Launch Characterization</a:t>
            </a:r>
          </a:p>
          <a:p>
            <a:pPr marL="0" indent="0">
              <a:buNone/>
            </a:pPr>
            <a:endParaRPr lang="en-US" dirty="0"/>
          </a:p>
          <a:p>
            <a:pPr marL="457200" indent="-457200">
              <a:buAutoNum type="arabicPeriod"/>
            </a:pPr>
            <a:r>
              <a:rPr lang="en-US" dirty="0" smtClean="0"/>
              <a:t>Detector  Characteristics (</a:t>
            </a:r>
            <a:r>
              <a:rPr lang="en-US" dirty="0" err="1" smtClean="0"/>
              <a:t>Freq</a:t>
            </a:r>
            <a:r>
              <a:rPr lang="en-US" dirty="0" smtClean="0"/>
              <a:t>, Side Lobe, Response)</a:t>
            </a:r>
          </a:p>
          <a:p>
            <a:pPr marL="457200" indent="-457200">
              <a:buAutoNum type="arabicPeriod"/>
            </a:pPr>
            <a:r>
              <a:rPr lang="en-US" dirty="0" smtClean="0"/>
              <a:t>Non Linearity -&gt; </a:t>
            </a:r>
            <a:r>
              <a:rPr lang="en-US" dirty="0" smtClean="0">
                <a:solidFill>
                  <a:srgbClr val="00B050"/>
                </a:solidFill>
              </a:rPr>
              <a:t>What is your instrument’s non linearity </a:t>
            </a:r>
          </a:p>
          <a:p>
            <a:pPr marL="457200" indent="-457200">
              <a:buAutoNum type="arabicPeriod"/>
            </a:pPr>
            <a:r>
              <a:rPr lang="en-US" dirty="0" smtClean="0"/>
              <a:t>Antenna Pattern Correction-&gt; </a:t>
            </a:r>
            <a:r>
              <a:rPr lang="en-US" dirty="0" smtClean="0">
                <a:solidFill>
                  <a:srgbClr val="00B050"/>
                </a:solidFill>
              </a:rPr>
              <a:t>How do you correct for antenna </a:t>
            </a:r>
          </a:p>
          <a:p>
            <a:pPr marL="457200" indent="-457200">
              <a:buAutoNum type="arabicPeriod"/>
            </a:pPr>
            <a:r>
              <a:rPr lang="en-US" dirty="0" err="1" smtClean="0"/>
              <a:t>NEdT</a:t>
            </a:r>
            <a:r>
              <a:rPr lang="en-US" dirty="0" smtClean="0"/>
              <a:t>-&gt; </a:t>
            </a:r>
            <a:r>
              <a:rPr lang="en-US" dirty="0" smtClean="0">
                <a:solidFill>
                  <a:srgbClr val="00B050"/>
                </a:solidFill>
              </a:rPr>
              <a:t>What is your measure of noise .. Can we agree on one standard ?</a:t>
            </a:r>
            <a:r>
              <a:rPr lang="en-US" dirty="0" smtClean="0"/>
              <a:t> </a:t>
            </a:r>
          </a:p>
          <a:p>
            <a:pPr marL="457200" indent="-457200">
              <a:buAutoNum type="arabicPeriod"/>
            </a:pPr>
            <a:r>
              <a:rPr lang="en-US" dirty="0" smtClean="0"/>
              <a:t>Internal Calibration Targets are Characterized to SI Standards-&gt; </a:t>
            </a:r>
            <a:r>
              <a:rPr lang="en-US" dirty="0" smtClean="0">
                <a:solidFill>
                  <a:srgbClr val="00B050"/>
                </a:solidFill>
              </a:rPr>
              <a:t>What standards do you follow</a:t>
            </a:r>
            <a:r>
              <a:rPr lang="en-US" dirty="0" smtClean="0"/>
              <a:t>.</a:t>
            </a:r>
          </a:p>
          <a:p>
            <a:pPr marL="457200" indent="-457200">
              <a:buAutoNum type="arabicPeriod"/>
            </a:pPr>
            <a:r>
              <a:rPr lang="en-US" dirty="0" smtClean="0"/>
              <a:t>How do you characterize the Space View at Pre-Launch</a:t>
            </a:r>
          </a:p>
          <a:p>
            <a:pPr marL="457200" indent="-457200">
              <a:buAutoNum type="arabicPeriod"/>
            </a:pPr>
            <a:r>
              <a:rPr lang="en-US" dirty="0" smtClean="0"/>
              <a:t>What is your absolute accuracy estimate and does it meet specs</a:t>
            </a:r>
          </a:p>
          <a:p>
            <a:pPr marL="0" indent="0">
              <a:buNone/>
            </a:pPr>
            <a:endParaRPr lang="en-US" dirty="0" smtClean="0"/>
          </a:p>
          <a:p>
            <a:pPr marL="0" indent="0">
              <a:buNone/>
            </a:pPr>
            <a:endParaRPr lang="en-US" dirty="0"/>
          </a:p>
        </p:txBody>
      </p:sp>
      <p:sp>
        <p:nvSpPr>
          <p:cNvPr id="4" name="Title 1"/>
          <p:cNvSpPr txBox="1">
            <a:spLocks noGrp="1"/>
          </p:cNvSpPr>
          <p:nvPr>
            <p:ph type="title"/>
          </p:nvPr>
        </p:nvSpPr>
        <p:spPr bwMode="auto">
          <a:xfrm>
            <a:off x="-17329" y="-7326"/>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Pre-Launch Best Practices </a:t>
            </a:r>
            <a:endParaRPr lang="en-US" sz="2000" dirty="0">
              <a:solidFill>
                <a:schemeClr val="bg1"/>
              </a:solidFill>
            </a:endParaRPr>
          </a:p>
        </p:txBody>
      </p:sp>
      <p:sp>
        <p:nvSpPr>
          <p:cNvPr id="2" name="TextBox 1"/>
          <p:cNvSpPr txBox="1"/>
          <p:nvPr/>
        </p:nvSpPr>
        <p:spPr>
          <a:xfrm>
            <a:off x="-17329" y="5863005"/>
            <a:ext cx="9923329" cy="338554"/>
          </a:xfrm>
          <a:prstGeom prst="rect">
            <a:avLst/>
          </a:prstGeom>
          <a:solidFill>
            <a:schemeClr val="accent2"/>
          </a:solidFill>
        </p:spPr>
        <p:txBody>
          <a:bodyPr wrap="square" rtlCol="0">
            <a:spAutoFit/>
          </a:bodyPr>
          <a:lstStyle/>
          <a:p>
            <a:r>
              <a:rPr lang="en-US" sz="1600" dirty="0" smtClean="0"/>
              <a:t>Proposed Action: Members to share pre-launch Matrix information in the Microwave Subgroup</a:t>
            </a:r>
            <a:endParaRPr lang="en-US" sz="1600" dirty="0"/>
          </a:p>
        </p:txBody>
      </p:sp>
    </p:spTree>
    <p:extLst>
      <p:ext uri="{BB962C8B-B14F-4D97-AF65-F5344CB8AC3E}">
        <p14:creationId xmlns:p14="http://schemas.microsoft.com/office/powerpoint/2010/main" val="571639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3255" y="2857507"/>
            <a:ext cx="3539490" cy="537204"/>
          </a:xfrm>
        </p:spPr>
        <p:txBody>
          <a:bodyPr/>
          <a:lstStyle/>
          <a:p>
            <a:pPr marL="0" indent="0" algn="ctr">
              <a:buNone/>
            </a:pPr>
            <a:r>
              <a:rPr lang="en-US" sz="3600" dirty="0" smtClean="0"/>
              <a:t>Thank You</a:t>
            </a:r>
            <a:endParaRPr lang="en-US" sz="3600" dirty="0"/>
          </a:p>
        </p:txBody>
      </p:sp>
    </p:spTree>
    <p:extLst>
      <p:ext uri="{BB962C8B-B14F-4D97-AF65-F5344CB8AC3E}">
        <p14:creationId xmlns:p14="http://schemas.microsoft.com/office/powerpoint/2010/main" val="1649700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194806</TotalTime>
  <Words>655</Words>
  <Application>Microsoft Office PowerPoint</Application>
  <PresentationFormat>A4 Paper (210x297 mm)</PresentationFormat>
  <Paragraphs>62</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Calibri</vt:lpstr>
      <vt:lpstr>Helvetica</vt:lpstr>
      <vt:lpstr>Open Sans</vt:lpstr>
      <vt:lpstr>Tahoma</vt:lpstr>
      <vt:lpstr>Times New Roman</vt:lpstr>
      <vt:lpstr>Office Theme</vt:lpstr>
      <vt:lpstr>   Proposed best practices for Simultaneous Nadir Overpass                                    (A Discussion)  </vt:lpstr>
      <vt:lpstr>PowerPoint Presentation</vt:lpstr>
      <vt:lpstr>Best Practices: Simultaneous Nadir Overpass</vt:lpstr>
      <vt:lpstr>PowerPoint Presentation</vt:lpstr>
      <vt:lpstr>PowerPoint Presentation</vt:lpstr>
      <vt:lpstr>Pre-Launch Best Practices </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5872</cp:revision>
  <cp:lastPrinted>2006-03-06T14:11:17Z</cp:lastPrinted>
  <dcterms:created xsi:type="dcterms:W3CDTF">2010-09-10T00:53:07Z</dcterms:created>
  <dcterms:modified xsi:type="dcterms:W3CDTF">2018-10-23T20:37:05Z</dcterms:modified>
</cp:coreProperties>
</file>