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31"/>
  </p:notesMasterIdLst>
  <p:handoutMasterIdLst>
    <p:handoutMasterId r:id="rId32"/>
  </p:handoutMasterIdLst>
  <p:sldIdLst>
    <p:sldId id="714" r:id="rId4"/>
    <p:sldId id="758" r:id="rId5"/>
    <p:sldId id="715" r:id="rId6"/>
    <p:sldId id="752" r:id="rId7"/>
    <p:sldId id="795" r:id="rId8"/>
    <p:sldId id="797" r:id="rId9"/>
    <p:sldId id="798" r:id="rId10"/>
    <p:sldId id="801" r:id="rId11"/>
    <p:sldId id="800" r:id="rId12"/>
    <p:sldId id="802" r:id="rId13"/>
    <p:sldId id="765" r:id="rId14"/>
    <p:sldId id="762" r:id="rId15"/>
    <p:sldId id="773" r:id="rId16"/>
    <p:sldId id="769" r:id="rId17"/>
    <p:sldId id="764" r:id="rId18"/>
    <p:sldId id="766" r:id="rId19"/>
    <p:sldId id="775" r:id="rId20"/>
    <p:sldId id="777" r:id="rId21"/>
    <p:sldId id="770" r:id="rId22"/>
    <p:sldId id="732" r:id="rId23"/>
    <p:sldId id="733" r:id="rId24"/>
    <p:sldId id="771" r:id="rId25"/>
    <p:sldId id="778" r:id="rId26"/>
    <p:sldId id="781" r:id="rId27"/>
    <p:sldId id="788" r:id="rId28"/>
    <p:sldId id="794" r:id="rId29"/>
    <p:sldId id="793" r:id="rId3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D9D9D9"/>
    <a:srgbClr val="0070C0"/>
    <a:srgbClr val="3333FF"/>
    <a:srgbClr val="FDEADA"/>
    <a:srgbClr val="339933"/>
    <a:srgbClr val="333333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129" autoAdjust="0"/>
    <p:restoredTop sz="97433" autoAdjust="0"/>
  </p:normalViewPr>
  <p:slideViewPr>
    <p:cSldViewPr snapToGrid="0">
      <p:cViewPr>
        <p:scale>
          <a:sx n="100" d="100"/>
          <a:sy n="100" d="100"/>
        </p:scale>
        <p:origin x="-162" y="-222"/>
      </p:cViewPr>
      <p:guideLst>
        <p:guide orient="horz" pos="221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6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22 November 2018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95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11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22 November 2018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17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22 November 2018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19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22 November 2018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29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23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22 November 2018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25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22 November 2018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40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0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 smtClean="0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97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49279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87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70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274646"/>
            <a:ext cx="5449330" cy="7509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6" y="1180072"/>
            <a:ext cx="856323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8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altLang="ja-JP" sz="1000" b="1" baseline="0" dirty="0" smtClean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3" name="Picture 2" descr="C:\Users\miu\Dropbox\gsics_WG_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metsat.int/website/home/Data/Products/Calibration/Instrumentstatusandcalibration/index.html#met10gerb" TargetMode="External"/><Relationship Id="rId3" Type="http://schemas.openxmlformats.org/officeDocument/2006/relationships/hyperlink" Target="https://www.eumetsat.int/website/home/Data/Products/Calibration/Instrumentstatusandcalibration/index.html#met8seviri" TargetMode="External"/><Relationship Id="rId7" Type="http://schemas.openxmlformats.org/officeDocument/2006/relationships/hyperlink" Target="https://www.eumetsat.int/website/home/Data/Products/Calibration/Instrumentstatusandcalibration/index.html#met10seviri" TargetMode="External"/><Relationship Id="rId2" Type="http://schemas.openxmlformats.org/officeDocument/2006/relationships/hyperlink" Target="https://www.eumetsat.int/website/home/Data/Products/Calibration/Instrumentstatusandcalibration/index.html#met7mviri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eumetsat.int/website/home/Data/Products/Calibration/Instrumentstatusandcalibration/index.html#met9gerb" TargetMode="External"/><Relationship Id="rId11" Type="http://schemas.openxmlformats.org/officeDocument/2006/relationships/hyperlink" Target="https://www.eumetsat.int/website/home/News/DAT_3669613.html" TargetMode="External"/><Relationship Id="rId5" Type="http://schemas.openxmlformats.org/officeDocument/2006/relationships/hyperlink" Target="https://www.eumetsat.int/website/home/Data/Products/Calibration/Instrumentstatusandcalibration/index.html#met9seviri" TargetMode="External"/><Relationship Id="rId10" Type="http://schemas.openxmlformats.org/officeDocument/2006/relationships/hyperlink" Target="https://www.eumetsat.int/website/home/Data/Products/Calibration/Instrumentstatusandcalibration/index.html#met11gerb" TargetMode="External"/><Relationship Id="rId4" Type="http://schemas.openxmlformats.org/officeDocument/2006/relationships/hyperlink" Target="https://www.eumetsat.int/website/home/Data/Products/Calibration/Instrumentstatusandcalibration/index.html#met8gerb" TargetMode="External"/><Relationship Id="rId9" Type="http://schemas.openxmlformats.org/officeDocument/2006/relationships/hyperlink" Target="https://www.eumetsat.int/website/home/Data/Products/Calibration/Instrumentstatusandcalibration/index.html#met11sevir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jma.go.jp/mscweb/en/operation/calibration_portal.html#himawari9" TargetMode="External"/><Relationship Id="rId2" Type="http://schemas.openxmlformats.org/officeDocument/2006/relationships/hyperlink" Target="http://www.data.jma.go.jp/mscweb/en/operation/calibration_portal.html#himawari8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data.jma.go.jp/mscweb/en/operation8/eventlog/Improvement_of_Himawari-8_data_quality.pdf" TargetMode="External"/><Relationship Id="rId4" Type="http://schemas.openxmlformats.org/officeDocument/2006/relationships/hyperlink" Target="http://www.data.jma.go.jp/mscweb/en/operation/calibration/hm8/CorrectionOfSensitivityTrend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AtbdCentral/GSICS_ATBD_RayMatch_NASA_2011_09.pdf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cloudsgate2.larc.nasa.gov/cgi-bin/site/showdoc?mnemonic=SBAF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data.jma.go.jp/mscweb/data/monitoring/gsics/vis/techinfo_visvical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data.jma.go.jp/mscweb/data/monitoring/gsics/ir/ATBD_for_JMA_Demonstration_GSICS_Inter-Calibration_of_MTSAT_Himawari-AIRSIASI.pdf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37457" y="1727200"/>
            <a:ext cx="8501743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en-IE" sz="2800" b="1" dirty="0">
                <a:solidFill>
                  <a:srgbClr val="FF0000"/>
                </a:solidFill>
              </a:rPr>
              <a:t/>
            </a:r>
            <a:br>
              <a:rPr lang="en-IE" sz="2800" b="1" dirty="0">
                <a:solidFill>
                  <a:srgbClr val="FF0000"/>
                </a:solidFill>
              </a:rPr>
            </a:br>
            <a:r>
              <a:rPr lang="en-US" altLang="ja-JP" sz="2800" b="1" dirty="0"/>
              <a:t>Annual GSICS Calibration Report for {Agency</a:t>
            </a:r>
            <a:r>
              <a:rPr lang="en-US" altLang="ja-JP" sz="2800" b="1" dirty="0" smtClean="0"/>
              <a:t>}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 </a:t>
            </a:r>
            <a:r>
              <a:rPr lang="en-US" altLang="ja-JP" sz="2000" b="1" dirty="0" smtClean="0"/>
              <a:t>– action proposal for 2019 GRWG/GDWG Annual Meeting</a:t>
            </a:r>
            <a:r>
              <a:rPr lang="en-US" altLang="ja-JP" sz="2000" b="1" dirty="0"/>
              <a:t/>
            </a:r>
            <a:br>
              <a:rPr lang="en-US" altLang="ja-JP" sz="2000" b="1" dirty="0"/>
            </a:b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1666" y="4552923"/>
            <a:ext cx="5797484" cy="1565083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latin typeface="+mj-lt"/>
                <a:ea typeface="+mj-ea"/>
                <a:cs typeface="+mj-cs"/>
              </a:rPr>
              <a:t>Masaya </a:t>
            </a:r>
            <a:r>
              <a:rPr lang="en-US" altLang="zh-CN" sz="2400" dirty="0">
                <a:latin typeface="+mj-lt"/>
                <a:ea typeface="+mj-ea"/>
                <a:cs typeface="+mj-cs"/>
              </a:rPr>
              <a:t>Takahashi (</a:t>
            </a:r>
            <a:r>
              <a:rPr lang="en-US" altLang="zh-CN" sz="2400" dirty="0" smtClean="0">
                <a:latin typeface="+mj-lt"/>
                <a:ea typeface="+mj-ea"/>
                <a:cs typeface="+mj-cs"/>
              </a:rPr>
              <a:t>JMA)</a:t>
            </a:r>
          </a:p>
          <a:p>
            <a:pPr eaLnBrk="1" hangingPunct="1"/>
            <a:r>
              <a:rPr lang="en-US" altLang="zh-CN" sz="2400" dirty="0" err="1" smtClean="0">
                <a:latin typeface="+mj-lt"/>
                <a:ea typeface="+mj-ea"/>
                <a:cs typeface="+mj-cs"/>
              </a:rPr>
              <a:t>Dohyeong</a:t>
            </a:r>
            <a:r>
              <a:rPr lang="en-US" altLang="zh-CN" sz="24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2400" dirty="0">
                <a:latin typeface="+mj-lt"/>
                <a:ea typeface="+mj-ea"/>
                <a:cs typeface="+mj-cs"/>
              </a:rPr>
              <a:t>Kim (</a:t>
            </a:r>
            <a:r>
              <a:rPr lang="en-US" altLang="zh-CN" sz="2400" dirty="0" smtClean="0">
                <a:latin typeface="+mj-lt"/>
                <a:ea typeface="+mj-ea"/>
                <a:cs typeface="+mj-cs"/>
              </a:rPr>
              <a:t>KMA)</a:t>
            </a:r>
            <a:endParaRPr lang="en-US" altLang="zh-CN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786438" y="1309086"/>
            <a:ext cx="7524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 are report examples for GEO imagers – thanks for your cooperation</a:t>
            </a:r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6438" y="2505074"/>
            <a:ext cx="734252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en-US" altLang="ja-JP" sz="2000" dirty="0" smtClean="0"/>
              <a:t>EUMETSAT (Tim </a:t>
            </a:r>
            <a:r>
              <a:rPr kumimoji="1" lang="en-US" altLang="ja-JP" sz="2000" dirty="0" err="1" smtClean="0"/>
              <a:t>Hewison</a:t>
            </a:r>
            <a:r>
              <a:rPr kumimoji="1" lang="en-US" altLang="ja-JP" sz="2000" dirty="0" smtClean="0"/>
              <a:t> and </a:t>
            </a:r>
            <a:r>
              <a:rPr kumimoji="1" lang="en-US" altLang="ja-JP" sz="2000" dirty="0" err="1" smtClean="0"/>
              <a:t>Sebatien</a:t>
            </a:r>
            <a:r>
              <a:rPr kumimoji="1" lang="en-US" altLang="ja-JP" sz="2000" dirty="0" smtClean="0"/>
              <a:t> Wagner)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NOAA (Fred Wu and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Fangfang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Yu)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JMA (Masaya 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Takahashi, Yusuke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Yogo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KMA (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Dohyeong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Kim and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Minju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Gu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ROSHYDROMET (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Alexey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Rublev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Alexander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Uspensky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24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2017 Annual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GSICS Calibration Report for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EUMETSAT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 Hewison, Sebastien Wagner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EUMETSAT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240" y="258016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Example#1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9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4544"/>
              </p:ext>
            </p:extLst>
          </p:nvPr>
        </p:nvGraphicFramePr>
        <p:xfrm>
          <a:off x="373624" y="1105087"/>
          <a:ext cx="8291529" cy="228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6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/>
                        <a:t>Meteosat-7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/>
                        <a:t>B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/>
                        <a:t>57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/>
                        <a:t>1997-09-02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>
                          <a:hlinkClick r:id="rId2"/>
                        </a:rPr>
                        <a:t>MVIRI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Meteosat-8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err="1" smtClean="0"/>
                        <a:t>Op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41.5</a:t>
                      </a:r>
                      <a:r>
                        <a:rPr kumimoji="1" lang="en-US" altLang="ja-JP" sz="1800" baseline="0" dirty="0" smtClean="0"/>
                        <a:t>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2002-08-28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hlinkClick r:id="rId3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>
                          <a:hlinkClick r:id="rId4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Meteosat-9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/>
                        <a:t>RSS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9.5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2005-12-21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hlinkClick r:id="rId5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>
                          <a:hlinkClick r:id="rId6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Meteosat-10</a:t>
                      </a:r>
                      <a:endParaRPr kumimoji="1" lang="ja-JP" altLang="en-US" sz="1800" dirty="0" smtClean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err="1" smtClean="0"/>
                        <a:t>Op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/>
                        <a:t>0.0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/>
                        <a:t>2012-07-05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hlinkClick r:id="rId7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>
                          <a:hlinkClick r:id="rId8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Meteosat-11</a:t>
                      </a:r>
                      <a:endParaRPr kumimoji="1" lang="ja-JP" altLang="en-US" sz="1800" dirty="0" smtClean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/>
                        <a:t>B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/>
                        <a:t>3.4 W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/>
                        <a:t>2015-07-15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hlinkClick r:id="rId9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smtClean="0">
                          <a:hlinkClick r:id="rId10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752" y="3657599"/>
            <a:ext cx="5893180" cy="253913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IE" sz="2000" dirty="0" smtClean="0"/>
              <a:t>Major calibration relevant events in 2017</a:t>
            </a:r>
          </a:p>
          <a:p>
            <a:pPr marL="541338" lvl="1" indent="-276225"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GB" sz="1800" b="1" dirty="0" smtClean="0"/>
              <a:t>2017-02-01</a:t>
            </a:r>
            <a:r>
              <a:rPr lang="en-GB" sz="1800" dirty="0" smtClean="0"/>
              <a:t> 10:00 </a:t>
            </a:r>
            <a:r>
              <a:rPr lang="en-US" sz="1800" dirty="0"/>
              <a:t>Meteosat-8 </a:t>
            </a:r>
            <a:r>
              <a:rPr lang="en-US" sz="1800" dirty="0" smtClean="0"/>
              <a:t>took over </a:t>
            </a:r>
            <a:r>
              <a:rPr lang="en-US" sz="1800" dirty="0"/>
              <a:t>from Meteosat-7 as </a:t>
            </a:r>
            <a:r>
              <a:rPr lang="en-US" sz="1800" dirty="0" smtClean="0"/>
              <a:t>prime </a:t>
            </a:r>
            <a:r>
              <a:rPr lang="en-US" sz="1800" dirty="0"/>
              <a:t>spacecraft for </a:t>
            </a:r>
            <a:r>
              <a:rPr lang="en-US" sz="1800" dirty="0" smtClean="0"/>
              <a:t>IODC </a:t>
            </a:r>
            <a:r>
              <a:rPr lang="en-US" sz="1800" dirty="0"/>
              <a:t>Service. Meteosat-7 </a:t>
            </a:r>
            <a:r>
              <a:rPr lang="en-US" sz="1800" dirty="0" smtClean="0"/>
              <a:t>was disseminated </a:t>
            </a:r>
            <a:r>
              <a:rPr lang="en-US" sz="1800" dirty="0"/>
              <a:t>in parallel </a:t>
            </a:r>
            <a:r>
              <a:rPr lang="en-US" sz="1800" dirty="0" smtClean="0"/>
              <a:t>until</a:t>
            </a:r>
          </a:p>
          <a:p>
            <a:pPr marL="541338" lvl="1" indent="-276225"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sz="1800" b="1" dirty="0" smtClean="0"/>
              <a:t>2017-03-31</a:t>
            </a:r>
            <a:r>
              <a:rPr lang="en-US" sz="1800" dirty="0" smtClean="0"/>
              <a:t> Meteosat-7 re-orbited</a:t>
            </a:r>
            <a:endParaRPr lang="en-US" altLang="ja-JP" sz="1800" b="1" dirty="0" smtClean="0"/>
          </a:p>
          <a:p>
            <a:pPr marL="541338" lvl="1" indent="-276225"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US" altLang="ja-JP" sz="1800" b="1" dirty="0" smtClean="0"/>
              <a:t>2017-12-06</a:t>
            </a:r>
            <a:r>
              <a:rPr lang="en-US" altLang="ja-JP" sz="1800" b="1" dirty="0"/>
              <a:t>: </a:t>
            </a:r>
            <a:r>
              <a:rPr lang="en-US" altLang="ja-JP" sz="1800" dirty="0" smtClean="0">
                <a:hlinkClick r:id="rId11"/>
              </a:rPr>
              <a:t>Correction </a:t>
            </a:r>
            <a:r>
              <a:rPr lang="en-US" altLang="ja-JP" sz="1800" dirty="0">
                <a:hlinkClick r:id="rId11"/>
              </a:rPr>
              <a:t>to </a:t>
            </a:r>
            <a:r>
              <a:rPr lang="en-US" altLang="ja-JP" sz="1800" dirty="0" smtClean="0">
                <a:hlinkClick r:id="rId11"/>
              </a:rPr>
              <a:t>geo-referencing </a:t>
            </a:r>
            <a:r>
              <a:rPr lang="en-US" altLang="ja-JP" sz="1800" dirty="0">
                <a:hlinkClick r:id="rId11"/>
              </a:rPr>
              <a:t>offset in the SEVIRI Level 1.5 </a:t>
            </a:r>
            <a:r>
              <a:rPr lang="en-US" altLang="ja-JP" sz="1800" dirty="0" smtClean="0">
                <a:hlinkClick r:id="rId11"/>
              </a:rPr>
              <a:t>image</a:t>
            </a:r>
            <a:endParaRPr lang="en-US" altLang="ja-JP" sz="1800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7775"/>
              </p:ext>
            </p:extLst>
          </p:nvPr>
        </p:nvGraphicFramePr>
        <p:xfrm>
          <a:off x="6738651" y="31118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角丸四角形吹き出し 6"/>
          <p:cNvSpPr/>
          <p:nvPr/>
        </p:nvSpPr>
        <p:spPr>
          <a:xfrm>
            <a:off x="7324523" y="2436886"/>
            <a:ext cx="1412773" cy="609600"/>
          </a:xfrm>
          <a:prstGeom prst="wedgeRoundRectCallout">
            <a:avLst>
              <a:gd name="adj1" fmla="val 2617"/>
              <a:gd name="adj2" fmla="val 98566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sz="1600" dirty="0"/>
              <a:t>Used in CGMS Working Paper</a:t>
            </a:r>
            <a:endParaRPr kumimoji="1" lang="ja-JP" altLang="en-US" sz="16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4963874" y="5812973"/>
            <a:ext cx="1622497" cy="980466"/>
          </a:xfrm>
          <a:prstGeom prst="wedgeRoundRectCallout">
            <a:avLst>
              <a:gd name="adj1" fmla="val 70154"/>
              <a:gd name="adj2" fmla="val -56855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sz="1600" dirty="0"/>
              <a:t>Used on NOAA/OSPO GOES/POES status webpages</a:t>
            </a:r>
            <a:endParaRPr kumimoji="1" lang="ja-JP" altLang="en-US" sz="1600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6535643" y="1447800"/>
            <a:ext cx="2239753" cy="809625"/>
          </a:xfrm>
          <a:prstGeom prst="wedgeRoundRectCallout">
            <a:avLst>
              <a:gd name="adj1" fmla="val -52507"/>
              <a:gd name="adj2" fmla="val 77418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Hyperlinks on instrument names navigate to the Calibration Landing Page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38229"/>
              </p:ext>
            </p:extLst>
          </p:nvPr>
        </p:nvGraphicFramePr>
        <p:xfrm>
          <a:off x="163286" y="1091158"/>
          <a:ext cx="8766111" cy="28469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10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5807">
                  <a:extLst>
                    <a:ext uri="{9D8B030D-6E8A-4147-A177-3AD203B41FA5}">
                      <a16:colId xmlns:a16="http://schemas.microsoft.com/office/drawing/2014/main" xmlns="" val="1129682067"/>
                    </a:ext>
                  </a:extLst>
                </a:gridCol>
                <a:gridCol w="1232807">
                  <a:extLst>
                    <a:ext uri="{9D8B030D-6E8A-4147-A177-3AD203B41FA5}">
                      <a16:colId xmlns:a16="http://schemas.microsoft.com/office/drawing/2014/main" xmlns="" val="3460122845"/>
                    </a:ext>
                  </a:extLst>
                </a:gridCol>
                <a:gridCol w="1094014">
                  <a:extLst>
                    <a:ext uri="{9D8B030D-6E8A-4147-A177-3AD203B41FA5}">
                      <a16:colId xmlns:a16="http://schemas.microsoft.com/office/drawing/2014/main" xmlns="" val="1791563895"/>
                    </a:ext>
                  </a:extLst>
                </a:gridCol>
                <a:gridCol w="1126672">
                  <a:extLst>
                    <a:ext uri="{9D8B030D-6E8A-4147-A177-3AD203B41FA5}">
                      <a16:colId xmlns:a16="http://schemas.microsoft.com/office/drawing/2014/main" xmlns="" val="2641817671"/>
                    </a:ext>
                  </a:extLst>
                </a:gridCol>
                <a:gridCol w="868165">
                  <a:extLst>
                    <a:ext uri="{9D8B030D-6E8A-4147-A177-3AD203B41FA5}">
                      <a16:colId xmlns:a16="http://schemas.microsoft.com/office/drawing/2014/main" xmlns="" val="359817215"/>
                    </a:ext>
                  </a:extLst>
                </a:gridCol>
                <a:gridCol w="5582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162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Channel Name</a:t>
                      </a:r>
                      <a:endParaRPr lang="en-US" altLang="ja-JP" sz="1300" u="none" strike="noStrike" dirty="0">
                        <a:effectLst/>
                        <a:latin typeface="+mn-lt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VIS0.6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VIS0.8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NIR1.6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HRV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Units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23255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Meteosat-8</a:t>
                      </a:r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Bias (DCC-SSCC)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+13.5 </a:t>
                      </a:r>
                      <a:r>
                        <a:rPr lang="en-US" altLang="ja-JP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en-US" altLang="ja-JP" sz="13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.6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xmlns="" val="18618911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Drift (DCC)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xmlns="" val="11383943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-0.56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-0.53 ± 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 ± 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-0.51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-0.54 ± 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± 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 ± 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-0.53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</a:tr>
              <a:tr h="3037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Meteosat-10</a:t>
                      </a:r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Bias (DCC-SSCC)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+10.4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.4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xmlns="" val="22583054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Drift (DCC)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xmlns="" val="6853420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-0.75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-0.63 ± 0.14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 ± 0.13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-0.76 ± 0.15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-0.88 ± 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-0.77 ± 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-0.23 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-0.99 ± 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1C6FFB28-0744-4297-A6EB-FCFA2F695440}"/>
              </a:ext>
            </a:extLst>
          </p:cNvPr>
          <p:cNvSpPr txBox="1"/>
          <p:nvPr/>
        </p:nvSpPr>
        <p:spPr>
          <a:xfrm>
            <a:off x="436915" y="784012"/>
            <a:ext cx="849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Meteosat/SEVIRI VIS/NIR 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Performance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2200609E-0E68-47AF-8ADB-06833B8E56F8}"/>
              </a:ext>
            </a:extLst>
          </p:cNvPr>
          <p:cNvSpPr txBox="1"/>
          <p:nvPr/>
        </p:nvSpPr>
        <p:spPr>
          <a:xfrm>
            <a:off x="163285" y="4814367"/>
            <a:ext cx="8766111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Bias: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and SD of difference of DCC from operational (SSCC) calibration for all 2017 pentad results</a:t>
            </a:r>
            <a:endParaRPr kumimoji="1" lang="en-US" altLang="ja-JP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Drift: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gain drift and uncertainty calculated from DCC and operational (SSCC) over each satellite life</a:t>
            </a:r>
            <a:endParaRPr kumimoji="1" lang="en-US" altLang="ja-JP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DCC: Demonstration GSICS Deep Convective Cloud inter-calibration, with respect to Aqua/MODIS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SSCC: SEVIRI Solar Channel Calibration System = vicarious calibration used operationally for SEVIRI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LCS: Lunar Calibration System = based on the GIRO. </a:t>
            </a:r>
            <a:endParaRPr kumimoji="1" lang="ja-JP" alt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1800" dirty="0">
                <a:solidFill>
                  <a:prstClr val="black"/>
                </a:solidFill>
              </a:rPr>
              <a:t>Calibration Performance: </a:t>
            </a:r>
            <a:r>
              <a:rPr kumimoji="1" lang="en-US" altLang="ja-JP" sz="1800" dirty="0" smtClean="0">
                <a:solidFill>
                  <a:prstClr val="black"/>
                </a:solidFill>
              </a:rPr>
              <a:t>Meteosat/SEVIRI Visible Bands</a:t>
            </a:r>
            <a:endParaRPr kumimoji="1" lang="ja-JP" alt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4" y="2467278"/>
            <a:ext cx="4572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257" y="2468880"/>
            <a:ext cx="4572000" cy="3048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2200609E-0E68-47AF-8ADB-06833B8E56F8}"/>
              </a:ext>
            </a:extLst>
          </p:cNvPr>
          <p:cNvSpPr txBox="1"/>
          <p:nvPr/>
        </p:nvSpPr>
        <p:spPr>
          <a:xfrm>
            <a:off x="163285" y="943407"/>
            <a:ext cx="8766111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Bias: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and SD of difference of DCC from operational (SSCC) calibration for all 2017 pentad results</a:t>
            </a:r>
            <a:endParaRPr kumimoji="1" lang="en-US" altLang="ja-JP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Drift: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gain drift and uncertainty calculated from DCC and operational (SSCC) over each satellite life</a:t>
            </a:r>
            <a:endParaRPr kumimoji="1" lang="en-US" altLang="ja-JP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DCC: Demonstration GSICS Deep Convective Cloud inter-calibration, with respect to Aqua/MODIS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SSCC: SEVIRI Solar Channel Calibration System = vicarious calibration used operationally for SEVIRI</a:t>
            </a:r>
            <a:endParaRPr kumimoji="1" lang="ja-JP" alt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1800" dirty="0">
                <a:solidFill>
                  <a:prstClr val="black"/>
                </a:solidFill>
              </a:rPr>
              <a:t>Calibration Performance: </a:t>
            </a:r>
            <a:r>
              <a:rPr kumimoji="1" lang="en-US" altLang="ja-JP" sz="1800" dirty="0" smtClean="0">
                <a:solidFill>
                  <a:prstClr val="black"/>
                </a:solidFill>
              </a:rPr>
              <a:t>Meteosat/SEVIRI Visible Bands</a:t>
            </a:r>
            <a:endParaRPr kumimoji="1" lang="ja-JP" altLang="en-US" sz="1800" dirty="0">
              <a:solidFill>
                <a:prstClr val="black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820368" y="5875080"/>
            <a:ext cx="3298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gains derived for Meteosat-8 (MSG1) and -10 (MSG3) VIS0.6 channel SSCC (red), DCC (green).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3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689"/>
            <a:ext cx="9144000" cy="2731165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057988"/>
              </p:ext>
            </p:extLst>
          </p:nvPr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xmlns="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Name</a:t>
                      </a:r>
                      <a:endParaRPr lang="en-US" sz="13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Bias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+0.57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-0.16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+0.38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+0.01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-0.08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+0.04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+0.01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+0.35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0.40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+0.35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Meteosat-8/SEVIRI IR 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Performance in 2017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statistics are derived from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Meteosat-8/SEVIRI Operational GSICS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Re-Analysis Correction vs.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Metop-A/IASI</a:t>
            </a:r>
            <a:endParaRPr kumimoji="1" lang="en-US" altLang="ja-JP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Biases defined for Standard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Radiance: typical scene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inter-comparison of sensors’ inter-calibration biases </a:t>
            </a:r>
            <a:endParaRPr kumimoji="1" lang="en-US" altLang="ja-JP" sz="1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  <a:endParaRPr kumimoji="1" lang="en-US" altLang="ja-JP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</a:t>
            </a:r>
            <a:r>
              <a:rPr kumimoji="1" lang="en-US" altLang="ja-JP" sz="2000" dirty="0" smtClean="0">
                <a:solidFill>
                  <a:prstClr val="black"/>
                </a:solidFill>
              </a:rPr>
              <a:t>Meteosat-8/SEVIRI IR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</a:t>
            </a:r>
            <a:r>
              <a:rPr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Meteosat-8/SEVIRI Tb </a:t>
            </a:r>
            <a:r>
              <a:rPr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biases w.r.t. </a:t>
            </a:r>
            <a:r>
              <a:rPr lang="en-US" altLang="ja-JP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-A/IASI at standard radiance</a:t>
            </a:r>
            <a:endParaRPr lang="ja-JP" alt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3077" y="5133115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93223"/>
            <a:ext cx="9144000" cy="2770197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978401"/>
              </p:ext>
            </p:extLst>
          </p:nvPr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xmlns="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Name</a:t>
                      </a:r>
                      <a:endParaRPr lang="en-US" sz="13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Bias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+0.36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-0.13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+0.09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+0.01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-0.03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+0.03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-0.01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-1.41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Meteosat-9/SEVIRI IR 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Performance in 2017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statistics are derived from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Meteosat-9/SEVIRI Operational GSICS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Re-Analysis Correction vs.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Metop-A/IASI</a:t>
            </a:r>
            <a:endParaRPr kumimoji="1" lang="en-US" altLang="ja-JP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Meteosat-9 operated in Rapid Scan Service during most of this period, which increases the bias uncertainties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</a:t>
            </a:r>
            <a:r>
              <a:rPr kumimoji="1" lang="en-US" altLang="ja-JP" sz="2000" dirty="0" smtClean="0">
                <a:solidFill>
                  <a:prstClr val="black"/>
                </a:solidFill>
              </a:rPr>
              <a:t>Meteosat-9/SEVIRI IR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</a:t>
            </a:r>
            <a:r>
              <a:rPr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Meteosat-9/SEVIRI Tb </a:t>
            </a:r>
            <a:r>
              <a:rPr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biases w.r.t. </a:t>
            </a:r>
            <a:r>
              <a:rPr lang="en-US" altLang="ja-JP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-A/IASI at standard radiance</a:t>
            </a:r>
            <a:endParaRPr lang="ja-JP" alt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3077" y="5109699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2017 Annual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GSICS Calibration Report for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NOAA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Fred Wu,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Fangfang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Yu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NOAA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240" y="258016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Example#2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9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xmlns="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904868"/>
              </p:ext>
            </p:extLst>
          </p:nvPr>
        </p:nvGraphicFramePr>
        <p:xfrm>
          <a:off x="233841" y="1227170"/>
          <a:ext cx="8694385" cy="20065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2477"/>
                <a:gridCol w="1613042">
                  <a:extLst>
                    <a:ext uri="{9D8B030D-6E8A-4147-A177-3AD203B41FA5}">
                      <a16:colId xmlns:a16="http://schemas.microsoft.com/office/drawing/2014/main" xmlns="" val="1129682067"/>
                    </a:ext>
                  </a:extLst>
                </a:gridCol>
                <a:gridCol w="606176">
                  <a:extLst>
                    <a:ext uri="{9D8B030D-6E8A-4147-A177-3AD203B41FA5}">
                      <a16:colId xmlns:a16="http://schemas.microsoft.com/office/drawing/2014/main" xmlns="" val="3460122845"/>
                    </a:ext>
                  </a:extLst>
                </a:gridCol>
                <a:gridCol w="616449">
                  <a:extLst>
                    <a:ext uri="{9D8B030D-6E8A-4147-A177-3AD203B41FA5}">
                      <a16:colId xmlns:a16="http://schemas.microsoft.com/office/drawing/2014/main" xmlns="" val="179156389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xmlns="" val="2641817671"/>
                    </a:ext>
                  </a:extLst>
                </a:gridCol>
                <a:gridCol w="616450">
                  <a:extLst>
                    <a:ext uri="{9D8B030D-6E8A-4147-A177-3AD203B41FA5}">
                      <a16:colId xmlns:a16="http://schemas.microsoft.com/office/drawing/2014/main" xmlns="" val="35981721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xmlns="" val="875875644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xmlns="" val="2027243740"/>
                    </a:ext>
                  </a:extLst>
                </a:gridCol>
                <a:gridCol w="688368">
                  <a:extLst>
                    <a:ext uri="{9D8B030D-6E8A-4147-A177-3AD203B41FA5}">
                      <a16:colId xmlns:a16="http://schemas.microsoft.com/office/drawing/2014/main" xmlns="" val="3285876400"/>
                    </a:ext>
                  </a:extLst>
                </a:gridCol>
                <a:gridCol w="636983">
                  <a:extLst>
                    <a:ext uri="{9D8B030D-6E8A-4147-A177-3AD203B41FA5}">
                      <a16:colId xmlns:a16="http://schemas.microsoft.com/office/drawing/2014/main" xmlns="" val="1171420365"/>
                    </a:ext>
                  </a:extLst>
                </a:gridCol>
                <a:gridCol w="667820">
                  <a:extLst>
                    <a:ext uri="{9D8B030D-6E8A-4147-A177-3AD203B41FA5}">
                      <a16:colId xmlns:a16="http://schemas.microsoft.com/office/drawing/2014/main" xmlns="" val="3150446074"/>
                    </a:ext>
                  </a:extLst>
                </a:gridCol>
                <a:gridCol w="647272">
                  <a:extLst>
                    <a:ext uri="{9D8B030D-6E8A-4147-A177-3AD203B41FA5}">
                      <a16:colId xmlns:a16="http://schemas.microsoft.com/office/drawing/2014/main" xmlns="" val="1155862698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05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Std. Scene Tb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6189119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</a:t>
                      </a: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300" u="none" strike="noStrike" baseline="0" dirty="0" smtClean="0">
                          <a:effectLst/>
                          <a:latin typeface="+mn-lt"/>
                        </a:rPr>
                        <a:t>. Scene(K)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-0.167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-0.196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-0.218</a:t>
                      </a:r>
                      <a:endParaRPr lang="en-US" sz="1100" dirty="0"/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-0.170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-0.204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-0.227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-0.210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-0.141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-0.153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-0.294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1138394355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err="1" smtClean="0">
                          <a:effectLst/>
                          <a:latin typeface="+mn-lt"/>
                        </a:rPr>
                        <a:t>Stdv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. of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0.082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0.093</a:t>
                      </a:r>
                      <a:endParaRPr lang="en-US" sz="1100" dirty="0"/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0.108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0.147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0.110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0.160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0.165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0.169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0.160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2258305431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300" u="none" strike="noStrike" baseline="0" dirty="0" smtClean="0">
                          <a:effectLst/>
                          <a:latin typeface="+mn-lt"/>
                        </a:rPr>
                        <a:t>. Scene(K)</a:t>
                      </a:r>
                      <a:endParaRPr lang="en-US" altLang="ja-JP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 err="1" smtClean="0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 of Bias (K)</a:t>
                      </a:r>
                      <a:endParaRPr lang="en-US" altLang="ja-JP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C6FFB28-0744-4297-A6EB-FCFA2F695440}"/>
              </a:ext>
            </a:extLst>
          </p:cNvPr>
          <p:cNvSpPr txBox="1"/>
          <p:nvPr/>
        </p:nvSpPr>
        <p:spPr>
          <a:xfrm>
            <a:off x="107504" y="866684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GOES-16/ABI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Calibration Performance in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2017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uncertainties are k=1) 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000" dirty="0">
                <a:solidFill>
                  <a:prstClr val="black"/>
                </a:solidFill>
              </a:rPr>
              <a:t>Calibration Performance: </a:t>
            </a:r>
            <a:r>
              <a:rPr lang="en-US" altLang="ja-JP" sz="2000" dirty="0" smtClean="0">
                <a:solidFill>
                  <a:prstClr val="black"/>
                </a:solidFill>
              </a:rPr>
              <a:t>GOES16/ABI </a:t>
            </a:r>
            <a:r>
              <a:rPr lang="en-US" altLang="ja-JP" sz="2000" dirty="0">
                <a:solidFill>
                  <a:prstClr val="black"/>
                </a:solidFill>
              </a:rPr>
              <a:t>Infrared Bands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5008742"/>
            <a:ext cx="4318069" cy="18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101" y="5053246"/>
            <a:ext cx="2268036" cy="1814429"/>
          </a:xfrm>
          <a:prstGeom prst="rect">
            <a:avLst/>
          </a:prstGeom>
        </p:spPr>
      </p:pic>
      <p:sp>
        <p:nvSpPr>
          <p:cNvPr id="15" name="正方形/長方形 13"/>
          <p:cNvSpPr/>
          <p:nvPr/>
        </p:nvSpPr>
        <p:spPr>
          <a:xfrm>
            <a:off x="175509" y="4658072"/>
            <a:ext cx="4067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</a:t>
            </a:r>
            <a:r>
              <a:rPr kumimoji="0" lang="en-US" altLang="ja-JP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 ABI daily mean Tb bias to SNPP/</a:t>
            </a:r>
            <a:r>
              <a:rPr kumimoji="0" lang="en-US" altLang="ja-JP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kumimoji="0" lang="en-US" altLang="ja-JP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en-US" altLang="ja-JP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kumimoji="0" lang="en-US" altLang="ja-JP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-B/IASI for ABI B12</a:t>
            </a:r>
            <a:endParaRPr kumimoji="0" lang="ja-JP" alt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45"/>
          <a:stretch/>
        </p:blipFill>
        <p:spPr>
          <a:xfrm>
            <a:off x="6592757" y="5088787"/>
            <a:ext cx="2266941" cy="1769214"/>
          </a:xfrm>
          <a:prstGeom prst="rect">
            <a:avLst/>
          </a:prstGeom>
        </p:spPr>
      </p:pic>
      <p:sp>
        <p:nvSpPr>
          <p:cNvPr id="18" name="正方形/長方形 13"/>
          <p:cNvSpPr/>
          <p:nvPr/>
        </p:nvSpPr>
        <p:spPr>
          <a:xfrm>
            <a:off x="4644008" y="4653136"/>
            <a:ext cx="1957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Scene dependent Tb bias to SNPP/</a:t>
            </a:r>
            <a:r>
              <a:rPr kumimoji="0" lang="en-US" altLang="ja-JP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kumimoji="0" lang="en-US" altLang="ja-JP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ABI B16</a:t>
            </a:r>
            <a:endParaRPr kumimoji="0" lang="ja-JP" alt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3"/>
          <p:cNvSpPr/>
          <p:nvPr/>
        </p:nvSpPr>
        <p:spPr>
          <a:xfrm>
            <a:off x="6834020" y="4679833"/>
            <a:ext cx="1957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Scene dependent Tb bias to </a:t>
            </a:r>
            <a:r>
              <a:rPr kumimoji="0" lang="en-US" altLang="ja-JP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kumimoji="0" lang="en-US" altLang="ja-JP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-B/IASI for ABI B16</a:t>
            </a:r>
            <a:endParaRPr kumimoji="0" lang="ja-JP" alt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xmlns="" id="{2200609E-0E68-47AF-8ADB-06833B8E56F8}"/>
              </a:ext>
            </a:extLst>
          </p:cNvPr>
          <p:cNvSpPr txBox="1"/>
          <p:nvPr/>
        </p:nvSpPr>
        <p:spPr>
          <a:xfrm>
            <a:off x="352462" y="3256170"/>
            <a:ext cx="8439439" cy="139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uncertainty and statistics are calculated following the GSICS standard GEO-LEO IR inter-calibration algorithm</a:t>
            </a:r>
          </a:p>
          <a:p>
            <a:pPr marL="176213" indent="-1762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 ABI IR calibration is very stable with mean Tb bias to </a:t>
            </a:r>
            <a:r>
              <a:rPr lang="en-US" altLang="ja-JP" sz="1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altLang="ja-JP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/IASI less than 0.3K. No significant scene dependent Tb bias to the reference instruments for all the IR channels</a:t>
            </a:r>
          </a:p>
          <a:p>
            <a:pPr marL="176213" indent="-1762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 ABI post-launch test started in Jan. 2017 and became operational on 18 December 2017.  L1B data are available to the public since after the provisional maturity on 1 June 2017.</a:t>
            </a:r>
          </a:p>
          <a:p>
            <a:pPr marL="176213" indent="-17621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reference and monitored instruments can quickly detect and identify calibration events (e.g. </a:t>
            </a:r>
            <a:r>
              <a:rPr lang="en-US" altLang="ja-JP" sz="11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ja-JP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-B/IASI and GOES-16 ABI Ground updates) and validate the algorithm (e.g. ABI cal. algorithm update in October 2017)</a:t>
            </a:r>
            <a:endParaRPr lang="ja-JP" alt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35696" y="6093296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7115" y="5965249"/>
            <a:ext cx="118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Metop</a:t>
            </a:r>
            <a:r>
              <a:rPr lang="en-US" sz="1000" dirty="0" smtClean="0"/>
              <a:t>-B/IASI cal. algorithm update</a:t>
            </a:r>
            <a:endParaRPr lang="en-US" sz="1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555776" y="6081390"/>
            <a:ext cx="216024" cy="83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71801" y="59652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G16 ABI cal. algorithm update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27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2017 Annual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GSICS Calibration Report for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JMA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Masaya Takahashi, Yusuke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Yogo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Japan Meteorological Agency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240" y="258016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Example#3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9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414779"/>
            <a:ext cx="5449330" cy="610840"/>
          </a:xfrm>
        </p:spPr>
        <p:txBody>
          <a:bodyPr/>
          <a:lstStyle/>
          <a:p>
            <a:r>
              <a:rPr lang="en-US" sz="3200" dirty="0" smtClean="0"/>
              <a:t>Background (1/2)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0408" y="1224895"/>
            <a:ext cx="8312513" cy="1913638"/>
          </a:xfrm>
        </p:spPr>
        <p:txBody>
          <a:bodyPr/>
          <a:lstStyle/>
          <a:p>
            <a:pPr marL="358775" indent="-358775"/>
            <a:r>
              <a:rPr lang="en-US" sz="1800" dirty="0"/>
              <a:t>CGMS member agencies have been reporting their </a:t>
            </a:r>
            <a:r>
              <a:rPr lang="en-US" sz="1800" dirty="0">
                <a:solidFill>
                  <a:srgbClr val="3333FF"/>
                </a:solidFill>
              </a:rPr>
              <a:t>spacecraft status using the same format (text-format document</a:t>
            </a:r>
            <a:r>
              <a:rPr lang="en-US" sz="1800" dirty="0" smtClean="0">
                <a:solidFill>
                  <a:srgbClr val="3333FF"/>
                </a:solidFill>
              </a:rPr>
              <a:t>).</a:t>
            </a:r>
          </a:p>
          <a:p>
            <a:pPr marL="358775" indent="-358775"/>
            <a:r>
              <a:rPr lang="en-US" altLang="ja-JP" sz="1800" dirty="0"/>
              <a:t>We could also </a:t>
            </a:r>
            <a:r>
              <a:rPr lang="en-US" altLang="ja-JP" sz="1800" dirty="0" smtClean="0"/>
              <a:t>make reports for CGMS on </a:t>
            </a:r>
            <a:r>
              <a:rPr lang="en-US" altLang="ja-JP" sz="1800" dirty="0"/>
              <a:t>instrument </a:t>
            </a:r>
            <a:r>
              <a:rPr lang="en-US" altLang="ja-JP" sz="1800" dirty="0" smtClean="0"/>
              <a:t>performance based on GSICS inter-calibration approaches.</a:t>
            </a:r>
            <a:endParaRPr lang="en-US" altLang="ja-JP" sz="1800" dirty="0"/>
          </a:p>
          <a:p>
            <a:pPr marL="361950" indent="-361950"/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71" y="2524454"/>
            <a:ext cx="7318452" cy="368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4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75358"/>
              </p:ext>
            </p:extLst>
          </p:nvPr>
        </p:nvGraphicFramePr>
        <p:xfrm>
          <a:off x="6738652" y="28832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87853"/>
              </p:ext>
            </p:extLst>
          </p:nvPr>
        </p:nvGraphicFramePr>
        <p:xfrm>
          <a:off x="373624" y="1105087"/>
          <a:ext cx="8291529" cy="118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6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Himawari-8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140.7</a:t>
                      </a:r>
                      <a:r>
                        <a:rPr kumimoji="1" lang="en-US" altLang="ja-JP" sz="1800" baseline="0" dirty="0"/>
                        <a:t>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2014-10-07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AHI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Himawari-9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(B)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140.7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2016-11-02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3"/>
                        </a:rPr>
                        <a:t>AHI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752" y="2769596"/>
            <a:ext cx="5893180" cy="3427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2017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sz="1800" b="1" dirty="0"/>
              <a:t>2017-03-10</a:t>
            </a:r>
            <a:r>
              <a:rPr lang="en-US" sz="1800" dirty="0"/>
              <a:t>: Himawari-9 was put into in-orbit standby as backup Himawari-8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sz="1800" b="1" dirty="0"/>
              <a:t>2017-07-25</a:t>
            </a:r>
            <a:r>
              <a:rPr lang="en-US" sz="1800" dirty="0"/>
              <a:t>: </a:t>
            </a:r>
            <a:r>
              <a:rPr lang="en-US" sz="1800" dirty="0">
                <a:hlinkClick r:id="rId4"/>
              </a:rPr>
              <a:t>Disclosure of sensitivity trends (calibration gain) of Himawari-8/AHI VNIR bands</a:t>
            </a:r>
            <a:endParaRPr lang="en-US" sz="1800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sz="1800" b="1" dirty="0"/>
              <a:t>2017-07-25</a:t>
            </a:r>
            <a:r>
              <a:rPr lang="en-US" sz="1800" dirty="0"/>
              <a:t>: </a:t>
            </a:r>
            <a:r>
              <a:rPr lang="en-US" sz="1800" dirty="0">
                <a:hlinkClick r:id="rId5"/>
              </a:rPr>
              <a:t>Updating ground processing system incl. r</a:t>
            </a:r>
            <a:r>
              <a:rPr lang="en-US" altLang="ja-JP" sz="1800" dirty="0">
                <a:hlinkClick r:id="rId5"/>
              </a:rPr>
              <a:t>eduction of banding and stripe noise  of Himawari-8/AHI VNIR bands</a:t>
            </a:r>
            <a:endParaRPr lang="en-US" altLang="ja-JP" sz="1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2840" y="2319760"/>
            <a:ext cx="4546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prstClr val="black"/>
                </a:solidFill>
                <a:latin typeface="Tahoma" pitchFamily="34" charset="0"/>
              </a:rPr>
              <a:t>Hyperlinks on instrument names navigate to the Calibration Landing Page</a:t>
            </a:r>
            <a:endParaRPr kumimoji="1" lang="ja-JP" altLang="en-US" sz="105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696"/>
              </p:ext>
            </p:extLst>
          </p:nvPr>
        </p:nvGraphicFramePr>
        <p:xfrm>
          <a:off x="163286" y="1332270"/>
          <a:ext cx="8805438" cy="168866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08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xmlns="" val="1129682067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xmlns="" val="3460122845"/>
                    </a:ext>
                  </a:extLst>
                </a:gridCol>
                <a:gridCol w="1020536">
                  <a:extLst>
                    <a:ext uri="{9D8B030D-6E8A-4147-A177-3AD203B41FA5}">
                      <a16:colId xmlns:a16="http://schemas.microsoft.com/office/drawing/2014/main" xmlns="" val="1791563895"/>
                    </a:ext>
                  </a:extLst>
                </a:gridCol>
                <a:gridCol w="954852">
                  <a:extLst>
                    <a:ext uri="{9D8B030D-6E8A-4147-A177-3AD203B41FA5}">
                      <a16:colId xmlns:a16="http://schemas.microsoft.com/office/drawing/2014/main" xmlns="" val="2641817671"/>
                    </a:ext>
                  </a:extLst>
                </a:gridCol>
                <a:gridCol w="931575">
                  <a:extLst>
                    <a:ext uri="{9D8B030D-6E8A-4147-A177-3AD203B41FA5}">
                      <a16:colId xmlns:a16="http://schemas.microsoft.com/office/drawing/2014/main" xmlns="" val="359817215"/>
                    </a:ext>
                  </a:extLst>
                </a:gridCol>
                <a:gridCol w="1011894">
                  <a:extLst>
                    <a:ext uri="{9D8B030D-6E8A-4147-A177-3AD203B41FA5}">
                      <a16:colId xmlns:a16="http://schemas.microsoft.com/office/drawing/2014/main" xmlns="" val="875875644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xmlns="" val="2027243740"/>
                    </a:ext>
                  </a:extLst>
                </a:gridCol>
                <a:gridCol w="4370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162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30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BAND01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(0.47)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BAND02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(0.51)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BAND03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(0.64)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BAND04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(0.86)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BAND05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(1.6)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BAND06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(2.3)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Units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23255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Ray-matching</a:t>
                      </a:r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w/</a:t>
                      </a:r>
                    </a:p>
                    <a:p>
                      <a:pPr algn="ctr" fontAlgn="ctr"/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S-NPP/VIIRS</a:t>
                      </a:r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-2.2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-3.1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0.8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+2.9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0.7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6.3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0.8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4.9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0.9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xmlns="" val="18618911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-0.53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-0.79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-0.06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xmlns="" val="1138394355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Vicarious Cal. using Aqua/MODIS + RTM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1.8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1.9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1.8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2.8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4.3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3.5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0.9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xmlns="" val="22583054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-0.72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-0.92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-1.26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-1.20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-0.39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xmlns="" val="68534202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1C6FFB28-0744-4297-A6EB-FCFA2F695440}"/>
              </a:ext>
            </a:extLst>
          </p:cNvPr>
          <p:cNvSpPr txBox="1"/>
          <p:nvPr/>
        </p:nvSpPr>
        <p:spPr>
          <a:xfrm>
            <a:off x="436915" y="971784"/>
            <a:ext cx="849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VNIR Calibration Performance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2200609E-0E68-47AF-8ADB-06833B8E56F8}"/>
              </a:ext>
            </a:extLst>
          </p:cNvPr>
          <p:cNvSpPr txBox="1"/>
          <p:nvPr/>
        </p:nvSpPr>
        <p:spPr>
          <a:xfrm>
            <a:off x="350498" y="3145592"/>
            <a:ext cx="861822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Bias: monthly average and standard deviation of the daily results in January 2017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Drift: calculated using Mean Bias from July 2015 to December 2017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Ray-matching: Spectral Band Adjustment Factors on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NASA Langley website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compensates Spectral diff. (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ATBD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 calibration uses optical parameters retrieved from Aqua/MODIS C6 L1B (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Reference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1800" dirty="0">
                <a:solidFill>
                  <a:prstClr val="black"/>
                </a:solidFill>
              </a:rPr>
              <a:t>Calibration Performance: Himawari-8/AHI Visible/Near-Infrared Bands</a:t>
            </a:r>
            <a:endParaRPr kumimoji="1" lang="ja-JP" altLang="en-US" sz="1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2015-MSC\高橋行端\開発\GEO\ひまわり\Calibration\20180110_VnirCalCmp\tseries_himawari8_vnircal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9182" y="4514487"/>
            <a:ext cx="2775276" cy="20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2015-MSC\高橋行端\開発\GEO\ひまわり\Calibration\20180110_VnirCalCmp\tseries_himawari8_vnircal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0882" y="4524007"/>
            <a:ext cx="2775915" cy="20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4047864" y="5899218"/>
            <a:ext cx="191502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923823" y="5899217"/>
            <a:ext cx="185715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06528" y="5916238"/>
            <a:ext cx="174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BAND03 (0.64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46373" y="5916243"/>
            <a:ext cx="168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BAND05 (1.6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07615" y="4271499"/>
            <a:ext cx="8021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of the ratio of observation to reference computed using </a:t>
            </a: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 calibration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approaches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D:\2015-MSC\高橋行端\開発\GEO\ひまわり\Calibration\20180110_VnirCalCmp\tseries_himawari8_vnircal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170" y="4501286"/>
            <a:ext cx="2914227" cy="20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247940" y="5893007"/>
            <a:ext cx="191502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94503" y="5911513"/>
            <a:ext cx="176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BAND01 (0.47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=""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415779"/>
              </p:ext>
            </p:extLst>
          </p:nvPr>
        </p:nvGraphicFramePr>
        <p:xfrm>
          <a:off x="233841" y="1227170"/>
          <a:ext cx="8694400" cy="20065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2477"/>
                <a:gridCol w="1613042">
                  <a:extLst>
                    <a:ext uri="{9D8B030D-6E8A-4147-A177-3AD203B41FA5}">
                      <a16:colId xmlns="" xmlns:a16="http://schemas.microsoft.com/office/drawing/2014/main" val="1129682067"/>
                    </a:ext>
                  </a:extLst>
                </a:gridCol>
                <a:gridCol w="606176">
                  <a:extLst>
                    <a:ext uri="{9D8B030D-6E8A-4147-A177-3AD203B41FA5}">
                      <a16:colId xmlns="" xmlns:a16="http://schemas.microsoft.com/office/drawing/2014/main" val="3460122845"/>
                    </a:ext>
                  </a:extLst>
                </a:gridCol>
                <a:gridCol w="616449">
                  <a:extLst>
                    <a:ext uri="{9D8B030D-6E8A-4147-A177-3AD203B41FA5}">
                      <a16:colId xmlns="" xmlns:a16="http://schemas.microsoft.com/office/drawing/2014/main" val="1791563895"/>
                    </a:ext>
                  </a:extLst>
                </a:gridCol>
                <a:gridCol w="606175">
                  <a:extLst>
                    <a:ext uri="{9D8B030D-6E8A-4147-A177-3AD203B41FA5}">
                      <a16:colId xmlns="" xmlns:a16="http://schemas.microsoft.com/office/drawing/2014/main" val="2641817671"/>
                    </a:ext>
                  </a:extLst>
                </a:gridCol>
                <a:gridCol w="616450">
                  <a:extLst>
                    <a:ext uri="{9D8B030D-6E8A-4147-A177-3AD203B41FA5}">
                      <a16:colId xmlns="" xmlns:a16="http://schemas.microsoft.com/office/drawing/2014/main" val="359817215"/>
                    </a:ext>
                  </a:extLst>
                </a:gridCol>
                <a:gridCol w="606175">
                  <a:extLst>
                    <a:ext uri="{9D8B030D-6E8A-4147-A177-3AD203B41FA5}">
                      <a16:colId xmlns="" xmlns:a16="http://schemas.microsoft.com/office/drawing/2014/main" val="875875644"/>
                    </a:ext>
                  </a:extLst>
                </a:gridCol>
                <a:gridCol w="636998">
                  <a:extLst>
                    <a:ext uri="{9D8B030D-6E8A-4147-A177-3AD203B41FA5}">
                      <a16:colId xmlns="" xmlns:a16="http://schemas.microsoft.com/office/drawing/2014/main" val="2027243740"/>
                    </a:ext>
                  </a:extLst>
                </a:gridCol>
                <a:gridCol w="688368">
                  <a:extLst>
                    <a:ext uri="{9D8B030D-6E8A-4147-A177-3AD203B41FA5}">
                      <a16:colId xmlns="" xmlns:a16="http://schemas.microsoft.com/office/drawing/2014/main" val="3285876400"/>
                    </a:ext>
                  </a:extLst>
                </a:gridCol>
                <a:gridCol w="636998">
                  <a:extLst>
                    <a:ext uri="{9D8B030D-6E8A-4147-A177-3AD203B41FA5}">
                      <a16:colId xmlns="" xmlns:a16="http://schemas.microsoft.com/office/drawing/2014/main" val="1171420365"/>
                    </a:ext>
                  </a:extLst>
                </a:gridCol>
                <a:gridCol w="667820">
                  <a:extLst>
                    <a:ext uri="{9D8B030D-6E8A-4147-A177-3AD203B41FA5}">
                      <a16:colId xmlns="" xmlns:a16="http://schemas.microsoft.com/office/drawing/2014/main" val="3150446074"/>
                    </a:ext>
                  </a:extLst>
                </a:gridCol>
                <a:gridCol w="647272">
                  <a:extLst>
                    <a:ext uri="{9D8B030D-6E8A-4147-A177-3AD203B41FA5}">
                      <a16:colId xmlns="" xmlns:a16="http://schemas.microsoft.com/office/drawing/2014/main" val="1155862698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05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Std.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286.0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234.6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243.9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259.5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286.1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269.7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186189119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-0.173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-0.212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-0.129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-0.216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0.045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-0.04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1138394355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err="1" smtClean="0">
                          <a:effectLst/>
                          <a:latin typeface="+mn-lt"/>
                        </a:rPr>
                        <a:t>Stdv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. of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0.008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0.009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0.014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0.019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2258305431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Mean Bias (K)</a:t>
                      </a:r>
                      <a:endParaRPr lang="en-US" altLang="ja-JP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0.24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N/A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0.23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-0.01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 err="1" smtClean="0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/ of Bias (K)</a:t>
                      </a:r>
                      <a:endParaRPr lang="en-US" altLang="ja-JP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0.039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0.026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N/A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48087" y="866684"/>
            <a:ext cx="829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IR Calibration Performance in 2017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503967" y="3284984"/>
            <a:ext cx="810048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statistics are derived from Himawari-8/AHI GSICS Re-Analysis Correction (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ATBD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Radiance: typical scene defined by GSICS for easy inter-comparison of sensors’ inter-calibration biases 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Himawari-8/AHI Infrared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47261" y="3860802"/>
            <a:ext cx="5332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Himawari-8/AHI Tb biases w.r.t.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-A/IASI at std. radiance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8"/>
          <a:stretch/>
        </p:blipFill>
        <p:spPr bwMode="auto">
          <a:xfrm>
            <a:off x="212028" y="4071457"/>
            <a:ext cx="5008043" cy="256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3030" y="4899098"/>
            <a:ext cx="608031" cy="16129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MA802B\Desktop\TbDdStat_Hima8_MetopBIASI_MetopAIASI_RAC_night_woB07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1075" y="4120837"/>
            <a:ext cx="435132" cy="5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759928" y="3866813"/>
            <a:ext cx="1689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prstClr val="black"/>
                </a:solidFill>
              </a:rPr>
              <a:t>CrIS</a:t>
            </a:r>
            <a:r>
              <a:rPr kumimoji="1" lang="en-US" altLang="ja-JP" sz="1200" dirty="0" smtClean="0">
                <a:solidFill>
                  <a:prstClr val="black"/>
                </a:solidFill>
              </a:rPr>
              <a:t> – IASI-A </a:t>
            </a:r>
            <a:r>
              <a:rPr kumimoji="1" lang="en-US" altLang="ja-JP" sz="1200" dirty="0">
                <a:solidFill>
                  <a:prstClr val="black"/>
                </a:solidFill>
              </a:rPr>
              <a:t>in 2017</a:t>
            </a:r>
            <a:endParaRPr kumimoji="1"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 rot="16200000">
            <a:off x="6188422" y="4050998"/>
            <a:ext cx="3841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[K]</a:t>
            </a:r>
            <a:endParaRPr lang="ja-JP" alt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5142796" y="5001964"/>
            <a:ext cx="21579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prstClr val="black"/>
                </a:solidFill>
              </a:rPr>
              <a:t>(AHI-8 – IASI-A) – (AHI-8 – </a:t>
            </a:r>
            <a:r>
              <a:rPr kumimoji="1" lang="en-US" altLang="ja-JP" sz="1050" dirty="0" err="1">
                <a:solidFill>
                  <a:prstClr val="black"/>
                </a:solidFill>
              </a:rPr>
              <a:t>CrIS</a:t>
            </a:r>
            <a:r>
              <a:rPr kumimoji="1" lang="en-US" altLang="ja-JP" sz="1050" dirty="0">
                <a:solidFill>
                  <a:prstClr val="black"/>
                </a:solidFill>
              </a:rPr>
              <a:t>)</a:t>
            </a:r>
            <a:endParaRPr kumimoji="1"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533998" y="6293772"/>
            <a:ext cx="393672" cy="2308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altLang="ja-JP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 [K]</a:t>
            </a:r>
            <a:endParaRPr lang="ja-JP" altLang="en-US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JMA802B\Desktop\AhiGeoLeoIrStat\TbDdStat_Hima8_SNPPCrIS_MetopAIASI_RAC_night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4053" y="4147164"/>
            <a:ext cx="2334459" cy="233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MA802B\Desktop\TbDdStat_Hima8_MetopBIASI_MetopAIASI_RAC_night_woB07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0483" y="4713086"/>
            <a:ext cx="465724" cy="8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2017 Annual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GSICS Calibration Report for K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MA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Dohyeong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Kim,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Minju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Korea Meteorological Administration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240" y="258016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Example#4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7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</a:t>
            </a:r>
            <a:r>
              <a:rPr kumimoji="1" lang="en-US" altLang="ja-JP" sz="2000" dirty="0" smtClean="0">
                <a:solidFill>
                  <a:prstClr val="black"/>
                </a:solidFill>
              </a:rPr>
              <a:t>COMS/MI </a:t>
            </a:r>
            <a:r>
              <a:rPr kumimoji="1" lang="en-US" altLang="ja-JP" sz="2000" dirty="0">
                <a:solidFill>
                  <a:prstClr val="black"/>
                </a:solidFill>
              </a:rPr>
              <a:t>Infrared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15" name="表 8">
            <a:extLst>
              <a:ext uri="{FF2B5EF4-FFF2-40B4-BE49-F238E27FC236}">
                <a16:creationId xmlns=""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16503"/>
              </p:ext>
            </p:extLst>
          </p:nvPr>
        </p:nvGraphicFramePr>
        <p:xfrm>
          <a:off x="62900" y="1091780"/>
          <a:ext cx="5733418" cy="202770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39548">
                  <a:extLst>
                    <a:ext uri="{9D8B030D-6E8A-4147-A177-3AD203B41FA5}">
                      <a16:colId xmlns="" xmlns:a16="http://schemas.microsoft.com/office/drawing/2014/main" val="1129682067"/>
                    </a:ext>
                  </a:extLst>
                </a:gridCol>
                <a:gridCol w="570016">
                  <a:extLst>
                    <a:ext uri="{9D8B030D-6E8A-4147-A177-3AD203B41FA5}">
                      <a16:colId xmlns="" xmlns:a16="http://schemas.microsoft.com/office/drawing/2014/main" val="3460122845"/>
                    </a:ext>
                  </a:extLst>
                </a:gridCol>
                <a:gridCol w="546265">
                  <a:extLst>
                    <a:ext uri="{9D8B030D-6E8A-4147-A177-3AD203B41FA5}">
                      <a16:colId xmlns="" xmlns:a16="http://schemas.microsoft.com/office/drawing/2014/main" val="1791563895"/>
                    </a:ext>
                  </a:extLst>
                </a:gridCol>
                <a:gridCol w="570015">
                  <a:extLst>
                    <a:ext uri="{9D8B030D-6E8A-4147-A177-3AD203B41FA5}">
                      <a16:colId xmlns="" xmlns:a16="http://schemas.microsoft.com/office/drawing/2014/main" val="2641817671"/>
                    </a:ext>
                  </a:extLst>
                </a:gridCol>
                <a:gridCol w="570016">
                  <a:extLst>
                    <a:ext uri="{9D8B030D-6E8A-4147-A177-3AD203B41FA5}">
                      <a16:colId xmlns="" xmlns:a16="http://schemas.microsoft.com/office/drawing/2014/main" val="359817215"/>
                    </a:ext>
                  </a:extLst>
                </a:gridCol>
                <a:gridCol w="546265">
                  <a:extLst>
                    <a:ext uri="{9D8B030D-6E8A-4147-A177-3AD203B41FA5}">
                      <a16:colId xmlns="" xmlns:a16="http://schemas.microsoft.com/office/drawing/2014/main" val="875875644"/>
                    </a:ext>
                  </a:extLst>
                </a:gridCol>
                <a:gridCol w="522514">
                  <a:extLst>
                    <a:ext uri="{9D8B030D-6E8A-4147-A177-3AD203B41FA5}">
                      <a16:colId xmlns="" xmlns:a16="http://schemas.microsoft.com/office/drawing/2014/main" val="2027243740"/>
                    </a:ext>
                  </a:extLst>
                </a:gridCol>
                <a:gridCol w="534390">
                  <a:extLst>
                    <a:ext uri="{9D8B030D-6E8A-4147-A177-3AD203B41FA5}">
                      <a16:colId xmlns="" xmlns:a16="http://schemas.microsoft.com/office/drawing/2014/main" val="3285876400"/>
                    </a:ext>
                  </a:extLst>
                </a:gridCol>
                <a:gridCol w="534389">
                  <a:extLst>
                    <a:ext uri="{9D8B030D-6E8A-4147-A177-3AD203B41FA5}">
                      <a16:colId xmlns="" xmlns:a16="http://schemas.microsoft.com/office/drawing/2014/main" val="1171420365"/>
                    </a:ext>
                  </a:extLst>
                </a:gridCol>
              </a:tblGrid>
              <a:tr h="350711">
                <a:tc>
                  <a:txBody>
                    <a:bodyPr/>
                    <a:lstStyle/>
                    <a:p>
                      <a:pPr algn="ctr" fontAlgn="ctr"/>
                      <a:endParaRPr lang="en-US" sz="13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-A/IASI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-B/IASI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Name</a:t>
                      </a:r>
                      <a:endParaRPr lang="en-US" sz="13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IR3.8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IR6.8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IR3.8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IR6.8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0232555"/>
                  </a:ext>
                </a:extLst>
              </a:tr>
              <a:tr h="178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err="1" smtClean="0">
                          <a:effectLst/>
                          <a:latin typeface="+mn-lt"/>
                        </a:rPr>
                        <a:t>Std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 Rad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238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238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1861891196"/>
                  </a:ext>
                </a:extLst>
              </a:tr>
              <a:tr h="1617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Bias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-0.02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1138394355"/>
                  </a:ext>
                </a:extLst>
              </a:tr>
              <a:tr h="157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err="1" smtClean="0">
                          <a:effectLst/>
                          <a:latin typeface="+mn-lt"/>
                        </a:rPr>
                        <a:t>Stdv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2258305431"/>
                  </a:ext>
                </a:extLst>
              </a:tr>
              <a:tr h="188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</a:tr>
            </a:tbl>
          </a:graphicData>
        </a:graphic>
      </p:graphicFrame>
      <p:sp>
        <p:nvSpPr>
          <p:cNvPr id="16" name="テキスト ボックス 9">
            <a:extLst>
              <a:ext uri="{FF2B5EF4-FFF2-40B4-BE49-F238E27FC236}">
                <a16:creationId xmlns=""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7840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COMS/MI IR 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Performance in 2017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27" y="1126386"/>
            <a:ext cx="2991293" cy="141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27" y="2541320"/>
            <a:ext cx="2991293" cy="142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5382970"/>
            <a:ext cx="602552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The statistics are derived 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from COMS/MI </a:t>
            </a:r>
            <a:r>
              <a:rPr kumimoji="1" lang="en-US" altLang="ja-JP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Operational GSICS Re-Analysis Correction vs. </a:t>
            </a:r>
            <a:r>
              <a:rPr kumimoji="1" lang="en-US" altLang="ja-JP" sz="1400" dirty="0" err="1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Metop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-A/IASI, </a:t>
            </a:r>
            <a:r>
              <a:rPr kumimoji="1" lang="en-US" altLang="ja-JP" sz="1400" dirty="0" err="1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Metop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-B/IASI, Aqua/AIRS, </a:t>
            </a:r>
            <a:r>
              <a:rPr kumimoji="1" lang="en-US" altLang="ja-JP" sz="1400" dirty="0" err="1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Snpp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/CrIS </a:t>
            </a:r>
            <a:endParaRPr kumimoji="1" lang="en-US" altLang="ja-JP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  <a:endParaRPr kumimoji="1" lang="en-US" altLang="ja-JP" sz="140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Operation of MI with shifted  WV SRF of 3.5cm</a:t>
            </a:r>
            <a:r>
              <a:rPr kumimoji="1" lang="en-US" altLang="ja-JP" sz="1400" baseline="30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-1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started in 5 December 2017.</a:t>
            </a:r>
            <a:endParaRPr kumimoji="1" lang="en-US" altLang="ja-JP" sz="1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8" name="表 8">
            <a:extLst>
              <a:ext uri="{FF2B5EF4-FFF2-40B4-BE49-F238E27FC236}">
                <a16:creationId xmlns=""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0085"/>
              </p:ext>
            </p:extLst>
          </p:nvPr>
        </p:nvGraphicFramePr>
        <p:xfrm>
          <a:off x="94862" y="3233064"/>
          <a:ext cx="5734438" cy="2133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5788">
                  <a:extLst>
                    <a:ext uri="{9D8B030D-6E8A-4147-A177-3AD203B41FA5}">
                      <a16:colId xmlns="" xmlns:a16="http://schemas.microsoft.com/office/drawing/2014/main" val="1129682067"/>
                    </a:ext>
                  </a:extLst>
                </a:gridCol>
                <a:gridCol w="645554">
                  <a:extLst>
                    <a:ext uri="{9D8B030D-6E8A-4147-A177-3AD203B41FA5}">
                      <a16:colId xmlns="" xmlns:a16="http://schemas.microsoft.com/office/drawing/2014/main" val="3460122845"/>
                    </a:ext>
                  </a:extLst>
                </a:gridCol>
                <a:gridCol w="555692">
                  <a:extLst>
                    <a:ext uri="{9D8B030D-6E8A-4147-A177-3AD203B41FA5}">
                      <a16:colId xmlns="" xmlns:a16="http://schemas.microsoft.com/office/drawing/2014/main" val="1791563895"/>
                    </a:ext>
                  </a:extLst>
                </a:gridCol>
                <a:gridCol w="567772">
                  <a:extLst>
                    <a:ext uri="{9D8B030D-6E8A-4147-A177-3AD203B41FA5}">
                      <a16:colId xmlns="" xmlns:a16="http://schemas.microsoft.com/office/drawing/2014/main" val="2641817671"/>
                    </a:ext>
                  </a:extLst>
                </a:gridCol>
                <a:gridCol w="497932">
                  <a:extLst>
                    <a:ext uri="{9D8B030D-6E8A-4147-A177-3AD203B41FA5}">
                      <a16:colId xmlns="" xmlns:a16="http://schemas.microsoft.com/office/drawing/2014/main" val="359817215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875875644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27243740"/>
                    </a:ext>
                  </a:extLst>
                </a:gridCol>
                <a:gridCol w="523875">
                  <a:extLst>
                    <a:ext uri="{9D8B030D-6E8A-4147-A177-3AD203B41FA5}">
                      <a16:colId xmlns="" xmlns:a16="http://schemas.microsoft.com/office/drawing/2014/main" val="3285876400"/>
                    </a:ext>
                  </a:extLst>
                </a:gridCol>
                <a:gridCol w="571500">
                  <a:extLst>
                    <a:ext uri="{9D8B030D-6E8A-4147-A177-3AD203B41FA5}">
                      <a16:colId xmlns="" xmlns:a16="http://schemas.microsoft.com/office/drawing/2014/main" val="1171420365"/>
                    </a:ext>
                  </a:extLst>
                </a:gridCol>
              </a:tblGrid>
              <a:tr h="231959">
                <a:tc>
                  <a:txBody>
                    <a:bodyPr/>
                    <a:lstStyle/>
                    <a:p>
                      <a:pPr algn="ctr" fontAlgn="ctr"/>
                      <a:endParaRPr lang="en-US" sz="13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Snpp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/CrIS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Aqua/AIRS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4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Name</a:t>
                      </a:r>
                      <a:endParaRPr lang="en-US" sz="13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IR3.8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IR6.8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IR3.8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IR6.8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0232555"/>
                  </a:ext>
                </a:extLst>
              </a:tr>
              <a:tr h="178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err="1" smtClean="0">
                          <a:effectLst/>
                          <a:latin typeface="+mn-lt"/>
                        </a:rPr>
                        <a:t>Std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 Rad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238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238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1861891196"/>
                  </a:ext>
                </a:extLst>
              </a:tr>
              <a:tr h="185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Bias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-0.23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-0.19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-0.30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1138394355"/>
                  </a:ext>
                </a:extLst>
              </a:tr>
              <a:tr h="2046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err="1" smtClean="0">
                          <a:effectLst/>
                          <a:latin typeface="+mn-lt"/>
                        </a:rPr>
                        <a:t>Stdv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2258305431"/>
                  </a:ext>
                </a:extLst>
              </a:tr>
              <a:tr h="4283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92" y="3970436"/>
            <a:ext cx="2958128" cy="141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92" y="5379858"/>
            <a:ext cx="2958128" cy="142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2017 Annual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GSICS Calibration Report for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ROSHHYDROMET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Alexey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Rublev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Alexander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Uspensky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ROSHYDROMET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240" y="258016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Example#5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57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85499"/>
              </p:ext>
            </p:extLst>
          </p:nvPr>
        </p:nvGraphicFramePr>
        <p:xfrm>
          <a:off x="6738652" y="28832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19224"/>
              </p:ext>
            </p:extLst>
          </p:nvPr>
        </p:nvGraphicFramePr>
        <p:xfrm>
          <a:off x="373624" y="1105087"/>
          <a:ext cx="8291529" cy="109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670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/>
                        <a:t>Elektro</a:t>
                      </a:r>
                      <a:r>
                        <a:rPr kumimoji="1" lang="en-US" altLang="ja-JP" sz="1800" dirty="0" smtClean="0"/>
                        <a:t>-L</a:t>
                      </a:r>
                      <a:r>
                        <a:rPr kumimoji="1" lang="en-US" altLang="ja-JP" sz="1800" baseline="0" dirty="0" smtClean="0"/>
                        <a:t> No.2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/>
                        <a:t>76E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2015-12-11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MSU-GS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/>
          <p:nvPr/>
        </p:nvSpPr>
        <p:spPr>
          <a:xfrm>
            <a:off x="7385185" y="-881668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prstClr val="black"/>
                </a:solidFill>
                <a:latin typeface="Tahoma" pitchFamily="34" charset="0"/>
              </a:rPr>
              <a:t>http://planet.rssi.ru</a:t>
            </a:r>
            <a:endParaRPr kumimoji="1" lang="ja-JP" altLang="en-US" sz="12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" y="3051706"/>
            <a:ext cx="5676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MSU-GS instrument is functional with limitations (12 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is absent).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is ongoing.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 bwMode="auto">
          <a:xfrm>
            <a:off x="-153129" y="85725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400" dirty="0">
                <a:solidFill>
                  <a:prstClr val="black"/>
                </a:solidFill>
              </a:rPr>
              <a:t>Calibration </a:t>
            </a:r>
            <a:r>
              <a:rPr kumimoji="1" lang="en-US" altLang="ja-JP" sz="2400" dirty="0" smtClean="0">
                <a:solidFill>
                  <a:prstClr val="black"/>
                </a:solidFill>
              </a:rPr>
              <a:t>Performance of MSU-GS: Visible/Near-Infrared Channels</a:t>
            </a:r>
            <a:endParaRPr kumimoji="1"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r="14043"/>
          <a:stretch/>
        </p:blipFill>
        <p:spPr bwMode="auto">
          <a:xfrm>
            <a:off x="5924550" y="922813"/>
            <a:ext cx="3210654" cy="5706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55876"/>
              </p:ext>
            </p:extLst>
          </p:nvPr>
        </p:nvGraphicFramePr>
        <p:xfrm>
          <a:off x="0" y="4429125"/>
          <a:ext cx="5945505" cy="2172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425"/>
                <a:gridCol w="629920"/>
                <a:gridCol w="723900"/>
                <a:gridCol w="723900"/>
                <a:gridCol w="810260"/>
                <a:gridCol w="629920"/>
                <a:gridCol w="810260"/>
                <a:gridCol w="629920"/>
              </a:tblGrid>
              <a:tr h="306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Month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k1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Std error</a:t>
                      </a:r>
                      <a:r>
                        <a:rPr lang="en-US" sz="10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k2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Std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error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k3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Std error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N</a:t>
                      </a:r>
                      <a:r>
                        <a:rPr lang="en-US" sz="1000">
                          <a:effectLst/>
                        </a:rPr>
                        <a:t>umber of cases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April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0.959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1.091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1.096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1.082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June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1.049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1.076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July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0.97</a:t>
                      </a: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1.052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1.08</a:t>
                      </a:r>
                      <a:r>
                        <a:rPr lang="en-US" sz="10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August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0.118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1.06</a:t>
                      </a: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1.08</a:t>
                      </a: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0.118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September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0.98</a:t>
                      </a: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1.052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1.116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0.030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Weighted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2315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408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*</a:t>
                      </a:r>
                      <a:r>
                        <a:rPr lang="en-US" sz="1000" dirty="0" err="1">
                          <a:effectLst/>
                        </a:rPr>
                        <a:t>Std</a:t>
                      </a:r>
                      <a:r>
                        <a:rPr lang="en-US" sz="1000" dirty="0">
                          <a:effectLst/>
                        </a:rPr>
                        <a:t> error – standard regression error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Рисунок 24" descr="Z:\tmp\ELEKTRO\RTM\SR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475277"/>
            <a:ext cx="2571751" cy="2347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2399" y="919261"/>
            <a:ext cx="5543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Inter-calibration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MSU-GS shortwaves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channels </a:t>
            </a:r>
            <a:endParaRPr lang="en-US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versus the VIIRS/Suomi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NPP</a:t>
            </a:r>
            <a:endParaRPr lang="en-US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99910" y="1725616"/>
            <a:ext cx="2677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Comparison above </a:t>
            </a: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deep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convective clouds </a:t>
            </a:r>
            <a:endParaRPr lang="en-US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over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Indian Ocean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2749" y="2650258"/>
            <a:ext cx="2971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± 20° North/South and East/West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Elektro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-L No.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sub-satellite point (76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E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398" y="3822615"/>
            <a:ext cx="3209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alculated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SBAF between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MSU-GS</a:t>
            </a:r>
          </a:p>
          <a:p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VIIRS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~1.0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each pair of channels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85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79" y="1188078"/>
            <a:ext cx="8630696" cy="4698372"/>
          </a:xfrm>
        </p:spPr>
        <p:txBody>
          <a:bodyPr/>
          <a:lstStyle/>
          <a:p>
            <a:pPr marL="361950" indent="-361950">
              <a:lnSpc>
                <a:spcPct val="120000"/>
              </a:lnSpc>
            </a:pPr>
            <a:r>
              <a:rPr lang="en-US" altLang="ja-JP" sz="1800" dirty="0"/>
              <a:t>In 2017, GSICS-EP asked GSICS member agencies to provide instrument performance report validated by GSICS inter-calibration </a:t>
            </a:r>
            <a:r>
              <a:rPr lang="en-US" altLang="ja-JP" sz="1800" dirty="0" smtClean="0"/>
              <a:t>methods.</a:t>
            </a:r>
          </a:p>
          <a:p>
            <a:pPr marL="628650" lvl="1" indent="-228600">
              <a:lnSpc>
                <a:spcPct val="120000"/>
              </a:lnSpc>
            </a:pPr>
            <a:r>
              <a:rPr lang="en-US" altLang="ja-JP" sz="1600" dirty="0" smtClean="0"/>
              <a:t>Benefits </a:t>
            </a:r>
            <a:r>
              <a:rPr lang="en-US" altLang="ja-JP" sz="1600" dirty="0"/>
              <a:t>for both GSICS and satellite data </a:t>
            </a:r>
            <a:r>
              <a:rPr lang="en-US" altLang="ja-JP" sz="1600" dirty="0" smtClean="0"/>
              <a:t>user </a:t>
            </a:r>
            <a:r>
              <a:rPr lang="en-US" altLang="ja-JP" sz="1600" dirty="0"/>
              <a:t>communities</a:t>
            </a:r>
          </a:p>
          <a:p>
            <a:pPr marL="361950" indent="-361950">
              <a:lnSpc>
                <a:spcPct val="120000"/>
              </a:lnSpc>
            </a:pPr>
            <a:endParaRPr lang="en-US" altLang="ja-JP" sz="1800" dirty="0" smtClean="0"/>
          </a:p>
          <a:p>
            <a:pPr marL="361950" indent="-361950">
              <a:lnSpc>
                <a:spcPct val="120000"/>
              </a:lnSpc>
            </a:pPr>
            <a:endParaRPr lang="en-US" altLang="ja-JP" sz="1800" dirty="0"/>
          </a:p>
          <a:p>
            <a:pPr marL="361950" indent="-361950">
              <a:lnSpc>
                <a:spcPct val="120000"/>
              </a:lnSpc>
            </a:pPr>
            <a:endParaRPr lang="en-US" altLang="ja-JP" sz="1800" dirty="0" smtClean="0"/>
          </a:p>
          <a:p>
            <a:pPr marL="361950" indent="-361950">
              <a:lnSpc>
                <a:spcPct val="120000"/>
              </a:lnSpc>
            </a:pPr>
            <a:endParaRPr lang="en-US" altLang="ja-JP" sz="1800" dirty="0"/>
          </a:p>
          <a:p>
            <a:pPr marL="361950" indent="-361950">
              <a:lnSpc>
                <a:spcPct val="120000"/>
              </a:lnSpc>
            </a:pPr>
            <a:r>
              <a:rPr kumimoji="1" lang="en-US" altLang="ja-JP" sz="1800" dirty="0"/>
              <a:t>The </a:t>
            </a:r>
            <a:r>
              <a:rPr kumimoji="1" lang="en-US" altLang="ja-JP" sz="1800" dirty="0" smtClean="0">
                <a:solidFill>
                  <a:srgbClr val="0000FF"/>
                </a:solidFill>
              </a:rPr>
              <a:t>draft template:</a:t>
            </a:r>
            <a:r>
              <a:rPr kumimoji="1" lang="en-US" altLang="ja-JP" sz="1800" dirty="0" smtClean="0"/>
              <a:t> prepared through 2018 Annual </a:t>
            </a:r>
            <a:r>
              <a:rPr kumimoji="1" lang="en-US" altLang="ja-JP" sz="1800" dirty="0"/>
              <a:t>Meeting and </a:t>
            </a:r>
            <a:r>
              <a:rPr kumimoji="1" lang="en-US" altLang="ja-JP" sz="1800" dirty="0" err="1" smtClean="0"/>
              <a:t>gsics</a:t>
            </a:r>
            <a:r>
              <a:rPr kumimoji="1" lang="en-US" altLang="ja-JP" sz="1800" dirty="0" smtClean="0"/>
              <a:t>-dev </a:t>
            </a:r>
          </a:p>
          <a:p>
            <a:pPr marL="628650" lvl="1" indent="-228600">
              <a:lnSpc>
                <a:spcPct val="120000"/>
              </a:lnSpc>
            </a:pPr>
            <a:r>
              <a:rPr kumimoji="1" lang="en-US" altLang="ja-JP" sz="1600" dirty="0"/>
              <a:t>Great thanks who contributed to the discussion and provided report examples!</a:t>
            </a:r>
            <a:endParaRPr kumimoji="1" lang="ja-JP" altLang="en-US" sz="1600" dirty="0"/>
          </a:p>
          <a:p>
            <a:pPr marL="361950" indent="-361950">
              <a:lnSpc>
                <a:spcPct val="120000"/>
              </a:lnSpc>
            </a:pPr>
            <a:r>
              <a:rPr kumimoji="1" lang="en-US" altLang="ja-JP" sz="1800" dirty="0" smtClean="0"/>
              <a:t>GDWG Chair </a:t>
            </a:r>
            <a:r>
              <a:rPr kumimoji="1" lang="en-US" altLang="ja-JP" sz="1800" dirty="0" smtClean="0">
                <a:solidFill>
                  <a:srgbClr val="0000FF"/>
                </a:solidFill>
              </a:rPr>
              <a:t>reported the template (example) at GSICS-EP-19</a:t>
            </a:r>
            <a:r>
              <a:rPr kumimoji="1" lang="en-US" altLang="ja-JP" sz="1800" dirty="0" smtClean="0"/>
              <a:t> in June 2018.</a:t>
            </a:r>
          </a:p>
          <a:p>
            <a:pPr marL="628650" lvl="1" indent="-228600">
              <a:lnSpc>
                <a:spcPct val="120000"/>
              </a:lnSpc>
            </a:pPr>
            <a:r>
              <a:rPr kumimoji="1" lang="en-US" altLang="ja-JP" sz="1600" dirty="0"/>
              <a:t>EP’s point: information on </a:t>
            </a:r>
            <a:r>
              <a:rPr kumimoji="1" lang="en-US" altLang="ja-JP" sz="1600" dirty="0">
                <a:solidFill>
                  <a:srgbClr val="FF0000"/>
                </a:solidFill>
              </a:rPr>
              <a:t>scene dependent biases</a:t>
            </a:r>
            <a:r>
              <a:rPr kumimoji="1" lang="en-US" altLang="ja-JP" sz="1600" dirty="0"/>
              <a:t> (if exists) and </a:t>
            </a:r>
            <a:r>
              <a:rPr kumimoji="1" lang="en-US" altLang="ja-JP" sz="1600" dirty="0">
                <a:solidFill>
                  <a:srgbClr val="FF0000"/>
                </a:solidFill>
              </a:rPr>
              <a:t>accuracies of reference instruments</a:t>
            </a:r>
            <a:r>
              <a:rPr kumimoji="1" lang="en-US" altLang="ja-JP" sz="1600" dirty="0"/>
              <a:t> by Double Difference approaches would be useful as well as time series charts on monitored instruments’ </a:t>
            </a:r>
            <a:r>
              <a:rPr kumimoji="1" lang="en-US" altLang="ja-JP" sz="1600" dirty="0" smtClean="0"/>
              <a:t>biases.</a:t>
            </a:r>
            <a:endParaRPr kumimoji="1" lang="ja-JP" alt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082070"/>
              </p:ext>
            </p:extLst>
          </p:nvPr>
        </p:nvGraphicFramePr>
        <p:xfrm>
          <a:off x="1016871" y="2316208"/>
          <a:ext cx="7669929" cy="1417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0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5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1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Reference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Action Description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Actionee</a:t>
                      </a:r>
                      <a:endParaRPr lang="ja-JP" sz="1400" b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Due date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5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EP-18.A03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GDWG and GRWG to develop an approach for an Annual GSICS report on the State of the Observing System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with respect to </a:t>
                      </a:r>
                      <a:r>
                        <a:rPr lang="en-US" sz="14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Instrument Performance and Inter-comparisons with GSICS Reference </a:t>
                      </a:r>
                      <a:r>
                        <a:rPr lang="en-US" sz="1400" b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Instruments</a:t>
                      </a:r>
                      <a:endParaRPr lang="ja-JP" sz="1400" b="0" dirty="0">
                        <a:solidFill>
                          <a:srgbClr val="0000FF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GDWG and GRWG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EP-19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altLang="ja-JP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</a:rPr>
                        <a:t>(Jun 2018)</a:t>
                      </a:r>
                      <a:endParaRPr lang="ja-JP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7470" y="414779"/>
            <a:ext cx="5449330" cy="610840"/>
          </a:xfrm>
        </p:spPr>
        <p:txBody>
          <a:bodyPr/>
          <a:lstStyle/>
          <a:p>
            <a:r>
              <a:rPr lang="en-US" sz="3200" dirty="0" smtClean="0"/>
              <a:t>Background (2/2)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8419" y="259780"/>
            <a:ext cx="5611255" cy="75097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 smtClean="0"/>
              <a:t>Concepts of Annual Report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/>
              <a:t>–</a:t>
            </a:r>
            <a:r>
              <a:rPr lang="en-US" sz="2400" dirty="0" smtClean="0"/>
              <a:t> Template as of 2018-10-31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876" y="1181938"/>
            <a:ext cx="8915400" cy="5066462"/>
          </a:xfrm>
        </p:spPr>
        <p:txBody>
          <a:bodyPr/>
          <a:lstStyle/>
          <a:p>
            <a:pPr marL="361950" indent="-361950">
              <a:lnSpc>
                <a:spcPct val="130000"/>
              </a:lnSpc>
            </a:pPr>
            <a:r>
              <a:rPr lang="en-US" sz="1800" dirty="0"/>
              <a:t>Target </a:t>
            </a:r>
            <a:r>
              <a:rPr lang="en-US" sz="1800" dirty="0" smtClean="0"/>
              <a:t>audience</a:t>
            </a:r>
          </a:p>
          <a:p>
            <a:pPr marL="715963" lvl="1" indent="-315913">
              <a:lnSpc>
                <a:spcPct val="130000"/>
              </a:lnSpc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dirty="0" smtClean="0">
                <a:solidFill>
                  <a:srgbClr val="0000FF"/>
                </a:solidFill>
              </a:rPr>
              <a:t>atellite </a:t>
            </a:r>
            <a:r>
              <a:rPr lang="en-US" sz="1600" dirty="0">
                <a:solidFill>
                  <a:srgbClr val="0000FF"/>
                </a:solidFill>
              </a:rPr>
              <a:t>data users </a:t>
            </a:r>
            <a:r>
              <a:rPr lang="en-US" sz="1600" dirty="0" smtClean="0">
                <a:solidFill>
                  <a:srgbClr val="0000FF"/>
                </a:solidFill>
              </a:rPr>
              <a:t>+ </a:t>
            </a:r>
            <a:r>
              <a:rPr lang="en-US" sz="1600" dirty="0">
                <a:solidFill>
                  <a:srgbClr val="0000FF"/>
                </a:solidFill>
              </a:rPr>
              <a:t>satellite </a:t>
            </a:r>
            <a:r>
              <a:rPr lang="en-US" sz="1600" dirty="0" smtClean="0">
                <a:solidFill>
                  <a:srgbClr val="0000FF"/>
                </a:solidFill>
              </a:rPr>
              <a:t>operators </a:t>
            </a:r>
            <a:r>
              <a:rPr lang="en-US" sz="1600" dirty="0" smtClean="0"/>
              <a:t>(incl. non calibration experts)</a:t>
            </a:r>
            <a:endParaRPr lang="en-US" sz="1600" dirty="0"/>
          </a:p>
          <a:p>
            <a:pPr marL="361950" indent="-361950">
              <a:lnSpc>
                <a:spcPct val="130000"/>
              </a:lnSpc>
            </a:pPr>
            <a:r>
              <a:rPr lang="en-US" sz="1800" dirty="0" smtClean="0"/>
              <a:t>Keeping report contents SIMPLE for </a:t>
            </a:r>
            <a:r>
              <a:rPr lang="en-US" altLang="ja-JP" sz="1800" dirty="0"/>
              <a:t>GSICS members’ minimum efforts</a:t>
            </a:r>
            <a:endParaRPr lang="en-US" sz="1800" dirty="0" smtClean="0"/>
          </a:p>
          <a:p>
            <a:pPr marL="714375" lvl="1" indent="-314325">
              <a:lnSpc>
                <a:spcPct val="130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Satellite/Instrument events </a:t>
            </a:r>
            <a:r>
              <a:rPr lang="en-US" sz="1600" dirty="0" smtClean="0"/>
              <a:t>relevant to calibration: </a:t>
            </a:r>
            <a:r>
              <a:rPr lang="en-US" sz="1600" dirty="0" smtClean="0">
                <a:solidFill>
                  <a:srgbClr val="FF0000"/>
                </a:solidFill>
              </a:rPr>
              <a:t>1 page for agency</a:t>
            </a:r>
          </a:p>
          <a:p>
            <a:pPr marL="714375" lvl="1" indent="-314325">
              <a:lnSpc>
                <a:spcPct val="130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Radiometric calibration performance</a:t>
            </a:r>
            <a:r>
              <a:rPr lang="en-US" sz="1600" dirty="0" smtClean="0"/>
              <a:t> for </a:t>
            </a:r>
            <a:r>
              <a:rPr lang="en-US" sz="1600" dirty="0" smtClean="0">
                <a:solidFill>
                  <a:srgbClr val="FF0000"/>
                </a:solidFill>
              </a:rPr>
              <a:t>MONITORED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instruments: </a:t>
            </a:r>
            <a:r>
              <a:rPr lang="en-US" altLang="ja-JP" sz="1600" dirty="0" smtClean="0">
                <a:solidFill>
                  <a:srgbClr val="FF0000"/>
                </a:solidFill>
              </a:rPr>
              <a:t>1-2 page / instrument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990600" lvl="1" indent="-3619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Using </a:t>
            </a:r>
            <a:r>
              <a:rPr lang="en-US" sz="1600" dirty="0" smtClean="0">
                <a:solidFill>
                  <a:srgbClr val="0000FF"/>
                </a:solidFill>
              </a:rPr>
              <a:t>GSICS inter-calibration</a:t>
            </a:r>
            <a:r>
              <a:rPr lang="en-US" sz="1600" dirty="0" smtClean="0"/>
              <a:t> approaches</a:t>
            </a:r>
          </a:p>
          <a:p>
            <a:pPr marL="361950" indent="-361950">
              <a:lnSpc>
                <a:spcPct val="130000"/>
              </a:lnSpc>
            </a:pPr>
            <a:r>
              <a:rPr lang="en-US" altLang="ja-JP" sz="1800" dirty="0" smtClean="0"/>
              <a:t>Detailed information should be referred to </a:t>
            </a:r>
            <a:r>
              <a:rPr lang="en-US" altLang="ja-JP" sz="1800" dirty="0" smtClean="0">
                <a:solidFill>
                  <a:srgbClr val="0000FF"/>
                </a:solidFill>
              </a:rPr>
              <a:t>Calibration </a:t>
            </a:r>
            <a:r>
              <a:rPr lang="en-US" altLang="ja-JP" sz="1800" dirty="0">
                <a:solidFill>
                  <a:srgbClr val="0000FF"/>
                </a:solidFill>
              </a:rPr>
              <a:t>Landing Page</a:t>
            </a:r>
            <a:endParaRPr lang="en-US" sz="1800" dirty="0" smtClean="0">
              <a:solidFill>
                <a:srgbClr val="0000FF"/>
              </a:solidFill>
            </a:endParaRPr>
          </a:p>
          <a:p>
            <a:pPr marL="361950" indent="-361950">
              <a:lnSpc>
                <a:spcPct val="130000"/>
              </a:lnSpc>
            </a:pPr>
            <a:r>
              <a:rPr lang="en-US" altLang="ja-JP" sz="1800" dirty="0"/>
              <a:t>Adopting </a:t>
            </a:r>
            <a:r>
              <a:rPr lang="en-US" altLang="ja-JP" sz="1800" dirty="0">
                <a:solidFill>
                  <a:srgbClr val="0000FF"/>
                </a:solidFill>
              </a:rPr>
              <a:t>existing </a:t>
            </a:r>
            <a:r>
              <a:rPr lang="en-US" altLang="ja-JP" sz="1800" dirty="0" smtClean="0">
                <a:solidFill>
                  <a:srgbClr val="0000FF"/>
                </a:solidFill>
              </a:rPr>
              <a:t>formats</a:t>
            </a:r>
            <a:r>
              <a:rPr lang="en-US" altLang="ja-JP" sz="1800" dirty="0" smtClean="0"/>
              <a:t> as possible</a:t>
            </a:r>
          </a:p>
          <a:p>
            <a:pPr marL="715963" lvl="1" indent="-315913">
              <a:lnSpc>
                <a:spcPct val="130000"/>
              </a:lnSpc>
            </a:pPr>
            <a:r>
              <a:rPr lang="en-US" altLang="ja-JP" sz="1600" dirty="0" smtClean="0"/>
              <a:t>Color chart used on NOAA satellite status webpage</a:t>
            </a:r>
          </a:p>
          <a:p>
            <a:pPr marL="715963" lvl="1" indent="-315913">
              <a:lnSpc>
                <a:spcPct val="130000"/>
              </a:lnSpc>
            </a:pPr>
            <a:r>
              <a:rPr lang="en-US" altLang="ja-JP" sz="1600" dirty="0" smtClean="0"/>
              <a:t>Visualization tools (e.g. GSICS Plotting Tool)</a:t>
            </a:r>
            <a:endParaRPr lang="en-US" sz="1600" dirty="0" smtClean="0"/>
          </a:p>
          <a:p>
            <a:pPr marL="361950" indent="-361950">
              <a:lnSpc>
                <a:spcPct val="13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Geometric/spectral calibration </a:t>
            </a:r>
            <a:r>
              <a:rPr lang="en-US" sz="1800" dirty="0" smtClean="0"/>
              <a:t>and GSICS</a:t>
            </a:r>
            <a:r>
              <a:rPr lang="en-US" sz="1800" dirty="0" smtClean="0">
                <a:solidFill>
                  <a:srgbClr val="0000FF"/>
                </a:solidFill>
              </a:rPr>
              <a:t> reference instruments’ performance</a:t>
            </a:r>
          </a:p>
          <a:p>
            <a:pPr marL="715963" lvl="1" indent="-315913">
              <a:lnSpc>
                <a:spcPct val="130000"/>
              </a:lnSpc>
            </a:pPr>
            <a:r>
              <a:rPr lang="en-US" sz="1600" dirty="0" smtClean="0"/>
              <a:t>To be considered in future (2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step) even though GSICS-EP asked to show reference instruments’ performance using double difference approach for GEO instruments</a:t>
            </a:r>
          </a:p>
        </p:txBody>
      </p:sp>
    </p:spTree>
    <p:extLst>
      <p:ext uri="{BB962C8B-B14F-4D97-AF65-F5344CB8AC3E}">
        <p14:creationId xmlns:p14="http://schemas.microsoft.com/office/powerpoint/2010/main" val="29404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4038" y="303459"/>
            <a:ext cx="299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ko-KR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3690" y="1274258"/>
            <a:ext cx="8016410" cy="488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 smtClean="0"/>
              <a:t>Proposed action</a:t>
            </a:r>
          </a:p>
          <a:p>
            <a:pPr marL="361950" indent="-1841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 smtClean="0"/>
              <a:t>GSICS member 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agencies operating geostationary </a:t>
            </a:r>
            <a:r>
              <a:rPr kumimoji="1" lang="en-US" altLang="ja-JP" sz="1600" dirty="0" smtClean="0"/>
              <a:t>satellites to report their instrument’s radiometric calibration performance and relevant events at 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Agency Report of 2019 GRWG/GDWG Annual Meeting.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kumimoji="1" lang="en-US" altLang="ja-JP" sz="2000" dirty="0" smtClean="0"/>
              <a:t>Discussion points for report template </a:t>
            </a:r>
          </a:p>
          <a:p>
            <a:pPr marL="361950" lvl="1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 smtClean="0"/>
              <a:t># of slides</a:t>
            </a:r>
          </a:p>
          <a:p>
            <a:pPr marL="542925" lvl="1" indent="-180975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sz="1600" dirty="0" smtClean="0">
                <a:solidFill>
                  <a:srgbClr val="0000FF"/>
                </a:solidFill>
              </a:rPr>
              <a:t>1 slide for GEO instruments’ status and calibration-relevant events?</a:t>
            </a:r>
          </a:p>
          <a:p>
            <a:pPr marL="542925" lvl="1" indent="-180975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sz="1600" dirty="0" smtClean="0">
                <a:solidFill>
                  <a:srgbClr val="0000FF"/>
                </a:solidFill>
              </a:rPr>
              <a:t>1-2 slides for each instrument?</a:t>
            </a:r>
            <a:endParaRPr kumimoji="1" lang="en-US" altLang="ja-JP" sz="1600" dirty="0" smtClean="0"/>
          </a:p>
          <a:p>
            <a:pPr marL="361950" lvl="1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 smtClean="0"/>
              <a:t>Stats to be reported</a:t>
            </a:r>
          </a:p>
          <a:p>
            <a:pPr marL="542925" lvl="1" indent="-180975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sz="1600" dirty="0" smtClean="0"/>
              <a:t>Table: calibration bias/uncertainty for </a:t>
            </a:r>
            <a:r>
              <a:rPr kumimoji="1" lang="en-US" altLang="ja-JP" sz="1600" dirty="0" smtClean="0"/>
              <a:t>the 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last 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year </a:t>
            </a:r>
            <a:r>
              <a:rPr kumimoji="1" lang="en-US" altLang="ja-JP" sz="1600" dirty="0" smtClean="0"/>
              <a:t>(or snapshot for a certain month of the last year)?</a:t>
            </a:r>
            <a:endParaRPr kumimoji="1" lang="en-US" altLang="ja-JP" sz="1600" dirty="0" smtClean="0"/>
          </a:p>
          <a:p>
            <a:pPr marL="542925" lvl="1" indent="-180975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sz="1600" dirty="0" smtClean="0"/>
              <a:t>Figure: time </a:t>
            </a:r>
            <a:r>
              <a:rPr kumimoji="1" lang="en-US" altLang="ja-JP" sz="1600" dirty="0" smtClean="0"/>
              <a:t>series </a:t>
            </a:r>
            <a:r>
              <a:rPr kumimoji="1" lang="en-US" altLang="ja-JP" sz="1600" dirty="0" smtClean="0"/>
              <a:t>of bias/</a:t>
            </a:r>
            <a:r>
              <a:rPr kumimoji="1" lang="en-US" altLang="ja-JP" sz="1600" dirty="0" err="1" smtClean="0"/>
              <a:t>unc</a:t>
            </a:r>
            <a:r>
              <a:rPr kumimoji="1" lang="en-US" altLang="ja-JP" sz="1600" dirty="0" smtClean="0"/>
              <a:t>. 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from </a:t>
            </a:r>
            <a:r>
              <a:rPr kumimoji="1" lang="en-US" altLang="ja-JP" sz="1600" dirty="0" smtClean="0">
                <a:solidFill>
                  <a:srgbClr val="0000FF"/>
                </a:solidFill>
              </a:rPr>
              <a:t>operation start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smtClean="0"/>
              <a:t>to show calibration trends?</a:t>
            </a:r>
            <a:endParaRPr kumimoji="1" lang="en-US" altLang="ja-JP" sz="1600" dirty="0" smtClean="0"/>
          </a:p>
          <a:p>
            <a:pPr marL="361950" lvl="1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solidFill>
                  <a:srgbClr val="0000FF"/>
                </a:solidFill>
              </a:rPr>
              <a:t>Reference instruments’ validation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smtClean="0"/>
              <a:t>(by double difference)</a:t>
            </a:r>
          </a:p>
          <a:p>
            <a:pPr marL="542925" lvl="1" indent="-180975">
              <a:lnSpc>
                <a:spcPct val="130000"/>
              </a:lnSpc>
              <a:buFont typeface="Arial" panose="020B0604020202020204" pitchFamily="34" charset="0"/>
              <a:buChar char="–"/>
            </a:pPr>
            <a:r>
              <a:rPr kumimoji="1" lang="en-US" altLang="ja-JP" sz="1600" dirty="0" smtClean="0"/>
              <a:t>To be left for future reports by agencies who are </a:t>
            </a:r>
            <a:r>
              <a:rPr kumimoji="1" lang="en-US" altLang="ja-JP" sz="1600" dirty="0" smtClean="0"/>
              <a:t>responsible for them</a:t>
            </a:r>
            <a:r>
              <a:rPr kumimoji="1" lang="en-US" altLang="ja-JP" sz="1600" dirty="0" smtClean="0"/>
              <a:t>?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27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{Year} Annual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GSICS Calibration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Report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4291795"/>
            <a:ext cx="9143999" cy="105506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{Name}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{Agency}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0366"/>
            <a:ext cx="3939476" cy="461665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Report Template - Proposal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5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021165"/>
              </p:ext>
            </p:extLst>
          </p:nvPr>
        </p:nvGraphicFramePr>
        <p:xfrm>
          <a:off x="373624" y="1333687"/>
          <a:ext cx="8513201" cy="1156148"/>
        </p:xfrm>
        <a:graphic>
          <a:graphicData uri="http://schemas.openxmlformats.org/drawingml/2006/table">
            <a:tbl>
              <a:tblPr firstRow="1" bandRow="1"/>
              <a:tblGrid>
                <a:gridCol w="1245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31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Satellite (status)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Location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Launch date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>
                          <a:latin typeface="+mn-lt"/>
                        </a:rPr>
                        <a:t>EO </a:t>
                      </a:r>
                      <a:r>
                        <a:rPr kumimoji="1" lang="en-US" altLang="ja-JP" sz="1400" dirty="0" smtClean="0">
                          <a:latin typeface="+mn-lt"/>
                        </a:rPr>
                        <a:t>instruments (operation</a:t>
                      </a:r>
                      <a:r>
                        <a:rPr kumimoji="1" lang="en-US" altLang="ja-JP" sz="1400" baseline="0" dirty="0" smtClean="0">
                          <a:latin typeface="+mn-lt"/>
                        </a:rPr>
                        <a:t> start date</a:t>
                      </a:r>
                      <a:r>
                        <a:rPr kumimoji="1" lang="en-US" altLang="ja-JP" sz="1400" dirty="0" smtClean="0">
                          <a:latin typeface="+mn-lt"/>
                        </a:rPr>
                        <a:t>)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de-DE" altLang="ja-JP" sz="1400" dirty="0" smtClean="0">
                          <a:latin typeface="+mn-lt"/>
                        </a:rPr>
                        <a:t>{Satlelite#1}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{Status}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de-DE" altLang="ja-JP" sz="1400" dirty="0" smtClean="0">
                          <a:latin typeface="+mn-lt"/>
                        </a:rPr>
                        <a:t>{SSP}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de-DE" altLang="ja-JP" sz="1400" dirty="0" smtClean="0">
                          <a:latin typeface="+mn-lt"/>
                        </a:rPr>
                        <a:t>YYYY-MM-DD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de-DE" altLang="ja-JP" sz="1200" dirty="0" smtClean="0">
                          <a:latin typeface="+mn-lt"/>
                        </a:rPr>
                        <a:t>{Instrument#1</a:t>
                      </a:r>
                      <a:r>
                        <a:rPr kumimoji="1" lang="de-DE" altLang="ja-JP" sz="1200" dirty="0" smtClean="0">
                          <a:latin typeface="+mn-lt"/>
                        </a:rPr>
                        <a:t>}</a:t>
                      </a:r>
                    </a:p>
                    <a:p>
                      <a:pPr algn="ctr"/>
                      <a:r>
                        <a:rPr kumimoji="1" lang="de-DE" altLang="ja-JP" sz="900" dirty="0" smtClean="0">
                          <a:latin typeface="+mn-lt"/>
                        </a:rPr>
                        <a:t>(YYYY-MM-DD)</a:t>
                      </a:r>
                      <a:endParaRPr kumimoji="1" lang="ja-JP" altLang="en-US" sz="9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{Satellite#2}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{Status}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{SSP}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400" dirty="0" smtClean="0">
                          <a:latin typeface="+mn-lt"/>
                        </a:rPr>
                        <a:t>YYYY-MM-DD</a:t>
                      </a:r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{Instrument#1</a:t>
                      </a:r>
                      <a:r>
                        <a:rPr kumimoji="1" lang="en-US" altLang="ja-JP" sz="1200" dirty="0" smtClean="0">
                          <a:latin typeface="+mn-lt"/>
                        </a:rPr>
                        <a:t>}</a:t>
                      </a:r>
                    </a:p>
                    <a:p>
                      <a:pPr algn="ctr"/>
                      <a:r>
                        <a:rPr kumimoji="1" lang="en-US" altLang="ja-JP" sz="900" dirty="0" smtClean="0">
                          <a:latin typeface="+mn-lt"/>
                        </a:rPr>
                        <a:t>(YYYY-MM-DD)</a:t>
                      </a:r>
                      <a:endParaRPr kumimoji="1" lang="ja-JP" altLang="en-US" sz="9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200" dirty="0" smtClean="0">
                          <a:latin typeface="+mn-lt"/>
                        </a:rPr>
                        <a:t>{Instrument#2</a:t>
                      </a:r>
                      <a:r>
                        <a:rPr kumimoji="1" lang="en-US" altLang="ja-JP" sz="1200" dirty="0" smtClean="0">
                          <a:latin typeface="+mn-lt"/>
                        </a:rPr>
                        <a:t>}</a:t>
                      </a:r>
                    </a:p>
                    <a:p>
                      <a:pPr algn="ctr"/>
                      <a:r>
                        <a:rPr kumimoji="1" lang="en-US" altLang="ja-JP" sz="900" dirty="0" smtClean="0">
                          <a:latin typeface="+mn-lt"/>
                        </a:rPr>
                        <a:t>(YYYY-MM-DD)</a:t>
                      </a:r>
                      <a:endParaRPr kumimoji="1" lang="ja-JP" altLang="en-US" sz="1200" dirty="0">
                        <a:latin typeface="+mn-lt"/>
                      </a:endParaRPr>
                    </a:p>
                  </a:txBody>
                  <a:tcPr marL="84406" marR="844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kumimoji="1" lang="ja-JP" altLang="en-US" sz="1400" dirty="0">
                        <a:latin typeface="+mn-lt"/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5143" y="2686049"/>
            <a:ext cx="5893180" cy="25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Major calibration relevant events in {Year}</a:t>
            </a:r>
          </a:p>
          <a:p>
            <a:pPr marL="550863" marR="0" lvl="1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YYYY-MM-DD: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XXXXXXXX</a:t>
            </a:r>
          </a:p>
          <a:p>
            <a:pPr marL="550863" lvl="1">
              <a:lnSpc>
                <a:spcPct val="110000"/>
              </a:lnSpc>
              <a:buFont typeface="Arial" panose="020B0604020202020204" pitchFamily="34" charset="0"/>
              <a:buChar char="–"/>
            </a:pPr>
            <a:r>
              <a:rPr lang="en-GB" altLang="ja-JP" sz="1800" b="1" dirty="0" smtClean="0">
                <a:solidFill>
                  <a:sysClr val="windowText" lastClr="000000"/>
                </a:solidFill>
              </a:rPr>
              <a:t>YYYY-MM-DD:</a:t>
            </a:r>
            <a:r>
              <a:rPr lang="en-GB" altLang="ja-JP" sz="1800" dirty="0" smtClean="0">
                <a:solidFill>
                  <a:sysClr val="windowText" lastClr="000000"/>
                </a:solidFill>
              </a:rPr>
              <a:t> YYYYYYYY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11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42333"/>
              </p:ext>
            </p:extLst>
          </p:nvPr>
        </p:nvGraphicFramePr>
        <p:xfrm>
          <a:off x="6658276" y="3007060"/>
          <a:ext cx="2205324" cy="3652780"/>
        </p:xfrm>
        <a:graphic>
          <a:graphicData uri="http://schemas.openxmlformats.org/drawingml/2006/table">
            <a:tbl>
              <a:tblPr firstRow="1" bandRow="1"/>
              <a:tblGrid>
                <a:gridCol w="194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6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</a:t>
                      </a:r>
                      <a:r>
                        <a:rPr lang="en-US" altLang="ja-JP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RSS</a:t>
                      </a:r>
                      <a:r>
                        <a:rPr lang="en-US" altLang="ja-JP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Rapid Scanning Service</a:t>
                      </a:r>
                      <a:endParaRPr lang="en-US" altLang="ja-JP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</a:t>
                      </a:r>
                      <a:r>
                        <a:rPr lang="en-US" altLang="ja-JP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501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3321733" y="415409"/>
            <a:ext cx="55513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600" dirty="0" smtClean="0"/>
              <a:t>{Year} Satellite/Instrument Summary</a:t>
            </a:r>
            <a:endParaRPr lang="ja-JP" altLang="en-US" sz="2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07408" y="1098352"/>
            <a:ext cx="61237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solidFill>
                  <a:srgbClr val="0000FF"/>
                </a:solidFill>
                <a:latin typeface="+mn-lt"/>
              </a:rPr>
              <a:t>Please add hyperlinks over </a:t>
            </a:r>
            <a:r>
              <a:rPr kumimoji="1" lang="en-US" altLang="ja-JP" sz="1050" dirty="0">
                <a:solidFill>
                  <a:srgbClr val="0000FF"/>
                </a:solidFill>
                <a:latin typeface="+mn-lt"/>
              </a:rPr>
              <a:t>instrument names </a:t>
            </a:r>
            <a:r>
              <a:rPr kumimoji="1" lang="en-US" altLang="ja-JP" sz="1050" dirty="0" smtClean="0">
                <a:solidFill>
                  <a:srgbClr val="0000FF"/>
                </a:solidFill>
                <a:latin typeface="+mn-lt"/>
              </a:rPr>
              <a:t>which navigate </a:t>
            </a:r>
            <a:r>
              <a:rPr kumimoji="1" lang="en-US" altLang="ja-JP" sz="1050" dirty="0">
                <a:solidFill>
                  <a:srgbClr val="0000FF"/>
                </a:solidFill>
                <a:latin typeface="+mn-lt"/>
              </a:rPr>
              <a:t>to </a:t>
            </a:r>
            <a:r>
              <a:rPr kumimoji="1" lang="en-US" altLang="ja-JP" sz="1050" dirty="0" smtClean="0">
                <a:solidFill>
                  <a:srgbClr val="0000FF"/>
                </a:solidFill>
                <a:latin typeface="+mn-lt"/>
              </a:rPr>
              <a:t>agency’s </a:t>
            </a:r>
            <a:r>
              <a:rPr kumimoji="1" lang="en-US" altLang="ja-JP" sz="1050" dirty="0">
                <a:solidFill>
                  <a:srgbClr val="0000FF"/>
                </a:solidFill>
                <a:latin typeface="+mn-lt"/>
              </a:rPr>
              <a:t>Calibration Landing Page</a:t>
            </a:r>
            <a:endParaRPr kumimoji="1" lang="ja-JP" altLang="en-US" sz="105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89967" y="2686050"/>
            <a:ext cx="24561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solidFill>
                  <a:srgbClr val="0000FF"/>
                </a:solidFill>
              </a:rPr>
              <a:t>Legends for satellite/instrument status</a:t>
            </a:r>
            <a:endParaRPr kumimoji="1" lang="ja-JP" altLang="en-US" sz="1050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10366"/>
            <a:ext cx="3939476" cy="461665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Report Template - Proposal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16" name="表 15">
            <a:extLst>
              <a:ext uri="{FF2B5EF4-FFF2-40B4-BE49-F238E27FC236}">
                <a16:creationId xmlns=""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8053"/>
              </p:ext>
            </p:extLst>
          </p:nvPr>
        </p:nvGraphicFramePr>
        <p:xfrm>
          <a:off x="133349" y="1188435"/>
          <a:ext cx="8810629" cy="15955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85901"/>
                <a:gridCol w="1590675">
                  <a:extLst>
                    <a:ext uri="{9D8B030D-6E8A-4147-A177-3AD203B41FA5}">
                      <a16:colId xmlns="" xmlns:a16="http://schemas.microsoft.com/office/drawing/2014/main" val="1129682067"/>
                    </a:ext>
                  </a:extLst>
                </a:gridCol>
                <a:gridCol w="842963">
                  <a:extLst>
                    <a:ext uri="{9D8B030D-6E8A-4147-A177-3AD203B41FA5}">
                      <a16:colId xmlns="" xmlns:a16="http://schemas.microsoft.com/office/drawing/2014/main" val="3460122845"/>
                    </a:ext>
                  </a:extLst>
                </a:gridCol>
                <a:gridCol w="842963">
                  <a:extLst>
                    <a:ext uri="{9D8B030D-6E8A-4147-A177-3AD203B41FA5}">
                      <a16:colId xmlns="" xmlns:a16="http://schemas.microsoft.com/office/drawing/2014/main" val="1791563895"/>
                    </a:ext>
                  </a:extLst>
                </a:gridCol>
                <a:gridCol w="842963">
                  <a:extLst>
                    <a:ext uri="{9D8B030D-6E8A-4147-A177-3AD203B41FA5}">
                      <a16:colId xmlns="" xmlns:a16="http://schemas.microsoft.com/office/drawing/2014/main" val="2641817671"/>
                    </a:ext>
                  </a:extLst>
                </a:gridCol>
                <a:gridCol w="842963">
                  <a:extLst>
                    <a:ext uri="{9D8B030D-6E8A-4147-A177-3AD203B41FA5}">
                      <a16:colId xmlns="" xmlns:a16="http://schemas.microsoft.com/office/drawing/2014/main" val="359817215"/>
                    </a:ext>
                  </a:extLst>
                </a:gridCol>
                <a:gridCol w="842963"/>
                <a:gridCol w="842963">
                  <a:extLst>
                    <a:ext uri="{9D8B030D-6E8A-4147-A177-3AD203B41FA5}">
                      <a16:colId xmlns="" xmlns:a16="http://schemas.microsoft.com/office/drawing/2014/main" val="875875644"/>
                    </a:ext>
                  </a:extLst>
                </a:gridCol>
                <a:gridCol w="676275">
                  <a:extLst>
                    <a:ext uri="{9D8B030D-6E8A-4147-A177-3AD203B41FA5}">
                      <a16:colId xmlns="" xmlns:a16="http://schemas.microsoft.com/office/drawing/2014/main" val="2027243740"/>
                    </a:ext>
                  </a:extLst>
                </a:gridCol>
              </a:tblGrid>
              <a:tr h="244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Reference:</a:t>
                      </a: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{Satellite}/{Instrument}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Channel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en-US" altLang="ja-JP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 XX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(XXX)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 XX</a:t>
                      </a:r>
                    </a:p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(XXX)</a:t>
                      </a: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Units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0232555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{Method#1}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Mean Bias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unc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113839435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Annual Drift (</a:t>
                      </a: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unc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225830543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{Method#2}</a:t>
                      </a:r>
                    </a:p>
                  </a:txBody>
                  <a:tcPr marL="42203" marR="4220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Mean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 Bias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unc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</a:tr>
              <a:tr h="288000">
                <a:tc v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Annual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 Drift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unc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3276600" y="371384"/>
            <a:ext cx="551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Stats </a:t>
            </a: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{Satellite}/{Instrument} VIS/NIR </a:t>
            </a: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Performance 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{Year}</a:t>
            </a:r>
            <a:endParaRPr kumimoji="1"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342042" y="2870000"/>
            <a:ext cx="810048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Stats derived 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{Satellite}/{Instrument} 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Re-Analysis Correction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{Link to ATBD} 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{Description on inter-calibration methods#1}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{Description on inter-calibration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methods#2}</a:t>
            </a:r>
            <a:endParaRPr kumimoji="1" lang="en-US" altLang="ja-JP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{Notes on validation results (if any) }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7258721" y="941515"/>
            <a:ext cx="18245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</a:t>
            </a:r>
            <a:r>
              <a:rPr lang="en-US" altLang="ja-JP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are k=1) </a:t>
            </a:r>
            <a:endParaRPr kumimoji="1" lang="ja-JP" alt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0" y="10366"/>
            <a:ext cx="5579348" cy="461665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Report Template for VIS/NIR - Proposal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  <p:pic>
        <p:nvPicPr>
          <p:cNvPr id="12" name="Picture 3" descr="D:\Work\GeoLeoVNIR\DCC\mon_ga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10723" b="8727"/>
          <a:stretch/>
        </p:blipFill>
        <p:spPr bwMode="auto">
          <a:xfrm>
            <a:off x="875149" y="4180365"/>
            <a:ext cx="5391893" cy="20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 rot="16200000">
            <a:off x="-263974" y="4940275"/>
            <a:ext cx="18886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 smtClean="0"/>
              <a:t>Monitored Instrument Gain </a:t>
            </a:r>
          </a:p>
          <a:p>
            <a:pPr algn="ctr"/>
            <a:r>
              <a:rPr kumimoji="1" lang="en-US" altLang="ja-JP" sz="1050" dirty="0" smtClean="0"/>
              <a:t>[W/m</a:t>
            </a:r>
            <a:r>
              <a:rPr kumimoji="1" lang="en-US" altLang="ja-JP" sz="1050" baseline="30000" dirty="0" smtClean="0"/>
              <a:t>2</a:t>
            </a:r>
            <a:r>
              <a:rPr kumimoji="1" lang="en-US" altLang="ja-JP" sz="1050" dirty="0" smtClean="0"/>
              <a:t>/</a:t>
            </a:r>
            <a:r>
              <a:rPr kumimoji="1" lang="en-US" altLang="ja-JP" sz="1050" dirty="0" err="1" smtClean="0"/>
              <a:t>sr</a:t>
            </a:r>
            <a:r>
              <a:rPr kumimoji="1" lang="en-US" altLang="ja-JP" sz="1050" dirty="0" smtClean="0"/>
              <a:t>/um]</a:t>
            </a:r>
            <a:endParaRPr kumimoji="1" lang="ja-JP" altLang="en-US" sz="1050" dirty="0"/>
          </a:p>
        </p:txBody>
      </p:sp>
      <p:sp>
        <p:nvSpPr>
          <p:cNvPr id="15" name="正方形/長方形 14"/>
          <p:cNvSpPr/>
          <p:nvPr/>
        </p:nvSpPr>
        <p:spPr>
          <a:xfrm>
            <a:off x="617311" y="3984716"/>
            <a:ext cx="58215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 derived for {Satellite}/{Instrument} CH XXX w.r.t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{Reference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6" name="表 15">
            <a:extLst>
              <a:ext uri="{FF2B5EF4-FFF2-40B4-BE49-F238E27FC236}">
                <a16:creationId xmlns=""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36317"/>
              </p:ext>
            </p:extLst>
          </p:nvPr>
        </p:nvGraphicFramePr>
        <p:xfrm>
          <a:off x="133350" y="1188435"/>
          <a:ext cx="8826085" cy="1897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84161"/>
                <a:gridCol w="1525664">
                  <a:extLst>
                    <a:ext uri="{9D8B030D-6E8A-4147-A177-3AD203B41FA5}">
                      <a16:colId xmlns="" xmlns:a16="http://schemas.microsoft.com/office/drawing/2014/main" val="1129682067"/>
                    </a:ext>
                  </a:extLst>
                </a:gridCol>
                <a:gridCol w="641626">
                  <a:extLst>
                    <a:ext uri="{9D8B030D-6E8A-4147-A177-3AD203B41FA5}">
                      <a16:colId xmlns="" xmlns:a16="http://schemas.microsoft.com/office/drawing/2014/main" val="3460122845"/>
                    </a:ext>
                  </a:extLst>
                </a:gridCol>
                <a:gridCol w="641626">
                  <a:extLst>
                    <a:ext uri="{9D8B030D-6E8A-4147-A177-3AD203B41FA5}">
                      <a16:colId xmlns="" xmlns:a16="http://schemas.microsoft.com/office/drawing/2014/main" val="1791563895"/>
                    </a:ext>
                  </a:extLst>
                </a:gridCol>
                <a:gridCol w="641626">
                  <a:extLst>
                    <a:ext uri="{9D8B030D-6E8A-4147-A177-3AD203B41FA5}">
                      <a16:colId xmlns="" xmlns:a16="http://schemas.microsoft.com/office/drawing/2014/main" val="2641817671"/>
                    </a:ext>
                  </a:extLst>
                </a:gridCol>
                <a:gridCol w="641626">
                  <a:extLst>
                    <a:ext uri="{9D8B030D-6E8A-4147-A177-3AD203B41FA5}">
                      <a16:colId xmlns="" xmlns:a16="http://schemas.microsoft.com/office/drawing/2014/main" val="359817215"/>
                    </a:ext>
                  </a:extLst>
                </a:gridCol>
                <a:gridCol w="641626">
                  <a:extLst>
                    <a:ext uri="{9D8B030D-6E8A-4147-A177-3AD203B41FA5}">
                      <a16:colId xmlns="" xmlns:a16="http://schemas.microsoft.com/office/drawing/2014/main" val="875875644"/>
                    </a:ext>
                  </a:extLst>
                </a:gridCol>
                <a:gridCol w="641626">
                  <a:extLst>
                    <a:ext uri="{9D8B030D-6E8A-4147-A177-3AD203B41FA5}">
                      <a16:colId xmlns="" xmlns:a16="http://schemas.microsoft.com/office/drawing/2014/main" val="2027243740"/>
                    </a:ext>
                  </a:extLst>
                </a:gridCol>
                <a:gridCol w="641626">
                  <a:extLst>
                    <a:ext uri="{9D8B030D-6E8A-4147-A177-3AD203B41FA5}">
                      <a16:colId xmlns="" xmlns:a16="http://schemas.microsoft.com/office/drawing/2014/main" val="3285876400"/>
                    </a:ext>
                  </a:extLst>
                </a:gridCol>
                <a:gridCol w="641626">
                  <a:extLst>
                    <a:ext uri="{9D8B030D-6E8A-4147-A177-3AD203B41FA5}">
                      <a16:colId xmlns="" xmlns:a16="http://schemas.microsoft.com/office/drawing/2014/main" val="1171420365"/>
                    </a:ext>
                  </a:extLst>
                </a:gridCol>
                <a:gridCol w="641626">
                  <a:extLst>
                    <a:ext uri="{9D8B030D-6E8A-4147-A177-3AD203B41FA5}">
                      <a16:colId xmlns="" xmlns:a16="http://schemas.microsoft.com/office/drawing/2014/main" val="3150446074"/>
                    </a:ext>
                  </a:extLst>
                </a:gridCol>
                <a:gridCol w="641626">
                  <a:extLst>
                    <a:ext uri="{9D8B030D-6E8A-4147-A177-3AD203B41FA5}">
                      <a16:colId xmlns="" xmlns:a16="http://schemas.microsoft.com/office/drawing/2014/main" val="1155862698"/>
                    </a:ext>
                  </a:extLst>
                </a:gridCol>
              </a:tblGrid>
              <a:tr h="24476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Channel 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Name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en-US" altLang="ja-JP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 XX</a:t>
                      </a:r>
                      <a:endParaRPr lang="en-US" sz="12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(XXX)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 XX</a:t>
                      </a:r>
                    </a:p>
                    <a:p>
                      <a:pPr algn="ctr" fontAlgn="ctr"/>
                      <a:r>
                        <a:rPr lang="en-US" altLang="ja-JP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(XXX)</a:t>
                      </a: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02325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Std. Rad. 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as Tb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1861891196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{Reference#1}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113839435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Stdv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. of 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="" xmlns:a16="http://schemas.microsoft.com/office/drawing/2014/main" val="2258305431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{Reference#2}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u="none" strike="noStrike" dirty="0" smtClean="0">
                          <a:effectLst/>
                          <a:latin typeface="+mn-lt"/>
                        </a:rPr>
                        <a:t>Mean Bias (K)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</a:tr>
              <a:tr h="2880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u="none" strike="noStrike" dirty="0" err="1" smtClean="0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200" u="none" strike="noStrike" dirty="0" smtClean="0">
                          <a:effectLst/>
                          <a:latin typeface="+mn-lt"/>
                        </a:rPr>
                        <a:t>. of Bias (K)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3276600" y="371384"/>
            <a:ext cx="551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Stats </a:t>
            </a: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{Satellite}/{Instrument} IR </a:t>
            </a: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Performance </a:t>
            </a:r>
            <a:r>
              <a:rPr lang="en-US" altLang="ja-JP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{Year}</a:t>
            </a:r>
            <a:endParaRPr kumimoji="1" lang="ja-JP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342042" y="3165275"/>
            <a:ext cx="81004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Stats derived 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{Satellite}/{Instrument} 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Re-Analysis Correction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{Link to ATBD} )</a:t>
            </a:r>
            <a:endParaRPr kumimoji="1" lang="en-US" altLang="ja-JP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Radiance: typical scene defined by GSICS for easy inter-comparison of sensors’ inter-calibration biases 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{Notes on validation results (if any) }</a:t>
            </a:r>
          </a:p>
        </p:txBody>
      </p:sp>
      <p:pic>
        <p:nvPicPr>
          <p:cNvPr id="20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8"/>
          <a:stretch/>
        </p:blipFill>
        <p:spPr bwMode="auto">
          <a:xfrm>
            <a:off x="617311" y="4185515"/>
            <a:ext cx="6747737" cy="208844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2959" y="4654487"/>
            <a:ext cx="608031" cy="16129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正方形/長方形 28"/>
          <p:cNvSpPr/>
          <p:nvPr/>
        </p:nvSpPr>
        <p:spPr>
          <a:xfrm>
            <a:off x="7258721" y="941515"/>
            <a:ext cx="18245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</a:t>
            </a:r>
            <a:r>
              <a:rPr lang="en-US" altLang="ja-JP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are k=1) </a:t>
            </a:r>
            <a:endParaRPr kumimoji="1" lang="ja-JP" alt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0" y="10366"/>
            <a:ext cx="4776244" cy="461665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Report Template for IR - Proposal</a:t>
            </a:r>
            <a:endParaRPr kumimoji="1" lang="ja-JP" alt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7311" y="3908516"/>
            <a:ext cx="58025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{Satellite}/{Instrument} Tb biases 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w.r.t.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{Reference} at 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std. radiance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ユーザー定義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B0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33212</TotalTime>
  <Words>3265</Words>
  <Application>Microsoft Office PowerPoint</Application>
  <PresentationFormat>画面に合わせる (4:3)</PresentationFormat>
  <Paragraphs>873</Paragraphs>
  <Slides>27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27</vt:i4>
      </vt:variant>
    </vt:vector>
  </HeadingPairs>
  <TitlesOfParts>
    <vt:vector size="30" baseType="lpstr">
      <vt:lpstr>Default Design</vt:lpstr>
      <vt:lpstr>Office Theme</vt:lpstr>
      <vt:lpstr>1_Office Theme</vt:lpstr>
      <vt:lpstr> Annual GSICS Calibration Report for {Agency}  – action proposal for 2019 GRWG/GDWG Annual Meeting </vt:lpstr>
      <vt:lpstr>Background (1/2)</vt:lpstr>
      <vt:lpstr>Background (2/2)</vt:lpstr>
      <vt:lpstr>Concepts of Annual Report – Template as of 2018-10-31</vt:lpstr>
      <vt:lpstr>PowerPoint プレゼンテーション</vt:lpstr>
      <vt:lpstr>{Year} Annual GSICS Calibration Report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2017 Annual GSICS Calibration Report for EUMETSAT</vt:lpstr>
      <vt:lpstr>Satellite/Instrument Summary - GEO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2017 Annual GSICS Calibration Report for NOAA</vt:lpstr>
      <vt:lpstr>PowerPoint プレゼンテーション</vt:lpstr>
      <vt:lpstr>2017 Annual GSICS Calibration Report for JMA</vt:lpstr>
      <vt:lpstr>Satellite/Instrument Summary - GEO</vt:lpstr>
      <vt:lpstr>PowerPoint プレゼンテーション</vt:lpstr>
      <vt:lpstr>PowerPoint プレゼンテーション</vt:lpstr>
      <vt:lpstr>2017 Annual GSICS Calibration Report for KMA</vt:lpstr>
      <vt:lpstr>PowerPoint プレゼンテーション</vt:lpstr>
      <vt:lpstr>2017 Annual GSICS Calibration Report for ROSHHYDROMET</vt:lpstr>
      <vt:lpstr>Satellite/Instrument Summary - GEO</vt:lpstr>
      <vt:lpstr>PowerPoint プレゼンテーション</vt:lpstr>
    </vt:vector>
  </TitlesOfParts>
  <Company>NOAA / NESDIS / 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Masaya Takahashi</cp:lastModifiedBy>
  <cp:revision>1063</cp:revision>
  <dcterms:created xsi:type="dcterms:W3CDTF">2004-06-10T15:46:18Z</dcterms:created>
  <dcterms:modified xsi:type="dcterms:W3CDTF">2018-11-22T07:35:40Z</dcterms:modified>
</cp:coreProperties>
</file>