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50" r:id="rId3"/>
    <p:sldId id="379" r:id="rId4"/>
    <p:sldId id="419" r:id="rId5"/>
    <p:sldId id="439" r:id="rId6"/>
    <p:sldId id="420" r:id="rId7"/>
    <p:sldId id="421" r:id="rId8"/>
    <p:sldId id="437" r:id="rId9"/>
    <p:sldId id="434" r:id="rId10"/>
    <p:sldId id="425" r:id="rId11"/>
    <p:sldId id="430" r:id="rId12"/>
    <p:sldId id="435" r:id="rId13"/>
    <p:sldId id="436" r:id="rId14"/>
    <p:sldId id="432" r:id="rId15"/>
    <p:sldId id="429" r:id="rId16"/>
    <p:sldId id="428" r:id="rId17"/>
    <p:sldId id="417" r:id="rId18"/>
    <p:sldId id="338" r:id="rId19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  <p15:guide id="17" orient="horz" pos="37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FFFFCC"/>
    <a:srgbClr val="FFFF99"/>
    <a:srgbClr val="4E0B55"/>
    <a:srgbClr val="A2DADE"/>
    <a:srgbClr val="EE2D24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9885" autoAdjust="0"/>
  </p:normalViewPr>
  <p:slideViewPr>
    <p:cSldViewPr snapToGrid="0">
      <p:cViewPr>
        <p:scale>
          <a:sx n="103" d="100"/>
          <a:sy n="103" d="100"/>
        </p:scale>
        <p:origin x="-84" y="-120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orient="horz" pos="370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19 November 2018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8703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19 November 2018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27470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19 November 2018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093467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19/11/2018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17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3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19/11/2018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18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1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6054" y="76200"/>
            <a:ext cx="8543925" cy="551022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99060" y="735870"/>
            <a:ext cx="9187815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9055735" y="6652800"/>
            <a:ext cx="8502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329103" y="6315622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12175" y="914400"/>
            <a:ext cx="9267533" cy="58538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1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0" y="0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9586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9055735" y="6652800"/>
            <a:ext cx="8502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329103" y="6315622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9748" y="89919"/>
            <a:ext cx="8915400" cy="56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914400"/>
            <a:ext cx="89154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64" r:id="rId3"/>
    <p:sldLayoutId id="2147484452" r:id="rId4"/>
    <p:sldLayoutId id="2147484453" r:id="rId5"/>
    <p:sldLayoutId id="2147484454" r:id="rId6"/>
    <p:sldLayoutId id="2147484462" r:id="rId7"/>
    <p:sldLayoutId id="2147484463" r:id="rId8"/>
    <p:sldLayoutId id="2147484455" r:id="rId9"/>
    <p:sldLayoutId id="2147484456" r:id="rId10"/>
    <p:sldLayoutId id="2147484457" r:id="rId11"/>
    <p:sldLayoutId id="2147484458" r:id="rId12"/>
    <p:sldLayoutId id="2147484459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sics.nesdis.noaa.gov/wiki/Development/2014032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star.nesdis.noaa.gov/smcd/GCC/MeetingActions.php" TargetMode="External"/><Relationship Id="rId5" Type="http://schemas.openxmlformats.org/officeDocument/2006/relationships/hyperlink" Target="https://docs.zoho.com/file/564hm59f78ac1c03c4c6693b018c5978686ae" TargetMode="External"/><Relationship Id="rId4" Type="http://schemas.openxmlformats.org/officeDocument/2006/relationships/hyperlink" Target="https://docs.zoho.com/file/4y2upaba8d4d8fea343cbbb35341f1f6adb1b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6"/>
            <a:ext cx="8420100" cy="2186526"/>
          </a:xfrm>
        </p:spPr>
        <p:txBody>
          <a:bodyPr/>
          <a:lstStyle/>
          <a:p>
            <a:r>
              <a:rPr lang="en-IE" sz="6000" b="1" dirty="0" smtClean="0">
                <a:latin typeface="+mn-lt"/>
              </a:rPr>
              <a:t>Outline Agenda</a:t>
            </a:r>
            <a:r>
              <a:rPr lang="en-IE" sz="2800" b="1" dirty="0" smtClean="0">
                <a:latin typeface="+mn-lt"/>
              </a:rPr>
              <a:t> (ver.1.1)</a:t>
            </a:r>
            <a:r>
              <a:rPr lang="en-IE" sz="6000" b="1" dirty="0" smtClean="0">
                <a:latin typeface="+mn-lt"/>
              </a:rPr>
              <a:t/>
            </a:r>
            <a:br>
              <a:rPr lang="en-IE" sz="6000" b="1" dirty="0" smtClean="0">
                <a:latin typeface="+mn-lt"/>
              </a:rPr>
            </a:br>
            <a:r>
              <a:rPr lang="en-IE" sz="3600" b="1" dirty="0" smtClean="0">
                <a:latin typeface="+mn-lt"/>
              </a:rPr>
              <a:t>2019 GSICS Annual </a:t>
            </a:r>
            <a:r>
              <a:rPr lang="en-IE" sz="3600" b="1" dirty="0">
                <a:latin typeface="+mn-lt"/>
              </a:rPr>
              <a:t>M</a:t>
            </a:r>
            <a:r>
              <a:rPr lang="en-IE" sz="3600" b="1" dirty="0" smtClean="0">
                <a:latin typeface="+mn-lt"/>
              </a:rPr>
              <a:t>eeting</a:t>
            </a:r>
            <a:r>
              <a:rPr lang="en-IE" sz="3200" dirty="0" smtClean="0">
                <a:latin typeface="+mn-lt"/>
              </a:rPr>
              <a:t/>
            </a:r>
            <a:br>
              <a:rPr lang="en-IE" sz="3200" dirty="0" smtClean="0">
                <a:latin typeface="+mn-lt"/>
              </a:rPr>
            </a:br>
            <a:r>
              <a:rPr lang="en-IE" sz="3200" dirty="0" err="1" smtClean="0">
                <a:latin typeface="+mn-lt"/>
              </a:rPr>
              <a:t>Frascati</a:t>
            </a:r>
            <a:r>
              <a:rPr lang="en-IE" sz="3200" dirty="0" smtClean="0">
                <a:latin typeface="+mn-lt"/>
              </a:rPr>
              <a:t>, Italy</a:t>
            </a:r>
            <a:br>
              <a:rPr lang="en-IE" sz="3200" dirty="0" smtClean="0">
                <a:latin typeface="+mn-lt"/>
              </a:rPr>
            </a:br>
            <a:r>
              <a:rPr lang="en-IE" sz="3200" dirty="0" smtClean="0">
                <a:latin typeface="+mn-lt"/>
              </a:rPr>
              <a:t>4-8 March 2019</a:t>
            </a:r>
            <a:endParaRPr lang="en-GB" sz="6000" dirty="0" smtClean="0">
              <a:latin typeface="+mn-lt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1126" y="559293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13 November 2018</a:t>
            </a:r>
          </a:p>
          <a:p>
            <a:pPr algn="ctr"/>
            <a:r>
              <a:rPr lang="en-US" altLang="ko-KR" sz="2400" b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Updated 14 November 2018</a:t>
            </a:r>
            <a:endParaRPr lang="ko-KR" altLang="en-US" sz="2400" b="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GRWG (VIS/NIR)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825581"/>
            <a:ext cx="9267533" cy="495219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WED </a:t>
            </a:r>
            <a:r>
              <a:rPr lang="en-GB" altLang="ko-KR" sz="2800" b="1" i="1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day-3) – </a:t>
            </a:r>
            <a:r>
              <a:rPr lang="en-GB" altLang="ko-KR" sz="2400" b="1" i="1" dirty="0" smtClean="0">
                <a:solidFill>
                  <a:srgbClr val="3333FF"/>
                </a:solidFill>
                <a:latin typeface="+mn-lt"/>
              </a:rPr>
              <a:t>Dave </a:t>
            </a:r>
            <a:r>
              <a:rPr lang="en-GB" altLang="ko-KR" sz="2400" b="1" i="1" dirty="0" err="1" smtClean="0">
                <a:solidFill>
                  <a:srgbClr val="3333FF"/>
                </a:solidFill>
                <a:latin typeface="+mn-lt"/>
              </a:rPr>
              <a:t>Doelling</a:t>
            </a:r>
            <a:r>
              <a:rPr lang="en-GB" altLang="ko-KR" sz="2400" b="1" i="1" dirty="0" smtClean="0">
                <a:solidFill>
                  <a:srgbClr val="3333FF"/>
                </a:solidFill>
                <a:latin typeface="+mn-lt"/>
              </a:rPr>
              <a:t> / Tom Stone</a:t>
            </a:r>
            <a:endParaRPr lang="en-US" altLang="ko-KR" sz="2800" dirty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1100" dirty="0" smtClean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67880" y="1383643"/>
            <a:ext cx="9291765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000" i="1" dirty="0" smtClean="0">
                <a:solidFill>
                  <a:schemeClr val="tx1"/>
                </a:solidFill>
                <a:latin typeface="+mn-lt"/>
              </a:rPr>
              <a:t>Proposed topics at 2019 Annual Meeting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b="0" dirty="0" smtClean="0">
                <a:solidFill>
                  <a:srgbClr val="FF0000"/>
                </a:solidFill>
                <a:latin typeface="+mn-lt"/>
              </a:rPr>
              <a:t>Lunar Calibration </a:t>
            </a:r>
            <a:r>
              <a:rPr lang="en-US" altLang="ja-JP" sz="1800" b="0" dirty="0" smtClean="0">
                <a:solidFill>
                  <a:srgbClr val="FF0000"/>
                </a:solidFill>
                <a:latin typeface="+mn-lt"/>
              </a:rPr>
              <a:t>(AM or PM)</a:t>
            </a: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Update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on </a:t>
            </a:r>
            <a:r>
              <a:rPr lang="en-US" altLang="ja-JP" sz="2000" b="0" dirty="0">
                <a:solidFill>
                  <a:srgbClr val="3333FF"/>
                </a:solidFill>
                <a:latin typeface="+mn-lt"/>
              </a:rPr>
              <a:t>GIRO validation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against ROLO (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Tom)</a:t>
            </a: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Calibration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against </a:t>
            </a:r>
            <a:r>
              <a:rPr lang="en-US" altLang="ja-JP" sz="2000" b="0" dirty="0">
                <a:solidFill>
                  <a:srgbClr val="3333FF"/>
                </a:solidFill>
                <a:latin typeface="+mn-lt"/>
              </a:rPr>
              <a:t>lunar radiance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NOAA)</a:t>
            </a:r>
            <a:endParaRPr lang="en-US" altLang="ja-JP" sz="2000" b="0" dirty="0">
              <a:solidFill>
                <a:schemeClr val="tx1"/>
              </a:solidFill>
              <a:latin typeface="+mn-lt"/>
            </a:endParaRP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Lunar </a:t>
            </a:r>
            <a:r>
              <a:rPr lang="en-US" altLang="ja-JP" sz="2000" b="0" dirty="0">
                <a:solidFill>
                  <a:srgbClr val="3333FF"/>
                </a:solidFill>
                <a:latin typeface="+mn-lt"/>
              </a:rPr>
              <a:t>MTF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 (</a:t>
            </a:r>
            <a:r>
              <a:rPr lang="en-US" altLang="ja-JP" sz="2000" b="0" dirty="0" err="1">
                <a:solidFill>
                  <a:schemeClr val="tx1"/>
                </a:solidFill>
                <a:latin typeface="+mn-lt"/>
              </a:rPr>
              <a:t>Fangfang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, others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?)</a:t>
            </a: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rgbClr val="3333FF"/>
                </a:solidFill>
                <a:latin typeface="+mn-lt"/>
              </a:rPr>
              <a:t>Lunar </a:t>
            </a:r>
            <a:r>
              <a:rPr lang="en-US" altLang="ja-JP" sz="2000" b="0" dirty="0">
                <a:solidFill>
                  <a:srgbClr val="3333FF"/>
                </a:solidFill>
                <a:latin typeface="+mn-lt"/>
              </a:rPr>
              <a:t>irradiance model 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using aerosol photometer data (ESA) =&gt; Mini Conference</a:t>
            </a: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Inter-band calibration?</a:t>
            </a: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err="1" smtClean="0">
                <a:solidFill>
                  <a:schemeClr val="tx1"/>
                </a:solidFill>
                <a:latin typeface="+mn-lt"/>
              </a:rPr>
              <a:t>Straylight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 characterization?</a:t>
            </a:r>
            <a:endParaRPr lang="en-US" altLang="ja-JP" sz="2000" b="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b="0" dirty="0" smtClean="0">
                <a:solidFill>
                  <a:srgbClr val="FF0000"/>
                </a:solidFill>
                <a:latin typeface="+mn-lt"/>
              </a:rPr>
              <a:t>Other VIS/NIR Calibration </a:t>
            </a:r>
            <a:r>
              <a:rPr lang="en-US" altLang="ja-JP" sz="1800" b="0" dirty="0" smtClean="0">
                <a:solidFill>
                  <a:srgbClr val="FF0000"/>
                </a:solidFill>
                <a:latin typeface="+mn-lt"/>
              </a:rPr>
              <a:t>(AM or PM)</a:t>
            </a: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rgbClr val="FF0000"/>
                </a:solidFill>
                <a:latin typeface="+mn-lt"/>
              </a:rPr>
              <a:t>NPP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VIIRS as the 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VIS/NIR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reference instrument: </a:t>
            </a:r>
            <a:r>
              <a:rPr lang="en-US" altLang="ja-JP" sz="2000" b="0" dirty="0">
                <a:solidFill>
                  <a:srgbClr val="3333FF"/>
                </a:solidFill>
                <a:latin typeface="+mn-lt"/>
              </a:rPr>
              <a:t>NOAA </a:t>
            </a:r>
            <a:r>
              <a:rPr lang="en-US" altLang="ja-JP" sz="2000" b="0" dirty="0" smtClean="0">
                <a:solidFill>
                  <a:srgbClr val="3333FF"/>
                </a:solidFill>
                <a:latin typeface="+mn-lt"/>
              </a:rPr>
              <a:t>v2 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processing (invite </a:t>
            </a:r>
            <a:r>
              <a:rPr lang="en-US" altLang="ja-JP" sz="2000" b="0" dirty="0" err="1">
                <a:solidFill>
                  <a:schemeClr val="tx1"/>
                </a:solidFill>
                <a:latin typeface="+mn-lt"/>
              </a:rPr>
              <a:t>Changyong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 Cao from NOAA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?) =&gt; could be discussed in Plenary</a:t>
            </a:r>
            <a:endParaRPr lang="en-US" altLang="ja-JP" sz="2000" b="0" dirty="0">
              <a:solidFill>
                <a:schemeClr val="tx1"/>
              </a:solidFill>
              <a:latin typeface="+mn-lt"/>
            </a:endParaRP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Calibration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against </a:t>
            </a:r>
            <a:r>
              <a:rPr lang="en-US" altLang="ja-JP" sz="2000" b="0" dirty="0">
                <a:solidFill>
                  <a:srgbClr val="3333FF"/>
                </a:solidFill>
                <a:latin typeface="+mn-lt"/>
              </a:rPr>
              <a:t>Rayleigh scattering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(Bertrand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Calibration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against </a:t>
            </a:r>
            <a:r>
              <a:rPr lang="en-US" altLang="ja-JP" sz="2000" b="0" dirty="0" smtClean="0">
                <a:solidFill>
                  <a:srgbClr val="3333FF"/>
                </a:solidFill>
                <a:latin typeface="+mn-lt"/>
              </a:rPr>
              <a:t>DCC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, incl. paper submission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(Dave)</a:t>
            </a:r>
          </a:p>
        </p:txBody>
      </p:sp>
    </p:spTree>
    <p:extLst>
      <p:ext uri="{BB962C8B-B14F-4D97-AF65-F5344CB8AC3E}">
        <p14:creationId xmlns:p14="http://schemas.microsoft.com/office/powerpoint/2010/main" val="17383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GRWG (MW)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825581"/>
            <a:ext cx="9267533" cy="5853816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WED </a:t>
            </a:r>
            <a:r>
              <a:rPr lang="en-GB" altLang="ko-KR" sz="2800" b="1" i="1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day-3) – </a:t>
            </a:r>
            <a:r>
              <a:rPr lang="en-GB" altLang="ko-KR" sz="2800" b="1" i="1" dirty="0" smtClean="0">
                <a:solidFill>
                  <a:srgbClr val="3333FF"/>
                </a:solidFill>
                <a:latin typeface="+mn-lt"/>
              </a:rPr>
              <a:t>Ralph Ferraro / </a:t>
            </a:r>
            <a:r>
              <a:rPr lang="en-GB" altLang="ko-KR" sz="2800" b="1" i="1" dirty="0" err="1" smtClean="0">
                <a:solidFill>
                  <a:srgbClr val="3333FF"/>
                </a:solidFill>
                <a:latin typeface="+mn-lt"/>
              </a:rPr>
              <a:t>Qifeng</a:t>
            </a:r>
            <a:r>
              <a:rPr lang="en-GB" altLang="ko-KR" sz="2800" b="1" i="1" dirty="0" smtClean="0">
                <a:solidFill>
                  <a:srgbClr val="3333FF"/>
                </a:solidFill>
                <a:latin typeface="+mn-lt"/>
              </a:rPr>
              <a:t> Lu (1/2)</a:t>
            </a:r>
            <a:endParaRPr lang="en-US" altLang="ko-KR" sz="2800" dirty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1100" dirty="0" smtClean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67880" y="1346699"/>
            <a:ext cx="9291765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2000" i="1" dirty="0" smtClean="0">
                <a:solidFill>
                  <a:schemeClr val="tx1"/>
                </a:solidFill>
                <a:latin typeface="+mn-lt"/>
              </a:rPr>
              <a:t>Topics at 2019 Annual Meeting – Tentative thoughts</a:t>
            </a:r>
          </a:p>
          <a:p>
            <a:pPr marL="268288" indent="-268288">
              <a:lnSpc>
                <a:spcPct val="130000"/>
              </a:lnSpc>
              <a:buFont typeface="Wingdings" panose="05000000000000000000" pitchFamily="2" charset="2"/>
              <a:buChar char="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We 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could potentially go </a:t>
            </a:r>
            <a:r>
              <a:rPr lang="en-US" altLang="ja-JP" sz="1800" b="0" dirty="0" smtClean="0">
                <a:solidFill>
                  <a:srgbClr val="3333FF"/>
                </a:solidFill>
                <a:latin typeface="+mn-lt"/>
              </a:rPr>
              <a:t>ALL DAY</a:t>
            </a:r>
          </a:p>
          <a:p>
            <a:pPr marL="268288" indent="-268288">
              <a:lnSpc>
                <a:spcPct val="130000"/>
              </a:lnSpc>
              <a:buFont typeface="Wingdings" panose="05000000000000000000" pitchFamily="2" charset="2"/>
              <a:buChar char="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We have the </a:t>
            </a:r>
            <a:r>
              <a:rPr lang="en-US" altLang="ja-JP" sz="1800" b="0" dirty="0" smtClean="0">
                <a:solidFill>
                  <a:srgbClr val="3333FF"/>
                </a:solidFill>
                <a:latin typeface="+mn-lt"/>
              </a:rPr>
              <a:t>action from CGMS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and we propose a special session….</a:t>
            </a:r>
          </a:p>
          <a:p>
            <a:pPr marL="268288">
              <a:lnSpc>
                <a:spcPct val="130000"/>
              </a:lnSpc>
            </a:pPr>
            <a:r>
              <a:rPr lang="en-US" altLang="ja-JP" sz="1600" b="0" i="1" dirty="0" smtClean="0">
                <a:solidFill>
                  <a:schemeClr val="tx1"/>
                </a:solidFill>
                <a:latin typeface="+mn-lt"/>
              </a:rPr>
              <a:t>“</a:t>
            </a:r>
            <a:r>
              <a:rPr lang="en-US" altLang="ja-JP" sz="1600" b="0" i="1" dirty="0">
                <a:solidFill>
                  <a:schemeClr val="tx1"/>
                </a:solidFill>
                <a:latin typeface="+mn-lt"/>
              </a:rPr>
              <a:t>GSICS is requested to </a:t>
            </a:r>
            <a:r>
              <a:rPr lang="en-US" altLang="ja-JP" sz="1600" b="0" i="1" dirty="0" err="1">
                <a:solidFill>
                  <a:srgbClr val="3333FF"/>
                </a:solidFill>
                <a:latin typeface="+mn-lt"/>
              </a:rPr>
              <a:t>organise</a:t>
            </a:r>
            <a:r>
              <a:rPr lang="en-US" altLang="ja-JP" sz="1600" b="0" i="1" dirty="0">
                <a:solidFill>
                  <a:srgbClr val="3333FF"/>
                </a:solidFill>
                <a:latin typeface="+mn-lt"/>
              </a:rPr>
              <a:t> an expert meeting on the </a:t>
            </a:r>
            <a:r>
              <a:rPr lang="en-US" altLang="ja-JP" sz="1600" b="0" i="1" dirty="0" err="1">
                <a:solidFill>
                  <a:srgbClr val="3333FF"/>
                </a:solidFill>
                <a:latin typeface="+mn-lt"/>
              </a:rPr>
              <a:t>intercalibration</a:t>
            </a:r>
            <a:r>
              <a:rPr lang="en-US" altLang="ja-JP" sz="1600" b="0" i="1" dirty="0">
                <a:solidFill>
                  <a:srgbClr val="3333FF"/>
                </a:solidFill>
                <a:latin typeface="+mn-lt"/>
              </a:rPr>
              <a:t> of operational PMW sensors</a:t>
            </a:r>
            <a:r>
              <a:rPr lang="en-US" altLang="ja-JP" sz="1600" b="0" i="1" dirty="0">
                <a:solidFill>
                  <a:schemeClr val="tx1"/>
                </a:solidFill>
                <a:latin typeface="+mn-lt"/>
              </a:rPr>
              <a:t> to meet the WIGOS 2040 targets for a coordinated effort to share information on current and future PMW instruments and report to </a:t>
            </a:r>
            <a:r>
              <a:rPr lang="en-US" altLang="ja-JP" sz="1600" b="0" i="1" dirty="0" smtClean="0">
                <a:solidFill>
                  <a:schemeClr val="tx1"/>
                </a:solidFill>
                <a:latin typeface="+mn-lt"/>
              </a:rPr>
              <a:t>CGMS-47.”</a:t>
            </a:r>
            <a:endParaRPr lang="en-US" altLang="ja-JP" sz="1600" b="0" i="1" dirty="0">
              <a:solidFill>
                <a:schemeClr val="tx1"/>
              </a:solidFill>
              <a:latin typeface="+mn-lt"/>
            </a:endParaRPr>
          </a:p>
          <a:p>
            <a:pPr marL="534988" indent="-26670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Depending on virtual attendance (can ESA support this?), we may have to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span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the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session across morning and afternoon</a:t>
            </a:r>
          </a:p>
          <a:p>
            <a:pPr marL="534988" indent="-26670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Invite list would include anyone who attends the meeting, who our group proposes.  A tentative additional list includes:</a:t>
            </a:r>
          </a:p>
          <a:p>
            <a:pPr marL="803275" indent="-268288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ja-JP" sz="1600" b="0" dirty="0" err="1">
                <a:solidFill>
                  <a:schemeClr val="tx1"/>
                </a:solidFill>
                <a:latin typeface="+mn-lt"/>
              </a:rPr>
              <a:t>Qifeng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 Lu (CMA) </a:t>
            </a:r>
            <a:r>
              <a:rPr lang="en-US" altLang="ja-JP" sz="1600" b="0" dirty="0">
                <a:solidFill>
                  <a:schemeClr val="tx1"/>
                </a:solidFill>
              </a:rPr>
              <a:t>–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leads this activity</a:t>
            </a:r>
          </a:p>
          <a:p>
            <a:pPr marL="803275" indent="-268288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Rachael </a:t>
            </a:r>
            <a:r>
              <a:rPr lang="en-US" altLang="ja-JP" sz="1600" b="0" dirty="0" err="1">
                <a:solidFill>
                  <a:schemeClr val="tx1"/>
                </a:solidFill>
                <a:latin typeface="+mn-lt"/>
              </a:rPr>
              <a:t>Kroodsma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 (NASA) – XCAL contact + GMI experience</a:t>
            </a:r>
          </a:p>
          <a:p>
            <a:pPr marL="803275" indent="-268288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Misako </a:t>
            </a:r>
            <a:r>
              <a:rPr lang="en-US" altLang="ja-JP" sz="1600" b="0" dirty="0" err="1">
                <a:solidFill>
                  <a:schemeClr val="tx1"/>
                </a:solidFill>
                <a:latin typeface="+mn-lt"/>
              </a:rPr>
              <a:t>Kachi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 (JAXA) – AMSR experience</a:t>
            </a:r>
          </a:p>
          <a:p>
            <a:pPr marL="803275" indent="-268288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Jun Park (KMA) – AMSR inter-calibration experience</a:t>
            </a:r>
          </a:p>
          <a:p>
            <a:pPr marL="803275" indent="-268288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Tim </a:t>
            </a:r>
            <a:r>
              <a:rPr lang="en-US" altLang="ja-JP" sz="1600" b="0" dirty="0" err="1">
                <a:solidFill>
                  <a:schemeClr val="tx1"/>
                </a:solidFill>
                <a:latin typeface="+mn-lt"/>
              </a:rPr>
              <a:t>Hewison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 (EUMETSAT) – Experience with NRT GSICS products</a:t>
            </a:r>
          </a:p>
          <a:p>
            <a:pPr marL="803275" indent="-268288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Others?? </a:t>
            </a:r>
            <a:r>
              <a:rPr lang="en-US" altLang="ja-JP" sz="1600" b="0" dirty="0">
                <a:solidFill>
                  <a:schemeClr val="tx1"/>
                </a:solidFill>
              </a:rPr>
              <a:t>–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Ralph, Cheng-</a:t>
            </a:r>
            <a:r>
              <a:rPr lang="en-US" altLang="ja-JP" sz="1600" b="0" dirty="0" err="1">
                <a:solidFill>
                  <a:schemeClr val="tx1"/>
                </a:solidFill>
                <a:latin typeface="+mn-lt"/>
              </a:rPr>
              <a:t>Zhi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, Wes Berg, </a:t>
            </a:r>
            <a:r>
              <a:rPr lang="en-US" altLang="ja-JP" sz="1600" b="0" dirty="0" err="1">
                <a:solidFill>
                  <a:schemeClr val="tx1"/>
                </a:solidFill>
                <a:latin typeface="+mn-lt"/>
              </a:rPr>
              <a:t>Viju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?  ESA person?  Paul Chang (</a:t>
            </a:r>
            <a:r>
              <a:rPr lang="en-US" altLang="ja-JP" sz="1600" b="0" dirty="0" err="1">
                <a:solidFill>
                  <a:schemeClr val="tx1"/>
                </a:solidFill>
                <a:latin typeface="+mn-lt"/>
              </a:rPr>
              <a:t>WindSat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, AMSR),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??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789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GRWG (MW)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825581"/>
            <a:ext cx="9267533" cy="5853816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WED </a:t>
            </a:r>
            <a:r>
              <a:rPr lang="en-GB" altLang="ko-KR" sz="2800" b="1" i="1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day-3) – </a:t>
            </a:r>
            <a:r>
              <a:rPr lang="en-GB" altLang="ko-KR" sz="2800" b="1" i="1" dirty="0" smtClean="0">
                <a:solidFill>
                  <a:srgbClr val="3333FF"/>
                </a:solidFill>
                <a:latin typeface="+mn-lt"/>
              </a:rPr>
              <a:t>Ralph Ferraro / </a:t>
            </a:r>
            <a:r>
              <a:rPr lang="en-GB" altLang="ko-KR" sz="2800" b="1" i="1" dirty="0" err="1" smtClean="0">
                <a:solidFill>
                  <a:srgbClr val="3333FF"/>
                </a:solidFill>
                <a:latin typeface="+mn-lt"/>
              </a:rPr>
              <a:t>Qifeng</a:t>
            </a:r>
            <a:r>
              <a:rPr lang="en-GB" altLang="ko-KR" sz="2800" b="1" i="1" dirty="0" smtClean="0">
                <a:solidFill>
                  <a:srgbClr val="3333FF"/>
                </a:solidFill>
                <a:latin typeface="+mn-lt"/>
              </a:rPr>
              <a:t> Lu (2/2)</a:t>
            </a:r>
            <a:endParaRPr lang="en-US" altLang="ko-KR" sz="2800" dirty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1100" dirty="0" smtClean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67880" y="1346699"/>
            <a:ext cx="9291765" cy="382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>
              <a:lnSpc>
                <a:spcPct val="120000"/>
              </a:lnSpc>
            </a:pPr>
            <a:endParaRPr lang="en-US" altLang="ja-JP" sz="1800" b="0" dirty="0" smtClean="0">
              <a:solidFill>
                <a:schemeClr val="tx1"/>
              </a:solidFill>
              <a:latin typeface="+mn-lt"/>
            </a:endParaRPr>
          </a:p>
          <a:p>
            <a:pPr marL="461963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Introduction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and Action 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Item/Discussion, to include: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CEOS WGCV progress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SNO best practice as a GSICS deliverable</a:t>
            </a:r>
          </a:p>
          <a:p>
            <a:pPr marL="633413" lvl="1">
              <a:lnSpc>
                <a:spcPct val="120000"/>
              </a:lnSpc>
            </a:pPr>
            <a:endParaRPr lang="en-US" altLang="ja-JP" sz="1800" b="0" dirty="0" smtClean="0">
              <a:solidFill>
                <a:schemeClr val="tx1"/>
              </a:solidFill>
              <a:latin typeface="+mn-lt"/>
            </a:endParaRPr>
          </a:p>
          <a:p>
            <a:pPr marL="461963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Science/topical updates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Host agency could have 2-3 topics =&gt; ESA to check potential topics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N20 ATMS update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 err="1" smtClean="0">
                <a:solidFill>
                  <a:schemeClr val="tx1"/>
                </a:solidFill>
                <a:latin typeface="+mn-lt"/>
              </a:rPr>
              <a:t>Metop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-C AMSU/MHS status and early results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Others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endParaRPr lang="en-US" altLang="ja-JP" sz="18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546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GRWG (IR)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63" y="738496"/>
            <a:ext cx="9267533" cy="606055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THU </a:t>
            </a:r>
            <a:r>
              <a:rPr lang="en-GB" altLang="ko-KR" sz="2800" b="1" i="1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day-4) – </a:t>
            </a:r>
            <a:r>
              <a:rPr lang="en-GB" altLang="ko-KR" sz="2800" b="1" i="1" dirty="0" err="1" smtClean="0">
                <a:solidFill>
                  <a:srgbClr val="3333FF"/>
                </a:solidFill>
                <a:latin typeface="+mn-lt"/>
              </a:rPr>
              <a:t>Likun</a:t>
            </a:r>
            <a:r>
              <a:rPr lang="en-GB" altLang="ko-KR" sz="2800" b="1" i="1" dirty="0" smtClean="0">
                <a:solidFill>
                  <a:srgbClr val="3333FF"/>
                </a:solidFill>
                <a:latin typeface="+mn-lt"/>
              </a:rPr>
              <a:t> Wang / Tim </a:t>
            </a:r>
            <a:r>
              <a:rPr lang="en-GB" altLang="ko-KR" sz="2800" b="1" i="1" dirty="0" err="1" smtClean="0">
                <a:solidFill>
                  <a:srgbClr val="3333FF"/>
                </a:solidFill>
                <a:latin typeface="+mn-lt"/>
              </a:rPr>
              <a:t>Hewison</a:t>
            </a:r>
            <a:endParaRPr lang="en-US" altLang="ko-KR" sz="2800" dirty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1100" dirty="0" smtClean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24337" y="1146402"/>
            <a:ext cx="9291765" cy="607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>
              <a:lnSpc>
                <a:spcPct val="120000"/>
              </a:lnSpc>
            </a:pPr>
            <a:r>
              <a:rPr lang="en-US" altLang="ja-JP" sz="2000" i="1" dirty="0" smtClean="0">
                <a:solidFill>
                  <a:schemeClr val="tx1"/>
                </a:solidFill>
                <a:latin typeface="+mn-lt"/>
              </a:rPr>
              <a:t>Proposed Topics at 2019 Annual Meeting</a:t>
            </a:r>
          </a:p>
          <a:p>
            <a:pPr marL="461963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Cal/Val status/results on the latest or future instruments: 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Hyperspectral instruments 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FY-4A/GIIRS and FY-3D/HIRAS (CMA)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err="1">
                <a:solidFill>
                  <a:schemeClr val="tx1"/>
                </a:solidFill>
                <a:latin typeface="+mn-lt"/>
              </a:rPr>
              <a:t>MetOp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-C/IASI (CNES and EUMETSAT)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IASI/NG (CNES) or MTG-S (ESA)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Narrow- or broad band instrument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Sentinel-3 (EUMETSAT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), GOES-17/ABI (NOAA), …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461963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Inter-calibration for hyperspectral IR instruments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Inter-calibration difference (web meeting planned) 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IASI (3), </a:t>
            </a:r>
            <a:r>
              <a:rPr lang="en-US" altLang="ja-JP" sz="1600" b="0" dirty="0" err="1">
                <a:solidFill>
                  <a:schemeClr val="tx1"/>
                </a:solidFill>
                <a:latin typeface="+mn-lt"/>
              </a:rPr>
              <a:t>CrIS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 (2), AIRS(1), GIIRS(GEO), HIRAS(1)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err="1">
                <a:solidFill>
                  <a:schemeClr val="tx1"/>
                </a:solidFill>
                <a:latin typeface="+mn-lt"/>
              </a:rPr>
              <a:t>IRRefUTable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Report (web meeting)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The way forward (reprocessing, FCDR ideas)   </a:t>
            </a:r>
          </a:p>
          <a:p>
            <a:pPr marL="461963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Inter-calibration for LEO and GEO broad- and narrow-band IR bands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Issues, products, new findings, and the way forward of LEO-GEO and GEO-GEO comparison 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Updates on research topics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Collocation, Gap filling, SRF retrievals, and Budget 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and uncertainty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analysis 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461963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Action review from last year’s meeting</a:t>
            </a:r>
          </a:p>
          <a:p>
            <a:pPr marL="461963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New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ideas and topics  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endParaRPr lang="en-US" altLang="ja-JP" sz="16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52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GRWG (UV)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825581"/>
            <a:ext cx="9267533" cy="521118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THU </a:t>
            </a:r>
            <a:r>
              <a:rPr lang="en-GB" altLang="ko-KR" sz="2800" b="1" i="1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day-4) – </a:t>
            </a:r>
            <a:r>
              <a:rPr lang="en-GB" altLang="ko-KR" sz="2800" b="1" i="1" dirty="0" smtClean="0">
                <a:solidFill>
                  <a:srgbClr val="3333FF"/>
                </a:solidFill>
                <a:latin typeface="+mn-lt"/>
              </a:rPr>
              <a:t>Rosemary Munro / Larry Flynn</a:t>
            </a:r>
          </a:p>
          <a:p>
            <a:pPr marL="0" indent="0">
              <a:buNone/>
            </a:pPr>
            <a:endParaRPr lang="en-GB" sz="1100" dirty="0" smtClean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67880" y="1346699"/>
            <a:ext cx="9513429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000" b="0" i="1" dirty="0" smtClean="0">
                <a:solidFill>
                  <a:srgbClr val="FF0000"/>
                </a:solidFill>
                <a:latin typeface="+mn-lt"/>
              </a:rPr>
              <a:t>NOAA’s Suggestion for 2019 Annual </a:t>
            </a:r>
            <a:r>
              <a:rPr lang="en-US" altLang="ja-JP" sz="2000" b="0" i="1" dirty="0">
                <a:solidFill>
                  <a:srgbClr val="FF0000"/>
                </a:solidFill>
                <a:latin typeface="+mn-lt"/>
              </a:rPr>
              <a:t>Meeting</a:t>
            </a:r>
          </a:p>
          <a:p>
            <a:pPr marL="360363" indent="-18415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 UV Project Reports</a:t>
            </a:r>
          </a:p>
          <a:p>
            <a:pPr marL="628650" indent="-268288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Solar / Reflectivity / 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Initial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Residuals / 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Calibration Best Practices</a:t>
            </a:r>
          </a:p>
          <a:p>
            <a:pPr marL="360363" indent="-18415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Sentinel 5P </a:t>
            </a:r>
            <a:r>
              <a:rPr lang="en-US" altLang="ja-JP" sz="1800" b="0" dirty="0" err="1" smtClean="0">
                <a:solidFill>
                  <a:schemeClr val="tx1"/>
                </a:solidFill>
                <a:latin typeface="+mn-lt"/>
              </a:rPr>
              <a:t>TropOMI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,  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NOAA-20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OMPS,  </a:t>
            </a:r>
            <a:r>
              <a:rPr lang="en-US" altLang="ja-JP" sz="1800" b="0" dirty="0" err="1">
                <a:solidFill>
                  <a:schemeClr val="tx1"/>
                </a:solidFill>
                <a:latin typeface="+mn-lt"/>
              </a:rPr>
              <a:t>Metop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-C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GOME-2,  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GF-5 EMI,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FY-3F 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OMS-N &amp; OMS-L</a:t>
            </a:r>
          </a:p>
          <a:p>
            <a:pPr marL="360363" indent="-18415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 UV in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GEO/L1 Orbits</a:t>
            </a:r>
          </a:p>
          <a:p>
            <a:pPr marL="360363" indent="-18415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Reference Solar Spectra</a:t>
            </a:r>
          </a:p>
        </p:txBody>
      </p:sp>
    </p:spTree>
    <p:extLst>
      <p:ext uri="{BB962C8B-B14F-4D97-AF65-F5344CB8AC3E}">
        <p14:creationId xmlns:p14="http://schemas.microsoft.com/office/powerpoint/2010/main" val="41779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GDWG</a:t>
            </a:r>
            <a:endParaRPr lang="en-GB" sz="4000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2615" y="935378"/>
            <a:ext cx="9463385" cy="5516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i="1" dirty="0" smtClean="0">
                <a:solidFill>
                  <a:srgbClr val="C00000"/>
                </a:solidFill>
                <a:latin typeface="+mn-lt"/>
              </a:rPr>
              <a:t>WED (</a:t>
            </a:r>
            <a:r>
              <a:rPr lang="en-GB" sz="2800" b="1" i="1" dirty="0">
                <a:solidFill>
                  <a:srgbClr val="C00000"/>
                </a:solidFill>
                <a:latin typeface="+mn-lt"/>
              </a:rPr>
              <a:t>day-3) ~ </a:t>
            </a:r>
            <a:r>
              <a:rPr lang="en-GB" sz="2800" b="1" i="1" dirty="0" smtClean="0">
                <a:solidFill>
                  <a:srgbClr val="C00000"/>
                </a:solidFill>
                <a:latin typeface="+mn-lt"/>
              </a:rPr>
              <a:t>THU (</a:t>
            </a:r>
            <a:r>
              <a:rPr lang="en-GB" sz="2800" b="1" i="1" dirty="0">
                <a:solidFill>
                  <a:srgbClr val="C00000"/>
                </a:solidFill>
                <a:latin typeface="+mn-lt"/>
              </a:rPr>
              <a:t>day-4</a:t>
            </a:r>
            <a:r>
              <a:rPr lang="en-GB" sz="2800" b="1" i="1" dirty="0" smtClean="0">
                <a:solidFill>
                  <a:srgbClr val="C00000"/>
                </a:solidFill>
                <a:latin typeface="+mn-lt"/>
              </a:rPr>
              <a:t>)</a:t>
            </a:r>
            <a:r>
              <a:rPr lang="en-GB" altLang="ko-KR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GB" altLang="ko-KR" b="1" i="1" dirty="0">
                <a:solidFill>
                  <a:srgbClr val="C00000"/>
                </a:solidFill>
                <a:latin typeface="+mn-lt"/>
              </a:rPr>
              <a:t>–</a:t>
            </a:r>
            <a:r>
              <a:rPr lang="en-GB" b="1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GB" altLang="ko-KR" sz="2600" b="1" i="1" dirty="0" smtClean="0">
                <a:solidFill>
                  <a:srgbClr val="3333FF"/>
                </a:solidFill>
                <a:latin typeface="+mn-lt"/>
              </a:rPr>
              <a:t>Masaya Takahashi</a:t>
            </a:r>
            <a:endParaRPr lang="en-GB" sz="1100" dirty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67880" y="1607385"/>
            <a:ext cx="929176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GDWG Baseline Reviews – actions, website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, products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metadata/structures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GSICS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Collaboration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Servers</a:t>
            </a:r>
            <a:endParaRPr lang="en-US" altLang="ja-JP" sz="1600" b="0" dirty="0" smtClean="0">
              <a:solidFill>
                <a:schemeClr val="tx1"/>
              </a:solidFill>
              <a:latin typeface="+mn-lt"/>
            </a:endParaRPr>
          </a:p>
          <a:p>
            <a:pPr marL="919163" lvl="1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Configuration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data 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access </a:t>
            </a: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services, and mirroring (CMA, EUMETSAT, ISRO, NOAA)</a:t>
            </a:r>
          </a:p>
          <a:p>
            <a:pPr marL="919163" lvl="1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PICS/SNO data extraction function</a:t>
            </a:r>
          </a:p>
          <a:p>
            <a:pPr marL="919163" lvl="1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Data Dissemination</a:t>
            </a:r>
            <a:endParaRPr lang="en-US" altLang="ja-JP" sz="1400" b="0" dirty="0">
              <a:solidFill>
                <a:schemeClr val="tx1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How EUMETSAT’s pathfinder activities would benefit GSICS (EUMETSAT)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Visualization of GSICS Products</a:t>
            </a:r>
          </a:p>
          <a:p>
            <a:pPr marL="895350" indent="-2667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Updating progress of GSICS Plotting Tool (EUMETSAT)</a:t>
            </a:r>
          </a:p>
          <a:p>
            <a:pPr marL="895350" indent="-2667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Implementation on GSICS Product Catalog (NOAA)</a:t>
            </a:r>
            <a:endParaRPr lang="en-US" altLang="ja-JP" sz="1600" b="0" dirty="0" smtClean="0">
              <a:solidFill>
                <a:schemeClr val="tx1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ESA’s activities relevant to GDWG activities =&gt; ESA to check</a:t>
            </a:r>
          </a:p>
          <a:p>
            <a:pPr marL="901700" indent="-269875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E.g., data center, websites, metadata conventions for ESA’s products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Use 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of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GitHub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 for GSICS developments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Event logging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Action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tracking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 (NOAA)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Access for GSICS on Clouds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(NOAA)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GSICS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websites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 (Wiki, WMO GSICS Portal)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Instrument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Performance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Monitoring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 system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Plenary Session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914400"/>
            <a:ext cx="9493825" cy="5597236"/>
          </a:xfrm>
        </p:spPr>
        <p:txBody>
          <a:bodyPr/>
          <a:lstStyle/>
          <a:p>
            <a:pPr marL="0" indent="0">
              <a:buNone/>
            </a:pPr>
            <a:r>
              <a:rPr lang="en-GB" sz="2800" b="1" i="1" dirty="0" smtClean="0">
                <a:solidFill>
                  <a:srgbClr val="C00000"/>
                </a:solidFill>
                <a:latin typeface="+mn-lt"/>
              </a:rPr>
              <a:t>FRI (day-5) – </a:t>
            </a:r>
            <a:r>
              <a:rPr lang="en-GB" altLang="ko-KR" sz="2400" b="1" i="1" dirty="0" smtClean="0">
                <a:solidFill>
                  <a:srgbClr val="3333FF"/>
                </a:solidFill>
                <a:latin typeface="+mn-lt"/>
              </a:rPr>
              <a:t>AM: GCC, PM: GRWG Chair/Vice-Chair</a:t>
            </a:r>
            <a:endParaRPr lang="en-GB" sz="2400" dirty="0" smtClean="0">
              <a:solidFill>
                <a:schemeClr val="accent3"/>
              </a:solidFill>
              <a:latin typeface="+mn-lt"/>
            </a:endParaRPr>
          </a:p>
          <a:p>
            <a:r>
              <a:rPr lang="en-GB" altLang="ja-JP" sz="2400" dirty="0" smtClean="0">
                <a:latin typeface="+mn-lt"/>
              </a:rPr>
              <a:t>Cross-cutting issues</a:t>
            </a:r>
          </a:p>
          <a:p>
            <a:r>
              <a:rPr lang="en-US" altLang="ja-JP" sz="2400" dirty="0" smtClean="0">
                <a:latin typeface="+mn-lt"/>
              </a:rPr>
              <a:t>Reporting </a:t>
            </a:r>
            <a:r>
              <a:rPr lang="en-US" altLang="ja-JP" sz="2400" dirty="0">
                <a:latin typeface="+mn-lt"/>
              </a:rPr>
              <a:t>Outcomes &amp; Planning Future </a:t>
            </a:r>
            <a:r>
              <a:rPr lang="en-US" altLang="ja-JP" sz="2400" dirty="0" smtClean="0">
                <a:latin typeface="+mn-lt"/>
              </a:rPr>
              <a:t>Meetings</a:t>
            </a:r>
          </a:p>
          <a:p>
            <a:pPr marL="631825" lvl="1" indent="-268288"/>
            <a:r>
              <a:rPr lang="en-US" altLang="ja-JP" sz="2000" dirty="0" smtClean="0">
                <a:latin typeface="+mn-lt"/>
              </a:rPr>
              <a:t>GRWG/GDWG/GCC</a:t>
            </a:r>
          </a:p>
          <a:p>
            <a:pPr marL="631825" lvl="1" indent="-268288"/>
            <a:r>
              <a:rPr lang="en-US" altLang="ja-JP" sz="2000" dirty="0" smtClean="0">
                <a:latin typeface="+mn-lt"/>
              </a:rPr>
              <a:t>GSICS </a:t>
            </a:r>
            <a:r>
              <a:rPr lang="en-US" altLang="ja-JP" sz="2000" dirty="0">
                <a:latin typeface="+mn-lt"/>
              </a:rPr>
              <a:t>Quarterly </a:t>
            </a:r>
            <a:r>
              <a:rPr lang="en-US" altLang="ja-JP" sz="2000" dirty="0" smtClean="0">
                <a:latin typeface="+mn-lt"/>
              </a:rPr>
              <a:t>– towards </a:t>
            </a:r>
            <a:r>
              <a:rPr lang="en-US" altLang="ja-JP" sz="2000" dirty="0">
                <a:latin typeface="+mn-lt"/>
              </a:rPr>
              <a:t>collaboration with contemporary journals</a:t>
            </a:r>
          </a:p>
          <a:p>
            <a:pPr marL="806450" lvl="1" indent="-268288">
              <a:buFont typeface="Wingdings" panose="05000000000000000000" pitchFamily="2" charset="2"/>
              <a:buChar char="ü"/>
            </a:pPr>
            <a:r>
              <a:rPr lang="en-US" altLang="ja-JP" sz="1800" dirty="0">
                <a:latin typeface="+mn-lt"/>
              </a:rPr>
              <a:t>Membership</a:t>
            </a:r>
          </a:p>
          <a:p>
            <a:pPr marL="806450" lvl="1" indent="-268288">
              <a:buFont typeface="Wingdings" panose="05000000000000000000" pitchFamily="2" charset="2"/>
              <a:buChar char="ü"/>
            </a:pPr>
            <a:r>
              <a:rPr lang="en-US" altLang="ja-JP" sz="1800" dirty="0">
                <a:latin typeface="+mn-lt"/>
              </a:rPr>
              <a:t>Upcoming Special Issues</a:t>
            </a:r>
            <a:endParaRPr lang="en-US" altLang="ja-JP" sz="1800" dirty="0" smtClean="0">
              <a:latin typeface="+mn-lt"/>
            </a:endParaRPr>
          </a:p>
          <a:p>
            <a:pPr marL="631825" lvl="1" indent="-268288"/>
            <a:r>
              <a:rPr lang="en-US" altLang="ja-JP" sz="2000" dirty="0" smtClean="0">
                <a:latin typeface="+mn-lt"/>
              </a:rPr>
              <a:t>Planning </a:t>
            </a:r>
            <a:r>
              <a:rPr lang="en-US" altLang="ja-JP" sz="2000" dirty="0">
                <a:latin typeface="+mn-lt"/>
              </a:rPr>
              <a:t>Web </a:t>
            </a:r>
            <a:r>
              <a:rPr lang="en-US" altLang="ja-JP" sz="2000" dirty="0" smtClean="0">
                <a:latin typeface="+mn-lt"/>
              </a:rPr>
              <a:t>Meetings and </a:t>
            </a:r>
            <a:r>
              <a:rPr lang="en-US" altLang="ja-JP" sz="2000" dirty="0">
                <a:latin typeface="+mn-lt"/>
              </a:rPr>
              <a:t>Face-to-Face </a:t>
            </a:r>
            <a:r>
              <a:rPr lang="en-US" altLang="ja-JP" sz="2000" dirty="0" smtClean="0">
                <a:latin typeface="+mn-lt"/>
              </a:rPr>
              <a:t>Meetings</a:t>
            </a:r>
          </a:p>
          <a:p>
            <a:pPr marL="806450" lvl="1" indent="-268288">
              <a:buFont typeface="Wingdings" panose="05000000000000000000" pitchFamily="2" charset="2"/>
              <a:buChar char="ü"/>
            </a:pPr>
            <a:r>
              <a:rPr lang="en-US" altLang="ja-JP" sz="1800" dirty="0" smtClean="0">
                <a:latin typeface="+mn-lt"/>
              </a:rPr>
              <a:t>Annual Meeting</a:t>
            </a:r>
          </a:p>
          <a:p>
            <a:pPr marL="806450" lvl="1" indent="-268288">
              <a:buFont typeface="Wingdings" panose="05000000000000000000" pitchFamily="2" charset="2"/>
              <a:buChar char="ü"/>
            </a:pPr>
            <a:r>
              <a:rPr lang="en-US" altLang="ja-JP" sz="1800" dirty="0" smtClean="0">
                <a:latin typeface="+mn-lt"/>
              </a:rPr>
              <a:t>Joint Meeting with observer/associate member (e.g. CEOS/WGCV) </a:t>
            </a:r>
          </a:p>
          <a:p>
            <a:pPr marL="806450" lvl="1" indent="-268288">
              <a:buFont typeface="Wingdings" panose="05000000000000000000" pitchFamily="2" charset="2"/>
              <a:buChar char="ü"/>
            </a:pPr>
            <a:r>
              <a:rPr lang="en-US" altLang="ja-JP" sz="1800" dirty="0" smtClean="0">
                <a:latin typeface="+mn-lt"/>
              </a:rPr>
              <a:t>Users Workshop</a:t>
            </a:r>
          </a:p>
          <a:p>
            <a:pPr marL="901700" lvl="2" indent="-188913"/>
            <a:r>
              <a:rPr lang="en-US" altLang="ja-JP" sz="1500" dirty="0" smtClean="0">
                <a:latin typeface="+mn-lt"/>
              </a:rPr>
              <a:t>Joint EUMETSAT/AMS/NOAA Conference 2019</a:t>
            </a:r>
          </a:p>
          <a:p>
            <a:pPr marL="901700" lvl="2" indent="-188913"/>
            <a:r>
              <a:rPr lang="en-US" altLang="ja-JP" sz="1500" dirty="0" smtClean="0">
                <a:latin typeface="+mn-lt"/>
              </a:rPr>
              <a:t>2017 </a:t>
            </a:r>
            <a:r>
              <a:rPr lang="en-US" altLang="ja-JP" sz="1500" dirty="0">
                <a:latin typeface="+mn-lt"/>
              </a:rPr>
              <a:t>Report on </a:t>
            </a:r>
            <a:r>
              <a:rPr lang="en-US" altLang="ja-JP" sz="1500" dirty="0" smtClean="0">
                <a:latin typeface="+mn-lt"/>
              </a:rPr>
              <a:t>Vladivostok, Instrument </a:t>
            </a:r>
            <a:r>
              <a:rPr lang="en-US" altLang="ja-JP" sz="1500" dirty="0">
                <a:latin typeface="+mn-lt"/>
              </a:rPr>
              <a:t>and Level 1 </a:t>
            </a:r>
            <a:r>
              <a:rPr lang="en-US" altLang="ja-JP" sz="1500" dirty="0" smtClean="0">
                <a:latin typeface="+mn-lt"/>
              </a:rPr>
              <a:t>Monitoring, OSCAR</a:t>
            </a:r>
            <a:r>
              <a:rPr lang="en-US" altLang="ja-JP" sz="1500" dirty="0">
                <a:latin typeface="+mn-lt"/>
              </a:rPr>
              <a:t>, Landing Pages, GPRCs, and </a:t>
            </a:r>
            <a:r>
              <a:rPr lang="en-US" altLang="ja-JP" sz="1500" dirty="0" smtClean="0">
                <a:latin typeface="+mn-lt"/>
              </a:rPr>
              <a:t>ICVS</a:t>
            </a:r>
            <a:endParaRPr lang="en-US" altLang="ja-JP"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819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>
                <a:latin typeface="+mn-lt"/>
              </a:rPr>
              <a:t>Online Meeting Agenda / Minutes</a:t>
            </a:r>
            <a:endParaRPr lang="ko-KR" altLang="en-US" sz="3600" dirty="0">
              <a:latin typeface="+mn-lt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0505" y="1301762"/>
            <a:ext cx="9385314" cy="483540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268288" indent="-268288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Detailed agenda and meeting minutes will be prepared on </a:t>
            </a:r>
            <a:r>
              <a:rPr lang="en-GB" altLang="ja-JP" sz="2400" b="0" dirty="0" err="1" smtClean="0">
                <a:solidFill>
                  <a:srgbClr val="000000"/>
                </a:solidFill>
                <a:latin typeface="+mn-lt"/>
                <a:cs typeface="Arial" pitchFamily="34" charset="0"/>
              </a:rPr>
              <a:t>ZoHo</a:t>
            </a:r>
            <a:r>
              <a:rPr lang="en-GB" altLang="ja-JP" sz="24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 </a:t>
            </a:r>
            <a:r>
              <a:rPr lang="en-GB" altLang="ja-JP" sz="2400" b="0" dirty="0">
                <a:solidFill>
                  <a:srgbClr val="000000"/>
                </a:solidFill>
                <a:latin typeface="+mn-lt"/>
                <a:cs typeface="Arial" pitchFamily="34" charset="0"/>
              </a:rPr>
              <a:t>Sheet (similar to Google spreadsheet</a:t>
            </a:r>
            <a:r>
              <a:rPr lang="en-GB" altLang="ja-JP" sz="24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) </a:t>
            </a:r>
            <a:endParaRPr lang="en-GB" sz="2400" b="0" dirty="0" smtClean="0">
              <a:solidFill>
                <a:srgbClr val="000000"/>
              </a:solidFill>
              <a:latin typeface="+mn-lt"/>
              <a:cs typeface="Arial" pitchFamily="34" charset="0"/>
            </a:endParaRPr>
          </a:p>
          <a:p>
            <a:pPr marL="628650" indent="-268288"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628650" algn="l"/>
                <a:tab pos="80327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altLang="ja-JP" sz="2000" b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Exported </a:t>
            </a:r>
            <a:r>
              <a:rPr lang="en-IE" altLang="ja-JP" sz="2000" b="0" dirty="0">
                <a:solidFill>
                  <a:schemeClr val="tx1"/>
                </a:solidFill>
                <a:latin typeface="+mn-lt"/>
                <a:cs typeface="Arial" pitchFamily="34" charset="0"/>
              </a:rPr>
              <a:t>as HTML and embedded into GSICS </a:t>
            </a:r>
            <a:r>
              <a:rPr lang="en-IE" altLang="ja-JP" sz="2000" b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Wiki (with hyperlinks to presentations) </a:t>
            </a:r>
          </a:p>
          <a:p>
            <a:pPr marL="628650">
              <a:spcBef>
                <a:spcPts val="450"/>
              </a:spcBef>
              <a:tabLst>
                <a:tab pos="628650" algn="l"/>
                <a:tab pos="80327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altLang="ja-JP" sz="2000" b="0" dirty="0" smtClean="0">
                <a:solidFill>
                  <a:schemeClr val="tx1"/>
                </a:solidFill>
                <a:latin typeface="+mn-lt"/>
                <a:cs typeface="Arial" pitchFamily="34" charset="0"/>
                <a:hlinkClick r:id="rId3"/>
              </a:rPr>
              <a:t>http</a:t>
            </a:r>
            <a:r>
              <a:rPr lang="en-IE" altLang="ja-JP" sz="2000" b="0" dirty="0">
                <a:solidFill>
                  <a:schemeClr val="tx1"/>
                </a:solidFill>
                <a:latin typeface="+mn-lt"/>
                <a:cs typeface="Arial" pitchFamily="34" charset="0"/>
                <a:hlinkClick r:id="rId3"/>
              </a:rPr>
              <a:t>://</a:t>
            </a:r>
            <a:r>
              <a:rPr lang="en-IE" altLang="ja-JP" sz="2000" b="0" dirty="0" smtClean="0">
                <a:solidFill>
                  <a:schemeClr val="tx1"/>
                </a:solidFill>
                <a:latin typeface="+mn-lt"/>
                <a:cs typeface="Arial" pitchFamily="34" charset="0"/>
                <a:hlinkClick r:id="rId3"/>
              </a:rPr>
              <a:t>gsics.atmos.umd.edu/bin/view/Development/AnnualMeeting2019</a:t>
            </a:r>
          </a:p>
          <a:p>
            <a:pPr marL="628650" indent="-268288"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628650" algn="l"/>
                <a:tab pos="80327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Anyone can access, but need invitations to edit – GDWG Chair to do this</a:t>
            </a:r>
          </a:p>
          <a:p>
            <a:pPr marL="628650" indent="-268288"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628650" algn="l"/>
                <a:tab pos="80327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Example for 2018 Meeting:</a:t>
            </a:r>
            <a:r>
              <a:rPr lang="en-GB" sz="2000" b="0" dirty="0" smtClean="0">
                <a:solidFill>
                  <a:srgbClr val="000000"/>
                </a:solidFill>
                <a:latin typeface="+mn-lt"/>
                <a:cs typeface="Arial" pitchFamily="34" charset="0"/>
                <a:hlinkClick r:id="rId4"/>
              </a:rPr>
              <a:t> Agenda </a:t>
            </a:r>
            <a:r>
              <a:rPr lang="en-GB" sz="20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/ </a:t>
            </a:r>
            <a:r>
              <a:rPr lang="en-GB" sz="2000" b="0" dirty="0" smtClean="0">
                <a:solidFill>
                  <a:srgbClr val="000000"/>
                </a:solidFill>
                <a:latin typeface="+mn-lt"/>
                <a:cs typeface="Arial" pitchFamily="34" charset="0"/>
                <a:hlinkClick r:id="rId5"/>
              </a:rPr>
              <a:t>Minutes</a:t>
            </a:r>
            <a:endParaRPr lang="en-GB" sz="2000" b="0" dirty="0" smtClean="0">
              <a:solidFill>
                <a:srgbClr val="000000"/>
              </a:solidFill>
              <a:latin typeface="+mn-lt"/>
              <a:cs typeface="Arial" pitchFamily="34" charset="0"/>
            </a:endParaRPr>
          </a:p>
          <a:p>
            <a:pPr marL="268288" indent="-268288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Minutes will be updated during the meeting period of time</a:t>
            </a:r>
          </a:p>
          <a:p>
            <a:pPr marL="628650" lvl="1" indent="-268288"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ja-JP" sz="20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By volunteer minutes takers and all presenters</a:t>
            </a:r>
          </a:p>
          <a:p>
            <a:pPr marL="628650" lvl="1" indent="-268288"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New actions will be reviewed on Day-5 morning, and uploaded on </a:t>
            </a:r>
            <a:r>
              <a:rPr lang="en-GB" sz="2000" b="0" dirty="0" smtClean="0">
                <a:solidFill>
                  <a:srgbClr val="000000"/>
                </a:solidFill>
                <a:latin typeface="+mn-lt"/>
                <a:cs typeface="Arial" pitchFamily="34" charset="0"/>
                <a:hlinkClick r:id="rId6"/>
              </a:rPr>
              <a:t>GCC Action Tracking Page</a:t>
            </a:r>
            <a:endParaRPr lang="en-GB" altLang="ko-KR" sz="2400" dirty="0" smtClean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784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113948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Calibri" pitchFamily="32" charset="0"/>
              </a:rPr>
              <a:t>2</a:t>
            </a:r>
            <a:r>
              <a:rPr lang="en-GB" sz="3200" baseline="30000" dirty="0" smtClean="0">
                <a:solidFill>
                  <a:srgbClr val="000000"/>
                </a:solidFill>
                <a:latin typeface="Calibri" pitchFamily="32" charset="0"/>
              </a:rPr>
              <a:t>nd</a:t>
            </a:r>
            <a:r>
              <a:rPr lang="en-GB" sz="3200" dirty="0" smtClean="0">
                <a:solidFill>
                  <a:srgbClr val="000000"/>
                </a:solidFill>
                <a:latin typeface="Calibri" pitchFamily="32" charset="0"/>
              </a:rPr>
              <a:t> preparatory meeting needed?</a:t>
            </a:r>
          </a:p>
          <a:p>
            <a:pPr marL="914400" lvl="1" indent="-457200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The group agreed there is no special need for the 2</a:t>
            </a:r>
            <a:r>
              <a:rPr lang="en-GB" sz="2400" b="0" baseline="30000" dirty="0" smtClean="0">
                <a:solidFill>
                  <a:srgbClr val="000000"/>
                </a:solidFill>
                <a:latin typeface="Calibri" pitchFamily="32" charset="0"/>
              </a:rPr>
              <a:t>nd</a:t>
            </a: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 meeting at present.</a:t>
            </a:r>
          </a:p>
          <a:p>
            <a:pPr marL="914400" lvl="1" indent="-457200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Session Chairs will coordinate the details of each session.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dirty="0" smtClean="0">
                <a:latin typeface="+mn-lt"/>
              </a:rPr>
              <a:t>Any </a:t>
            </a:r>
            <a:r>
              <a:rPr lang="en-US" altLang="ko-KR" sz="4000" dirty="0">
                <a:latin typeface="+mn-lt"/>
              </a:rPr>
              <a:t>O</a:t>
            </a:r>
            <a:r>
              <a:rPr lang="en-US" altLang="ko-KR" sz="4000" dirty="0" smtClean="0">
                <a:latin typeface="+mn-lt"/>
              </a:rPr>
              <a:t>ther Business?</a:t>
            </a:r>
            <a:endParaRPr lang="ko-KR" altLang="en-US" sz="40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dirty="0" smtClean="0">
                <a:latin typeface="+mn-lt"/>
              </a:rPr>
              <a:t>Today’s Agenda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1" y="1034478"/>
            <a:ext cx="9697733" cy="5497898"/>
          </a:xfrm>
        </p:spPr>
        <p:txBody>
          <a:bodyPr/>
          <a:lstStyle/>
          <a:p>
            <a:pPr marL="457200" indent="-457200" fontAlgn="ctr">
              <a:lnSpc>
                <a:spcPct val="120000"/>
              </a:lnSpc>
              <a:buFont typeface="+mj-lt"/>
              <a:buAutoNum type="arabicPeriod"/>
            </a:pPr>
            <a:r>
              <a:rPr lang="ko-KR" altLang="ko-KR" sz="2000" dirty="0" smtClean="0">
                <a:latin typeface="+mn-lt"/>
              </a:rPr>
              <a:t>Planning</a:t>
            </a:r>
            <a:r>
              <a:rPr lang="en-US" altLang="ko-KR" sz="2000" dirty="0" smtClean="0">
                <a:latin typeface="+mn-lt"/>
              </a:rPr>
              <a:t> Annual </a:t>
            </a:r>
            <a:r>
              <a:rPr lang="en-US" altLang="ko-KR" sz="2000" dirty="0">
                <a:latin typeface="+mn-lt"/>
              </a:rPr>
              <a:t>Meeting </a:t>
            </a:r>
            <a:r>
              <a:rPr lang="en-US" altLang="ko-KR" sz="2000" dirty="0" smtClean="0">
                <a:latin typeface="+mn-lt"/>
              </a:rPr>
              <a:t>Agenda – </a:t>
            </a:r>
            <a:r>
              <a:rPr lang="en-US" altLang="ko-KR" sz="2000" dirty="0">
                <a:latin typeface="+mn-lt"/>
              </a:rPr>
              <a:t>GRWG/GDWG </a:t>
            </a:r>
            <a:r>
              <a:rPr lang="en-US" altLang="ko-KR" sz="2000" dirty="0" smtClean="0">
                <a:latin typeface="+mn-lt"/>
              </a:rPr>
              <a:t>Chairs + GCC</a:t>
            </a:r>
            <a:endParaRPr lang="ko-KR" altLang="ko-KR" sz="2000" dirty="0">
              <a:latin typeface="+mn-lt"/>
            </a:endParaRP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ko-KR" altLang="ko-KR" sz="1800" dirty="0">
                <a:latin typeface="+mn-lt"/>
              </a:rPr>
              <a:t>Outline </a:t>
            </a:r>
            <a:r>
              <a:rPr lang="en-US" altLang="ko-KR" sz="1800" dirty="0" smtClean="0">
                <a:latin typeface="+mn-lt"/>
              </a:rPr>
              <a:t>of A</a:t>
            </a:r>
            <a:r>
              <a:rPr lang="ko-KR" altLang="ko-KR" sz="1800" dirty="0" smtClean="0">
                <a:latin typeface="+mn-lt"/>
              </a:rPr>
              <a:t>genda</a:t>
            </a:r>
            <a:endParaRPr lang="ko-KR" altLang="ko-KR" sz="1800" dirty="0">
              <a:latin typeface="+mn-lt"/>
            </a:endParaRP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ko-KR" altLang="ko-KR" sz="1800" dirty="0">
                <a:latin typeface="+mn-lt"/>
              </a:rPr>
              <a:t>Mini </a:t>
            </a:r>
            <a:r>
              <a:rPr lang="ko-KR" altLang="ko-KR" sz="1800" dirty="0" smtClean="0">
                <a:latin typeface="+mn-lt"/>
              </a:rPr>
              <a:t>Conference</a:t>
            </a:r>
            <a:endParaRPr lang="en-US" altLang="ko-KR" sz="1800" dirty="0" smtClean="0">
              <a:latin typeface="+mn-lt"/>
            </a:endParaRP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1800" dirty="0">
                <a:latin typeface="+mn-lt"/>
              </a:rPr>
              <a:t>Topics for </a:t>
            </a:r>
            <a:r>
              <a:rPr lang="en-US" altLang="ko-KR" sz="1800" dirty="0" smtClean="0">
                <a:latin typeface="+mn-lt"/>
              </a:rPr>
              <a:t>Plenary/GRWG/GDWG Sessions</a:t>
            </a: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1800" dirty="0">
                <a:latin typeface="+mn-lt"/>
              </a:rPr>
              <a:t>Online Meeting Agenda / Minutes</a:t>
            </a: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AOB</a:t>
            </a:r>
            <a:endParaRPr lang="ko-KR" altLang="ko-KR" sz="1800" dirty="0">
              <a:latin typeface="+mn-lt"/>
            </a:endParaRPr>
          </a:p>
          <a:p>
            <a:pPr marL="457200" indent="-457200" fontAlgn="ctr">
              <a:lnSpc>
                <a:spcPct val="120000"/>
              </a:lnSpc>
              <a:buFont typeface="+mj-lt"/>
              <a:buAutoNum type="arabicPeriod"/>
            </a:pPr>
            <a:r>
              <a:rPr lang="en-US" altLang="ko-KR" sz="2000" dirty="0">
                <a:latin typeface="+mn-lt"/>
              </a:rPr>
              <a:t>Annual GSICS Calibration Report for {Agency</a:t>
            </a:r>
            <a:r>
              <a:rPr lang="en-US" altLang="ko-KR" sz="2000" dirty="0" smtClean="0">
                <a:latin typeface="+mn-lt"/>
              </a:rPr>
              <a:t>} – Masaya Takahashi (JMA) =&gt; Canceled due to time constraints. To be discussed via </a:t>
            </a:r>
            <a:r>
              <a:rPr lang="en-US" altLang="ko-KR" sz="2000" dirty="0" err="1" smtClean="0">
                <a:latin typeface="+mn-lt"/>
              </a:rPr>
              <a:t>gsics</a:t>
            </a:r>
            <a:r>
              <a:rPr lang="en-US" altLang="ko-KR" sz="2000" dirty="0" smtClean="0">
                <a:latin typeface="+mn-lt"/>
              </a:rPr>
              <a:t>-dev</a:t>
            </a:r>
          </a:p>
          <a:p>
            <a:pPr marL="457200" indent="-457200" fontAlgn="ctr">
              <a:lnSpc>
                <a:spcPct val="120000"/>
              </a:lnSpc>
              <a:buFont typeface="+mj-lt"/>
              <a:buAutoNum type="arabicPeriod"/>
            </a:pPr>
            <a:r>
              <a:rPr lang="ko-KR" altLang="ko-KR" sz="2000" dirty="0" smtClean="0">
                <a:latin typeface="+mn-lt"/>
              </a:rPr>
              <a:t>Logistics</a:t>
            </a:r>
            <a:r>
              <a:rPr lang="en-US" altLang="ko-KR" sz="2000" dirty="0" smtClean="0">
                <a:latin typeface="+mn-lt"/>
              </a:rPr>
              <a:t> – Phillipe </a:t>
            </a:r>
            <a:r>
              <a:rPr lang="en-US" altLang="ko-KR" sz="2000" dirty="0" err="1" smtClean="0">
                <a:latin typeface="+mn-lt"/>
              </a:rPr>
              <a:t>Goryl</a:t>
            </a:r>
            <a:r>
              <a:rPr lang="en-US" altLang="ko-KR" sz="2000" dirty="0" smtClean="0">
                <a:latin typeface="+mn-lt"/>
              </a:rPr>
              <a:t> (ESA</a:t>
            </a:r>
            <a:r>
              <a:rPr lang="en-US" altLang="ko-KR" sz="1800" dirty="0" smtClean="0">
                <a:latin typeface="+mn-lt"/>
              </a:rPr>
              <a:t>)</a:t>
            </a:r>
            <a:endParaRPr lang="ko-KR" altLang="ko-KR" sz="1800" dirty="0" smtClean="0">
              <a:latin typeface="+mn-lt"/>
            </a:endParaRP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Venue</a:t>
            </a: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ko-KR" altLang="ko-KR" sz="1800" dirty="0" smtClean="0">
                <a:latin typeface="+mn-lt"/>
              </a:rPr>
              <a:t>Lunches</a:t>
            </a:r>
            <a:r>
              <a:rPr lang="en-US" altLang="ko-KR" sz="1800" dirty="0" smtClean="0">
                <a:latin typeface="+mn-lt"/>
              </a:rPr>
              <a:t>, </a:t>
            </a:r>
            <a:r>
              <a:rPr lang="ko-KR" altLang="ko-KR" sz="1800" dirty="0" smtClean="0">
                <a:latin typeface="+mn-lt"/>
              </a:rPr>
              <a:t>Group </a:t>
            </a:r>
            <a:r>
              <a:rPr lang="ko-KR" altLang="ko-KR" sz="1800" dirty="0">
                <a:latin typeface="+mn-lt"/>
              </a:rPr>
              <a:t>Dinner</a:t>
            </a: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ko-KR" altLang="ko-KR" sz="1800" dirty="0">
                <a:latin typeface="+mn-lt"/>
              </a:rPr>
              <a:t>Registration</a:t>
            </a: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ko-KR" altLang="ko-KR" sz="1800" dirty="0">
                <a:latin typeface="+mn-lt"/>
              </a:rPr>
              <a:t>Recommended Hotel</a:t>
            </a: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ko-KR" altLang="ko-KR" sz="1800" dirty="0">
                <a:latin typeface="+mn-lt"/>
              </a:rPr>
              <a:t>Transport </a:t>
            </a:r>
            <a:r>
              <a:rPr lang="en-US" altLang="ko-KR" sz="1800" dirty="0" smtClean="0">
                <a:latin typeface="+mn-lt"/>
              </a:rPr>
              <a:t>O</a:t>
            </a:r>
            <a:r>
              <a:rPr lang="ko-KR" altLang="ko-KR" sz="1800" dirty="0" smtClean="0">
                <a:latin typeface="+mn-lt"/>
              </a:rPr>
              <a:t>ptions</a:t>
            </a:r>
            <a:endParaRPr lang="ko-KR" altLang="ko-KR" sz="1800" dirty="0">
              <a:latin typeface="+mn-lt"/>
            </a:endParaRP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ko-KR" altLang="ko-KR" sz="1800" dirty="0">
                <a:latin typeface="+mn-lt"/>
              </a:rPr>
              <a:t>Remote </a:t>
            </a:r>
            <a:r>
              <a:rPr lang="en-US" altLang="ko-KR" sz="1800" dirty="0" smtClean="0">
                <a:latin typeface="+mn-lt"/>
              </a:rPr>
              <a:t>A</a:t>
            </a:r>
            <a:r>
              <a:rPr lang="ko-KR" altLang="ko-KR" sz="1800" dirty="0" smtClean="0">
                <a:latin typeface="+mn-lt"/>
              </a:rPr>
              <a:t>ccess</a:t>
            </a:r>
            <a:endParaRPr lang="ko-KR" altLang="ko-KR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sz="3600" dirty="0" smtClean="0">
                <a:latin typeface="+mn-lt"/>
              </a:rPr>
              <a:t>Outlook of 2019 Annual Meeting Agenda</a:t>
            </a:r>
            <a:endParaRPr lang="en-GB" sz="3600" dirty="0">
              <a:latin typeface="+mn-lt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18933"/>
              </p:ext>
            </p:extLst>
          </p:nvPr>
        </p:nvGraphicFramePr>
        <p:xfrm>
          <a:off x="157018" y="1068942"/>
          <a:ext cx="9568855" cy="5508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4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612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05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464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52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7747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109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1314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15762">
                <a:tc>
                  <a:txBody>
                    <a:bodyPr/>
                    <a:lstStyle/>
                    <a:p>
                      <a:pPr algn="l" latinLnBrk="1"/>
                      <a:endParaRPr lang="ko-KR" altLang="en-US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+mn-lt"/>
                          <a:cs typeface="Arial" pitchFamily="34" charset="0"/>
                        </a:rPr>
                        <a:t>Monday</a:t>
                      </a: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+mn-lt"/>
                          <a:cs typeface="Arial" pitchFamily="34" charset="0"/>
                        </a:rPr>
                        <a:t>(4 Mar)</a:t>
                      </a:r>
                      <a:endParaRPr lang="ko-KR" altLang="en-US" sz="1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+mn-lt"/>
                          <a:cs typeface="Arial" pitchFamily="34" charset="0"/>
                        </a:rPr>
                        <a:t>Tuesday</a:t>
                      </a: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+mn-lt"/>
                          <a:cs typeface="Arial" pitchFamily="34" charset="0"/>
                        </a:rPr>
                        <a:t>(5 Mar)</a:t>
                      </a:r>
                      <a:endParaRPr lang="ko-KR" altLang="en-US" sz="1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+mn-lt"/>
                          <a:cs typeface="Arial" pitchFamily="34" charset="0"/>
                        </a:rPr>
                        <a:t>Wednesday</a:t>
                      </a: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+mn-lt"/>
                          <a:cs typeface="Arial" pitchFamily="34" charset="0"/>
                        </a:rPr>
                        <a:t>(6</a:t>
                      </a:r>
                      <a:r>
                        <a:rPr lang="en-US" altLang="ko-KR" sz="1800" baseline="0" dirty="0" smtClean="0">
                          <a:latin typeface="+mn-lt"/>
                          <a:cs typeface="Arial" pitchFamily="34" charset="0"/>
                        </a:rPr>
                        <a:t> Mar)</a:t>
                      </a:r>
                      <a:endParaRPr lang="ko-KR" altLang="en-US" sz="1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+mn-lt"/>
                          <a:cs typeface="Arial" pitchFamily="34" charset="0"/>
                        </a:rPr>
                        <a:t>Thursday</a:t>
                      </a: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+mn-lt"/>
                          <a:cs typeface="Arial" pitchFamily="34" charset="0"/>
                        </a:rPr>
                        <a:t>(7 Mar)</a:t>
                      </a:r>
                      <a:endParaRPr lang="ko-KR" altLang="en-US" sz="1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+mn-lt"/>
                          <a:cs typeface="Arial" pitchFamily="34" charset="0"/>
                        </a:rPr>
                        <a:t>Friday</a:t>
                      </a: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+mn-lt"/>
                          <a:cs typeface="Arial" pitchFamily="34" charset="0"/>
                        </a:rPr>
                        <a:t>(8 Mar)</a:t>
                      </a:r>
                      <a:endParaRPr lang="ko-KR" altLang="en-US" sz="1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6505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2400" b="1" dirty="0" smtClean="0">
                          <a:latin typeface="+mn-lt"/>
                          <a:cs typeface="Arial" pitchFamily="34" charset="0"/>
                        </a:rPr>
                        <a:t>AM</a:t>
                      </a:r>
                      <a:endParaRPr lang="ko-KR" altLang="en-US" sz="2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“Mini Conference” </a:t>
                      </a:r>
                    </a:p>
                    <a:p>
                      <a:pPr latinLnBrk="1"/>
                      <a:r>
                        <a:rPr lang="en-IE" altLang="ko-KR" sz="160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Philippe</a:t>
                      </a:r>
                      <a:r>
                        <a:rPr lang="en-IE" altLang="ko-KR" sz="1600" baseline="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IE" altLang="ko-KR" sz="1600" baseline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Goryl</a:t>
                      </a:r>
                      <a:endParaRPr lang="en-IE" altLang="ko-KR" sz="1600" baseline="0" dirty="0" smtClean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latinLnBrk="1"/>
                      <a:endParaRPr lang="en-IE" altLang="ko-KR" sz="1600" baseline="0" dirty="0" smtClean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u="none" dirty="0" smtClean="0">
                          <a:latin typeface="+mn-lt"/>
                          <a:cs typeface="Arial" pitchFamily="34" charset="0"/>
                        </a:rPr>
                        <a:t>Plenary: WG +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b="0" i="0" u="none" dirty="0" smtClean="0">
                          <a:latin typeface="+mn-lt"/>
                          <a:cs typeface="Arial" pitchFamily="34" charset="0"/>
                        </a:rPr>
                        <a:t>Subgroup Reports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b="0" i="0" u="none" dirty="0" err="1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Fangfang</a:t>
                      </a:r>
                      <a:r>
                        <a:rPr lang="en-IE" altLang="ko-KR" sz="1600" b="0" i="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Yu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VIS/NIR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(Lunar)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Tom Stone</a:t>
                      </a:r>
                      <a:endParaRPr lang="en-IE" altLang="ko-KR" sz="1600" b="1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GDWG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Masaya Takahashi</a:t>
                      </a:r>
                      <a:endParaRPr lang="en-IE" altLang="ko-KR" sz="1600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IR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err="1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Likun</a:t>
                      </a: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Wang/ Tim</a:t>
                      </a:r>
                      <a:r>
                        <a:rPr lang="en-IE" altLang="ko-KR" sz="1600" u="none" baseline="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IE" altLang="ko-KR" sz="1600" u="none" baseline="0" dirty="0" err="1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Hewison</a:t>
                      </a:r>
                      <a:endParaRPr lang="en-IE" altLang="ko-KR" sz="2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GDWG</a:t>
                      </a:r>
                    </a:p>
                    <a:p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Masaya</a:t>
                      </a:r>
                      <a:r>
                        <a:rPr lang="en-US" altLang="ko-KR" sz="16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Takahashi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IE" altLang="ko-KR" sz="2000" b="0" i="0" dirty="0" smtClean="0">
                          <a:latin typeface="+mn-lt"/>
                          <a:cs typeface="Arial" pitchFamily="34" charset="0"/>
                        </a:rPr>
                        <a:t>Cross-cutting &amp; W</a:t>
                      </a: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rap-up </a:t>
                      </a:r>
                    </a:p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GCC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03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MW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Ralph Ferrero</a:t>
                      </a:r>
                      <a:endParaRPr lang="ko-KR" altLang="en-US" sz="200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altLang="ko-KR" sz="1600" b="1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UV</a:t>
                      </a:r>
                      <a:endParaRPr lang="en-IE" altLang="ko-KR" sz="2000" u="none" dirty="0" smtClean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Rose Munro</a:t>
                      </a:r>
                      <a:endParaRPr lang="ko-KR" altLang="en-US" sz="2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23278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2400" b="1" dirty="0" smtClean="0">
                          <a:latin typeface="+mn-lt"/>
                          <a:cs typeface="Arial" pitchFamily="34" charset="0"/>
                        </a:rPr>
                        <a:t>PM</a:t>
                      </a:r>
                      <a:endParaRPr lang="ko-KR" altLang="en-US" sz="2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Plenary: </a:t>
                      </a:r>
                      <a:r>
                        <a:rPr lang="en-IE" altLang="ko-KR" sz="2000" i="0" u="none" dirty="0" smtClean="0">
                          <a:latin typeface="+mn-lt"/>
                          <a:cs typeface="Arial" pitchFamily="34" charset="0"/>
                        </a:rPr>
                        <a:t>Agency Reports</a:t>
                      </a:r>
                    </a:p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Scott</a:t>
                      </a:r>
                      <a:r>
                        <a:rPr lang="en-US" altLang="ko-KR" sz="1600" baseline="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Hu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Plenary: </a:t>
                      </a:r>
                      <a:r>
                        <a:rPr lang="en-IE" altLang="ko-KR" sz="2000" i="0" dirty="0" smtClean="0">
                          <a:latin typeface="+mn-lt"/>
                          <a:cs typeface="Arial" pitchFamily="34" charset="0"/>
                        </a:rPr>
                        <a:t>Cross-cutting Topics</a:t>
                      </a:r>
                      <a:endParaRPr lang="en-IE" altLang="ko-KR" sz="2000" i="0" u="sng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GCC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VIS/NIR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Dave </a:t>
                      </a:r>
                      <a:r>
                        <a:rPr lang="en-IE" altLang="ko-KR" sz="1600" u="none" dirty="0" err="1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Doelling</a:t>
                      </a:r>
                      <a:endParaRPr lang="en-IE" altLang="ko-KR" sz="1600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GDWG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Masaya</a:t>
                      </a:r>
                      <a:r>
                        <a:rPr lang="en-IE" altLang="ko-KR" sz="1600" u="none" baseline="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Takahashi</a:t>
                      </a:r>
                      <a:endParaRPr lang="en-IE" altLang="ko-KR" sz="2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IR?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err="1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Likun</a:t>
                      </a: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Wang / Tim </a:t>
                      </a:r>
                      <a:r>
                        <a:rPr lang="en-IE" altLang="ko-KR" sz="1600" u="none" dirty="0" err="1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Hewison</a:t>
                      </a:r>
                      <a:endParaRPr lang="en-IE" altLang="ko-KR" sz="1600" u="none" dirty="0" smtClean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GDWG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Masaya Takahashi</a:t>
                      </a:r>
                      <a:endParaRPr lang="en-IE" altLang="ko-KR" sz="1600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Reporting Outcomes &amp; Planning Future Meetings</a:t>
                      </a:r>
                    </a:p>
                    <a:p>
                      <a:pPr latinLnBrk="1"/>
                      <a:r>
                        <a:rPr lang="en-IE" altLang="ko-KR" sz="160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Scott Hu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232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MW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Ralph Ferrero</a:t>
                      </a:r>
                      <a:endParaRPr lang="ko-KR" altLang="en-US" sz="2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UV?</a:t>
                      </a:r>
                      <a:endParaRPr lang="en-IE" altLang="ko-KR" sz="2000" u="none" dirty="0" smtClean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Rose Munro</a:t>
                      </a:r>
                      <a:endParaRPr lang="ko-KR" altLang="en-US" sz="2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8137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2000" dirty="0" smtClean="0">
                          <a:latin typeface="+mn-lt"/>
                          <a:cs typeface="Arial" pitchFamily="34" charset="0"/>
                        </a:rPr>
                        <a:t>ETC</a:t>
                      </a:r>
                      <a:endParaRPr lang="ko-KR" altLang="en-US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latin typeface="+mn-lt"/>
                          <a:cs typeface="Arial" pitchFamily="34" charset="0"/>
                        </a:rPr>
                        <a:t>Ice Breaker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u="none" dirty="0" smtClean="0">
                          <a:latin typeface="+mn-lt"/>
                          <a:cs typeface="Arial" pitchFamily="34" charset="0"/>
                        </a:rPr>
                        <a:t>Working Groups’ Dinner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Lunch time (3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0 min):</a:t>
                      </a:r>
                    </a:p>
                    <a:p>
                      <a:pPr algn="l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Visit to the PHI-Experience </a:t>
                      </a:r>
                    </a:p>
                    <a:p>
                      <a:pPr algn="l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(EO promotion/images tour)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b="0" dirty="0">
                        <a:solidFill>
                          <a:srgbClr val="3333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0" dirty="0">
                        <a:solidFill>
                          <a:srgbClr val="3333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0" dirty="0">
                        <a:solidFill>
                          <a:srgbClr val="3333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7075044" y="775857"/>
            <a:ext cx="26044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0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Names in Red: Session Chairs</a:t>
            </a:r>
            <a:endParaRPr kumimoji="1" lang="ja-JP" altLang="en-US" sz="1600" b="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54529" y="1793512"/>
            <a:ext cx="1210447" cy="646331"/>
          </a:xfrm>
          <a:prstGeom prst="rect">
            <a:avLst/>
          </a:prstGeom>
          <a:solidFill>
            <a:srgbClr val="3333FF"/>
          </a:solidFill>
        </p:spPr>
        <p:txBody>
          <a:bodyPr wrap="square">
            <a:spAutoFit/>
          </a:bodyPr>
          <a:lstStyle/>
          <a:p>
            <a:pPr marL="0">
              <a:spcBef>
                <a:spcPts val="0"/>
              </a:spcBef>
            </a:pPr>
            <a:r>
              <a:rPr lang="en-IE" altLang="ja-JP" sz="1800" dirty="0">
                <a:latin typeface="+mn-lt"/>
              </a:rPr>
              <a:t>Start time </a:t>
            </a:r>
            <a:r>
              <a:rPr lang="en-IE" altLang="ja-JP" sz="1800" dirty="0" smtClean="0">
                <a:latin typeface="+mn-lt"/>
              </a:rPr>
              <a:t>08:30</a:t>
            </a:r>
            <a:endParaRPr lang="en-IE" altLang="ja-JP" sz="1800" dirty="0">
              <a:latin typeface="+mn-lt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56943" y="5645345"/>
            <a:ext cx="1144257" cy="646331"/>
          </a:xfrm>
          <a:prstGeom prst="rect">
            <a:avLst/>
          </a:prstGeom>
          <a:solidFill>
            <a:srgbClr val="3333FF"/>
          </a:solidFill>
        </p:spPr>
        <p:txBody>
          <a:bodyPr wrap="square">
            <a:spAutoFit/>
          </a:bodyPr>
          <a:lstStyle/>
          <a:p>
            <a:pPr marL="0">
              <a:spcBef>
                <a:spcPts val="0"/>
              </a:spcBef>
            </a:pPr>
            <a:r>
              <a:rPr lang="en-IE" altLang="ja-JP" sz="1800" dirty="0" smtClean="0">
                <a:latin typeface="+mn-lt"/>
              </a:rPr>
              <a:t>End </a:t>
            </a:r>
            <a:r>
              <a:rPr lang="en-IE" altLang="ja-JP" sz="1800" dirty="0">
                <a:latin typeface="+mn-lt"/>
              </a:rPr>
              <a:t>time </a:t>
            </a:r>
            <a:r>
              <a:rPr lang="en-IE" altLang="ja-JP" sz="1800" dirty="0" smtClean="0">
                <a:latin typeface="+mn-lt"/>
              </a:rPr>
              <a:t>14:00</a:t>
            </a:r>
            <a:endParaRPr lang="en-IE" altLang="ja-JP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54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Mini-Conference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904875"/>
            <a:ext cx="9239825" cy="5853816"/>
          </a:xfrm>
        </p:spPr>
        <p:txBody>
          <a:bodyPr/>
          <a:lstStyle/>
          <a:p>
            <a:pPr marL="0" lvl="1" indent="0">
              <a:buNone/>
            </a:pPr>
            <a:r>
              <a:rPr lang="en-GB" b="1" i="1" dirty="0" smtClean="0">
                <a:solidFill>
                  <a:srgbClr val="C00000"/>
                </a:solidFill>
                <a:latin typeface="+mn-lt"/>
              </a:rPr>
              <a:t>MON (day-1) AM –</a:t>
            </a:r>
            <a:r>
              <a:rPr lang="en-GB" b="1" i="1" dirty="0" smtClean="0">
                <a:solidFill>
                  <a:srgbClr val="3333FF"/>
                </a:solidFill>
                <a:latin typeface="+mn-lt"/>
              </a:rPr>
              <a:t> Chair: Philippe </a:t>
            </a:r>
            <a:r>
              <a:rPr lang="en-GB" b="1" i="1" dirty="0" err="1" smtClean="0">
                <a:solidFill>
                  <a:srgbClr val="3333FF"/>
                </a:solidFill>
                <a:latin typeface="+mn-lt"/>
              </a:rPr>
              <a:t>Goryl</a:t>
            </a:r>
            <a:endParaRPr lang="en-GB" b="1" i="1" dirty="0" smtClean="0">
              <a:solidFill>
                <a:srgbClr val="3333FF"/>
              </a:solidFill>
              <a:latin typeface="+mn-lt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altLang="ko-KR" dirty="0" smtClean="0">
                <a:latin typeface="+mn-lt"/>
              </a:rPr>
              <a:t>Meeting participants/observers present </a:t>
            </a:r>
            <a:r>
              <a:rPr lang="en-US" altLang="ko-KR" dirty="0">
                <a:latin typeface="+mn-lt"/>
              </a:rPr>
              <a:t>their recent calibration </a:t>
            </a:r>
            <a:r>
              <a:rPr lang="en-US" altLang="ko-KR" dirty="0" smtClean="0">
                <a:latin typeface="+mn-lt"/>
              </a:rPr>
              <a:t>activities</a:t>
            </a:r>
          </a:p>
          <a:p>
            <a:pPr marL="742950" lvl="2" indent="-342900">
              <a:buFont typeface="Arial" panose="020B0604020202020204" pitchFamily="34" charset="0"/>
              <a:buChar char="–"/>
            </a:pPr>
            <a:r>
              <a:rPr lang="en-US" altLang="ko-KR" dirty="0" smtClean="0">
                <a:latin typeface="+mn-lt"/>
              </a:rPr>
              <a:t>Which </a:t>
            </a:r>
            <a:r>
              <a:rPr lang="en-US" altLang="ko-KR" dirty="0">
                <a:latin typeface="+mn-lt"/>
              </a:rPr>
              <a:t>may not be covered in the agenda of the main </a:t>
            </a:r>
            <a:r>
              <a:rPr lang="en-US" altLang="ko-KR" dirty="0" smtClean="0">
                <a:latin typeface="+mn-lt"/>
              </a:rPr>
              <a:t>meeting</a:t>
            </a:r>
          </a:p>
          <a:p>
            <a:pPr marL="742950" lvl="2" indent="-342900">
              <a:buFont typeface="Arial" panose="020B0604020202020204" pitchFamily="34" charset="0"/>
              <a:buChar char="–"/>
            </a:pPr>
            <a:r>
              <a:rPr lang="en-US" altLang="ko-KR" dirty="0" smtClean="0">
                <a:latin typeface="+mn-lt"/>
              </a:rPr>
              <a:t>But </a:t>
            </a:r>
            <a:r>
              <a:rPr lang="en-US" altLang="ko-KR" dirty="0">
                <a:latin typeface="+mn-lt"/>
              </a:rPr>
              <a:t>are nevertheless of interest to development of future inter-calibration </a:t>
            </a:r>
            <a:r>
              <a:rPr lang="en-US" altLang="ko-KR" dirty="0" smtClean="0">
                <a:latin typeface="+mn-lt"/>
              </a:rPr>
              <a:t>products</a:t>
            </a:r>
          </a:p>
          <a:p>
            <a:pPr marL="742950" lvl="2" indent="-342900">
              <a:buFont typeface="Arial" panose="020B0604020202020204" pitchFamily="34" charset="0"/>
              <a:buChar char="–"/>
            </a:pPr>
            <a:r>
              <a:rPr lang="en-US" altLang="ko-KR" dirty="0" smtClean="0">
                <a:latin typeface="+mn-lt"/>
              </a:rPr>
              <a:t>Good opportunity for local host to invite </a:t>
            </a:r>
            <a:r>
              <a:rPr lang="en-US" altLang="ko-KR" dirty="0" err="1" smtClean="0">
                <a:latin typeface="+mn-lt"/>
              </a:rPr>
              <a:t>cal</a:t>
            </a:r>
            <a:r>
              <a:rPr lang="en-US" altLang="ko-KR" dirty="0" smtClean="0">
                <a:latin typeface="+mn-lt"/>
              </a:rPr>
              <a:t>/</a:t>
            </a:r>
            <a:r>
              <a:rPr lang="en-US" altLang="ko-KR" dirty="0" err="1" smtClean="0">
                <a:latin typeface="+mn-lt"/>
              </a:rPr>
              <a:t>val</a:t>
            </a:r>
            <a:r>
              <a:rPr lang="en-US" altLang="ko-KR" dirty="0" smtClean="0">
                <a:latin typeface="+mn-lt"/>
              </a:rPr>
              <a:t> specialists who are not GSICS members</a:t>
            </a:r>
          </a:p>
          <a:p>
            <a:pPr marL="1200150" lvl="3" indent="-342900"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+mn-lt"/>
              </a:rPr>
              <a:t>E.g., </a:t>
            </a:r>
            <a:r>
              <a:rPr lang="en-US" altLang="ko-KR" dirty="0" smtClean="0">
                <a:solidFill>
                  <a:srgbClr val="3333FF"/>
                </a:solidFill>
                <a:latin typeface="+mn-lt"/>
              </a:rPr>
              <a:t>ESA's </a:t>
            </a:r>
            <a:r>
              <a:rPr lang="en-US" altLang="ko-KR" dirty="0">
                <a:solidFill>
                  <a:srgbClr val="3333FF"/>
                </a:solidFill>
                <a:latin typeface="+mn-lt"/>
              </a:rPr>
              <a:t>project on building a lunar irradiance model </a:t>
            </a:r>
            <a:r>
              <a:rPr lang="en-US" altLang="ko-KR" dirty="0" smtClean="0">
                <a:solidFill>
                  <a:srgbClr val="3333FF"/>
                </a:solidFill>
                <a:latin typeface="+mn-lt"/>
              </a:rPr>
              <a:t>using aerosol </a:t>
            </a:r>
            <a:r>
              <a:rPr lang="en-US" altLang="ko-KR" dirty="0">
                <a:solidFill>
                  <a:srgbClr val="3333FF"/>
                </a:solidFill>
                <a:latin typeface="+mn-lt"/>
              </a:rPr>
              <a:t>photometer</a:t>
            </a:r>
            <a:r>
              <a:rPr lang="en-US" altLang="ko-KR" dirty="0">
                <a:latin typeface="+mn-lt"/>
              </a:rPr>
              <a:t> data (Marc Bouvet, Stefan </a:t>
            </a:r>
            <a:r>
              <a:rPr lang="en-US" altLang="ko-KR" dirty="0" err="1">
                <a:latin typeface="+mn-lt"/>
              </a:rPr>
              <a:t>Adriaensen</a:t>
            </a:r>
            <a:r>
              <a:rPr lang="en-US" altLang="ko-KR" dirty="0">
                <a:latin typeface="+mn-lt"/>
              </a:rPr>
              <a:t>, </a:t>
            </a:r>
            <a:r>
              <a:rPr lang="en-US" altLang="ko-KR" dirty="0" smtClean="0">
                <a:latin typeface="+mn-lt"/>
              </a:rPr>
              <a:t>...)</a:t>
            </a:r>
            <a:endParaRPr lang="en-GB" altLang="ko-K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83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335" y="103094"/>
            <a:ext cx="6012701" cy="551022"/>
          </a:xfrm>
        </p:spPr>
        <p:txBody>
          <a:bodyPr/>
          <a:lstStyle/>
          <a:p>
            <a:pPr algn="l"/>
            <a:r>
              <a:rPr kumimoji="1" lang="en-US" altLang="ja-JP" sz="2400" dirty="0" smtClean="0">
                <a:latin typeface="+mj-lt"/>
              </a:rPr>
              <a:t>Mini Conference Agenda proposed by ESA</a:t>
            </a:r>
            <a:br>
              <a:rPr kumimoji="1" lang="en-US" altLang="ja-JP" sz="2400" dirty="0" smtClean="0">
                <a:latin typeface="+mj-lt"/>
              </a:rPr>
            </a:br>
            <a:r>
              <a:rPr kumimoji="1" lang="en-US" altLang="ja-JP" sz="2400" dirty="0" smtClean="0">
                <a:latin typeface="+mj-lt"/>
              </a:rPr>
              <a:t> </a:t>
            </a:r>
            <a:r>
              <a:rPr kumimoji="1" lang="en-US" altLang="ja-JP" sz="2000" dirty="0" smtClean="0">
                <a:latin typeface="+mj-lt"/>
              </a:rPr>
              <a:t>– starting point for discussion!</a:t>
            </a:r>
            <a:endParaRPr kumimoji="1" lang="ja-JP" altLang="en-US" sz="2000" dirty="0">
              <a:latin typeface="+mj-lt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133819"/>
              </p:ext>
            </p:extLst>
          </p:nvPr>
        </p:nvGraphicFramePr>
        <p:xfrm>
          <a:off x="553571" y="1751038"/>
          <a:ext cx="8602938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517"/>
                <a:gridCol w="3913094"/>
                <a:gridCol w="317032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r>
                        <a:rPr kumimoji="1" lang="en-US" altLang="ja-JP" baseline="0" dirty="0" smtClean="0"/>
                        <a:t> March 2019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Presenter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08:30</a:t>
                      </a:r>
                      <a:r>
                        <a:rPr kumimoji="1" lang="en-US" altLang="ja-JP" baseline="0" dirty="0" smtClean="0"/>
                        <a:t> – 08:35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Welcome ESA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ESA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08:35</a:t>
                      </a:r>
                      <a:r>
                        <a:rPr kumimoji="1" lang="en-US" altLang="ja-JP" baseline="0" dirty="0" smtClean="0"/>
                        <a:t> – 08:45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Welcome and Introduction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GRWG</a:t>
                      </a:r>
                      <a:r>
                        <a:rPr kumimoji="1" lang="en-US" altLang="ja-JP" baseline="0" dirty="0" smtClean="0"/>
                        <a:t> Chair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08:45</a:t>
                      </a:r>
                      <a:r>
                        <a:rPr kumimoji="1" lang="en-US" altLang="ja-JP" baseline="0" dirty="0" smtClean="0"/>
                        <a:t> – 09:00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Logistics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ESA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09:00</a:t>
                      </a:r>
                      <a:r>
                        <a:rPr kumimoji="1" lang="en-US" altLang="ja-JP" baseline="0" dirty="0" smtClean="0"/>
                        <a:t> – 10:00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ESA EO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Programme</a:t>
                      </a:r>
                      <a:r>
                        <a:rPr kumimoji="1" lang="en-US" altLang="ja-JP" baseline="0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ESA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10:00</a:t>
                      </a:r>
                      <a:r>
                        <a:rPr kumimoji="1" lang="en-US" altLang="ja-JP" baseline="0" dirty="0" smtClean="0"/>
                        <a:t> – 11:00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ESA Mission status (e.g.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Sentinel-3A/-B)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ESA,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EUM, 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11:00 – 11:30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Coffee Break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11:30 – 12:30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ESA</a:t>
                      </a:r>
                      <a:r>
                        <a:rPr kumimoji="1" lang="en-US" altLang="ja-JP" baseline="0" dirty="0" smtClean="0"/>
                        <a:t> A</a:t>
                      </a:r>
                      <a:r>
                        <a:rPr kumimoji="1" lang="en-US" altLang="ja-JP" dirty="0" smtClean="0"/>
                        <a:t>ctivities Linked</a:t>
                      </a:r>
                      <a:r>
                        <a:rPr kumimoji="1" lang="en-US" altLang="ja-JP" baseline="0" dirty="0" smtClean="0"/>
                        <a:t> to GSICS – FCDR/Fiducial Reference Measurement</a:t>
                      </a:r>
                    </a:p>
                    <a:p>
                      <a:r>
                        <a:rPr kumimoji="1" lang="en-US" altLang="ja-JP" baseline="0" dirty="0" smtClean="0"/>
                        <a:t>(e.g. Lunar Calibration)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ESA,</a:t>
                      </a:r>
                      <a:r>
                        <a:rPr kumimoji="1" lang="en-US" altLang="ja-JP" baseline="0" dirty="0" smtClean="0"/>
                        <a:t> 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12:30 – 13:00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Quality Assurance for EO</a:t>
                      </a:r>
                      <a:r>
                        <a:rPr kumimoji="1" lang="en-US" altLang="ja-JP" baseline="0" dirty="0" smtClean="0"/>
                        <a:t> (linked to CEOS/WGCV-IVOS)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Nigel Fox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701486" y="823536"/>
            <a:ext cx="71263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altLang="ko-KR" sz="2000" b="0" dirty="0" smtClean="0">
                <a:solidFill>
                  <a:srgbClr val="3333FF"/>
                </a:solidFill>
                <a:latin typeface="+mn-lt"/>
              </a:rPr>
              <a:t>Volunteers </a:t>
            </a:r>
            <a:r>
              <a:rPr lang="en-GB" altLang="ko-KR" sz="2000" b="0" dirty="0">
                <a:solidFill>
                  <a:srgbClr val="3333FF"/>
                </a:solidFill>
                <a:latin typeface="+mn-lt"/>
              </a:rPr>
              <a:t>and/or </a:t>
            </a:r>
            <a:r>
              <a:rPr lang="en-GB" altLang="ko-KR" sz="2000" b="0" dirty="0" smtClean="0">
                <a:solidFill>
                  <a:srgbClr val="3333FF"/>
                </a:solidFill>
                <a:latin typeface="+mn-lt"/>
              </a:rPr>
              <a:t>invitations inside/outside ESA?</a:t>
            </a:r>
            <a:endParaRPr lang="en-GB" altLang="ko-KR" sz="2000" b="0" dirty="0">
              <a:solidFill>
                <a:srgbClr val="3333FF"/>
              </a:solidFill>
              <a:latin typeface="+mn-lt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altLang="ko-KR" sz="2000" b="0" dirty="0">
                <a:solidFill>
                  <a:srgbClr val="3333FF"/>
                </a:solidFill>
                <a:latin typeface="+mn-lt"/>
              </a:rPr>
              <a:t>Need full day</a:t>
            </a:r>
            <a:r>
              <a:rPr lang="en-GB" altLang="ko-KR" sz="2000" b="0" dirty="0" smtClean="0">
                <a:solidFill>
                  <a:srgbClr val="3333FF"/>
                </a:solidFill>
                <a:latin typeface="+mn-lt"/>
              </a:rPr>
              <a:t>? =&gt; The groups agreed half-day Mini Conference </a:t>
            </a:r>
            <a:endParaRPr lang="en-US" altLang="ko-KR" sz="2000" b="0" dirty="0">
              <a:solidFill>
                <a:srgbClr val="3333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1824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Plenary Session </a:t>
            </a:r>
            <a:r>
              <a:rPr lang="en-GB" sz="3200" dirty="0" smtClean="0">
                <a:latin typeface="+mn-lt"/>
              </a:rPr>
              <a:t>(Agency/Chair Report)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914400"/>
            <a:ext cx="9374908" cy="4913745"/>
          </a:xfrm>
        </p:spPr>
        <p:txBody>
          <a:bodyPr/>
          <a:lstStyle/>
          <a:p>
            <a:pPr marL="0" lvl="1" indent="0">
              <a:lnSpc>
                <a:spcPct val="110000"/>
              </a:lnSpc>
              <a:buNone/>
            </a:pPr>
            <a:r>
              <a:rPr lang="en-GB" b="1" i="1" dirty="0" smtClean="0">
                <a:solidFill>
                  <a:srgbClr val="C00000"/>
                </a:solidFill>
                <a:latin typeface="+mn-lt"/>
              </a:rPr>
              <a:t>MON (day-1) PM ~ TUE (day-2) AM </a:t>
            </a:r>
            <a:r>
              <a:rPr lang="en-GB" altLang="ko-KR" b="1" i="1" dirty="0">
                <a:solidFill>
                  <a:srgbClr val="C00000"/>
                </a:solidFill>
              </a:rPr>
              <a:t>– </a:t>
            </a:r>
            <a:r>
              <a:rPr lang="en-US" b="1" i="1" dirty="0" smtClean="0">
                <a:solidFill>
                  <a:srgbClr val="3333FF"/>
                </a:solidFill>
                <a:latin typeface="+mn-lt"/>
              </a:rPr>
              <a:t>Scott Hu / </a:t>
            </a:r>
            <a:r>
              <a:rPr lang="en-US" b="1" i="1" dirty="0" err="1" smtClean="0">
                <a:solidFill>
                  <a:srgbClr val="3333FF"/>
                </a:solidFill>
                <a:latin typeface="+mn-lt"/>
              </a:rPr>
              <a:t>Fangfang</a:t>
            </a:r>
            <a:r>
              <a:rPr lang="en-US" b="1" i="1" dirty="0" smtClean="0">
                <a:solidFill>
                  <a:srgbClr val="3333FF"/>
                </a:solidFill>
                <a:latin typeface="+mn-lt"/>
              </a:rPr>
              <a:t> Yu</a:t>
            </a:r>
            <a:endParaRPr lang="en-GB" b="1" i="1" dirty="0" smtClean="0">
              <a:solidFill>
                <a:srgbClr val="3333FF"/>
              </a:solidFill>
              <a:latin typeface="+mn-lt"/>
            </a:endParaRPr>
          </a:p>
          <a:p>
            <a:pPr marL="342900" lvl="1" indent="-342900">
              <a:lnSpc>
                <a:spcPct val="110000"/>
              </a:lnSpc>
              <a:buFont typeface="Arial" charset="0"/>
              <a:buChar char="•"/>
            </a:pPr>
            <a:r>
              <a:rPr lang="en-GB" altLang="ko-KR" sz="2400" dirty="0" smtClean="0">
                <a:latin typeface="+mn-lt"/>
              </a:rPr>
              <a:t>Agency Reports (20 min each agency)</a:t>
            </a:r>
          </a:p>
          <a:p>
            <a:pPr marL="720725" lvl="2" indent="-320675">
              <a:lnSpc>
                <a:spcPct val="110000"/>
              </a:lnSpc>
              <a:buFont typeface="Arial" panose="020B0604020202020204" pitchFamily="34" charset="0"/>
              <a:buChar char="–"/>
            </a:pPr>
            <a:r>
              <a:rPr lang="en-GB" altLang="ko-KR" dirty="0" smtClean="0">
                <a:latin typeface="+mn-lt"/>
              </a:rPr>
              <a:t>10 to 15 Agencies (12 in 2018 meeting)</a:t>
            </a:r>
          </a:p>
          <a:p>
            <a:pPr marL="989013" lvl="3" indent="-360363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+mn-lt"/>
              </a:rPr>
              <a:t>Focusing on action status/progress</a:t>
            </a:r>
          </a:p>
          <a:p>
            <a:pPr marL="989013" lvl="3" indent="-360363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+mn-lt"/>
              </a:rPr>
              <a:t>Highlights on satellite/instruments updates and reports on calibration activities are also included.</a:t>
            </a:r>
          </a:p>
          <a:p>
            <a:pPr marL="989013" lvl="3" indent="-360363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+mn-lt"/>
              </a:rPr>
              <a:t>Proposal for 2019 Meeting: preparing</a:t>
            </a:r>
            <a:r>
              <a:rPr lang="en-US" altLang="ko-KR" sz="1800" dirty="0" smtClean="0">
                <a:latin typeface="+mn-lt"/>
              </a:rPr>
              <a:t> </a:t>
            </a:r>
            <a:r>
              <a:rPr lang="en-US" altLang="ko-KR" sz="1800" dirty="0">
                <a:solidFill>
                  <a:srgbClr val="0000FF"/>
                </a:solidFill>
                <a:latin typeface="+mn-lt"/>
              </a:rPr>
              <a:t>Annual GSICS report on </a:t>
            </a:r>
            <a:r>
              <a:rPr lang="en-US" altLang="ko-KR" sz="1800" dirty="0" smtClean="0">
                <a:solidFill>
                  <a:srgbClr val="0000FF"/>
                </a:solidFill>
                <a:latin typeface="+mn-lt"/>
              </a:rPr>
              <a:t>radiometric calibration performance for GEO imagers validated by GSICS inter-calibration approach</a:t>
            </a:r>
          </a:p>
          <a:p>
            <a:pPr marL="981075" lvl="3" indent="0">
              <a:lnSpc>
                <a:spcPct val="110000"/>
              </a:lnSpc>
              <a:buNone/>
            </a:pPr>
            <a:r>
              <a:rPr lang="en-US" altLang="ko-KR" sz="1800" dirty="0" smtClean="0">
                <a:latin typeface="+mn-lt"/>
              </a:rPr>
              <a:t> (to be discussed via </a:t>
            </a:r>
            <a:r>
              <a:rPr lang="en-US" altLang="ko-KR" sz="1800" dirty="0" err="1" smtClean="0">
                <a:latin typeface="+mn-lt"/>
              </a:rPr>
              <a:t>gsics</a:t>
            </a:r>
            <a:r>
              <a:rPr lang="en-US" altLang="ko-KR" sz="1800" dirty="0" smtClean="0">
                <a:latin typeface="+mn-lt"/>
              </a:rPr>
              <a:t>-dev)</a:t>
            </a:r>
            <a:endParaRPr lang="en-GB" altLang="ko-KR" dirty="0"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en-US" altLang="ko-KR" sz="2400" dirty="0" smtClean="0">
                <a:latin typeface="+mn-lt"/>
              </a:rPr>
              <a:t>GCC, GDWG, GRWG reports (60 min)</a:t>
            </a:r>
          </a:p>
          <a:p>
            <a:pPr>
              <a:lnSpc>
                <a:spcPct val="110000"/>
              </a:lnSpc>
            </a:pPr>
            <a:r>
              <a:rPr lang="en-US" altLang="ko-KR" sz="2400" dirty="0" smtClean="0">
                <a:latin typeface="+mn-lt"/>
              </a:rPr>
              <a:t>GRWG Subgroup Reports</a:t>
            </a:r>
            <a:endParaRPr lang="en-US" altLang="ko-KR" sz="2400" dirty="0">
              <a:latin typeface="+mn-lt"/>
            </a:endParaRPr>
          </a:p>
          <a:p>
            <a:pPr marL="715963" lvl="2" indent="-342900">
              <a:lnSpc>
                <a:spcPct val="110000"/>
              </a:lnSpc>
              <a:buFont typeface="Arial" panose="020B0604020202020204" pitchFamily="34" charset="0"/>
              <a:buChar char="–"/>
            </a:pPr>
            <a:r>
              <a:rPr lang="en-US" dirty="0" smtClean="0">
                <a:latin typeface="+mn-lt"/>
              </a:rPr>
              <a:t>UV, VIS/NIR, IR, MW (20 min each)</a:t>
            </a:r>
          </a:p>
        </p:txBody>
      </p:sp>
    </p:spTree>
    <p:extLst>
      <p:ext uri="{BB962C8B-B14F-4D97-AF65-F5344CB8AC3E}">
        <p14:creationId xmlns:p14="http://schemas.microsoft.com/office/powerpoint/2010/main" val="132275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Plenary Session (GRWG+GDWG)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97" y="937597"/>
            <a:ext cx="9036267" cy="5667161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TUE </a:t>
            </a:r>
            <a:r>
              <a:rPr lang="en-GB" altLang="ko-KR" sz="2800" b="1" i="1" dirty="0">
                <a:solidFill>
                  <a:srgbClr val="C00000"/>
                </a:solidFill>
                <a:latin typeface="+mn-lt"/>
              </a:rPr>
              <a:t>(day-2) </a:t>
            </a: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PM – </a:t>
            </a:r>
            <a:r>
              <a:rPr lang="en-GB" altLang="ko-KR" sz="2800" b="1" i="1" dirty="0" smtClean="0">
                <a:solidFill>
                  <a:srgbClr val="3333FF"/>
                </a:solidFill>
                <a:latin typeface="+mn-lt"/>
              </a:rPr>
              <a:t>GCC (Larry Flynn/</a:t>
            </a:r>
            <a:r>
              <a:rPr lang="en-GB" altLang="ko-KR" sz="2800" b="1" i="1" dirty="0" err="1" smtClean="0">
                <a:solidFill>
                  <a:srgbClr val="3333FF"/>
                </a:solidFill>
                <a:latin typeface="+mn-lt"/>
              </a:rPr>
              <a:t>Manik</a:t>
            </a:r>
            <a:r>
              <a:rPr lang="en-GB" altLang="ko-KR" sz="2800" b="1" i="1" dirty="0" smtClean="0">
                <a:solidFill>
                  <a:srgbClr val="3333FF"/>
                </a:solidFill>
                <a:latin typeface="+mn-lt"/>
              </a:rPr>
              <a:t> Bali)?</a:t>
            </a:r>
            <a:endParaRPr lang="en-US" altLang="ko-KR" sz="2800" dirty="0" smtClean="0">
              <a:solidFill>
                <a:srgbClr val="3333FF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en-US" altLang="ko-KR" sz="2400" dirty="0" smtClean="0">
                <a:latin typeface="+mn-lt"/>
              </a:rPr>
              <a:t>WG Cross-cutting topics to be discussed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E.g., </a:t>
            </a:r>
            <a:r>
              <a:rPr lang="en-US" altLang="ko-KR" sz="2000" dirty="0">
                <a:latin typeface="+mn-lt"/>
              </a:rPr>
              <a:t>Defining GSICS Deliverables/Maturity, GSICS Procedure for Product Acceptance, Requirements for GSICS Websites, GEO-Ring, SBAF Tool, Selecting GISCS </a:t>
            </a:r>
            <a:r>
              <a:rPr lang="en-US" altLang="ko-KR" sz="2000" dirty="0" smtClean="0">
                <a:latin typeface="+mn-lt"/>
              </a:rPr>
              <a:t>References.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There is also a room for the same discussion on </a:t>
            </a:r>
            <a:r>
              <a:rPr lang="en-US" altLang="ko-KR" sz="2000" dirty="0" smtClean="0">
                <a:solidFill>
                  <a:srgbClr val="3333FF"/>
                </a:solidFill>
                <a:latin typeface="+mn-lt"/>
              </a:rPr>
              <a:t>Day-5 AM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2000" dirty="0" smtClean="0">
                <a:solidFill>
                  <a:srgbClr val="3333FF"/>
                </a:solidFill>
                <a:latin typeface="+mn-lt"/>
              </a:rPr>
              <a:t>Topics for Day-2</a:t>
            </a:r>
            <a:r>
              <a:rPr lang="en-US" altLang="ko-KR" sz="2000" dirty="0" smtClean="0">
                <a:latin typeface="+mn-lt"/>
              </a:rPr>
              <a:t>: issues to be discussed </a:t>
            </a:r>
            <a:r>
              <a:rPr lang="en-US" altLang="ko-KR" sz="2000" dirty="0" smtClean="0">
                <a:solidFill>
                  <a:srgbClr val="3333FF"/>
                </a:solidFill>
                <a:latin typeface="+mn-lt"/>
              </a:rPr>
              <a:t>before WGs breakout sessions</a:t>
            </a:r>
          </a:p>
          <a:p>
            <a:pPr marL="1081088" lvl="1" indent="-360363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latin typeface="+mn-lt"/>
              </a:rPr>
              <a:t>Results are </a:t>
            </a:r>
            <a:r>
              <a:rPr lang="en-US" altLang="ko-KR" sz="2000" dirty="0" smtClean="0">
                <a:solidFill>
                  <a:srgbClr val="3333FF"/>
                </a:solidFill>
                <a:latin typeface="+mn-lt"/>
              </a:rPr>
              <a:t>back to Plenary on Day-5</a:t>
            </a:r>
          </a:p>
          <a:p>
            <a:pPr>
              <a:buFont typeface="Wingdings" panose="05000000000000000000" pitchFamily="2" charset="2"/>
              <a:buChar char=""/>
            </a:pPr>
            <a:r>
              <a:rPr lang="en-US" altLang="ko-KR" sz="2400" dirty="0" smtClean="0">
                <a:latin typeface="+mn-lt"/>
              </a:rPr>
              <a:t>Inputs from EUMETSAT (Tim </a:t>
            </a:r>
            <a:r>
              <a:rPr lang="en-US" altLang="ko-KR" sz="2400" dirty="0" err="1" smtClean="0">
                <a:latin typeface="+mn-lt"/>
              </a:rPr>
              <a:t>Hewison</a:t>
            </a:r>
            <a:r>
              <a:rPr lang="en-US" altLang="ko-KR" sz="2400" dirty="0" smtClean="0">
                <a:latin typeface="+mn-lt"/>
              </a:rPr>
              <a:t>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Special session of UV/VIS Sub-Groups to outline the issue of </a:t>
            </a:r>
            <a:r>
              <a:rPr lang="en-US" altLang="ko-KR" sz="2000" dirty="0" smtClean="0">
                <a:solidFill>
                  <a:srgbClr val="3333FF"/>
                </a:solidFill>
                <a:latin typeface="+mn-lt"/>
              </a:rPr>
              <a:t>hyperspectral SWIR inter-calibration</a:t>
            </a:r>
            <a:endParaRPr lang="en-US" altLang="ko-KR" sz="2000" dirty="0" smtClean="0">
              <a:latin typeface="+mn-lt"/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Inter-calibration for </a:t>
            </a:r>
            <a:r>
              <a:rPr lang="en-US" altLang="ko-KR" sz="2000" dirty="0" err="1" smtClean="0">
                <a:solidFill>
                  <a:srgbClr val="3333FF"/>
                </a:solidFill>
                <a:latin typeface="+mn-lt"/>
              </a:rPr>
              <a:t>polarimeters</a:t>
            </a:r>
            <a:endParaRPr lang="en-US" altLang="ko-KR" sz="2000" dirty="0" smtClean="0">
              <a:solidFill>
                <a:srgbClr val="3333FF"/>
              </a:solidFill>
              <a:latin typeface="+mn-lt"/>
            </a:endParaRPr>
          </a:p>
          <a:p>
            <a:pPr lvl="2">
              <a:buFont typeface="Arial" panose="020B0604020202020204" pitchFamily="34" charset="0"/>
              <a:buChar char="–"/>
            </a:pPr>
            <a:r>
              <a:rPr lang="en-US" altLang="ko-KR" sz="1800" dirty="0">
                <a:latin typeface="+mn-lt"/>
              </a:rPr>
              <a:t>in preparation to support operational missions such as EPS-SG/3MI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ko-KR" sz="20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sz="24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altLang="ko-K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856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atin typeface="+mj-lt"/>
              </a:rPr>
              <a:t>Proposed Topics </a:t>
            </a:r>
            <a:r>
              <a:rPr kumimoji="1" lang="en-US" altLang="ja-JP" sz="3200" b="0" dirty="0" smtClean="0">
                <a:latin typeface="+mj-lt"/>
              </a:rPr>
              <a:t>- Inputs from CMA</a:t>
            </a:r>
            <a:endParaRPr kumimoji="1" lang="ja-JP" altLang="en-US" sz="3200" b="0" dirty="0">
              <a:latin typeface="+mj-lt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0908" y="886702"/>
            <a:ext cx="9162473" cy="555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sz="1800" b="0" dirty="0" smtClean="0">
                <a:solidFill>
                  <a:schemeClr val="tx1"/>
                </a:solidFill>
                <a:latin typeface="+mn-lt"/>
              </a:rPr>
              <a:t>Plenary</a:t>
            </a:r>
          </a:p>
          <a:p>
            <a:pPr marL="534988" lvl="1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CMA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GPRC 2019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report (</a:t>
            </a:r>
            <a:r>
              <a:rPr kumimoji="1" lang="en-US" altLang="ja-JP" sz="1600" b="0" dirty="0" err="1">
                <a:solidFill>
                  <a:schemeClr val="tx1"/>
                </a:solidFill>
                <a:latin typeface="+mn-lt"/>
              </a:rPr>
              <a:t>Xiuqing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 Hu/Na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Xu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534988" lvl="1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rgbClr val="3333FF"/>
                </a:solidFill>
                <a:latin typeface="+mn-lt"/>
              </a:rPr>
              <a:t>FY-3D/HIRAS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commissioning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test (</a:t>
            </a:r>
            <a:r>
              <a:rPr kumimoji="1" lang="en-US" altLang="ja-JP" sz="1600" b="0" dirty="0" err="1">
                <a:solidFill>
                  <a:schemeClr val="tx1"/>
                </a:solidFill>
                <a:latin typeface="+mn-lt"/>
              </a:rPr>
              <a:t>Chengli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Qi): </a:t>
            </a:r>
            <a:r>
              <a:rPr kumimoji="1" lang="en-US" altLang="ja-JP" sz="1600" b="0" dirty="0" smtClean="0">
                <a:solidFill>
                  <a:srgbClr val="FF0000"/>
                </a:solidFill>
                <a:latin typeface="+mn-lt"/>
              </a:rPr>
              <a:t>IR session?</a:t>
            </a:r>
            <a:endParaRPr kumimoji="1" lang="ja-JP" altLang="en-US" sz="1600" b="0" dirty="0">
              <a:solidFill>
                <a:srgbClr val="FF0000"/>
              </a:solidFill>
              <a:latin typeface="+mn-lt"/>
            </a:endParaRPr>
          </a:p>
          <a:p>
            <a:pPr marL="534988" lvl="1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rgbClr val="3333FF"/>
                </a:solidFill>
                <a:latin typeface="+mn-lt"/>
              </a:rPr>
              <a:t>FY-3D/MERSI-II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Evaluation using CMA GSICS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platform (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Na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Xu)</a:t>
            </a:r>
            <a:endParaRPr kumimoji="1" lang="ja-JP" altLang="en-US" sz="1600" b="0" dirty="0" smtClean="0">
              <a:solidFill>
                <a:srgbClr val="FF0000"/>
              </a:solidFill>
              <a:latin typeface="+mn-lt"/>
            </a:endParaRPr>
          </a:p>
          <a:p>
            <a:pPr marL="534988" lvl="1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Mutual Evaluation between the </a:t>
            </a:r>
            <a:r>
              <a:rPr kumimoji="1" lang="en-US" altLang="ja-JP" sz="1600" b="0" dirty="0" smtClean="0">
                <a:solidFill>
                  <a:srgbClr val="3333FF"/>
                </a:solidFill>
                <a:latin typeface="+mn-lt"/>
              </a:rPr>
              <a:t>imager and hyperspectral sounder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at the same platform FY-3D AND FY-4 (Hanlie Xu): </a:t>
            </a:r>
            <a:r>
              <a:rPr kumimoji="1" lang="en-US" altLang="ja-JP" sz="1600" b="0" dirty="0" smtClean="0">
                <a:solidFill>
                  <a:srgbClr val="FF0000"/>
                </a:solidFill>
                <a:latin typeface="+mn-lt"/>
              </a:rPr>
              <a:t>IR session?</a:t>
            </a:r>
          </a:p>
          <a:p>
            <a:pPr marL="534988" lvl="1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Instrument </a:t>
            </a:r>
            <a:r>
              <a:rPr kumimoji="1" lang="en-US" altLang="ja-JP" sz="1600" b="0" dirty="0">
                <a:solidFill>
                  <a:srgbClr val="3333FF"/>
                </a:solidFill>
                <a:latin typeface="+mn-lt"/>
              </a:rPr>
              <a:t>degradation monitoring based on AI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method</a:t>
            </a:r>
            <a:r>
              <a:rPr kumimoji="1" lang="ja-JP" altLang="en-US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(</a:t>
            </a:r>
            <a:r>
              <a:rPr kumimoji="1" lang="en-US" altLang="ja-JP" sz="1600" b="0" dirty="0" err="1">
                <a:solidFill>
                  <a:schemeClr val="tx1"/>
                </a:solidFill>
                <a:latin typeface="+mn-lt"/>
              </a:rPr>
              <a:t>Xiuqing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 Hu)</a:t>
            </a:r>
            <a:endParaRPr kumimoji="1" lang="ja-JP" altLang="en-US" sz="1600" b="0" dirty="0">
              <a:solidFill>
                <a:schemeClr val="tx1"/>
              </a:solidFill>
              <a:latin typeface="+mn-lt"/>
            </a:endParaRPr>
          </a:p>
          <a:p>
            <a:pPr marL="534988" lvl="1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rgbClr val="3333FF"/>
                </a:solidFill>
                <a:latin typeface="+mn-lt"/>
              </a:rPr>
              <a:t>Recalibration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initiation for historical FY instrument data (</a:t>
            </a:r>
            <a:r>
              <a:rPr kumimoji="1" lang="en-US" altLang="ja-JP" sz="1600" b="0" dirty="0" err="1">
                <a:solidFill>
                  <a:schemeClr val="tx1"/>
                </a:solidFill>
                <a:latin typeface="+mn-lt"/>
              </a:rPr>
              <a:t>Xiuqing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 Hu/Ling Sun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sz="1800" b="0" dirty="0" smtClean="0">
                <a:solidFill>
                  <a:schemeClr val="tx1"/>
                </a:solidFill>
                <a:latin typeface="+mn-lt"/>
              </a:rPr>
              <a:t>VIS/NIR</a:t>
            </a:r>
          </a:p>
          <a:p>
            <a:pPr marL="534988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DCC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target characterization using MODIS,VIIRS and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MERSI (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Lin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Chen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534988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Data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quality analysis of </a:t>
            </a:r>
            <a:r>
              <a:rPr kumimoji="1" lang="en-US" altLang="ja-JP" sz="1600" b="0" dirty="0">
                <a:solidFill>
                  <a:srgbClr val="3333FF"/>
                </a:solidFill>
                <a:latin typeface="+mn-lt"/>
              </a:rPr>
              <a:t>FY-3/MERSI RSBs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based on simulation over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ocean (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Ling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Sun)</a:t>
            </a:r>
            <a:endParaRPr kumimoji="1"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534988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rgbClr val="3333FF"/>
                </a:solidFill>
                <a:latin typeface="+mn-lt"/>
              </a:rPr>
              <a:t>Lunar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calibration for </a:t>
            </a:r>
            <a:r>
              <a:rPr kumimoji="1" lang="en-US" altLang="ja-JP" sz="1600" b="0" dirty="0">
                <a:solidFill>
                  <a:srgbClr val="3333FF"/>
                </a:solidFill>
                <a:latin typeface="+mn-lt"/>
              </a:rPr>
              <a:t>FY-3D/MERSI-II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(</a:t>
            </a:r>
            <a:r>
              <a:rPr kumimoji="1" lang="en-US" altLang="ja-JP" sz="1600" b="0" dirty="0" err="1">
                <a:solidFill>
                  <a:schemeClr val="tx1"/>
                </a:solidFill>
                <a:latin typeface="+mn-lt"/>
              </a:rPr>
              <a:t>Ronghua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 Wu)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sz="1800" b="0" dirty="0" smtClean="0">
                <a:solidFill>
                  <a:schemeClr val="tx1"/>
                </a:solidFill>
                <a:latin typeface="+mn-lt"/>
              </a:rPr>
              <a:t>IR</a:t>
            </a:r>
          </a:p>
          <a:p>
            <a:pPr marL="534988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rgbClr val="3333FF"/>
                </a:solidFill>
                <a:latin typeface="+mn-lt"/>
              </a:rPr>
              <a:t>IR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 inter-calibration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overview in CMA including GEO-LEO and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LEO-LEO (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Na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Xu)</a:t>
            </a:r>
            <a:endParaRPr kumimoji="1"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sz="1800" b="0" dirty="0" smtClean="0">
                <a:solidFill>
                  <a:schemeClr val="tx1"/>
                </a:solidFill>
                <a:latin typeface="+mn-lt"/>
              </a:rPr>
              <a:t>GDWG</a:t>
            </a:r>
          </a:p>
          <a:p>
            <a:pPr marL="534988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CMA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GPRC data group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report (</a:t>
            </a:r>
            <a:r>
              <a:rPr kumimoji="1" lang="en-US" altLang="ja-JP" sz="1600" b="0" dirty="0" err="1">
                <a:solidFill>
                  <a:schemeClr val="tx1"/>
                </a:solidFill>
                <a:latin typeface="+mn-lt"/>
              </a:rPr>
              <a:t>Zhe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Xu)</a:t>
            </a:r>
            <a:endParaRPr kumimoji="1"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534988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PICS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and SNO subsets </a:t>
            </a:r>
            <a:r>
              <a:rPr kumimoji="1" lang="en-US" altLang="ja-JP" sz="1600" b="0" dirty="0">
                <a:solidFill>
                  <a:srgbClr val="3333FF"/>
                </a:solidFill>
                <a:latin typeface="+mn-lt"/>
              </a:rPr>
              <a:t>extraction protocol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 for GSICS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usage (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Lin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Chen) =&gt; could be discussed in Plenary</a:t>
            </a:r>
            <a:endParaRPr kumimoji="1"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534988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FY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historical </a:t>
            </a:r>
            <a:r>
              <a:rPr kumimoji="1" lang="en-US" altLang="ja-JP" sz="1600" b="0" dirty="0">
                <a:solidFill>
                  <a:srgbClr val="3333FF"/>
                </a:solidFill>
                <a:latin typeface="+mn-lt"/>
              </a:rPr>
              <a:t>Big Data Reprocessing system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 establishment and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sharing (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Di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Xian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)</a:t>
            </a:r>
            <a:endParaRPr kumimoji="1" lang="ja-JP" altLang="en-US" sz="16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2559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sz="3600" dirty="0" smtClean="0">
                <a:latin typeface="+mj-lt"/>
              </a:rPr>
              <a:t>Potential Topics for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+mj-lt"/>
              </a:rPr>
              <a:t> 2019 </a:t>
            </a:r>
            <a:r>
              <a:rPr kumimoji="1" lang="en-US" altLang="ja-JP" sz="3600" dirty="0" smtClean="0">
                <a:latin typeface="+mj-lt"/>
              </a:rPr>
              <a:t>Plenary Session</a:t>
            </a:r>
            <a:endParaRPr kumimoji="1" lang="ja-JP" altLang="en-US" sz="3600" dirty="0">
              <a:latin typeface="+mj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67880" y="783303"/>
            <a:ext cx="929176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1800" b="0" dirty="0" smtClean="0">
                <a:solidFill>
                  <a:srgbClr val="FF0000"/>
                </a:solidFill>
                <a:latin typeface="+mn-lt"/>
              </a:rPr>
              <a:t>WG cross-cutting topics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Cal/Val status/results on the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latest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instruments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Instrument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performance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monitoring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: requirements from GSICS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GSICS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Plotting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Tool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: updates at EUMETSAT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Action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Tracking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Tool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: updates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Interaction with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Space Weather community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: GDWG Chair to discuss with Co-chair of CGMS Coordination Group for Space Weather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New GSICS Products/Deliverables: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Product outreach/promotion (GCC)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GSICS Product Catalog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: updates – dissemination/visualization (GCC)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FF0000"/>
                </a:solidFill>
                <a:latin typeface="+mn-lt"/>
              </a:rPr>
              <a:t>Special session on re-calibration/re-processing incl. data dissemination on Tue PM. Chair: Tim </a:t>
            </a:r>
            <a:r>
              <a:rPr lang="en-US" altLang="ja-JP" sz="1600" b="0" dirty="0" err="1" smtClean="0">
                <a:solidFill>
                  <a:srgbClr val="FF0000"/>
                </a:solidFill>
                <a:latin typeface="+mn-lt"/>
              </a:rPr>
              <a:t>Hewison</a:t>
            </a:r>
            <a:endParaRPr lang="en-US" altLang="ja-JP" sz="1600" b="0" dirty="0" smtClean="0">
              <a:solidFill>
                <a:srgbClr val="FF0000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GEO-Ring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: 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SCOPE-CM/IOGEO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FIDUCEO: 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updates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CLARREO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 Pathfinder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Inter-calibration for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climate monitoring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system (collaboration w/ ISCCP (, CGMS ISWGs, CM-SAF) )</a:t>
            </a:r>
            <a:endParaRPr lang="en-US" altLang="ja-JP" sz="1600" b="0" dirty="0">
              <a:solidFill>
                <a:srgbClr val="3333FF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New WMO GSICS Portal website</a:t>
            </a:r>
            <a:endParaRPr lang="en-US" altLang="ja-JP" sz="1600" b="0" dirty="0">
              <a:solidFill>
                <a:srgbClr val="3333FF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WMO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CIMO Guide Updating; PART III: Space-based observation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1800" b="0" smtClean="0">
                <a:solidFill>
                  <a:srgbClr val="FF0000"/>
                </a:solidFill>
                <a:latin typeface="+mn-lt"/>
              </a:rPr>
              <a:t>Preparation </a:t>
            </a:r>
            <a:r>
              <a:rPr lang="en-US" altLang="ja-JP" sz="1800" b="0" dirty="0" smtClean="0">
                <a:solidFill>
                  <a:srgbClr val="FF0000"/>
                </a:solidFill>
                <a:latin typeface="+mn-lt"/>
              </a:rPr>
              <a:t>for forthcoming meetings: could also fit on Day-5 or GRWG sessions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2019-06 (?) Pre-launch Characterization (GSICS-WGCV)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2019 Q4 SI-traceable Reference Instrument (GSICS-WGCV)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2020? Lunar Calibration (GSICS-WGCV)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30707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5350</TotalTime>
  <Words>1958</Words>
  <Application>Microsoft Office PowerPoint</Application>
  <PresentationFormat>A4 210 x 297 mm</PresentationFormat>
  <Paragraphs>299</Paragraphs>
  <Slides>18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Theme</vt:lpstr>
      <vt:lpstr>Outline Agenda (ver.1.1) 2019 GSICS Annual Meeting Frascati, Italy 4-8 March 2019</vt:lpstr>
      <vt:lpstr>Today’s Agenda</vt:lpstr>
      <vt:lpstr>Outlook of 2019 Annual Meeting Agenda</vt:lpstr>
      <vt:lpstr>Mini-Conference</vt:lpstr>
      <vt:lpstr>Mini Conference Agenda proposed by ESA  – starting point for discussion!</vt:lpstr>
      <vt:lpstr>Plenary Session (Agency/Chair Report)</vt:lpstr>
      <vt:lpstr>Plenary Session (GRWG+GDWG)</vt:lpstr>
      <vt:lpstr>Proposed Topics - Inputs from CMA</vt:lpstr>
      <vt:lpstr>Potential Topics for 2019 Plenary Session</vt:lpstr>
      <vt:lpstr>GRWG (VIS/NIR)</vt:lpstr>
      <vt:lpstr>GRWG (MW)</vt:lpstr>
      <vt:lpstr>GRWG (MW)</vt:lpstr>
      <vt:lpstr>GRWG (IR)</vt:lpstr>
      <vt:lpstr>GRWG (UV)</vt:lpstr>
      <vt:lpstr>GDWG</vt:lpstr>
      <vt:lpstr>Plenary Session</vt:lpstr>
      <vt:lpstr>Online Meeting Agenda / Minutes</vt:lpstr>
      <vt:lpstr>Any Other Business?</vt:lpstr>
    </vt:vector>
  </TitlesOfParts>
  <Company>Eumetsat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Masaya Takahashi</cp:lastModifiedBy>
  <cp:revision>1533</cp:revision>
  <cp:lastPrinted>2006-03-06T14:11:17Z</cp:lastPrinted>
  <dcterms:created xsi:type="dcterms:W3CDTF">1997-07-23T08:21:02Z</dcterms:created>
  <dcterms:modified xsi:type="dcterms:W3CDTF">2018-11-19T08:40:55Z</dcterms:modified>
</cp:coreProperties>
</file>