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0"/>
  </p:notesMasterIdLst>
  <p:handoutMasterIdLst>
    <p:handoutMasterId r:id="rId11"/>
  </p:handoutMasterIdLst>
  <p:sldIdLst>
    <p:sldId id="256" r:id="rId2"/>
    <p:sldId id="604" r:id="rId3"/>
    <p:sldId id="629" r:id="rId4"/>
    <p:sldId id="631" r:id="rId5"/>
    <p:sldId id="630" r:id="rId6"/>
    <p:sldId id="633" r:id="rId7"/>
    <p:sldId id="635" r:id="rId8"/>
    <p:sldId id="615" r:id="rId9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3333FF"/>
    <a:srgbClr val="009900"/>
    <a:srgbClr val="FF00FF"/>
    <a:srgbClr val="EE2D24"/>
    <a:srgbClr val="FF9900"/>
    <a:srgbClr val="A2DADE"/>
    <a:srgbClr val="4E0B55"/>
    <a:srgbClr val="C7A775"/>
    <a:srgbClr val="00B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54" autoAdjust="0"/>
    <p:restoredTop sz="90110" autoAdjust="0"/>
  </p:normalViewPr>
  <p:slideViewPr>
    <p:cSldViewPr snapToGrid="0">
      <p:cViewPr varScale="1">
        <p:scale>
          <a:sx n="82" d="100"/>
          <a:sy n="82" d="100"/>
        </p:scale>
        <p:origin x="1128" y="7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490" y="-96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12 November 2018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3646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12 November 2018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720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12 November 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1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12 November 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62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12 November 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53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12 November 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39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43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74" y="109063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2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42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74" y="109063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74" y="109063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42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1" y="6488115"/>
            <a:ext cx="627221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aseline="0" dirty="0" smtClean="0">
                <a:solidFill>
                  <a:schemeClr val="tx1"/>
                </a:solidFill>
              </a:rPr>
              <a:t>GSICS Preparatory Meeting </a:t>
            </a:r>
            <a:endParaRPr lang="en-GB" baseline="0" dirty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695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 idx="4294967295"/>
          </p:nvPr>
        </p:nvSpPr>
        <p:spPr>
          <a:xfrm>
            <a:off x="672612" y="2670545"/>
            <a:ext cx="84201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sz="3600" b="1" dirty="0" smtClean="0"/>
              <a:t>Preparatory  Web meeting for </a:t>
            </a:r>
            <a:br>
              <a:rPr lang="en-GB" sz="3600" b="1" dirty="0" smtClean="0"/>
            </a:br>
            <a:r>
              <a:rPr lang="en-GB" sz="3600" b="1" dirty="0" smtClean="0"/>
              <a:t>2019 </a:t>
            </a:r>
            <a:r>
              <a:rPr lang="en-GB" sz="3600" b="1" dirty="0" smtClean="0"/>
              <a:t>Annual Meeting </a:t>
            </a:r>
            <a:br>
              <a:rPr lang="en-GB" sz="3600" b="1" dirty="0" smtClean="0"/>
            </a:br>
            <a:r>
              <a:rPr lang="en-GB" sz="3600" b="1" dirty="0" smtClean="0"/>
              <a:t>in </a:t>
            </a:r>
            <a:r>
              <a:rPr lang="en-GB" sz="3600" b="1" dirty="0" err="1" smtClean="0"/>
              <a:t>Frascati</a:t>
            </a:r>
            <a:r>
              <a:rPr lang="en-GB" sz="3600" b="1" dirty="0" smtClean="0"/>
              <a:t>, Italy</a:t>
            </a:r>
            <a:endParaRPr lang="en-GB" sz="3600" b="1" dirty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6426200" y="5384800"/>
            <a:ext cx="3162300" cy="96910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Larry </a:t>
            </a:r>
            <a:r>
              <a:rPr lang="en-US" sz="1600" dirty="0">
                <a:solidFill>
                  <a:schemeClr val="bg1"/>
                </a:solidFill>
              </a:rPr>
              <a:t>Flynn </a:t>
            </a:r>
            <a:r>
              <a:rPr lang="en-US" sz="1600" dirty="0" smtClean="0">
                <a:solidFill>
                  <a:schemeClr val="bg1"/>
                </a:solidFill>
              </a:rPr>
              <a:t>and </a:t>
            </a:r>
            <a:r>
              <a:rPr lang="en-US" sz="1600" dirty="0" err="1" smtClean="0">
                <a:solidFill>
                  <a:schemeClr val="bg1"/>
                </a:solidFill>
              </a:rPr>
              <a:t>Manik</a:t>
            </a:r>
            <a:r>
              <a:rPr lang="en-US" sz="1600" dirty="0" smtClean="0">
                <a:solidFill>
                  <a:schemeClr val="bg1"/>
                </a:solidFill>
              </a:rPr>
              <a:t> Bali</a:t>
            </a:r>
            <a:endParaRPr lang="en-US" sz="16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GSICS Coordination Center, </a:t>
            </a:r>
            <a:r>
              <a:rPr lang="en-US" sz="1600" dirty="0" smtClean="0">
                <a:solidFill>
                  <a:schemeClr val="bg1"/>
                </a:solidFill>
              </a:rPr>
              <a:t>NOAA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NOAA GDWG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43"/>
            <a:ext cx="8915400" cy="70920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/>
              <a:t>TABLE OF CONTENT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1520" y="1533465"/>
            <a:ext cx="778529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Proposed topics for GSICS Coordination Center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Actions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GCC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Proposed topics for NOAA-GDWG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Actions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NOAA-GDWG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Proposed topic for GRWSG-UV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smtClean="0"/>
              <a:t>Topics-GSICS Coordination Center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49317" y="1333610"/>
            <a:ext cx="691008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Updates on Actions</a:t>
            </a:r>
          </a:p>
          <a:p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Updates on New Products and Product Promotion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eview status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 types (E.g., SRFs)</a:t>
            </a:r>
          </a:p>
          <a:p>
            <a:pPr>
              <a:buFont typeface="Arial" pitchFamily="34" charset="0"/>
              <a:buChar char="•"/>
            </a:pPr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New Action Tracker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Updates on Action 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Tracker ( New Parsers)</a:t>
            </a:r>
          </a:p>
          <a:p>
            <a:pPr lvl="1"/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 Catalog – New Prototype Product Visualization </a:t>
            </a:r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GUW </a:t>
            </a:r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Report on Vladivostok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Instrument 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Level 1 Monitoring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OSCAR, Landing Pages, GPRCs, and ICVS</a:t>
            </a:r>
          </a:p>
          <a:p>
            <a:pPr>
              <a:buFont typeface="Arial" pitchFamily="34" charset="0"/>
              <a:buChar char="•"/>
            </a:pPr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Newsletter-Towards collaboration with contemporary journals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Membership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Upcoming Special </a:t>
            </a:r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Issues</a:t>
            </a:r>
          </a:p>
          <a:p>
            <a:pPr lvl="1">
              <a:buFont typeface="Arial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6510" y="6251556"/>
            <a:ext cx="6142893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 are Welcome </a:t>
            </a:r>
            <a:r>
              <a:rPr lang="en-US" sz="2000" dirty="0" smtClean="0"/>
              <a:t>to Suggest topics for GCC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NOAA-GCC Action Status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08" y="1978419"/>
            <a:ext cx="9514984" cy="370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6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1904"/>
            <a:ext cx="8915400" cy="954087"/>
          </a:xfrm>
        </p:spPr>
        <p:txBody>
          <a:bodyPr/>
          <a:lstStyle/>
          <a:p>
            <a:r>
              <a:rPr lang="en-US" dirty="0" smtClean="0"/>
              <a:t>NOAA-GDWD- </a:t>
            </a:r>
            <a:r>
              <a:rPr lang="en-US" dirty="0" smtClean="0"/>
              <a:t>Actions Status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775395"/>
              </p:ext>
            </p:extLst>
          </p:nvPr>
        </p:nvGraphicFramePr>
        <p:xfrm>
          <a:off x="105508" y="1502501"/>
          <a:ext cx="9694984" cy="4509154"/>
        </p:xfrm>
        <a:graphic>
          <a:graphicData uri="http://schemas.openxmlformats.org/drawingml/2006/table">
            <a:tbl>
              <a:tblPr/>
              <a:tblGrid>
                <a:gridCol w="1617784">
                  <a:extLst>
                    <a:ext uri="{9D8B030D-6E8A-4147-A177-3AD203B41FA5}">
                      <a16:colId xmlns:a16="http://schemas.microsoft.com/office/drawing/2014/main" val="3252439130"/>
                    </a:ext>
                  </a:extLst>
                </a:gridCol>
                <a:gridCol w="1715443">
                  <a:extLst>
                    <a:ext uri="{9D8B030D-6E8A-4147-A177-3AD203B41FA5}">
                      <a16:colId xmlns:a16="http://schemas.microsoft.com/office/drawing/2014/main" val="2654680504"/>
                    </a:ext>
                  </a:extLst>
                </a:gridCol>
                <a:gridCol w="2437597">
                  <a:extLst>
                    <a:ext uri="{9D8B030D-6E8A-4147-A177-3AD203B41FA5}">
                      <a16:colId xmlns:a16="http://schemas.microsoft.com/office/drawing/2014/main" val="102821323"/>
                    </a:ext>
                  </a:extLst>
                </a:gridCol>
                <a:gridCol w="1962080">
                  <a:extLst>
                    <a:ext uri="{9D8B030D-6E8A-4147-A177-3AD203B41FA5}">
                      <a16:colId xmlns:a16="http://schemas.microsoft.com/office/drawing/2014/main" val="1189923087"/>
                    </a:ext>
                  </a:extLst>
                </a:gridCol>
                <a:gridCol w="1962080">
                  <a:extLst>
                    <a:ext uri="{9D8B030D-6E8A-4147-A177-3AD203B41FA5}">
                      <a16:colId xmlns:a16="http://schemas.microsoft.com/office/drawing/2014/main" val="3217103192"/>
                    </a:ext>
                  </a:extLst>
                </a:gridCol>
              </a:tblGrid>
              <a:tr h="879148"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effectLst/>
                        </a:rPr>
                        <a:t>A.GDWG.2018.5a.1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Actions Review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NOAA-GDWG( Bali) to propose updates to the Actions Tracker and GSICS User Messaging (GUM) service such that all GPRCs can use these applications.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NOAA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Open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482072"/>
                  </a:ext>
                </a:extLst>
              </a:tr>
              <a:tr h="546508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</a:rPr>
                        <a:t>A.GDWG.2018.8a.2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Action Tracking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NOAA-GDWG (Manik Bali) to summarize action tracking tool on the </a:t>
                      </a:r>
                      <a:r>
                        <a:rPr lang="en-US" sz="1400" dirty="0" err="1">
                          <a:effectLst/>
                        </a:rPr>
                        <a:t>Wik</a:t>
                      </a:r>
                      <a:r>
                        <a:rPr lang="en-US" sz="1400" dirty="0">
                          <a:effectLst/>
                        </a:rPr>
                        <a:t>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NOAA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Open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818"/>
                  </a:ext>
                </a:extLst>
              </a:tr>
              <a:tr h="879148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</a:rPr>
                        <a:t>A.GDWG.2018.8a.3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Action Tracking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NOAA-GDWG (Manik Bali) to </a:t>
                      </a:r>
                      <a:r>
                        <a:rPr lang="en-US" sz="1400" dirty="0" err="1">
                          <a:effectLst/>
                        </a:rPr>
                        <a:t>summarise</a:t>
                      </a:r>
                      <a:r>
                        <a:rPr lang="en-US" sz="1400" dirty="0">
                          <a:effectLst/>
                        </a:rPr>
                        <a:t> current status of GSICS Wiki (e.g. server configuration, system requirements) and inform to W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NOAA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Open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185444"/>
                  </a:ext>
                </a:extLst>
              </a:tr>
              <a:tr h="1339126"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effectLst/>
                        </a:rPr>
                        <a:t>A.GDWG.2018.8f.1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Instrment Performance Monitoring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Ninghai Sun to share their ICVS user manual with the GDWG members when it becomes available.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NOAA  </a:t>
                      </a: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</a:rPr>
                        <a:t>Open</a:t>
                      </a:r>
                      <a:endParaRPr lang="en-US" sz="1400" dirty="0">
                        <a:effectLst/>
                      </a:endParaRPr>
                    </a:p>
                  </a:txBody>
                  <a:tcPr marL="38123" marR="38123" marT="30498" marB="30498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06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05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59423" y="87072"/>
            <a:ext cx="8915400" cy="9540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Topics-NOAA-GDWG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898601"/>
            <a:ext cx="7416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Mirroring GSICS Product </a:t>
            </a:r>
          </a:p>
          <a:p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New Action Tracker-&gt; Action Tracking on Cloud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Updates on Action Tracker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 for GSICS  on  Clouds (AWS, Azure , Google )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Product Monitoring Tool (A.GDWG.20171108.1)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 Visualization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on GSICS Wiki/THREDDS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7250" y="5064368"/>
            <a:ext cx="6333058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Welcome to Suggest topics for NOAA-GDWG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024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NOAA Suggestions for UV Session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4683" y="1775139"/>
            <a:ext cx="69100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UV Project Reports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Solar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Initial Residuals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Calibration Best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ractices</a:t>
            </a:r>
          </a:p>
          <a:p>
            <a:pPr lvl="1">
              <a:buFont typeface="Arial" pitchFamily="34" charset="0"/>
              <a:buChar char="•"/>
            </a:pPr>
            <a:endParaRPr lang="en-US" sz="1800" b="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Sentinel 5P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TropOMI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NOAA-20 OMPS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Metop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-C GOME-2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222222"/>
                </a:solidFill>
                <a:latin typeface="arial" panose="020B0604020202020204" pitchFamily="34" charset="0"/>
              </a:rPr>
              <a:t> GF-5 EMI,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arial" panose="020B0604020202020204" pitchFamily="34" charset="0"/>
              </a:rPr>
              <a:t>FY-3F OMS-N &amp; OMS-L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arial" panose="020B0604020202020204" pitchFamily="34" charset="0"/>
              </a:rPr>
              <a:t>UV in GEO Orbits</a:t>
            </a:r>
            <a:endParaRPr lang="en-US" sz="1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5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0" y="2679700"/>
            <a:ext cx="3403600" cy="99060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sz="4000"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62331</TotalTime>
  <Words>344</Words>
  <Application>Microsoft Office PowerPoint</Application>
  <PresentationFormat>A4 Paper (210x297 mm)</PresentationFormat>
  <Paragraphs>85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</vt:lpstr>
      <vt:lpstr>Calibri</vt:lpstr>
      <vt:lpstr>Helvetica</vt:lpstr>
      <vt:lpstr>Tahoma</vt:lpstr>
      <vt:lpstr>Times New Roman</vt:lpstr>
      <vt:lpstr>Office Theme</vt:lpstr>
      <vt:lpstr>Preparatory  Web meeting for  2019 Annual Meeting  in Frascati, Italy</vt:lpstr>
      <vt:lpstr>TABLE OF CONTENT</vt:lpstr>
      <vt:lpstr>Topics-GSICS Coordination Center</vt:lpstr>
      <vt:lpstr>NOAA-GCC Action Status</vt:lpstr>
      <vt:lpstr>NOAA-GDWD- Actions Status</vt:lpstr>
      <vt:lpstr>PowerPoint Presentation</vt:lpstr>
      <vt:lpstr>NOAA Suggestions for UV Session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2714</cp:revision>
  <cp:lastPrinted>2006-03-06T14:11:17Z</cp:lastPrinted>
  <dcterms:created xsi:type="dcterms:W3CDTF">2010-09-10T00:53:07Z</dcterms:created>
  <dcterms:modified xsi:type="dcterms:W3CDTF">2018-11-13T02:31:14Z</dcterms:modified>
</cp:coreProperties>
</file>