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4"/>
  </p:notesMasterIdLst>
  <p:sldIdLst>
    <p:sldId id="274" r:id="rId2"/>
    <p:sldId id="281" r:id="rId3"/>
    <p:sldId id="282" r:id="rId4"/>
    <p:sldId id="283" r:id="rId5"/>
    <p:sldId id="294" r:id="rId6"/>
    <p:sldId id="284" r:id="rId7"/>
    <p:sldId id="295" r:id="rId8"/>
    <p:sldId id="296" r:id="rId9"/>
    <p:sldId id="290" r:id="rId10"/>
    <p:sldId id="291" r:id="rId11"/>
    <p:sldId id="292" r:id="rId12"/>
    <p:sldId id="293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114" autoAdjust="0"/>
  </p:normalViewPr>
  <p:slideViewPr>
    <p:cSldViewPr snapToGrid="0">
      <p:cViewPr varScale="1">
        <p:scale>
          <a:sx n="146" d="100"/>
          <a:sy n="146" d="100"/>
        </p:scale>
        <p:origin x="120" y="264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B4C97-B0AB-415A-87C7-A72C5EB9248F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2B7FA-AB46-4993-BA79-F306F77A2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2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R</a:t>
            </a:r>
            <a:r>
              <a:rPr lang="en-GB" dirty="0" smtClean="0"/>
              <a:t> is built as a diagonal matrix accounting for the different sources of uncertainty,</a:t>
            </a:r>
            <a:r>
              <a:rPr lang="en-GB" baseline="0" dirty="0" smtClean="0"/>
              <a:t> i.e. </a:t>
            </a:r>
            <a:r>
              <a:rPr lang="en-GB" dirty="0" smtClean="0"/>
              <a:t>𝑇, q, and 𝑃 built as the sum of diag. matrices whose diagonals are the square of GRUAN profiles of total uncertainty,</a:t>
            </a:r>
            <a:r>
              <a:rPr lang="en-GB" baseline="0" dirty="0" smtClean="0"/>
              <a:t> and</a:t>
            </a:r>
            <a:r>
              <a:rPr lang="en-GB" dirty="0" smtClean="0"/>
              <a:t> 𝑢_𝑠𝑘𝑖𝑛𝑇, 𝑢_𝑇2𝑚, 𝑢_𝑞2𝑚, and 𝑢_𝑃2𝑚 the uncertainties associated with the surface parameters set to 0.3K, 0.3K, 0.04 RH, and 0.1hPa, resp. </a:t>
            </a:r>
          </a:p>
          <a:p>
            <a:endParaRPr lang="en-GB" dirty="0" smtClean="0"/>
          </a:p>
          <a:p>
            <a:r>
              <a:rPr lang="en-GB" b="1" dirty="0" smtClean="0"/>
              <a:t>S</a:t>
            </a:r>
            <a:r>
              <a:rPr lang="en-GB" baseline="-25000" dirty="0" smtClean="0"/>
              <a:t>int</a:t>
            </a:r>
            <a:r>
              <a:rPr lang="en-GB" dirty="0" smtClean="0"/>
              <a:t> is shown to be a function of </a:t>
            </a:r>
            <a:r>
              <a:rPr lang="en-GB" b="1" dirty="0" smtClean="0"/>
              <a:t>B</a:t>
            </a:r>
            <a:r>
              <a:rPr lang="en-GB" dirty="0" smtClean="0"/>
              <a:t> the forecast covariance matrix and </a:t>
            </a:r>
            <a:r>
              <a:rPr lang="en-GB" b="1" dirty="0" smtClean="0"/>
              <a:t>W</a:t>
            </a:r>
            <a:r>
              <a:rPr lang="en-GB" dirty="0" smtClean="0"/>
              <a:t> the interpolation matrix.</a:t>
            </a:r>
          </a:p>
          <a:p>
            <a:endParaRPr lang="en-GB" dirty="0" smtClean="0"/>
          </a:p>
          <a:p>
            <a:r>
              <a:rPr lang="en-GB" b="1" dirty="0" smtClean="0"/>
              <a:t>x</a:t>
            </a:r>
            <a:r>
              <a:rPr lang="en-GB" baseline="30000" dirty="0" smtClean="0"/>
              <a:t>t </a:t>
            </a:r>
            <a:r>
              <a:rPr lang="en-GB" dirty="0" smtClean="0"/>
              <a:t> is the true profile of the fine grid, </a:t>
            </a:r>
            <a:r>
              <a:rPr lang="en-GB" b="1" dirty="0" smtClean="0"/>
              <a:t>epsilon</a:t>
            </a:r>
            <a:r>
              <a:rPr lang="en-GB" dirty="0" smtClean="0"/>
              <a:t> </a:t>
            </a:r>
            <a:r>
              <a:rPr lang="en-GB" dirty="0" err="1" smtClean="0"/>
              <a:t>gruan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dirty="0" err="1" smtClean="0"/>
              <a:t>nwp</a:t>
            </a:r>
            <a:r>
              <a:rPr lang="en-GB" dirty="0" smtClean="0"/>
              <a:t>, and </a:t>
            </a:r>
            <a:r>
              <a:rPr lang="en-GB" dirty="0" err="1" smtClean="0"/>
              <a:t>int</a:t>
            </a:r>
            <a:r>
              <a:rPr lang="en-GB" dirty="0" smtClean="0"/>
              <a:t> are the errors associated with the radiosonde and the model fields and the interpolation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93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0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5377" cy="5150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5016036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4333648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bg2"/>
                </a:solidFill>
              </a:rPr>
              <a:t> 2018,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634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4087988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400" y="1548000"/>
            <a:ext cx="40896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67473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59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567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57352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48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93513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322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57352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483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4087988" cy="57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4087988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562272" y="1"/>
            <a:ext cx="4572000" cy="471678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97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34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09468"/>
            <a:ext cx="9144000" cy="402238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52413" y="818866"/>
            <a:ext cx="8639175" cy="378964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173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01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re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03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39"/>
            <a:ext cx="8640000" cy="900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5480"/>
            <a:ext cx="8640000" cy="263252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87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375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294" cy="5153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5016036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4333648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bg2"/>
                </a:solidFill>
              </a:rPr>
              <a:t> 2018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74379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1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154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333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822593"/>
            <a:ext cx="9144000" cy="341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GB" sz="20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000" y="699739"/>
            <a:ext cx="8640000" cy="9004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82721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www.metoffice.gov.uk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217158" y="482721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46704" y="2004607"/>
            <a:ext cx="864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BE" sz="1600" dirty="0" smtClean="0"/>
              <a:t>For more information </a:t>
            </a:r>
            <a:r>
              <a:rPr lang="fr-BE" sz="1600" dirty="0" err="1" smtClean="0"/>
              <a:t>please</a:t>
            </a:r>
            <a:r>
              <a:rPr lang="fr-BE" sz="1600" dirty="0" smtClean="0"/>
              <a:t> contact</a:t>
            </a:r>
            <a:endParaRPr lang="en-GB" sz="16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86704" y="2616442"/>
            <a:ext cx="8100000" cy="36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BE" sz="1600" dirty="0" smtClean="0"/>
              <a:t>www.metoffice.gov.uk</a:t>
            </a:r>
            <a:endParaRPr lang="en-GB" sz="1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6704" y="3994278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Insert phone number here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86704" y="3308732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Insert e-mail here</a:t>
            </a:r>
            <a:endParaRPr lang="en-GB" dirty="0"/>
          </a:p>
        </p:txBody>
      </p:sp>
      <p:pic>
        <p:nvPicPr>
          <p:cNvPr id="16" name="email-icon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79161" y="3293168"/>
            <a:ext cx="357677" cy="3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hone-icon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50419" y="3969028"/>
            <a:ext cx="415161" cy="3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web-icon.png"/>
          <p:cNvPicPr>
            <a:picLocks noChangeAspect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4000" y="2617307"/>
            <a:ext cx="467999" cy="39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025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ver-backg-2.jp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61294" cy="51532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bg2"/>
                </a:solidFill>
              </a:rPr>
              <a:t> 2018,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508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ver-backg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" y="0"/>
            <a:ext cx="9155568" cy="51532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www.metoffice.gov.uk</a:t>
            </a:r>
            <a:r>
              <a:rPr lang="fr-BE" sz="800" dirty="0" smtClean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pic>
        <p:nvPicPr>
          <p:cNvPr id="11" name="MO_MASTER_black_mono_for_light_backg_RBG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946" y="54592"/>
            <a:ext cx="1802343" cy="565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1951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www.metoffice.gov.uk</a:t>
            </a:r>
            <a:r>
              <a:rPr lang="fr-BE" sz="800" dirty="0" smtClean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6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www.metoffice.gov.uk</a:t>
            </a:r>
            <a:r>
              <a:rPr lang="fr-BE" sz="800" dirty="0" smtClean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7" name="Shape 48"/>
          <p:cNvSpPr/>
          <p:nvPr userDrawn="1"/>
        </p:nvSpPr>
        <p:spPr>
          <a:xfrm>
            <a:off x="-1" y="-6009"/>
            <a:ext cx="9144002" cy="687642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pic>
        <p:nvPicPr>
          <p:cNvPr id="9" name="MO_MASTER_for_dark_backg_RBG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8486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hape 64"/>
          <p:cNvSpPr/>
          <p:nvPr userDrawn="1"/>
        </p:nvSpPr>
        <p:spPr>
          <a:xfrm flipV="1">
            <a:off x="2141935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5" name="Shape 68"/>
          <p:cNvSpPr/>
          <p:nvPr userDrawn="1"/>
        </p:nvSpPr>
        <p:spPr>
          <a:xfrm>
            <a:off x="7531089" y="204551"/>
            <a:ext cx="1360911" cy="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/>
          <a:lstStyle/>
          <a:p>
            <a:pPr marL="0" marR="0" lvl="0" indent="0" algn="l" defTabSz="342900" rtl="0" eaLnBrk="1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Working together </a:t>
            </a:r>
            <a:b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(enter working relationship)</a:t>
            </a:r>
          </a:p>
        </p:txBody>
      </p:sp>
      <p:sp>
        <p:nvSpPr>
          <p:cNvPr id="6" name="Shape 69"/>
          <p:cNvSpPr>
            <a:spLocks noGrp="1"/>
          </p:cNvSpPr>
          <p:nvPr>
            <p:ph type="pic" sz="quarter" idx="13"/>
          </p:nvPr>
        </p:nvSpPr>
        <p:spPr>
          <a:xfrm>
            <a:off x="2227171" y="204551"/>
            <a:ext cx="1176126" cy="27000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anchor="t"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Shape 70"/>
          <p:cNvSpPr>
            <a:spLocks noGrp="1"/>
          </p:cNvSpPr>
          <p:nvPr>
            <p:ph type="pic" sz="quarter" idx="14"/>
          </p:nvPr>
        </p:nvSpPr>
        <p:spPr>
          <a:xfrm>
            <a:off x="3577935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Shape 71"/>
          <p:cNvSpPr>
            <a:spLocks noGrp="1"/>
          </p:cNvSpPr>
          <p:nvPr>
            <p:ph type="pic" sz="quarter" idx="15"/>
          </p:nvPr>
        </p:nvSpPr>
        <p:spPr>
          <a:xfrm>
            <a:off x="4928103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9" name="Shape 64"/>
          <p:cNvSpPr/>
          <p:nvPr userDrawn="1"/>
        </p:nvSpPr>
        <p:spPr>
          <a:xfrm flipV="1">
            <a:off x="3490913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0" name="Shape 64"/>
          <p:cNvSpPr/>
          <p:nvPr userDrawn="1"/>
        </p:nvSpPr>
        <p:spPr>
          <a:xfrm flipV="1">
            <a:off x="4842272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1" name="Shape 64"/>
          <p:cNvSpPr/>
          <p:nvPr userDrawn="1"/>
        </p:nvSpPr>
        <p:spPr>
          <a:xfrm flipV="1">
            <a:off x="6192441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2" name="Shape 71"/>
          <p:cNvSpPr>
            <a:spLocks noGrp="1"/>
          </p:cNvSpPr>
          <p:nvPr>
            <p:ph type="pic" sz="quarter" idx="17"/>
          </p:nvPr>
        </p:nvSpPr>
        <p:spPr>
          <a:xfrm>
            <a:off x="6273702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www.metoffice.gov.uk</a:t>
            </a:r>
            <a:r>
              <a:rPr lang="fr-BE" sz="800" dirty="0" smtClean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79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48"/>
          <p:cNvSpPr/>
          <p:nvPr userDrawn="1"/>
        </p:nvSpPr>
        <p:spPr>
          <a:xfrm>
            <a:off x="-1" y="-6009"/>
            <a:ext cx="9144002" cy="687642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hape 64"/>
          <p:cNvSpPr/>
          <p:nvPr userDrawn="1"/>
        </p:nvSpPr>
        <p:spPr>
          <a:xfrm flipV="1">
            <a:off x="2141935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6" name="Shape 69"/>
          <p:cNvSpPr>
            <a:spLocks noGrp="1"/>
          </p:cNvSpPr>
          <p:nvPr>
            <p:ph type="pic" sz="quarter" idx="13"/>
          </p:nvPr>
        </p:nvSpPr>
        <p:spPr>
          <a:xfrm>
            <a:off x="2227171" y="204551"/>
            <a:ext cx="1176126" cy="27000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anchor="t"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Shape 70"/>
          <p:cNvSpPr>
            <a:spLocks noGrp="1"/>
          </p:cNvSpPr>
          <p:nvPr>
            <p:ph type="pic" sz="quarter" idx="14"/>
          </p:nvPr>
        </p:nvSpPr>
        <p:spPr>
          <a:xfrm>
            <a:off x="3577935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Shape 71"/>
          <p:cNvSpPr>
            <a:spLocks noGrp="1"/>
          </p:cNvSpPr>
          <p:nvPr>
            <p:ph type="pic" sz="quarter" idx="15"/>
          </p:nvPr>
        </p:nvSpPr>
        <p:spPr>
          <a:xfrm>
            <a:off x="4928103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9" name="Shape 64"/>
          <p:cNvSpPr/>
          <p:nvPr userDrawn="1"/>
        </p:nvSpPr>
        <p:spPr>
          <a:xfrm flipV="1">
            <a:off x="3490913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0" name="Shape 64"/>
          <p:cNvSpPr/>
          <p:nvPr userDrawn="1"/>
        </p:nvSpPr>
        <p:spPr>
          <a:xfrm flipV="1">
            <a:off x="4842272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1" name="Shape 64"/>
          <p:cNvSpPr/>
          <p:nvPr userDrawn="1"/>
        </p:nvSpPr>
        <p:spPr>
          <a:xfrm flipV="1">
            <a:off x="6192441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2" name="Shape 71"/>
          <p:cNvSpPr>
            <a:spLocks noGrp="1"/>
          </p:cNvSpPr>
          <p:nvPr>
            <p:ph type="pic" sz="quarter" idx="17"/>
          </p:nvPr>
        </p:nvSpPr>
        <p:spPr>
          <a:xfrm>
            <a:off x="6273702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www.metoffice.gov.uk</a:t>
            </a:r>
            <a:r>
              <a:rPr lang="fr-BE" sz="800" dirty="0" smtClean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" name="Shape 68"/>
          <p:cNvSpPr/>
          <p:nvPr userDrawn="1"/>
        </p:nvSpPr>
        <p:spPr>
          <a:xfrm>
            <a:off x="7531089" y="204551"/>
            <a:ext cx="1360911" cy="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/>
          <a:lstStyle/>
          <a:p>
            <a:pPr marL="0" marR="0" lvl="0" indent="0" algn="l" defTabSz="342900" rtl="0" eaLnBrk="1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Working together </a:t>
            </a:r>
            <a:b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(enter working relationship)</a:t>
            </a:r>
          </a:p>
        </p:txBody>
      </p:sp>
      <p:pic>
        <p:nvPicPr>
          <p:cNvPr id="18" name="MO_MASTER_for_dark_backg_RBG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720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62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57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548000"/>
            <a:ext cx="8640000" cy="30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MO_MASTER_black_mono_for_light_backg_RBG.png"/>
          <p:cNvPicPr>
            <a:picLocks noChangeAspect="1"/>
          </p:cNvPicPr>
          <p:nvPr userDrawn="1"/>
        </p:nvPicPr>
        <p:blipFill>
          <a:blip r:embed="rId25" cstate="print">
            <a:extLst/>
          </a:blip>
          <a:stretch>
            <a:fillRect/>
          </a:stretch>
        </p:blipFill>
        <p:spPr>
          <a:xfrm>
            <a:off x="183946" y="54592"/>
            <a:ext cx="1802343" cy="5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851910" y="4802317"/>
            <a:ext cx="143637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65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59" r:id="rId3"/>
    <p:sldLayoutId id="2147483686" r:id="rId4"/>
    <p:sldLayoutId id="2147483681" r:id="rId5"/>
    <p:sldLayoutId id="2147483684" r:id="rId6"/>
    <p:sldLayoutId id="2147483682" r:id="rId7"/>
    <p:sldLayoutId id="2147483685" r:id="rId8"/>
    <p:sldLayoutId id="2147483660" r:id="rId9"/>
    <p:sldLayoutId id="2147483662" r:id="rId10"/>
    <p:sldLayoutId id="2147483670" r:id="rId11"/>
    <p:sldLayoutId id="2147483669" r:id="rId12"/>
    <p:sldLayoutId id="2147483668" r:id="rId13"/>
    <p:sldLayoutId id="2147483664" r:id="rId14"/>
    <p:sldLayoutId id="2147483671" r:id="rId15"/>
    <p:sldLayoutId id="2147483665" r:id="rId16"/>
    <p:sldLayoutId id="2147483677" r:id="rId17"/>
    <p:sldLayoutId id="2147483672" r:id="rId18"/>
    <p:sldLayoutId id="2147483676" r:id="rId19"/>
    <p:sldLayoutId id="2147483674" r:id="rId20"/>
    <p:sldLayoutId id="2147483675" r:id="rId21"/>
    <p:sldLayoutId id="2147483673" r:id="rId22"/>
    <p:sldLayoutId id="2147483683" r:id="rId2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nwpsaf.eu/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atmos-meas-tech.net/12/83/2019/amt-12-83-2019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2000" y="3115291"/>
            <a:ext cx="4333648" cy="590931"/>
          </a:xfrm>
        </p:spPr>
        <p:txBody>
          <a:bodyPr>
            <a:spAutoFit/>
          </a:bodyPr>
          <a:lstStyle/>
          <a:p>
            <a:r>
              <a:rPr lang="en-GB" dirty="0"/>
              <a:t>Fabien Carminati, Stefano Migliorini, </a:t>
            </a:r>
            <a:r>
              <a:rPr lang="en-GB" dirty="0" smtClean="0"/>
              <a:t>&amp; </a:t>
            </a:r>
            <a:r>
              <a:rPr lang="en-GB" dirty="0"/>
              <a:t>Bruce Ingleby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52000" y="534012"/>
            <a:ext cx="4672697" cy="2308324"/>
          </a:xfrm>
        </p:spPr>
        <p:txBody>
          <a:bodyPr wrap="square">
            <a:spAutoFit/>
          </a:bodyPr>
          <a:lstStyle/>
          <a:p>
            <a:r>
              <a:rPr lang="en-GB" dirty="0"/>
              <a:t>Characterisation of </a:t>
            </a:r>
            <a:r>
              <a:rPr lang="en-GB" dirty="0" smtClean="0"/>
              <a:t>NWP model </a:t>
            </a:r>
            <a:r>
              <a:rPr lang="en-GB" dirty="0"/>
              <a:t>biases and uncertainties for improved satellite </a:t>
            </a:r>
            <a:r>
              <a:rPr lang="en-GB" dirty="0" smtClean="0"/>
              <a:t>Cal/Val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2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" t="6702" r="7045" b="3691"/>
          <a:stretch/>
        </p:blipFill>
        <p:spPr>
          <a:xfrm>
            <a:off x="7173699" y="90379"/>
            <a:ext cx="1842521" cy="1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t="8378" r="8408" b="4662"/>
          <a:stretch/>
        </p:blipFill>
        <p:spPr>
          <a:xfrm>
            <a:off x="444499" y="1587499"/>
            <a:ext cx="4127501" cy="3130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" t="8378" r="9129" b="5191"/>
          <a:stretch/>
        </p:blipFill>
        <p:spPr>
          <a:xfrm>
            <a:off x="4671672" y="1587499"/>
            <a:ext cx="4038600" cy="31115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95999" y="1175698"/>
            <a:ext cx="431801" cy="3546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519899" y="623249"/>
            <a:ext cx="431801" cy="907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576000"/>
          </a:xfrm>
        </p:spPr>
        <p:txBody>
          <a:bodyPr/>
          <a:lstStyle/>
          <a:p>
            <a:r>
              <a:rPr lang="en-GB" dirty="0"/>
              <a:t>Propagation of </a:t>
            </a:r>
            <a:r>
              <a:rPr lang="en-GB" dirty="0" smtClean="0"/>
              <a:t>uncertainty (2)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7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2000" y="1275740"/>
                <a:ext cx="4320000" cy="1453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 smtClean="0">
                    <a:ea typeface="SimSun" panose="02010600030101010101" pitchFamily="2" charset="-122"/>
                    <a:cs typeface="Times New Roman" panose="02020603050405020304" pitchFamily="18" charset="0"/>
                  </a:rPr>
                  <a:t>We can use a reduced Chi-square test for assessment: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Χ</m:t>
                              </m:r>
                            </m:e>
                          </m:acc>
                        </m:e>
                        <m:sup>
                          <m:r>
                            <a:rPr lang="en-GB" sz="1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GB" sz="140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1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  <m:sup>
                          <m:r>
                            <a:rPr lang="en-GB" sz="14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GB" sz="140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40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1400" dirty="0" smtClean="0">
                    <a:ea typeface="SimSun" panose="02010600030101010101" pitchFamily="2" charset="-122"/>
                    <a:cs typeface="Times New Roman" panose="02020603050405020304" pitchFamily="18" charset="0"/>
                  </a:rPr>
                  <a:t>Where</a:t>
                </a:r>
                <a:r>
                  <a:rPr lang="en-GB" sz="1400" i="1" dirty="0" smtClean="0">
                    <a:ea typeface="SimSun" panose="02010600030101010101" pitchFamily="2" charset="-122"/>
                    <a:cs typeface="Times New Roman" panose="02020603050405020304" pitchFamily="18" charset="0"/>
                  </a:rPr>
                  <a:t> c </a:t>
                </a:r>
                <a:r>
                  <a:rPr lang="en-GB" sz="1400" dirty="0" smtClean="0">
                    <a:ea typeface="SimSun" panose="02010600030101010101" pitchFamily="2" charset="-122"/>
                    <a:cs typeface="Times New Roman" panose="02020603050405020304" pitchFamily="18" charset="0"/>
                  </a:rPr>
                  <a:t>is </a:t>
                </a:r>
                <a:r>
                  <a:rPr lang="en-GB" sz="14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the number of degrees of freedom</a:t>
                </a:r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275740"/>
                <a:ext cx="4320000" cy="1453603"/>
              </a:xfrm>
              <a:prstGeom prst="rect">
                <a:avLst/>
              </a:prstGeom>
              <a:blipFill>
                <a:blip r:embed="rId3"/>
                <a:stretch>
                  <a:fillRect l="-423" t="-418" b="-8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52000" y="2880576"/>
                <a:ext cx="4320000" cy="1441741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GB" sz="1400">
                                <a:latin typeface="Cambria Math" panose="02040503050406030204" pitchFamily="18" charset="0"/>
                              </a:rPr>
                              <m:t>Χ</m:t>
                            </m:r>
                          </m:e>
                        </m:acc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𝑐𝑎𝑙𝑐</m:t>
                        </m:r>
                      </m:sub>
                      <m:sup>
                        <m:r>
                          <a:rPr lang="en-GB" sz="1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0" smtClean="0">
                            <a:latin typeface="Cambria Math" panose="02040503050406030204" pitchFamily="18" charset="0"/>
                          </a:rPr>
                          <m:t>95%</m:t>
                        </m:r>
                      </m:e>
                    </m:d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GB" sz="1400">
                                <a:latin typeface="Cambria Math" panose="02040503050406030204" pitchFamily="18" charset="0"/>
                              </a:rPr>
                              <m:t>Χ</m:t>
                            </m:r>
                          </m:e>
                        </m:acc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𝑡h𝑒𝑜</m:t>
                        </m:r>
                      </m:sub>
                      <m:sup>
                        <m:r>
                          <a:rPr lang="en-GB" sz="1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>
                            <a:latin typeface="Cambria Math" panose="02040503050406030204" pitchFamily="18" charset="0"/>
                          </a:rPr>
                          <m:t>95%</m:t>
                        </m:r>
                      </m:e>
                    </m:d>
                  </m:oMath>
                </a14:m>
                <a:r>
                  <a:rPr lang="en-GB" sz="1400" b="0" dirty="0" smtClean="0"/>
                  <a:t> means:</a:t>
                </a:r>
              </a:p>
              <a:p>
                <a:pPr marL="285750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GB" sz="1400" dirty="0" smtClean="0">
                    <a:ea typeface="SimSun" panose="02010600030101010101" pitchFamily="2" charset="-122"/>
                    <a:cs typeface="Times New Roman" panose="02020603050405020304" pitchFamily="18" charset="0"/>
                  </a:rPr>
                  <a:t>One </a:t>
                </a:r>
                <a:r>
                  <a:rPr lang="en-GB" sz="14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(or more) component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𝛿</m:t>
                        </m:r>
                        <m:r>
                          <a:rPr lang="en-GB" sz="1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GB" sz="14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 have been </a:t>
                </a:r>
                <a:r>
                  <a:rPr lang="en-GB" sz="1400" dirty="0" smtClean="0">
                    <a:ea typeface="SimSun" panose="02010600030101010101" pitchFamily="2" charset="-122"/>
                    <a:cs typeface="Times New Roman" panose="02020603050405020304" pitchFamily="18" charset="0"/>
                  </a:rPr>
                  <a:t>underestimated, and/or  </a:t>
                </a:r>
              </a:p>
              <a:p>
                <a:pPr marL="285750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GB" sz="14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en-GB" sz="1400" dirty="0" smtClean="0">
                    <a:ea typeface="SimSun" panose="02010600030101010101" pitchFamily="2" charset="-122"/>
                    <a:cs typeface="Times New Roman" panose="02020603050405020304" pitchFamily="18" charset="0"/>
                  </a:rPr>
                  <a:t>issing unforeseen </a:t>
                </a:r>
                <a:r>
                  <a:rPr lang="en-GB" sz="14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sources of </a:t>
                </a:r>
                <a:r>
                  <a:rPr lang="en-GB" sz="1400" dirty="0" smtClean="0">
                    <a:ea typeface="SimSun" panose="02010600030101010101" pitchFamily="2" charset="-122"/>
                    <a:cs typeface="Times New Roman" panose="02020603050405020304" pitchFamily="18" charset="0"/>
                  </a:rPr>
                  <a:t>uncertainty</a:t>
                </a:r>
                <a:endParaRPr lang="en-GB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2880576"/>
                <a:ext cx="4320000" cy="1441741"/>
              </a:xfrm>
              <a:prstGeom prst="rect">
                <a:avLst/>
              </a:prstGeom>
              <a:blipFill>
                <a:blip r:embed="rId4"/>
                <a:stretch>
                  <a:fillRect l="-282" b="-12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344355" y="987740"/>
            <a:ext cx="4799645" cy="3600000"/>
            <a:chOff x="4127160" y="728106"/>
            <a:chExt cx="4799645" cy="3600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160" y="728106"/>
              <a:ext cx="4799645" cy="3600000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4737100" y="1720850"/>
              <a:ext cx="95250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734050" y="1720850"/>
              <a:ext cx="263525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737100" y="1962150"/>
              <a:ext cx="67945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461000" y="1962150"/>
              <a:ext cx="29083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5422900" y="2260600"/>
              <a:ext cx="288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977006" y="1513352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>
                  <a:solidFill>
                    <a:srgbClr val="0070C0"/>
                  </a:solidFill>
                </a:rPr>
                <a:t>95%</a:t>
              </a:r>
              <a:endParaRPr lang="en-GB" sz="1000" b="1" dirty="0">
                <a:solidFill>
                  <a:srgbClr val="0070C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90795" y="1737751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>
                  <a:solidFill>
                    <a:srgbClr val="00B050"/>
                  </a:solidFill>
                </a:rPr>
                <a:t>95%</a:t>
              </a:r>
              <a:endParaRPr lang="en-GB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28517" y="1491530"/>
              <a:ext cx="3690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>
                  <a:solidFill>
                    <a:srgbClr val="0070C0"/>
                  </a:solidFill>
                </a:rPr>
                <a:t>5%</a:t>
              </a:r>
              <a:endParaRPr lang="en-GB" sz="1000" b="1" dirty="0">
                <a:solidFill>
                  <a:srgbClr val="0070C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16453" y="1737751"/>
              <a:ext cx="3690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>
                  <a:solidFill>
                    <a:srgbClr val="00B050"/>
                  </a:solidFill>
                </a:rPr>
                <a:t>5%</a:t>
              </a:r>
              <a:endParaRPr lang="en-GB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10003" y="2137489"/>
              <a:ext cx="3690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</a:rPr>
                <a:t>3%</a:t>
              </a:r>
              <a:endParaRPr lang="en-GB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10003" y="2317534"/>
              <a:ext cx="16450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>
                  <a:solidFill>
                    <a:srgbClr val="FF0000"/>
                  </a:solidFill>
                </a:rPr>
                <a:t>Good … but not perfect</a:t>
              </a:r>
              <a:endParaRPr lang="en-GB" sz="105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3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2000" y="1275740"/>
            <a:ext cx="864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The GRUAN processor: a collocation and top-of-atmosphere brightness temperature simulation tool for comparison between NWP fields and GRUAN radiosondes in satellite observation space with uncertainty propagation via (a) perturbation of profiles and (b) use of Jacobians.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Total </a:t>
            </a:r>
            <a:r>
              <a:rPr lang="en-GB" sz="1600" dirty="0"/>
              <a:t>uncertainty </a:t>
            </a:r>
            <a:r>
              <a:rPr lang="en-GB" sz="1600" dirty="0" smtClean="0"/>
              <a:t>ranges </a:t>
            </a:r>
            <a:r>
              <a:rPr lang="en-GB" sz="1600" dirty="0"/>
              <a:t>from </a:t>
            </a:r>
            <a:r>
              <a:rPr lang="en-GB" sz="1600" b="1" dirty="0"/>
              <a:t>0.08 to 0.13 K </a:t>
            </a:r>
            <a:r>
              <a:rPr lang="en-GB" sz="1600" dirty="0"/>
              <a:t>at frequencies sensitive to </a:t>
            </a:r>
            <a:r>
              <a:rPr lang="en-GB" sz="1600" b="1" dirty="0" smtClean="0"/>
              <a:t>temperature</a:t>
            </a:r>
            <a:r>
              <a:rPr lang="en-GB" sz="1600" dirty="0" smtClean="0"/>
              <a:t> </a:t>
            </a:r>
            <a:r>
              <a:rPr lang="en-GB" sz="1600" dirty="0"/>
              <a:t>and from </a:t>
            </a:r>
            <a:r>
              <a:rPr lang="en-GB" sz="1600" b="1" dirty="0"/>
              <a:t>1.6 to 2.5 K </a:t>
            </a:r>
            <a:r>
              <a:rPr lang="en-GB" sz="1600" dirty="0"/>
              <a:t>at frequencies sensitive to </a:t>
            </a:r>
            <a:r>
              <a:rPr lang="en-GB" sz="1600" b="1" dirty="0" smtClean="0"/>
              <a:t>humidity</a:t>
            </a:r>
            <a:r>
              <a:rPr lang="en-GB" sz="1600" dirty="0" smtClean="0"/>
              <a:t> (</a:t>
            </a:r>
            <a:r>
              <a:rPr lang="en-GB" sz="1600" dirty="0" smtClean="0"/>
              <a:t>preliminary, but in line with previous estimations).</a:t>
            </a:r>
            <a:endParaRPr lang="en-GB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Next </a:t>
            </a:r>
            <a:r>
              <a:rPr lang="en-GB" sz="1600" dirty="0"/>
              <a:t>step will be to process and analyse </a:t>
            </a:r>
            <a:r>
              <a:rPr lang="en-GB" sz="1600" dirty="0" smtClean="0"/>
              <a:t>collocated profiles </a:t>
            </a:r>
            <a:r>
              <a:rPr lang="en-GB" sz="1600" dirty="0"/>
              <a:t>spanning several years and multiple GRUAN </a:t>
            </a:r>
            <a:r>
              <a:rPr lang="en-GB" sz="1600" dirty="0" smtClean="0"/>
              <a:t>sites, and provide a </a:t>
            </a:r>
            <a:r>
              <a:rPr lang="en-GB" sz="1600" b="1" dirty="0" smtClean="0"/>
              <a:t>refined </a:t>
            </a:r>
            <a:r>
              <a:rPr lang="en-GB" sz="1600" b="1" dirty="0"/>
              <a:t>set </a:t>
            </a:r>
            <a:r>
              <a:rPr lang="en-GB" sz="1600" b="1" dirty="0" smtClean="0"/>
              <a:t>of model bias &amp; uncertainty </a:t>
            </a:r>
            <a:r>
              <a:rPr lang="en-GB" sz="1600" dirty="0"/>
              <a:t>for selected frequencies spanning both </a:t>
            </a:r>
            <a:r>
              <a:rPr lang="en-GB" sz="1600" b="1" dirty="0" smtClean="0"/>
              <a:t>microwave</a:t>
            </a:r>
            <a:r>
              <a:rPr lang="en-GB" sz="1600" dirty="0" smtClean="0"/>
              <a:t> </a:t>
            </a:r>
            <a:r>
              <a:rPr lang="en-GB" sz="1600" dirty="0"/>
              <a:t>and </a:t>
            </a:r>
            <a:r>
              <a:rPr lang="en-GB" sz="1600" b="1" dirty="0"/>
              <a:t>infrared</a:t>
            </a:r>
            <a:r>
              <a:rPr lang="en-GB" sz="1600" dirty="0"/>
              <a:t> </a:t>
            </a:r>
            <a:r>
              <a:rPr lang="en-GB" sz="1600" dirty="0" smtClean="0"/>
              <a:t>domains.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291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8150" y="4704662"/>
            <a:ext cx="8705850" cy="438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800" dirty="0"/>
              <a:t>Leutbecher et al., Stochastic representations of model uncertainties at ECMWF: state of the art and future vision. Q.J.R.M.S., doi:10.1002/qj.3094, 2017. </a:t>
            </a:r>
          </a:p>
          <a:p>
            <a:pPr algn="r">
              <a:lnSpc>
                <a:spcPct val="150000"/>
              </a:lnSpc>
            </a:pPr>
            <a:r>
              <a:rPr lang="en-GB" sz="800" dirty="0"/>
              <a:t>Loew et al., Validation practices for satellite based earth observation data across communities, Rev. of Geophysics, doi:10.1002/2017RG000562, 2017.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31989" y="1275740"/>
            <a:ext cx="4687913" cy="224676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NWP </a:t>
            </a:r>
            <a:r>
              <a:rPr lang="en-GB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short-range forecast </a:t>
            </a:r>
            <a:r>
              <a:rPr lang="en-GB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uncertainties in brightness temperature space (Loew 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en-GB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al., 2017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0.05 to </a:t>
            </a:r>
            <a:r>
              <a:rPr lang="en-GB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0.2K </a:t>
            </a:r>
            <a:r>
              <a:rPr lang="en-GB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at frequencies sensitive to </a:t>
            </a:r>
            <a:r>
              <a:rPr lang="en-GB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temperature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1 to </a:t>
            </a:r>
            <a:r>
              <a:rPr lang="en-GB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2K </a:t>
            </a:r>
            <a:r>
              <a:rPr lang="en-GB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at frequencies sensitive 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humidity</a:t>
            </a:r>
            <a:endParaRPr lang="en-GB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400" dirty="0" smtClean="0"/>
              <a:t>Estimations </a:t>
            </a:r>
            <a:r>
              <a:rPr lang="en-GB" sz="1400" dirty="0"/>
              <a:t>arise from sensitivity </a:t>
            </a:r>
            <a:r>
              <a:rPr lang="en-GB" sz="1400" dirty="0" smtClean="0"/>
              <a:t>studies</a:t>
            </a:r>
          </a:p>
          <a:p>
            <a:pPr algn="ctr"/>
            <a:r>
              <a:rPr lang="en-GB" sz="1400" dirty="0"/>
              <a:t>n</a:t>
            </a:r>
            <a:r>
              <a:rPr lang="en-GB" sz="1400" dirty="0" smtClean="0"/>
              <a:t>ot </a:t>
            </a:r>
            <a:r>
              <a:rPr lang="en-GB" sz="1400" dirty="0"/>
              <a:t>from </a:t>
            </a:r>
            <a:r>
              <a:rPr lang="en-GB" sz="1400" dirty="0" smtClean="0"/>
              <a:t>uncertainty analyses*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03922" y="4144541"/>
            <a:ext cx="4719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*Stochastic studies – based on ensemble –  </a:t>
            </a:r>
            <a:r>
              <a:rPr lang="en-GB" sz="1200" dirty="0" smtClean="0"/>
              <a:t>but </a:t>
            </a:r>
            <a:r>
              <a:rPr lang="en-GB" sz="1200" u="sng" dirty="0" smtClean="0"/>
              <a:t>only</a:t>
            </a:r>
            <a:r>
              <a:rPr lang="en-GB" sz="1200" dirty="0" smtClean="0"/>
              <a:t> for the random </a:t>
            </a:r>
            <a:r>
              <a:rPr lang="en-GB" sz="1200" dirty="0"/>
              <a:t>component of model uncertainties (Leutbecher et al., 2017)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2" y="1275740"/>
            <a:ext cx="3874709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>
            <a:stCxn id="23" idx="0"/>
          </p:cNvCxnSpPr>
          <p:nvPr/>
        </p:nvCxnSpPr>
        <p:spPr>
          <a:xfrm flipV="1">
            <a:off x="1229823" y="2692567"/>
            <a:ext cx="2313488" cy="605702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2" idx="0"/>
          </p:cNvCxnSpPr>
          <p:nvPr/>
        </p:nvCxnSpPr>
        <p:spPr>
          <a:xfrm flipV="1">
            <a:off x="3708298" y="2692567"/>
            <a:ext cx="911635" cy="60570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65798" y="3298269"/>
            <a:ext cx="228499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Uncertainties in RT modelling: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1200" dirty="0" smtClean="0"/>
              <a:t>Line-by-line to fast model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1200" dirty="0" smtClean="0"/>
              <a:t>Spectroscopic uncertainty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1200" dirty="0" smtClean="0"/>
              <a:t>Surface emissivity</a:t>
            </a:r>
          </a:p>
        </p:txBody>
      </p:sp>
      <p:cxnSp>
        <p:nvCxnSpPr>
          <p:cNvPr id="13" name="Straight Arrow Connector 12"/>
          <p:cNvCxnSpPr>
            <a:stCxn id="14" idx="0"/>
          </p:cNvCxnSpPr>
          <p:nvPr/>
        </p:nvCxnSpPr>
        <p:spPr>
          <a:xfrm flipH="1" flipV="1">
            <a:off x="5303520" y="2692567"/>
            <a:ext cx="846418" cy="60570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44273" y="3298269"/>
            <a:ext cx="221133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Uncertainties due to scale mismatch: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1200" dirty="0" err="1" smtClean="0"/>
              <a:t>Obs</a:t>
            </a:r>
            <a:r>
              <a:rPr lang="en-GB" sz="1200" dirty="0" smtClean="0"/>
              <a:t> scale </a:t>
            </a:r>
            <a:r>
              <a:rPr lang="en-GB" sz="1200" dirty="0" smtClean="0">
                <a:sym typeface="Symbol" panose="05050102010706020507" pitchFamily="18" charset="2"/>
              </a:rPr>
              <a:t> model scale</a:t>
            </a:r>
            <a:endParaRPr lang="en-GB" sz="1200" dirty="0" smtClean="0"/>
          </a:p>
          <a:p>
            <a:pPr marL="342900" indent="-342900">
              <a:buFont typeface="Wingdings" charset="2"/>
              <a:buChar char="Ø"/>
            </a:pPr>
            <a:r>
              <a:rPr lang="en-GB" sz="1200" dirty="0" smtClean="0"/>
              <a:t>Natural scale &lt;&lt; </a:t>
            </a:r>
            <a:r>
              <a:rPr lang="en-GB" sz="1200" dirty="0" err="1" smtClean="0"/>
              <a:t>obs</a:t>
            </a:r>
            <a:r>
              <a:rPr lang="en-GB" sz="1200" dirty="0"/>
              <a:t> </a:t>
            </a:r>
            <a:r>
              <a:rPr lang="en-GB" sz="1200" dirty="0" smtClean="0"/>
              <a:t>or model scale</a:t>
            </a:r>
          </a:p>
        </p:txBody>
      </p:sp>
      <p:cxnSp>
        <p:nvCxnSpPr>
          <p:cNvPr id="15" name="Straight Arrow Connector 14"/>
          <p:cNvCxnSpPr>
            <a:stCxn id="17" idx="0"/>
          </p:cNvCxnSpPr>
          <p:nvPr/>
        </p:nvCxnSpPr>
        <p:spPr>
          <a:xfrm flipH="1" flipV="1">
            <a:off x="6061166" y="2692567"/>
            <a:ext cx="2185768" cy="60570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49080" y="3298269"/>
            <a:ext cx="15957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Uncertainties due to residual cloud after screening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>
                <a:spLocks noChangeAspect="1"/>
              </p:cNvSpPr>
              <p:nvPr/>
            </p:nvSpPr>
            <p:spPr>
              <a:xfrm>
                <a:off x="1648387" y="2332268"/>
                <a:ext cx="568847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charset="0"/>
                            </a:rPr>
                            <m:t>𝑁𝑊𝑃</m:t>
                          </m:r>
                        </m:sub>
                      </m:sSub>
                      <m:r>
                        <a:rPr lang="en-GB" sz="2000" b="0" i="1" smtClean="0">
                          <a:latin typeface="Cambria Math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charset="0"/>
                        </a:rPr>
                        <m:t>𝑓</m:t>
                      </m:r>
                      <m:r>
                        <a:rPr lang="en-GB" sz="2000" b="0" i="1" smtClean="0">
                          <a:latin typeface="Cambria Math" charset="0"/>
                        </a:rPr>
                        <m:t>(</m:t>
                      </m:r>
                      <m:r>
                        <a:rPr lang="en-GB" sz="20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𝑁𝑊𝑃</m:t>
                              </m:r>
                            </m:sub>
                          </m:sSub>
                        </m:e>
                      </m:d>
                      <m:r>
                        <a:rPr lang="en-GB" sz="2000" b="0" i="1" smtClean="0">
                          <a:latin typeface="Cambria Math" charset="0"/>
                        </a:rPr>
                        <m:t>, </m:t>
                      </m:r>
                      <m:r>
                        <a:rPr lang="en-GB" sz="2000" b="0" i="1" smtClean="0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charset="0"/>
                            </a:rPr>
                            <m:t>𝐻</m:t>
                          </m:r>
                        </m:e>
                      </m:d>
                      <m:r>
                        <a:rPr lang="en-GB" sz="2000" b="0" i="1" smtClean="0">
                          <a:latin typeface="Cambria Math" charset="0"/>
                        </a:rPr>
                        <m:t>,</m:t>
                      </m:r>
                      <m:r>
                        <a:rPr lang="en-GB" sz="2000" b="0" i="1" smtClean="0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  <m:r>
                            <a:rPr lang="en-GB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 charset="0"/>
                        </a:rPr>
                        <m:t>,</m:t>
                      </m:r>
                      <m:r>
                        <a:rPr lang="en-GB" sz="2000" b="0" i="1" smtClean="0">
                          <a:latin typeface="Cambria Math" charset="0"/>
                        </a:rPr>
                        <m:t>𝑢</m:t>
                      </m:r>
                      <m:r>
                        <a:rPr lang="en-GB" sz="2000" b="0" i="1" smtClean="0">
                          <a:latin typeface="Cambria Math" charset="0"/>
                        </a:rPr>
                        <m:t>(</m:t>
                      </m:r>
                      <m:r>
                        <a:rPr lang="en-GB" sz="2000" b="0" i="1" smtClean="0">
                          <a:latin typeface="Cambria Math" charset="0"/>
                        </a:rPr>
                        <m:t>𝑐𝑙𝑜𝑢𝑑</m:t>
                      </m:r>
                      <m:r>
                        <a:rPr lang="en-GB" sz="2000" b="0" i="1" smtClean="0">
                          <a:latin typeface="Cambria Math" charset="0"/>
                        </a:rPr>
                        <m:t>))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387" y="2332268"/>
                <a:ext cx="5688470" cy="307777"/>
              </a:xfrm>
              <a:prstGeom prst="rect">
                <a:avLst/>
              </a:prstGeom>
              <a:blipFill>
                <a:blip r:embed="rId2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7324" y="3298269"/>
            <a:ext cx="2284998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</a:rPr>
              <a:t>Uncertainties in T, P, &amp; q mapped to Tb space: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1200" dirty="0" smtClean="0">
                <a:solidFill>
                  <a:srgbClr val="00B050"/>
                </a:solidFill>
              </a:rPr>
              <a:t>Estimated from the GRUAN Processor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2000" y="1275740"/>
            <a:ext cx="864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total uncertainty associated with NWP fields,         , can be derived as a function of:   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205130" y="1347153"/>
                <a:ext cx="7960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GB" i="1">
                              <a:latin typeface="Cambria Math" charset="0"/>
                            </a:rPr>
                            <m:t>𝑁𝑊𝑃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130" y="1347153"/>
                <a:ext cx="79605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311142" y="4188888"/>
            <a:ext cx="1837362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Objective of this study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Rationale</a:t>
            </a:r>
          </a:p>
        </p:txBody>
      </p:sp>
    </p:spTree>
    <p:extLst>
      <p:ext uri="{BB962C8B-B14F-4D97-AF65-F5344CB8AC3E}">
        <p14:creationId xmlns:p14="http://schemas.microsoft.com/office/powerpoint/2010/main" val="40300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000" y="1275740"/>
            <a:ext cx="864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To evaluate NWP uncertainties in radiance space we need to:</a:t>
            </a:r>
          </a:p>
          <a:p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Compare simulated brightness temperature from NWP fields and </a:t>
            </a:r>
            <a:r>
              <a:rPr lang="en-GB" dirty="0" smtClean="0"/>
              <a:t>traceable </a:t>
            </a:r>
            <a:r>
              <a:rPr lang="en-GB" dirty="0"/>
              <a:t>comparator </a:t>
            </a:r>
            <a:r>
              <a:rPr lang="en-GB" dirty="0" smtClean="0"/>
              <a:t>data</a:t>
            </a:r>
            <a:r>
              <a:rPr lang="en-GB" dirty="0" smtClean="0">
                <a:cs typeface="Times New Roman" panose="02020603050405020304" pitchFamily="18" charset="0"/>
              </a:rPr>
              <a:t> – here, GRUAN radiosondes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cs typeface="Times New Roman" panose="02020603050405020304" pitchFamily="18" charset="0"/>
              </a:rPr>
              <a:t>Propagate uncertainties in radiance space (2 options):</a:t>
            </a:r>
          </a:p>
          <a:p>
            <a:endParaRPr lang="en-GB" dirty="0"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Apply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the radiative transfer to 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profiles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perturbed 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their 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uncertainties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dirty="0"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Use the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Jacobians derived by 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RTTOV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7855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GRUAN processor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397727" y="1514697"/>
            <a:ext cx="45838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dirty="0" smtClean="0"/>
              <a:t>EUMETSAT Numerical Weather Prediction Satellite Application Facilities NWPSAF RTTOV fast radiative transfer model and Radiance Simulator (</a:t>
            </a:r>
            <a:r>
              <a:rPr lang="en-GB" sz="1200" dirty="0" smtClean="0">
                <a:hlinkClick r:id="rId2"/>
              </a:rPr>
              <a:t>http://nwpsaf.eu/</a:t>
            </a:r>
            <a:r>
              <a:rPr lang="en-GB" sz="1200" dirty="0" smtClean="0"/>
              <a:t>).</a:t>
            </a:r>
          </a:p>
          <a:p>
            <a:pPr marL="803275" indent="-803275" algn="just"/>
            <a:endParaRPr lang="en-GB" sz="1200" dirty="0"/>
          </a:p>
          <a:p>
            <a:pPr algn="just"/>
            <a:r>
              <a:rPr lang="en-GB" sz="1200" dirty="0" smtClean="0"/>
              <a:t>Collocate GRUAN profiles </a:t>
            </a:r>
            <a:r>
              <a:rPr lang="en-GB" sz="1200" dirty="0"/>
              <a:t>and NWP model fields, simulate </a:t>
            </a:r>
            <a:r>
              <a:rPr lang="en-GB" sz="1200" dirty="0" smtClean="0"/>
              <a:t>top-of-atmosphere </a:t>
            </a:r>
            <a:r>
              <a:rPr lang="en-GB" sz="1200" dirty="0"/>
              <a:t>brightness temperature at frequencies used </a:t>
            </a:r>
            <a:r>
              <a:rPr lang="en-GB" sz="1200" dirty="0" smtClean="0"/>
              <a:t>by satellite </a:t>
            </a:r>
            <a:r>
              <a:rPr lang="en-GB" sz="1200" dirty="0"/>
              <a:t>instruments, and propagate </a:t>
            </a:r>
            <a:r>
              <a:rPr lang="en-GB" sz="1200" dirty="0" smtClean="0"/>
              <a:t>uncertainties </a:t>
            </a:r>
            <a:r>
              <a:rPr lang="en-GB" sz="1200" dirty="0"/>
              <a:t>in </a:t>
            </a:r>
            <a:r>
              <a:rPr lang="en-GB" sz="1200" dirty="0" smtClean="0"/>
              <a:t>the </a:t>
            </a:r>
            <a:r>
              <a:rPr lang="en-GB" sz="1200" dirty="0"/>
              <a:t>simulation</a:t>
            </a:r>
            <a:r>
              <a:rPr lang="en-GB" sz="1200" dirty="0" smtClean="0"/>
              <a:t>.</a:t>
            </a:r>
          </a:p>
          <a:p>
            <a:pPr algn="just"/>
            <a:endParaRPr lang="en-GB" sz="1200" dirty="0" smtClean="0"/>
          </a:p>
          <a:p>
            <a:pPr algn="just"/>
            <a:r>
              <a:rPr lang="en-GB" sz="1200" dirty="0" smtClean="0"/>
              <a:t>Quantify errors </a:t>
            </a:r>
            <a:r>
              <a:rPr lang="en-GB" sz="1200" dirty="0"/>
              <a:t>and </a:t>
            </a:r>
            <a:r>
              <a:rPr lang="en-GB" sz="1200" dirty="0" smtClean="0"/>
              <a:t>uncertainties </a:t>
            </a:r>
            <a:r>
              <a:rPr lang="en-GB" sz="1200" dirty="0"/>
              <a:t>in NWP temperature and </a:t>
            </a:r>
            <a:r>
              <a:rPr lang="en-GB" sz="1200" dirty="0" smtClean="0"/>
              <a:t>humidity </a:t>
            </a:r>
            <a:r>
              <a:rPr lang="en-GB" sz="1200" dirty="0"/>
              <a:t>fields mapped to observation space (</a:t>
            </a:r>
            <a:r>
              <a:rPr lang="en-GB" sz="1200" dirty="0" smtClean="0"/>
              <a:t>brightness temperature). </a:t>
            </a:r>
            <a:endParaRPr lang="en-GB" sz="1200" dirty="0"/>
          </a:p>
        </p:txBody>
      </p:sp>
      <p:sp>
        <p:nvSpPr>
          <p:cNvPr id="4" name="Rectangle 3"/>
          <p:cNvSpPr/>
          <p:nvPr/>
        </p:nvSpPr>
        <p:spPr>
          <a:xfrm>
            <a:off x="252000" y="1514697"/>
            <a:ext cx="1145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indent="-803275"/>
            <a:r>
              <a:rPr lang="en-GB" sz="1200" b="1" dirty="0" smtClean="0"/>
              <a:t>LEGACY</a:t>
            </a:r>
            <a:r>
              <a:rPr lang="en-GB" sz="1200" dirty="0" smtClean="0"/>
              <a:t>:</a:t>
            </a:r>
          </a:p>
          <a:p>
            <a:pPr marL="803275" indent="-803275"/>
            <a:endParaRPr lang="en-GB" sz="1200" dirty="0"/>
          </a:p>
          <a:p>
            <a:pPr marL="803275" indent="-803275"/>
            <a:endParaRPr lang="en-GB" sz="1200" dirty="0" smtClean="0"/>
          </a:p>
          <a:p>
            <a:pPr marL="803275" indent="-803275"/>
            <a:endParaRPr lang="en-GB" sz="1200" dirty="0" smtClean="0"/>
          </a:p>
          <a:p>
            <a:pPr marL="803275" indent="-803275"/>
            <a:r>
              <a:rPr lang="en-GB" sz="1200" b="1" dirty="0" smtClean="0"/>
              <a:t>CAPABILITY</a:t>
            </a:r>
            <a:r>
              <a:rPr lang="en-GB" sz="1200" dirty="0" smtClean="0"/>
              <a:t>:</a:t>
            </a:r>
            <a:endParaRPr lang="en-GB" sz="1200" dirty="0"/>
          </a:p>
          <a:p>
            <a:pPr marL="803275" indent="-803275"/>
            <a:r>
              <a:rPr lang="en-GB" sz="1200" dirty="0" smtClean="0"/>
              <a:t> </a:t>
            </a:r>
          </a:p>
          <a:p>
            <a:pPr marL="803275" indent="-803275"/>
            <a:endParaRPr lang="en-GB" sz="1200" dirty="0" smtClean="0"/>
          </a:p>
          <a:p>
            <a:pPr marL="803275" indent="-803275"/>
            <a:endParaRPr lang="en-GB" sz="1200" dirty="0"/>
          </a:p>
          <a:p>
            <a:pPr marL="803275" indent="-803275"/>
            <a:endParaRPr lang="en-GB" sz="1200" dirty="0" smtClean="0"/>
          </a:p>
          <a:p>
            <a:pPr marL="803275" indent="-803275"/>
            <a:r>
              <a:rPr lang="en-GB" sz="1200" b="1" dirty="0" smtClean="0"/>
              <a:t>OBJECTIVE</a:t>
            </a:r>
            <a:r>
              <a:rPr lang="en-GB" sz="1200" dirty="0" smtClean="0"/>
              <a:t>:</a:t>
            </a:r>
            <a:endParaRPr lang="en-GB" sz="12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784074" y="116800"/>
            <a:ext cx="4246835" cy="1512000"/>
            <a:chOff x="323528" y="1124744"/>
            <a:chExt cx="10719207" cy="3816360"/>
          </a:xfrm>
        </p:grpSpPr>
        <p:sp>
          <p:nvSpPr>
            <p:cNvPr id="6" name="Rounded Rectangle 5"/>
            <p:cNvSpPr/>
            <p:nvPr/>
          </p:nvSpPr>
          <p:spPr>
            <a:xfrm>
              <a:off x="4644008" y="3645024"/>
              <a:ext cx="1188000" cy="39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860164" y="3645024"/>
              <a:ext cx="1188000" cy="396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b="1" dirty="0" smtClean="0">
                  <a:solidFill>
                    <a:schemeClr val="tx1"/>
                  </a:solidFill>
                </a:rPr>
                <a:t>Merging</a:t>
              </a:r>
              <a:endParaRPr lang="en-GB" sz="3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979712" y="3105008"/>
              <a:ext cx="1188000" cy="39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79712" y="3212976"/>
              <a:ext cx="1188000" cy="39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236296" y="2744968"/>
              <a:ext cx="1188000" cy="39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236296" y="2600952"/>
              <a:ext cx="1188000" cy="39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60164" y="4365104"/>
              <a:ext cx="1188000" cy="576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b="1" dirty="0" smtClean="0">
                  <a:solidFill>
                    <a:schemeClr val="tx1"/>
                  </a:solidFill>
                </a:rPr>
                <a:t>Dummy profiles ± uncertainties</a:t>
              </a:r>
              <a:endParaRPr lang="en-GB" sz="3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6323" y="1124744"/>
              <a:ext cx="996140" cy="466106"/>
            </a:xfrm>
            <a:prstGeom prst="rect">
              <a:avLst/>
            </a:prstGeom>
            <a:noFill/>
            <a:ln w="12700" cap="rnd">
              <a:noFill/>
              <a:round/>
            </a:ln>
          </p:spPr>
          <p:txBody>
            <a:bodyPr wrap="none" rtlCol="0">
              <a:spAutoFit/>
            </a:bodyPr>
            <a:lstStyle/>
            <a:p>
              <a:r>
                <a:rPr lang="en-GB" sz="600" dirty="0" smtClean="0">
                  <a:solidFill>
                    <a:srgbClr val="7030A0"/>
                  </a:solidFill>
                </a:rPr>
                <a:t>Inputs</a:t>
              </a:r>
              <a:endParaRPr lang="en-GB" sz="600" dirty="0">
                <a:solidFill>
                  <a:srgbClr val="7030A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535324" y="2038770"/>
              <a:ext cx="1145841" cy="46610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600" dirty="0" smtClean="0">
                  <a:solidFill>
                    <a:srgbClr val="7030A0"/>
                  </a:solidFill>
                </a:rPr>
                <a:t>Outputs</a:t>
              </a:r>
              <a:endParaRPr lang="en-GB" sz="600" dirty="0">
                <a:solidFill>
                  <a:srgbClr val="7030A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221202" y="2561692"/>
              <a:ext cx="1809395" cy="42726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500" b="1" dirty="0" smtClean="0">
                  <a:solidFill>
                    <a:srgbClr val="00B0F0"/>
                  </a:solidFill>
                </a:rPr>
                <a:t>MODEL_ouput.nc</a:t>
              </a:r>
              <a:endParaRPr lang="en-GB" sz="500" b="1" dirty="0">
                <a:solidFill>
                  <a:srgbClr val="00B0F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221202" y="2921732"/>
              <a:ext cx="1821533" cy="42726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500" b="1" dirty="0" smtClean="0">
                  <a:solidFill>
                    <a:srgbClr val="92D050"/>
                  </a:solidFill>
                </a:rPr>
                <a:t>GRUAN_ouput.nc</a:t>
              </a:r>
              <a:endParaRPr lang="en-GB" sz="500" b="1" dirty="0">
                <a:solidFill>
                  <a:srgbClr val="92D050"/>
                </a:solidFill>
              </a:endParaRPr>
            </a:p>
          </p:txBody>
        </p:sp>
        <p:cxnSp>
          <p:nvCxnSpPr>
            <p:cNvPr id="17" name="Elbow Connector 36"/>
            <p:cNvCxnSpPr/>
            <p:nvPr/>
          </p:nvCxnSpPr>
          <p:spPr>
            <a:xfrm rot="5400000" flipH="1" flipV="1">
              <a:off x="1394636" y="3059948"/>
              <a:ext cx="234048" cy="936104"/>
            </a:xfrm>
            <a:prstGeom prst="bentConnector2">
              <a:avLst/>
            </a:prstGeom>
            <a:ln w="12700"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hape 70"/>
            <p:cNvCxnSpPr/>
            <p:nvPr/>
          </p:nvCxnSpPr>
          <p:spPr>
            <a:xfrm>
              <a:off x="6084168" y="2060816"/>
              <a:ext cx="1674120" cy="612144"/>
            </a:xfrm>
            <a:prstGeom prst="bentConnector2">
              <a:avLst/>
            </a:prstGeom>
            <a:ln w="952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463856" y="2869161"/>
              <a:ext cx="3963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637608" y="3843024"/>
              <a:ext cx="1638248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869856" y="3067161"/>
              <a:ext cx="0" cy="577863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hape 74"/>
            <p:cNvCxnSpPr>
              <a:endCxn id="49" idx="0"/>
            </p:cNvCxnSpPr>
            <p:nvPr/>
          </p:nvCxnSpPr>
          <p:spPr>
            <a:xfrm>
              <a:off x="3167712" y="3356970"/>
              <a:ext cx="2070296" cy="288054"/>
            </a:xfrm>
            <a:prstGeom prst="bentConnector2">
              <a:avLst/>
            </a:prstGeom>
            <a:ln w="12700"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454164" y="4041024"/>
              <a:ext cx="0" cy="32408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hape 76"/>
            <p:cNvCxnSpPr/>
            <p:nvPr/>
          </p:nvCxnSpPr>
          <p:spPr>
            <a:xfrm>
              <a:off x="6048164" y="3843024"/>
              <a:ext cx="918036" cy="162040"/>
            </a:xfrm>
            <a:prstGeom prst="bentConnector2">
              <a:avLst/>
            </a:prstGeom>
            <a:ln w="12700"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hape 77"/>
            <p:cNvCxnSpPr/>
            <p:nvPr/>
          </p:nvCxnSpPr>
          <p:spPr>
            <a:xfrm flipV="1">
              <a:off x="6048164" y="4401064"/>
              <a:ext cx="918036" cy="252040"/>
            </a:xfrm>
            <a:prstGeom prst="bentConnector2">
              <a:avLst/>
            </a:prstGeom>
            <a:ln w="952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71"/>
            <p:cNvCxnSpPr/>
            <p:nvPr/>
          </p:nvCxnSpPr>
          <p:spPr>
            <a:xfrm rot="16200000" flipH="1">
              <a:off x="1393737" y="2717032"/>
              <a:ext cx="235847" cy="936104"/>
            </a:xfrm>
            <a:prstGeom prst="bentConnector2">
              <a:avLst/>
            </a:prstGeom>
            <a:ln w="127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hape 79"/>
            <p:cNvCxnSpPr/>
            <p:nvPr/>
          </p:nvCxnSpPr>
          <p:spPr>
            <a:xfrm rot="5400000" flipH="1" flipV="1">
              <a:off x="2779880" y="2662994"/>
              <a:ext cx="289809" cy="702144"/>
            </a:xfrm>
            <a:prstGeom prst="bentConnector2">
              <a:avLst/>
            </a:prstGeom>
            <a:ln w="127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hape 120"/>
            <p:cNvCxnSpPr/>
            <p:nvPr/>
          </p:nvCxnSpPr>
          <p:spPr>
            <a:xfrm rot="16200000" flipH="1">
              <a:off x="4076884" y="-1152460"/>
              <a:ext cx="792088" cy="6858752"/>
            </a:xfrm>
            <a:prstGeom prst="bentConnector3">
              <a:avLst>
                <a:gd name="adj1" fmla="val -28860"/>
              </a:avLst>
            </a:prstGeom>
            <a:ln w="952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>
            <a:xfrm>
              <a:off x="323528" y="1484784"/>
              <a:ext cx="1440160" cy="2880320"/>
            </a:xfrm>
            <a:prstGeom prst="roundRect">
              <a:avLst/>
            </a:prstGeom>
            <a:noFill/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30" name="Rounded Rectangle 29"/>
            <p:cNvSpPr/>
            <p:nvPr/>
          </p:nvSpPr>
          <p:spPr>
            <a:xfrm rot="16200000">
              <a:off x="9510090" y="2060539"/>
              <a:ext cx="1080120" cy="1715462"/>
            </a:xfrm>
            <a:prstGeom prst="roundRect">
              <a:avLst/>
            </a:prstGeom>
            <a:noFill/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39552" y="1880872"/>
              <a:ext cx="1008000" cy="39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896168" y="1772816"/>
              <a:ext cx="1188000" cy="57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49608" y="3645024"/>
              <a:ext cx="1188000" cy="396000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b="1" dirty="0" smtClean="0">
                  <a:solidFill>
                    <a:schemeClr val="tx1"/>
                  </a:solidFill>
                </a:rPr>
                <a:t>GRUAN</a:t>
              </a:r>
            </a:p>
            <a:p>
              <a:pPr algn="ctr"/>
              <a:r>
                <a:rPr lang="en-GB" sz="300" b="1" dirty="0" smtClean="0">
                  <a:solidFill>
                    <a:schemeClr val="tx1"/>
                  </a:solidFill>
                </a:rPr>
                <a:t>Data file</a:t>
              </a:r>
              <a:endParaRPr lang="en-GB" sz="3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49608" y="2671161"/>
              <a:ext cx="1188000" cy="3960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b="1" dirty="0" smtClean="0">
                  <a:solidFill>
                    <a:schemeClr val="tx1"/>
                  </a:solidFill>
                </a:rPr>
                <a:t>NWP</a:t>
              </a:r>
            </a:p>
            <a:p>
              <a:pPr algn="ctr"/>
              <a:r>
                <a:rPr lang="en-GB" sz="300" b="1" dirty="0" smtClean="0">
                  <a:solidFill>
                    <a:schemeClr val="tx1"/>
                  </a:solidFill>
                </a:rPr>
                <a:t>Data file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49608" y="1880872"/>
              <a:ext cx="1188000" cy="396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b="1" dirty="0" smtClean="0">
                  <a:solidFill>
                    <a:schemeClr val="tx1"/>
                  </a:solidFill>
                </a:rPr>
                <a:t>Attributes</a:t>
              </a:r>
            </a:p>
            <a:p>
              <a:pPr algn="ctr"/>
              <a:r>
                <a:rPr lang="en-GB" sz="300" b="1" dirty="0" smtClean="0">
                  <a:solidFill>
                    <a:schemeClr val="tx1"/>
                  </a:solidFill>
                </a:rPr>
                <a:t>Name-list file</a:t>
              </a:r>
              <a:endParaRPr lang="en-GB" sz="3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979712" y="3158970"/>
              <a:ext cx="1188000" cy="396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b="1" dirty="0" smtClean="0">
                  <a:solidFill>
                    <a:schemeClr val="tx1"/>
                  </a:solidFill>
                </a:rPr>
                <a:t>Conversion</a:t>
              </a:r>
              <a:endParaRPr lang="en-GB" sz="3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275856" y="2671161"/>
              <a:ext cx="1188000" cy="396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b="1" dirty="0" smtClean="0">
                  <a:solidFill>
                    <a:schemeClr val="tx1"/>
                  </a:solidFill>
                </a:rPr>
                <a:t>Horizontal</a:t>
              </a:r>
            </a:p>
            <a:p>
              <a:pPr algn="ctr"/>
              <a:r>
                <a:rPr lang="en-GB" sz="300" b="1" dirty="0" smtClean="0">
                  <a:solidFill>
                    <a:schemeClr val="tx1"/>
                  </a:solidFill>
                </a:rPr>
                <a:t>interpolation</a:t>
              </a:r>
              <a:endParaRPr lang="en-GB" sz="3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275856" y="3645024"/>
              <a:ext cx="1188000" cy="396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b="1" dirty="0" smtClean="0">
                  <a:solidFill>
                    <a:schemeClr val="tx1"/>
                  </a:solidFill>
                </a:rPr>
                <a:t>Coordinates</a:t>
              </a:r>
              <a:endParaRPr lang="en-GB" sz="3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860164" y="1772816"/>
              <a:ext cx="1188000" cy="576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b="1" dirty="0" smtClean="0">
                  <a:solidFill>
                    <a:schemeClr val="tx1"/>
                  </a:solidFill>
                </a:rPr>
                <a:t>Dummy profiles with GRUAN surf.</a:t>
              </a:r>
              <a:endParaRPr lang="en-GB" sz="3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236296" y="2671161"/>
              <a:ext cx="1188000" cy="396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b="1" dirty="0" smtClean="0">
                  <a:solidFill>
                    <a:schemeClr val="tx1"/>
                  </a:solidFill>
                </a:rPr>
                <a:t>RTTOV</a:t>
              </a:r>
              <a:endParaRPr lang="en-GB" sz="3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5454164" y="3067161"/>
              <a:ext cx="0" cy="577863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ed Rectangle 41"/>
            <p:cNvSpPr/>
            <p:nvPr/>
          </p:nvSpPr>
          <p:spPr>
            <a:xfrm>
              <a:off x="4860164" y="2671161"/>
              <a:ext cx="1188000" cy="396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b="1" dirty="0" smtClean="0">
                  <a:solidFill>
                    <a:schemeClr val="tx1"/>
                  </a:solidFill>
                </a:rPr>
                <a:t>Vertical</a:t>
              </a:r>
            </a:p>
            <a:p>
              <a:pPr algn="ctr"/>
              <a:r>
                <a:rPr lang="en-GB" sz="300" b="1" dirty="0" smtClean="0">
                  <a:solidFill>
                    <a:schemeClr val="tx1"/>
                  </a:solidFill>
                </a:rPr>
                <a:t>interpolation</a:t>
              </a:r>
              <a:endParaRPr lang="en-GB" sz="3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5454164" y="2348816"/>
              <a:ext cx="0" cy="322345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6048164" y="2869161"/>
              <a:ext cx="1188132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ed Rectangle 44"/>
            <p:cNvSpPr/>
            <p:nvPr/>
          </p:nvSpPr>
          <p:spPr>
            <a:xfrm>
              <a:off x="6372200" y="4005064"/>
              <a:ext cx="1188000" cy="396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b="1" dirty="0" smtClean="0">
                  <a:solidFill>
                    <a:schemeClr val="tx1"/>
                  </a:solidFill>
                </a:rPr>
                <a:t>Sub-sampling</a:t>
              </a:r>
              <a:endParaRPr lang="en-GB" sz="3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Shape 115"/>
            <p:cNvCxnSpPr/>
            <p:nvPr/>
          </p:nvCxnSpPr>
          <p:spPr>
            <a:xfrm flipV="1">
              <a:off x="7560200" y="3068960"/>
              <a:ext cx="198088" cy="1062096"/>
            </a:xfrm>
            <a:prstGeom prst="bentConnector2">
              <a:avLst/>
            </a:prstGeom>
            <a:ln w="12700"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hape 119"/>
            <p:cNvCxnSpPr/>
            <p:nvPr/>
          </p:nvCxnSpPr>
          <p:spPr>
            <a:xfrm flipV="1">
              <a:off x="7560200" y="3068960"/>
              <a:ext cx="342104" cy="1214496"/>
            </a:xfrm>
            <a:prstGeom prst="bentConnector2">
              <a:avLst/>
            </a:prstGeom>
            <a:ln w="952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47"/>
            <p:cNvSpPr/>
            <p:nvPr/>
          </p:nvSpPr>
          <p:spPr>
            <a:xfrm>
              <a:off x="6372200" y="3933056"/>
              <a:ext cx="1188000" cy="39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308304" y="2672960"/>
              <a:ext cx="1188000" cy="39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 dirty="0">
                <a:solidFill>
                  <a:schemeClr val="tx1"/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164288" y="2672960"/>
              <a:ext cx="1188000" cy="39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 dirty="0">
                <a:solidFill>
                  <a:schemeClr val="tx1"/>
                </a:solidFill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372200" y="4085456"/>
              <a:ext cx="1188000" cy="39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8441742" y="2858764"/>
              <a:ext cx="720000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8441742" y="2991638"/>
              <a:ext cx="720000" cy="0"/>
            </a:xfrm>
            <a:prstGeom prst="straightConnector1">
              <a:avLst/>
            </a:prstGeom>
            <a:ln w="12700"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95" b="66222"/>
          <a:stretch/>
        </p:blipFill>
        <p:spPr>
          <a:xfrm>
            <a:off x="6109957" y="2203584"/>
            <a:ext cx="1779814" cy="173736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7" t="33905" b="33587"/>
          <a:stretch/>
        </p:blipFill>
        <p:spPr>
          <a:xfrm>
            <a:off x="7329503" y="2777542"/>
            <a:ext cx="1753689" cy="1672046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54980" y="4218755"/>
            <a:ext cx="4836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For details see Carminati et al</a:t>
            </a:r>
            <a:r>
              <a:rPr lang="en-GB" sz="1200" dirty="0"/>
              <a:t>., 2019 </a:t>
            </a:r>
            <a:endParaRPr lang="en-GB" sz="1200" dirty="0" smtClean="0"/>
          </a:p>
          <a:p>
            <a:r>
              <a:rPr lang="en-GB" sz="1200" dirty="0" smtClean="0">
                <a:hlinkClick r:id="rId4"/>
              </a:rPr>
              <a:t>https</a:t>
            </a:r>
            <a:r>
              <a:rPr lang="en-GB" sz="1200" dirty="0">
                <a:hlinkClick r:id="rId4"/>
              </a:rPr>
              <a:t>://</a:t>
            </a:r>
            <a:r>
              <a:rPr lang="en-GB" sz="1200" dirty="0" smtClean="0">
                <a:hlinkClick r:id="rId4"/>
              </a:rPr>
              <a:t>www.atmos-meas-tech.net/12/83/2019/amt-12-83-2019.html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040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20" r="49074"/>
          <a:stretch/>
        </p:blipFill>
        <p:spPr>
          <a:xfrm>
            <a:off x="424998" y="1275750"/>
            <a:ext cx="2620587" cy="259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186" y="3824039"/>
            <a:ext cx="3843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Difference NWP–GRUAN in radiance space at ATMS frequencies using 587 GRUAN night-time profiles from </a:t>
            </a:r>
            <a:r>
              <a:rPr lang="en-GB" sz="1100" dirty="0" err="1" smtClean="0"/>
              <a:t>Lindenberg</a:t>
            </a:r>
            <a:r>
              <a:rPr lang="en-GB" sz="1100" dirty="0" smtClean="0"/>
              <a:t>, Germany, 2016. Vertical bars show the 1</a:t>
            </a:r>
            <a:r>
              <a:rPr lang="el-GR" sz="1100" dirty="0" smtClean="0"/>
              <a:t>σ</a:t>
            </a:r>
            <a:r>
              <a:rPr lang="en-GB" sz="1100" dirty="0" smtClean="0"/>
              <a:t> standard deviation.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11203" y="3174529"/>
            <a:ext cx="1573416" cy="184666"/>
            <a:chOff x="214213" y="4241861"/>
            <a:chExt cx="1573416" cy="184666"/>
          </a:xfrm>
        </p:grpSpPr>
        <p:sp>
          <p:nvSpPr>
            <p:cNvPr id="8" name="Oval 7"/>
            <p:cNvSpPr/>
            <p:nvPr/>
          </p:nvSpPr>
          <p:spPr>
            <a:xfrm>
              <a:off x="214213" y="4285175"/>
              <a:ext cx="10795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2163" y="4241861"/>
              <a:ext cx="146546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" dirty="0" smtClean="0"/>
                <a:t>NWP–GRUAN using Met Office fields</a:t>
              </a:r>
              <a:endParaRPr lang="en-GB" sz="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1203" y="3035083"/>
            <a:ext cx="1514104" cy="184666"/>
            <a:chOff x="214213" y="4067565"/>
            <a:chExt cx="1514104" cy="184666"/>
          </a:xfrm>
        </p:grpSpPr>
        <p:sp>
          <p:nvSpPr>
            <p:cNvPr id="7" name="Oval 6"/>
            <p:cNvSpPr/>
            <p:nvPr/>
          </p:nvSpPr>
          <p:spPr>
            <a:xfrm>
              <a:off x="214213" y="4113593"/>
              <a:ext cx="107950" cy="108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2163" y="4067565"/>
              <a:ext cx="140615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" dirty="0" smtClean="0"/>
                <a:t>NWP–GRUAN using ECMWF fields</a:t>
              </a:r>
              <a:endParaRPr lang="en-GB" sz="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61991" y="3320368"/>
            <a:ext cx="2122765" cy="184666"/>
            <a:chOff x="165001" y="4435972"/>
            <a:chExt cx="2122765" cy="184666"/>
          </a:xfrm>
        </p:grpSpPr>
        <p:sp>
          <p:nvSpPr>
            <p:cNvPr id="9" name="Rounded Rectangle 8"/>
            <p:cNvSpPr/>
            <p:nvPr/>
          </p:nvSpPr>
          <p:spPr>
            <a:xfrm>
              <a:off x="165001" y="4482025"/>
              <a:ext cx="206375" cy="107950"/>
            </a:xfrm>
            <a:prstGeom prst="roundRect">
              <a:avLst/>
            </a:prstGeom>
            <a:solidFill>
              <a:srgbClr val="F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2163" y="4435972"/>
              <a:ext cx="196560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" dirty="0" smtClean="0"/>
                <a:t>GRUAN uncertainties propagated in radiance space</a:t>
              </a:r>
              <a:endParaRPr lang="en-GB" sz="600" dirty="0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266372"/>
              </p:ext>
            </p:extLst>
          </p:nvPr>
        </p:nvGraphicFramePr>
        <p:xfrm>
          <a:off x="4184944" y="1403772"/>
          <a:ext cx="4684078" cy="30251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35635">
                  <a:extLst>
                    <a:ext uri="{9D8B030D-6E8A-4147-A177-3AD203B41FA5}">
                      <a16:colId xmlns:a16="http://schemas.microsoft.com/office/drawing/2014/main" val="3075142775"/>
                    </a:ext>
                  </a:extLst>
                </a:gridCol>
                <a:gridCol w="1318260">
                  <a:extLst>
                    <a:ext uri="{9D8B030D-6E8A-4147-A177-3AD203B41FA5}">
                      <a16:colId xmlns:a16="http://schemas.microsoft.com/office/drawing/2014/main" val="1544550285"/>
                    </a:ext>
                  </a:extLst>
                </a:gridCol>
                <a:gridCol w="1326198">
                  <a:extLst>
                    <a:ext uri="{9D8B030D-6E8A-4147-A177-3AD203B41FA5}">
                      <a16:colId xmlns:a16="http://schemas.microsoft.com/office/drawing/2014/main" val="1781539817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val="1270275635"/>
                    </a:ext>
                  </a:extLst>
                </a:gridCol>
              </a:tblGrid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 smtClean="0">
                          <a:effectLst/>
                        </a:rPr>
                        <a:t>ATMS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 smtClean="0">
                          <a:effectLst/>
                        </a:rPr>
                        <a:t>channel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Frequency (GHz)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 err="1">
                          <a:effectLst/>
                        </a:rPr>
                        <a:t>ΔTb</a:t>
                      </a:r>
                      <a:r>
                        <a:rPr lang="en-GB" sz="1000" b="0" baseline="-25000" dirty="0" err="1">
                          <a:effectLst/>
                        </a:rPr>
                        <a:t>ECMWF</a:t>
                      </a:r>
                      <a:r>
                        <a:rPr lang="en-GB" sz="1000" b="0" dirty="0">
                          <a:effectLst/>
                        </a:rPr>
                        <a:t> (1σ) (K)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 err="1">
                          <a:effectLst/>
                        </a:rPr>
                        <a:t>ΔTb</a:t>
                      </a:r>
                      <a:r>
                        <a:rPr lang="en-GB" sz="1000" b="0" baseline="-25000" dirty="0" err="1">
                          <a:effectLst/>
                        </a:rPr>
                        <a:t>MetOffice</a:t>
                      </a:r>
                      <a:r>
                        <a:rPr lang="en-GB" sz="1000" b="0" dirty="0">
                          <a:effectLst/>
                        </a:rPr>
                        <a:t> (1σ) (K)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42084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8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54.94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-0.084 (0.094)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-0.002 (0.108)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103228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>
                          <a:effectLst/>
                        </a:rPr>
                        <a:t>9</a:t>
                      </a:r>
                      <a:endParaRPr lang="en-GB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55.5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-0.147 (0.124)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0.037 (0.126)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86559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>
                          <a:effectLst/>
                        </a:rPr>
                        <a:t>10</a:t>
                      </a:r>
                      <a:endParaRPr lang="en-GB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57.29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-0.321 (0.175)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0.012 (0.161)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607025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>
                          <a:effectLst/>
                        </a:rPr>
                        <a:t>11</a:t>
                      </a:r>
                      <a:endParaRPr lang="en-GB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57.29±0.217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-0.388 (0.207)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-0.039 (0.197)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462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>
                          <a:effectLst/>
                        </a:rPr>
                        <a:t>12</a:t>
                      </a:r>
                      <a:endParaRPr lang="en-GB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57.29±0.3222±0.048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-0.337 (0.254)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-0.093 (0.276)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448407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18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183.31±7.0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0.354 (0.910)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0.016 (0.829)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895783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>
                          <a:effectLst/>
                        </a:rPr>
                        <a:t>19</a:t>
                      </a:r>
                      <a:endParaRPr lang="en-GB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183.31±7.0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0.369 (1.129)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-0.085 (1.026)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4916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>
                          <a:effectLst/>
                        </a:rPr>
                        <a:t>20</a:t>
                      </a:r>
                      <a:endParaRPr lang="en-GB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183.31±3.0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0.337 (1.310)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-0.178 (1.219)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40231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>
                          <a:effectLst/>
                        </a:rPr>
                        <a:t>21</a:t>
                      </a:r>
                      <a:endParaRPr lang="en-GB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183.31±1.8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0.219 (1.477)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-0.311 (1.420)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79642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>
                          <a:effectLst/>
                        </a:rPr>
                        <a:t>22</a:t>
                      </a:r>
                      <a:endParaRPr lang="en-GB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183.31±1.0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0.039 (1.613)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-0.460 (1.571)</a:t>
                      </a:r>
                      <a:endParaRPr lang="en-GB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423136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456509" y="2009501"/>
            <a:ext cx="529045" cy="65583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340519" y="1495697"/>
            <a:ext cx="500652" cy="166139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Demonstration of capability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7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20" r="49074"/>
          <a:stretch/>
        </p:blipFill>
        <p:spPr>
          <a:xfrm>
            <a:off x="424998" y="1275750"/>
            <a:ext cx="2620587" cy="2592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11203" y="3174529"/>
            <a:ext cx="1573416" cy="184666"/>
            <a:chOff x="214213" y="4241861"/>
            <a:chExt cx="1573416" cy="184666"/>
          </a:xfrm>
        </p:grpSpPr>
        <p:sp>
          <p:nvSpPr>
            <p:cNvPr id="8" name="Oval 7"/>
            <p:cNvSpPr/>
            <p:nvPr/>
          </p:nvSpPr>
          <p:spPr>
            <a:xfrm>
              <a:off x="214213" y="4285175"/>
              <a:ext cx="10795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2163" y="4241861"/>
              <a:ext cx="146546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" dirty="0" smtClean="0"/>
                <a:t>NWP–GRUAN using Met Office fields</a:t>
              </a:r>
              <a:endParaRPr lang="en-GB" sz="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1203" y="3035083"/>
            <a:ext cx="1514104" cy="184666"/>
            <a:chOff x="214213" y="4067565"/>
            <a:chExt cx="1514104" cy="184666"/>
          </a:xfrm>
        </p:grpSpPr>
        <p:sp>
          <p:nvSpPr>
            <p:cNvPr id="7" name="Oval 6"/>
            <p:cNvSpPr/>
            <p:nvPr/>
          </p:nvSpPr>
          <p:spPr>
            <a:xfrm>
              <a:off x="214213" y="4113593"/>
              <a:ext cx="107950" cy="108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2163" y="4067565"/>
              <a:ext cx="140615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" dirty="0" smtClean="0"/>
                <a:t>NWP–GRUAN using ECMWF fields</a:t>
              </a:r>
              <a:endParaRPr lang="en-GB" sz="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61991" y="3320368"/>
            <a:ext cx="2122765" cy="184666"/>
            <a:chOff x="165001" y="4435972"/>
            <a:chExt cx="2122765" cy="184666"/>
          </a:xfrm>
        </p:grpSpPr>
        <p:sp>
          <p:nvSpPr>
            <p:cNvPr id="9" name="Rounded Rectangle 8"/>
            <p:cNvSpPr/>
            <p:nvPr/>
          </p:nvSpPr>
          <p:spPr>
            <a:xfrm>
              <a:off x="165001" y="4482025"/>
              <a:ext cx="206375" cy="107950"/>
            </a:xfrm>
            <a:prstGeom prst="roundRect">
              <a:avLst/>
            </a:prstGeom>
            <a:solidFill>
              <a:srgbClr val="F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2163" y="4435972"/>
              <a:ext cx="196560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" dirty="0" smtClean="0"/>
                <a:t>GRUAN uncertainties propagated in radiance space</a:t>
              </a:r>
              <a:endParaRPr lang="en-GB" sz="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Propagation of uncertainty (1)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531790" y="1275740"/>
            <a:ext cx="536021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GRUAN profiles are perturbed by their profiles of total uncertainty assuming it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is fully correlated throughout the 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profile: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Good first approximation, </a:t>
            </a:r>
            <a:r>
              <a:rPr lang="en-GB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endParaRPr lang="en-GB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Pessimistic 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assumption (overestimation)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Ignore uncertainties from the NWP model fields and data </a:t>
            </a:r>
            <a:r>
              <a:rPr lang="en-GB" dirty="0" smtClean="0"/>
              <a:t>processing</a:t>
            </a:r>
            <a:endParaRPr lang="en-GB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2984756" y="1788608"/>
            <a:ext cx="357289" cy="101890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Propagation of </a:t>
            </a:r>
            <a:r>
              <a:rPr lang="en-GB" dirty="0" smtClean="0"/>
              <a:t>uncertainty (2)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52050" y="1275740"/>
            <a:ext cx="86399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/>
              <a:t>Estimation of covariance of the difference </a:t>
            </a:r>
            <a:r>
              <a:rPr lang="en-GB" sz="1600" dirty="0" smtClean="0"/>
              <a:t>NWP minus GRUAN:</a:t>
            </a:r>
          </a:p>
          <a:p>
            <a:pPr>
              <a:lnSpc>
                <a:spcPct val="150000"/>
              </a:lnSpc>
            </a:pPr>
            <a:endParaRPr lang="en-GB" sz="1600" dirty="0"/>
          </a:p>
          <a:p>
            <a:pPr>
              <a:lnSpc>
                <a:spcPct val="150000"/>
              </a:lnSpc>
            </a:pPr>
            <a:endParaRPr lang="en-GB" sz="1600" dirty="0" smtClean="0"/>
          </a:p>
          <a:p>
            <a:pPr>
              <a:lnSpc>
                <a:spcPct val="150000"/>
              </a:lnSpc>
            </a:pPr>
            <a:endParaRPr lang="en-GB" sz="1600" dirty="0" smtClean="0"/>
          </a:p>
          <a:p>
            <a:pPr>
              <a:lnSpc>
                <a:spcPct val="150000"/>
              </a:lnSpc>
            </a:pPr>
            <a:r>
              <a:rPr lang="en-GB" sz="1600" dirty="0" smtClean="0"/>
              <a:t>with </a:t>
            </a:r>
          </a:p>
          <a:p>
            <a:pPr>
              <a:lnSpc>
                <a:spcPct val="150000"/>
              </a:lnSpc>
            </a:pPr>
            <a:endParaRPr lang="en-GB" sz="1600" dirty="0" smtClean="0"/>
          </a:p>
          <a:p>
            <a:pPr>
              <a:lnSpc>
                <a:spcPct val="150000"/>
              </a:lnSpc>
            </a:pPr>
            <a:r>
              <a:rPr lang="en-GB" sz="1600" dirty="0" smtClean="0"/>
              <a:t>where  </a:t>
            </a:r>
            <a:r>
              <a:rPr lang="en-GB" sz="1600" b="1" dirty="0" err="1" smtClean="0"/>
              <a:t>y</a:t>
            </a:r>
            <a:r>
              <a:rPr lang="en-GB" sz="1600" baseline="-25000" dirty="0" err="1" smtClean="0"/>
              <a:t>rs</a:t>
            </a:r>
            <a:r>
              <a:rPr lang="en-GB" sz="1600" dirty="0" smtClean="0"/>
              <a:t>  </a:t>
            </a:r>
            <a:r>
              <a:rPr lang="en-GB" sz="1600" dirty="0"/>
              <a:t>and </a:t>
            </a:r>
            <a:r>
              <a:rPr lang="en-GB" sz="1600" b="1" dirty="0" err="1" smtClean="0"/>
              <a:t>y</a:t>
            </a:r>
            <a:r>
              <a:rPr lang="en-GB" sz="1600" baseline="-25000" dirty="0" err="1" smtClean="0"/>
              <a:t>m</a:t>
            </a:r>
            <a:r>
              <a:rPr lang="en-GB" sz="1600" dirty="0" smtClean="0"/>
              <a:t> </a:t>
            </a:r>
            <a:r>
              <a:rPr lang="en-GB" sz="1600" dirty="0"/>
              <a:t>are the </a:t>
            </a:r>
            <a:r>
              <a:rPr lang="en-GB" sz="1600" dirty="0" smtClean="0"/>
              <a:t>radiosonde and model-based simulated brightness temperatures, </a:t>
            </a:r>
            <a:r>
              <a:rPr lang="en-GB" sz="1600" b="1" dirty="0">
                <a:cs typeface="Aparajita" pitchFamily="34" charset="0"/>
              </a:rPr>
              <a:t>H</a:t>
            </a:r>
            <a:r>
              <a:rPr lang="en-GB" sz="1600" dirty="0"/>
              <a:t> the </a:t>
            </a:r>
            <a:r>
              <a:rPr lang="en-GB" sz="1600" dirty="0" smtClean="0"/>
              <a:t>Jacobian, and </a:t>
            </a:r>
            <a:r>
              <a:rPr lang="en-GB" sz="1600" b="1" dirty="0" smtClean="0">
                <a:cs typeface="Aparajita" pitchFamily="34" charset="0"/>
              </a:rPr>
              <a:t>R</a:t>
            </a:r>
            <a:r>
              <a:rPr lang="en-GB" sz="1600" dirty="0" smtClean="0">
                <a:cs typeface="Aparajita" pitchFamily="34" charset="0"/>
              </a:rPr>
              <a:t>, </a:t>
            </a:r>
            <a:r>
              <a:rPr lang="en-GB" sz="1600" b="1" dirty="0" smtClean="0">
                <a:cs typeface="Aparajita" pitchFamily="34" charset="0"/>
              </a:rPr>
              <a:t>B</a:t>
            </a:r>
            <a:r>
              <a:rPr lang="en-GB" sz="1600" dirty="0" smtClean="0">
                <a:cs typeface="Aparajita" pitchFamily="34" charset="0"/>
              </a:rPr>
              <a:t>, </a:t>
            </a:r>
            <a:r>
              <a:rPr lang="en-GB" sz="1600" dirty="0">
                <a:cs typeface="Aparajita" pitchFamily="34" charset="0"/>
              </a:rPr>
              <a:t>and </a:t>
            </a:r>
            <a:r>
              <a:rPr lang="en-GB" sz="1600" b="1" dirty="0" smtClean="0">
                <a:cs typeface="Aparajita" pitchFamily="34" charset="0"/>
              </a:rPr>
              <a:t>S</a:t>
            </a:r>
            <a:r>
              <a:rPr lang="en-GB" sz="1600" baseline="-25000" dirty="0" smtClean="0">
                <a:cs typeface="Aparajita" pitchFamily="34" charset="0"/>
              </a:rPr>
              <a:t>int</a:t>
            </a:r>
            <a:r>
              <a:rPr lang="en-GB" sz="1600" dirty="0" smtClean="0">
                <a:cs typeface="Aparajita" pitchFamily="34" charset="0"/>
              </a:rPr>
              <a:t> the </a:t>
            </a:r>
            <a:r>
              <a:rPr lang="en-GB" sz="1600" dirty="0">
                <a:cs typeface="Aparajita" pitchFamily="34" charset="0"/>
              </a:rPr>
              <a:t>error covariance matrices </a:t>
            </a:r>
            <a:r>
              <a:rPr lang="en-GB" sz="1600" dirty="0" smtClean="0">
                <a:cs typeface="Aparajita" pitchFamily="34" charset="0"/>
              </a:rPr>
              <a:t>of GRUAN measurements, </a:t>
            </a:r>
            <a:r>
              <a:rPr lang="en-GB" sz="1600" dirty="0">
                <a:cs typeface="Aparajita" pitchFamily="34" charset="0"/>
              </a:rPr>
              <a:t>the </a:t>
            </a:r>
            <a:r>
              <a:rPr lang="en-GB" sz="1600" dirty="0" smtClean="0">
                <a:cs typeface="Aparajita" pitchFamily="34" charset="0"/>
              </a:rPr>
              <a:t>forecast, and </a:t>
            </a:r>
            <a:r>
              <a:rPr lang="en-GB" sz="1600" dirty="0">
                <a:cs typeface="Aparajita" pitchFamily="34" charset="0"/>
              </a:rPr>
              <a:t>the vertical </a:t>
            </a:r>
            <a:r>
              <a:rPr lang="en-GB" sz="1600" dirty="0" smtClean="0">
                <a:cs typeface="Aparajita" pitchFamily="34" charset="0"/>
              </a:rPr>
              <a:t>interpolation, respectively</a:t>
            </a:r>
            <a:r>
              <a:rPr lang="en-GB" sz="1600" dirty="0" smtClean="0"/>
              <a:t>.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99340" y="1877677"/>
                <a:ext cx="5145319" cy="406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GB" i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en-GB" b="1" i="0"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𝐑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0">
                          <a:latin typeface="Cambria Math" panose="02040503050406030204" pitchFamily="18" charset="0"/>
                        </a:rPr>
                        <m:t>𝐇𝐖</m:t>
                      </m:r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𝐁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0">
                          <a:latin typeface="Cambria Math" panose="02040503050406030204" pitchFamily="18" charset="0"/>
                        </a:rPr>
                        <m:t>𝐇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>
                              <a:latin typeface="Cambria Math" panose="02040503050406030204" pitchFamily="18" charset="0"/>
                            </a:rPr>
                            <m:t>int</m:t>
                          </m:r>
                        </m:sub>
                      </m:sSub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340" y="1877677"/>
                <a:ext cx="5145319" cy="406073"/>
              </a:xfrm>
              <a:prstGeom prst="rect">
                <a:avLst/>
              </a:prstGeom>
              <a:blipFill>
                <a:blip r:embed="rId3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49103" y="2776279"/>
                <a:ext cx="4108625" cy="374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GB" b="0" i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en-GB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</m:t>
                          </m:r>
                        </m:sub>
                      </m:sSub>
                      <m:d>
                        <m:dPr>
                          <m:begChr m:val="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≅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0">
                                  <a:latin typeface="Cambria Math" panose="02040503050406030204" pitchFamily="18" charset="0"/>
                                </a:rPr>
                                <m:t>𝐇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</m:sub>
                          </m:s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1" i="0">
                              <a:latin typeface="Cambria Math" panose="02040503050406030204" pitchFamily="18" charset="0"/>
                            </a:rPr>
                            <m:t>𝐖</m:t>
                          </m:r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0"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0"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0"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rs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03" y="2776279"/>
                <a:ext cx="4108625" cy="374846"/>
              </a:xfrm>
              <a:prstGeom prst="rect">
                <a:avLst/>
              </a:prstGeom>
              <a:blipFill>
                <a:blip r:embed="rId4"/>
                <a:stretch>
                  <a:fillRect t="-116129" r="-11869" b="-1806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6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8163" r="8665" b="5135"/>
          <a:stretch/>
        </p:blipFill>
        <p:spPr>
          <a:xfrm>
            <a:off x="4565659" y="1275740"/>
            <a:ext cx="4326341" cy="33709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2000" y="1275740"/>
                <a:ext cx="4058952" cy="3137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In practice, we estimate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GB" sz="1400" b="1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GB" sz="1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for each parameter: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𝒔𝒖𝒓𝒇</m:t>
                          </m:r>
                        </m:sub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𝒓𝒔</m:t>
                          </m:r>
                        </m:sup>
                      </m:sSub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𝒔𝒖𝒓𝒇</m:t>
                          </m:r>
                        </m:sub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</m:oMath>
                  </m:oMathPara>
                </a14:m>
                <a:endParaRPr lang="en-GB" sz="140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sz="1400" dirty="0" smtClean="0"/>
                  <a:t>with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𝒓𝒔</m:t>
                          </m:r>
                        </m:sup>
                      </m:sSub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  <m:sup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400" dirty="0"/>
                        <m:t>+</m:t>
                      </m:r>
                      <m:r>
                        <a:rPr lang="en-GB" sz="1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  <m:sup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𝒊𝒏𝒕</m:t>
                          </m:r>
                        </m:sup>
                      </m:sSubSup>
                    </m:oMath>
                  </m:oMathPara>
                </a14:m>
                <a:endParaRPr lang="en-GB" sz="14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GB" sz="14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  <m:sup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𝒓𝒔</m:t>
                          </m:r>
                        </m:sup>
                      </m:sSubSup>
                      <m:r>
                        <a:rPr lang="en-GB" sz="1400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  <m:sup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en-GB" sz="1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400" dirty="0"/>
                        <m:t>+</m:t>
                      </m:r>
                      <m:r>
                        <a:rPr lang="en-GB" sz="1400" b="1" i="1" dirty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  <m:sup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𝒊𝒏𝒕</m:t>
                          </m:r>
                        </m:sup>
                      </m:sSubSup>
                    </m:oMath>
                  </m:oMathPara>
                </a14:m>
                <a:endParaRPr lang="en-GB" sz="14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r>
                        <a:rPr lang="en-GB" sz="14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  <m:sup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𝒓𝒔</m:t>
                          </m:r>
                        </m:sup>
                      </m:sSubSup>
                    </m:oMath>
                  </m:oMathPara>
                </a14:m>
                <a:endParaRPr lang="en-GB" sz="1400" dirty="0" smtClean="0"/>
              </a:p>
              <a:p>
                <a:endParaRPr lang="en-GB" sz="1400" dirty="0" smtClean="0"/>
              </a:p>
              <a:p>
                <a:r>
                  <a:rPr lang="en-GB" sz="1400" dirty="0"/>
                  <a:t>a</a:t>
                </a:r>
                <a:r>
                  <a:rPr lang="en-GB" sz="1400" dirty="0" smtClean="0"/>
                  <a:t>nd the uncertainties are calculated as:</a:t>
                </a:r>
              </a:p>
              <a:p>
                <a:r>
                  <a:rPr lang="en-GB" sz="1400" dirty="0" smtClean="0"/>
                  <a:t>uncertainty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𝑑𝑖𝑎𝑔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bar>
                          <m:barPr>
                            <m:pos m:val="top"/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ba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275740"/>
                <a:ext cx="4058952" cy="3137718"/>
              </a:xfrm>
              <a:prstGeom prst="rect">
                <a:avLst/>
              </a:prstGeom>
              <a:blipFill>
                <a:blip r:embed="rId3"/>
                <a:stretch>
                  <a:fillRect l="-450" t="-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576000"/>
          </a:xfrm>
        </p:spPr>
        <p:txBody>
          <a:bodyPr/>
          <a:lstStyle/>
          <a:p>
            <a:r>
              <a:rPr lang="en-GB" dirty="0"/>
              <a:t>Propagation of </a:t>
            </a:r>
            <a:r>
              <a:rPr lang="en-GB" dirty="0" smtClean="0"/>
              <a:t>uncertainty (2)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 Office">
      <a:dk1>
        <a:srgbClr val="2A2A2A"/>
      </a:dk1>
      <a:lt1>
        <a:srgbClr val="B9DC0C"/>
      </a:lt1>
      <a:dk2>
        <a:srgbClr val="2A2A2A"/>
      </a:dk2>
      <a:lt2>
        <a:srgbClr val="FFFFFF"/>
      </a:lt2>
      <a:accent1>
        <a:srgbClr val="50B9A4"/>
      </a:accent1>
      <a:accent2>
        <a:srgbClr val="007AA9"/>
      </a:accent2>
      <a:accent3>
        <a:srgbClr val="E47452"/>
      </a:accent3>
      <a:accent4>
        <a:srgbClr val="A1A0AA"/>
      </a:accent4>
      <a:accent5>
        <a:srgbClr val="FFFFFF"/>
      </a:accent5>
      <a:accent6>
        <a:srgbClr val="FFFFFF"/>
      </a:accent6>
      <a:hlink>
        <a:srgbClr val="0673F9"/>
      </a:hlink>
      <a:folHlink>
        <a:srgbClr val="6F2735"/>
      </a:folHlink>
    </a:clrScheme>
    <a:fontScheme name="Met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C19B062-023A-40C9-A3F4-13BE4308F963}" vid="{E3889E12-D829-4549-AA70-6F580A5BA2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2218</TotalTime>
  <Words>984</Words>
  <Application>Microsoft Office PowerPoint</Application>
  <PresentationFormat>On-screen Show (16:9)</PresentationFormat>
  <Paragraphs>182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SimSun</vt:lpstr>
      <vt:lpstr>Aparajita</vt:lpstr>
      <vt:lpstr>Arial</vt:lpstr>
      <vt:lpstr>Calibri</vt:lpstr>
      <vt:lpstr>Cambria Math</vt:lpstr>
      <vt:lpstr>Courier New</vt:lpstr>
      <vt:lpstr>Helvetica Light</vt:lpstr>
      <vt:lpstr>Symbol</vt:lpstr>
      <vt:lpstr>Times New Roman</vt:lpstr>
      <vt:lpstr>Wingdings</vt:lpstr>
      <vt:lpstr>Office Theme</vt:lpstr>
      <vt:lpstr>Characterisation of NWP model biases and uncertainties for improved satellite Cal/Val</vt:lpstr>
      <vt:lpstr>Rationale</vt:lpstr>
      <vt:lpstr>Rationale</vt:lpstr>
      <vt:lpstr>Outline</vt:lpstr>
      <vt:lpstr>GRUAN processor</vt:lpstr>
      <vt:lpstr>Demonstration of capability</vt:lpstr>
      <vt:lpstr>Propagation of uncertainty (1)</vt:lpstr>
      <vt:lpstr>Propagation of uncertainty (2)</vt:lpstr>
      <vt:lpstr>Propagation of uncertainty (2)</vt:lpstr>
      <vt:lpstr>Propagation of uncertainty (2)</vt:lpstr>
      <vt:lpstr>Assessment</vt:lpstr>
      <vt:lpstr>Summary </vt:lpstr>
    </vt:vector>
  </TitlesOfParts>
  <Company>Met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Tones, Ellie</dc:creator>
  <cp:lastModifiedBy>Carminati, Fabien</cp:lastModifiedBy>
  <cp:revision>78</cp:revision>
  <dcterms:created xsi:type="dcterms:W3CDTF">2018-01-03T10:05:56Z</dcterms:created>
  <dcterms:modified xsi:type="dcterms:W3CDTF">2019-01-15T15:07:15Z</dcterms:modified>
</cp:coreProperties>
</file>