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  <p:sldMasterId id="2147484703" r:id="rId2"/>
    <p:sldMasterId id="2147484718" r:id="rId3"/>
  </p:sldMasterIdLst>
  <p:notesMasterIdLst>
    <p:notesMasterId r:id="rId16"/>
  </p:notesMasterIdLst>
  <p:handoutMasterIdLst>
    <p:handoutMasterId r:id="rId17"/>
  </p:handoutMasterIdLst>
  <p:sldIdLst>
    <p:sldId id="566" r:id="rId4"/>
    <p:sldId id="648" r:id="rId5"/>
    <p:sldId id="652" r:id="rId6"/>
    <p:sldId id="650" r:id="rId7"/>
    <p:sldId id="649" r:id="rId8"/>
    <p:sldId id="644" r:id="rId9"/>
    <p:sldId id="651" r:id="rId10"/>
    <p:sldId id="646" r:id="rId11"/>
    <p:sldId id="568" r:id="rId12"/>
    <p:sldId id="643" r:id="rId13"/>
    <p:sldId id="589" r:id="rId14"/>
    <p:sldId id="645" r:id="rId15"/>
  </p:sldIdLst>
  <p:sldSz cx="9906000" cy="6858000" type="A4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2D24"/>
    <a:srgbClr val="00B5EF"/>
    <a:srgbClr val="4E0B55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84" y="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57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18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92917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881" y="9192917"/>
            <a:ext cx="192103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843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703263"/>
            <a:ext cx="5083175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91" y="4458023"/>
            <a:ext cx="5210694" cy="422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843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4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3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41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18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6B1F-491E-466A-A528-F9E1FAD77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6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3"/>
            <a:ext cx="437515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1DA9-8380-4BA3-B767-E729DCD101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3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4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6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75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1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37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87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3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41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41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38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1" y="6248401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6B1F-491E-466A-A528-F9E1FAD77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74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1"/>
            <a:ext cx="437515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1" y="6248401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1DA9-8380-4BA3-B767-E729DCD101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9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629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8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8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6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8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 b="0">
                <a:solidFill>
                  <a:srgbClr val="000000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95300" y="6400803"/>
            <a:ext cx="611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Arial" charset="0"/>
                <a:ea typeface="+mn-ea"/>
              </a:rPr>
              <a:t>GSICS 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+mn-ea"/>
              </a:rPr>
              <a:t>Agency Report</a:t>
            </a:r>
            <a:endParaRPr lang="en-US" sz="1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95300" y="6324600"/>
            <a:ext cx="891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99300" y="6477003"/>
            <a:ext cx="231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135697" y="8540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00797" y="10064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022191" y="8159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6698" y="330201"/>
            <a:ext cx="3050012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68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 b="0">
                <a:solidFill>
                  <a:srgbClr val="000000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95300" y="6400801"/>
            <a:ext cx="611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Arial" charset="0"/>
                <a:ea typeface="+mn-ea"/>
              </a:rPr>
              <a:t>GSICS 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+mn-ea"/>
              </a:rPr>
              <a:t>Agency Report</a:t>
            </a:r>
            <a:endParaRPr lang="en-US" sz="1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95300" y="6324600"/>
            <a:ext cx="891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99300" y="6477001"/>
            <a:ext cx="231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135697" y="8540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300797" y="10064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022191" y="8159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6698" y="330201"/>
            <a:ext cx="3050012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5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  <p:sldLayoutId id="2147484730" r:id="rId12"/>
    <p:sldLayoutId id="2147484731" r:id="rId13"/>
    <p:sldLayoutId id="214748473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metsat.webex.com/eumetsat/globalcallin.php" TargetMode="External"/><Relationship Id="rId2" Type="http://schemas.openxmlformats.org/officeDocument/2006/relationships/hyperlink" Target="https://eumetsat.webex.com/eumetsat/j.php?MTID=m7d20505582a73b392294f2fa315b0ecb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70725" TargetMode="Externa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178750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GSICS MW </a:t>
            </a:r>
            <a:r>
              <a:rPr lang="en-US" dirty="0" err="1" smtClean="0"/>
              <a:t>SubGroup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17 January 2019 – 1200-1400 UTC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5436" y="2838704"/>
            <a:ext cx="91930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GSICS Microwave Sub-Group web meeting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Thursday 17 January 2019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1200 UTC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number (access code):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147 931 252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password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: lower case acronym that we usually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use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…</a:t>
            </a:r>
          </a:p>
          <a:p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hlinkClick r:id="rId2"/>
              </a:rPr>
              <a:t>https</a:t>
            </a:r>
            <a:r>
              <a:rPr lang="en-US" sz="1600" dirty="0">
                <a:solidFill>
                  <a:srgbClr val="000000"/>
                </a:solidFill>
                <a:latin typeface="Arial"/>
                <a:hlinkClick r:id="rId2"/>
              </a:rPr>
              <a:t>://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hlinkClick r:id="rId2"/>
              </a:rPr>
              <a:t>eumetsat.webex.com/eumetsat/j.php?MTID=m7d20505582a73b392294f2fa315b0ecb</a:t>
            </a:r>
            <a:endParaRPr lang="en-US" sz="1600" dirty="0" smtClean="0">
              <a:solidFill>
                <a:srgbClr val="000000"/>
              </a:solidFill>
              <a:latin typeface="Arial"/>
            </a:endParaRPr>
          </a:p>
          <a:p>
            <a:endParaRPr lang="en-US" sz="160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</a:rPr>
              <a:t>Join by phone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Global call-in numbers: </a:t>
            </a:r>
            <a:r>
              <a:rPr lang="en-US" sz="1600" b="0" dirty="0" smtClean="0">
                <a:solidFill>
                  <a:srgbClr val="0065CD"/>
                </a:solidFill>
                <a:latin typeface="Arial"/>
                <a:hlinkClick r:id="rId3"/>
              </a:rPr>
              <a:t>https://eumetsat.webex.com/eumetsat/globalcallin.php</a:t>
            </a:r>
            <a:endParaRPr lang="en-US" sz="1600" b="0" dirty="0" smtClean="0">
              <a:solidFill>
                <a:srgbClr val="0065CD"/>
              </a:solidFill>
              <a:latin typeface="Arial"/>
            </a:endParaRPr>
          </a:p>
          <a:p>
            <a:endParaRPr lang="en-US" sz="1600" b="0" dirty="0">
              <a:solidFill>
                <a:srgbClr val="0065CD"/>
              </a:solidFill>
              <a:latin typeface="Arial"/>
            </a:endParaRPr>
          </a:p>
          <a:p>
            <a:endParaRPr lang="en-US" sz="1600" b="0" dirty="0" smtClean="0">
              <a:solidFill>
                <a:srgbClr val="000000"/>
              </a:solidFill>
              <a:latin typeface="Arial"/>
            </a:endParaRPr>
          </a:p>
          <a:p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065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81715" y="8620"/>
            <a:ext cx="7728984" cy="1143000"/>
          </a:xfrm>
        </p:spPr>
        <p:txBody>
          <a:bodyPr/>
          <a:lstStyle/>
          <a:p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Members</a:t>
            </a:r>
            <a:r>
              <a:rPr lang="en-GB" altLang="en-US" dirty="0" smtClean="0">
                <a:latin typeface="Arial" charset="0"/>
              </a:rPr>
              <a:t/>
            </a:r>
            <a:br>
              <a:rPr lang="en-GB" altLang="en-US" dirty="0" smtClean="0">
                <a:latin typeface="Arial" charset="0"/>
              </a:rPr>
            </a:br>
            <a:r>
              <a:rPr lang="en-GB" altLang="en-US" sz="1800" dirty="0" smtClean="0">
                <a:latin typeface="Arial" charset="0"/>
              </a:rPr>
              <a:t>Signed up as of December 2018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82471" y="1043735"/>
            <a:ext cx="9406044" cy="5076825"/>
          </a:xfrm>
        </p:spPr>
        <p:txBody>
          <a:bodyPr/>
          <a:lstStyle/>
          <a:p>
            <a:r>
              <a:rPr lang="en-GB" altLang="en-US" sz="1500" dirty="0" smtClean="0">
                <a:latin typeface="Arial" charset="0"/>
              </a:rPr>
              <a:t>NOAA (and affiliates) -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Ralph Ferraro (Chair),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Huan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Meng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Cheng-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Zou, Tony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Reale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Mark Liu,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Bomin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Sun,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Manik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Bali (Univ. Maryland), Isaac Moradi (Univ. Maryland), Hu (“Tiger) Yang (Univ. Maryland),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Wenze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Yang (Univ. Maryland), Johnny Luo (City College New York),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Xailei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Zou (Univ. Maryland), Lin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Lin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(Univ. Maryland), John Yang (Univ. Maryland), Bob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Iacovazzi</a:t>
            </a:r>
            <a:endParaRPr lang="en-GB" altLang="en-US" sz="15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500" dirty="0" smtClean="0">
                <a:latin typeface="Arial" charset="0"/>
              </a:rPr>
              <a:t>EUMETSAT (and affiliates)  –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Tim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Hewison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Viju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John</a:t>
            </a:r>
            <a:r>
              <a:rPr lang="en-GB" altLang="en-US" sz="15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>
                <a:solidFill>
                  <a:srgbClr val="0070C0"/>
                </a:solidFill>
                <a:latin typeface="Arial" charset="0"/>
              </a:rPr>
              <a:t>Jörg</a:t>
            </a:r>
            <a:r>
              <a:rPr lang="en-GB" altLang="en-US" sz="1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Ackermann,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Sabatino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DiMichele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Sante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Laviola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Vinia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Mattoli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Sreerekha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Thonipparambil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Christophe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Accadia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Timo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Hanschmann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Martin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Burgdorf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(Hamburg Univ.),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Imke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Hans (Hamburg), Ralf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Bennartz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(Vanderbilt Univ.), Bruno Picard (CLS)</a:t>
            </a:r>
          </a:p>
          <a:p>
            <a:r>
              <a:rPr lang="en-GB" altLang="en-US" sz="1500" dirty="0" smtClean="0">
                <a:latin typeface="Arial" charset="0"/>
              </a:rPr>
              <a:t>NASA (and affiliates)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– Ed Kim (GSFC),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Tanvir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Islam (JPL), Linwood Jones (Univ. of Central Florida), Rachael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Kroodsma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(Univ. of Maryland), Wes Berg (Colorado State Univ.), Thomas Holmes (GSFC), Carl Mears (RSS)</a:t>
            </a:r>
          </a:p>
          <a:p>
            <a:r>
              <a:rPr lang="en-GB" altLang="en-US" sz="1500" dirty="0" smtClean="0">
                <a:latin typeface="Arial" charset="0"/>
              </a:rPr>
              <a:t>NIST –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Derek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Houtz</a:t>
            </a:r>
            <a:r>
              <a:rPr lang="en-GB" altLang="en-US" sz="1500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Dazhen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endParaRPr lang="en-GB" altLang="en-US" sz="15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500" dirty="0" smtClean="0">
                <a:latin typeface="Arial" charset="0"/>
              </a:rPr>
              <a:t>NWI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– </a:t>
            </a:r>
            <a:r>
              <a:rPr lang="en-GB" altLang="en-US" sz="1500" dirty="0" smtClean="0">
                <a:solidFill>
                  <a:srgbClr val="EE2D24"/>
                </a:solidFill>
                <a:latin typeface="Arial" charset="0"/>
              </a:rPr>
              <a:t>Thomas </a:t>
            </a:r>
            <a:r>
              <a:rPr lang="en-GB" altLang="en-US" sz="1500" dirty="0" err="1" smtClean="0">
                <a:solidFill>
                  <a:srgbClr val="EE2D24"/>
                </a:solidFill>
                <a:latin typeface="Arial" charset="0"/>
              </a:rPr>
              <a:t>Lavergne</a:t>
            </a:r>
            <a:endParaRPr lang="en-GB" altLang="en-US" sz="1500" dirty="0" smtClean="0">
              <a:solidFill>
                <a:srgbClr val="EE2D24"/>
              </a:solidFill>
              <a:latin typeface="Arial" charset="0"/>
            </a:endParaRPr>
          </a:p>
          <a:p>
            <a:r>
              <a:rPr lang="en-GB" altLang="en-US" sz="1500" dirty="0" smtClean="0">
                <a:latin typeface="Arial" charset="0"/>
              </a:rPr>
              <a:t>ECMWF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– Steve English, Heather Lawrence</a:t>
            </a:r>
          </a:p>
          <a:p>
            <a:r>
              <a:rPr lang="en-GB" altLang="en-US" sz="1500" dirty="0" smtClean="0">
                <a:latin typeface="Arial" charset="0"/>
              </a:rPr>
              <a:t>UKMO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– </a:t>
            </a:r>
            <a:r>
              <a:rPr lang="en-GB" altLang="en-US" sz="1500" dirty="0" smtClean="0">
                <a:solidFill>
                  <a:srgbClr val="EE2D24"/>
                </a:solidFill>
                <a:latin typeface="Arial" charset="0"/>
              </a:rPr>
              <a:t>Bill Bell, Fabien </a:t>
            </a:r>
            <a:r>
              <a:rPr lang="en-GB" altLang="en-US" sz="1500" dirty="0" err="1" smtClean="0">
                <a:solidFill>
                  <a:srgbClr val="EE2D24"/>
                </a:solidFill>
                <a:latin typeface="Arial" charset="0"/>
              </a:rPr>
              <a:t>Carmenati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Elizabeth Good, Rob King, </a:t>
            </a:r>
            <a:r>
              <a:rPr lang="en-GB" altLang="en-US" sz="1500" dirty="0">
                <a:solidFill>
                  <a:srgbClr val="0070C0"/>
                </a:solidFill>
                <a:latin typeface="Arial" charset="0"/>
              </a:rPr>
              <a:t>Christoforois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Tsamalis</a:t>
            </a:r>
            <a:endParaRPr lang="en-GB" altLang="en-US" sz="15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500" dirty="0" smtClean="0">
                <a:latin typeface="Arial" charset="0"/>
              </a:rPr>
              <a:t>CMA (and affiliates) –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Songyan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Qifeng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Lu, Lin Chen, Hu Yang,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Xiaolong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Dong,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Shengli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Wu,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Xiuqing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Hu  </a:t>
            </a:r>
          </a:p>
          <a:p>
            <a:r>
              <a:rPr lang="en-GB" altLang="en-US" sz="1500" dirty="0" smtClean="0">
                <a:latin typeface="Arial" charset="0"/>
              </a:rPr>
              <a:t>KMA (and affiliates) –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Jun Park, Dong-Bin Shin (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Yonsei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University, South Korea), </a:t>
            </a:r>
            <a:r>
              <a:rPr lang="en-GB" altLang="en-US" sz="1500" dirty="0" err="1">
                <a:solidFill>
                  <a:srgbClr val="0070C0"/>
                </a:solidFill>
                <a:latin typeface="Arial" charset="0"/>
              </a:rPr>
              <a:t>D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ohyeong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Kim,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Minju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endParaRPr lang="en-GB" altLang="en-US" sz="1500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en-GB" altLang="en-US" sz="1500" dirty="0" smtClean="0">
                <a:latin typeface="Arial" charset="0"/>
              </a:rPr>
              <a:t>JAXA (and affiliates) -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Misako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Kachi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, Takashi Maeda</a:t>
            </a:r>
          </a:p>
          <a:p>
            <a:r>
              <a:rPr lang="en-GB" altLang="en-US" sz="1500" dirty="0" smtClean="0">
                <a:latin typeface="Arial" charset="0"/>
              </a:rPr>
              <a:t>IISC – </a:t>
            </a:r>
            <a:r>
              <a:rPr lang="en-GB" altLang="en-US" sz="1500" dirty="0" smtClean="0">
                <a:solidFill>
                  <a:srgbClr val="0070C0"/>
                </a:solidFill>
                <a:latin typeface="Arial" charset="0"/>
              </a:rPr>
              <a:t>Ram </a:t>
            </a:r>
            <a:r>
              <a:rPr lang="en-GB" altLang="en-US" sz="1500" dirty="0" err="1" smtClean="0">
                <a:solidFill>
                  <a:srgbClr val="0070C0"/>
                </a:solidFill>
                <a:latin typeface="Arial" charset="0"/>
              </a:rPr>
              <a:t>Ratan</a:t>
            </a:r>
            <a:endParaRPr lang="en-GB" altLang="en-US" sz="1500" dirty="0" smtClean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</a:pPr>
            <a:endParaRPr lang="en-GB" altLang="en-US" sz="15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1651" y="21265"/>
            <a:ext cx="20954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Arial" charset="0"/>
                <a:ea typeface="+mn-ea"/>
              </a:rPr>
              <a:t>Over 60 members!</a:t>
            </a:r>
            <a:endParaRPr lang="en-US" sz="1800" b="0" dirty="0">
              <a:solidFill>
                <a:srgbClr val="FF0000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45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662915" y="4474"/>
            <a:ext cx="6105618" cy="1143000"/>
          </a:xfrm>
        </p:spPr>
        <p:txBody>
          <a:bodyPr/>
          <a:lstStyle/>
          <a:p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Scope of Microwave </a:t>
            </a:r>
            <a:b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Sub-Group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2472" y="1223757"/>
            <a:ext cx="9586065" cy="5206717"/>
          </a:xfrm>
        </p:spPr>
        <p:txBody>
          <a:bodyPr/>
          <a:lstStyle/>
          <a:p>
            <a:r>
              <a:rPr lang="en-GB" altLang="en-US" sz="1800" dirty="0" smtClean="0">
                <a:latin typeface="Arial" charset="0"/>
              </a:rPr>
              <a:t>Understanding the users’ requirements for inter-calibration products for microwave instruments 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Imagers + sounders – passive only (initially, but eventually consider active if there is a need…)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Retrospective calibration (CDR’s and their components like geolocation, scan biases, inter-satellite)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Forward looking calibration (near-real time uses)</a:t>
            </a:r>
          </a:p>
          <a:p>
            <a:r>
              <a:rPr lang="en-GB" altLang="en-US" sz="1800" dirty="0" smtClean="0">
                <a:latin typeface="Arial" charset="0"/>
              </a:rPr>
              <a:t>Identifying existing products that could meet those requirements, but first….</a:t>
            </a:r>
          </a:p>
          <a:p>
            <a:pPr lvl="1"/>
            <a:r>
              <a:rPr lang="en-GB" altLang="en-US" sz="1400" dirty="0">
                <a:solidFill>
                  <a:srgbClr val="0070C0"/>
                </a:solidFill>
                <a:latin typeface="Arial" charset="0"/>
              </a:rPr>
              <a:t>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eed to define criteria…Reference standards (sensor(s), models, calibration methodologies….)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And then a process that adheres to GSICS principles</a:t>
            </a:r>
          </a:p>
          <a:p>
            <a:r>
              <a:rPr lang="en-GB" altLang="en-US" sz="1800" dirty="0" smtClean="0">
                <a:latin typeface="Arial" charset="0"/>
              </a:rPr>
              <a:t>We should also focus on tools/algorithms like SNO, Double Difference, RTM, etc.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Might be something more feasible in near term?</a:t>
            </a:r>
          </a:p>
          <a:p>
            <a:r>
              <a:rPr lang="en-GB" altLang="en-US" sz="1800" dirty="0" smtClean="0">
                <a:latin typeface="Arial" charset="0"/>
              </a:rPr>
              <a:t>Define data standards (jointly with GDWG)</a:t>
            </a:r>
          </a:p>
          <a:p>
            <a:r>
              <a:rPr lang="en-GB" altLang="en-US" sz="1800" dirty="0" smtClean="0">
                <a:latin typeface="Arial" charset="0"/>
              </a:rPr>
              <a:t>Encourage the creators of those products to submit them to the GSICS Procedure for Product Acceptance (</a:t>
            </a:r>
            <a:r>
              <a:rPr lang="en-GB" altLang="en-US" sz="1800" dirty="0" smtClean="0">
                <a:latin typeface="Arial" charset="0"/>
                <a:hlinkClick r:id="rId2"/>
              </a:rPr>
              <a:t>GPPA</a:t>
            </a:r>
            <a:r>
              <a:rPr lang="en-GB" altLang="en-US" sz="1800" dirty="0" smtClean="0">
                <a:latin typeface="Arial" charset="0"/>
              </a:rPr>
              <a:t>), once its defined for MW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Candidates include Cheng-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Zou (MSU-AMSU),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(SSMI), GPM X-Cal LUT’s</a:t>
            </a:r>
          </a:p>
          <a:p>
            <a:r>
              <a:rPr lang="en-GB" altLang="en-US" sz="1800" dirty="0" smtClean="0">
                <a:latin typeface="Arial" charset="0"/>
              </a:rPr>
              <a:t>Coordination with other groups (e.g., CEOS WGCV MW, GPM X-Cal) would also be required to generate standards and best practices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536213" y="308344"/>
            <a:ext cx="6369789" cy="839130"/>
          </a:xfrm>
        </p:spPr>
        <p:txBody>
          <a:bodyPr/>
          <a:lstStyle/>
          <a:p>
            <a:r>
              <a:rPr lang="en-GB" altLang="en-US" sz="3600" dirty="0" smtClean="0">
                <a:solidFill>
                  <a:srgbClr val="0000FF"/>
                </a:solidFill>
                <a:latin typeface="Arial" charset="0"/>
              </a:rPr>
              <a:t>Focus Topics for 2018-2019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" y="1268760"/>
            <a:ext cx="9905999" cy="5265585"/>
          </a:xfrm>
        </p:spPr>
        <p:txBody>
          <a:bodyPr/>
          <a:lstStyle/>
          <a:p>
            <a:r>
              <a:rPr lang="en-US" sz="2000" dirty="0"/>
              <a:t> </a:t>
            </a:r>
            <a:r>
              <a:rPr lang="en-US" sz="2000" dirty="0" smtClean="0"/>
              <a:t>Defining CLEAR PATH for</a:t>
            </a:r>
            <a:r>
              <a:rPr lang="en-US" sz="2000" b="1" dirty="0" smtClean="0"/>
              <a:t> </a:t>
            </a:r>
            <a:r>
              <a:rPr lang="en-US" sz="2000" b="1" dirty="0"/>
              <a:t>GSICS MW </a:t>
            </a:r>
            <a:r>
              <a:rPr lang="en-US" sz="2000" b="1" dirty="0" smtClean="0"/>
              <a:t>products, algorithms, tools, deliverables</a:t>
            </a:r>
            <a:endParaRPr lang="en-US" sz="2000" i="1" dirty="0" smtClean="0"/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Methodologies </a:t>
            </a:r>
            <a:r>
              <a:rPr lang="en-US" sz="1600" i="1" dirty="0" smtClean="0">
                <a:solidFill>
                  <a:srgbClr val="00B5EF"/>
                </a:solidFill>
              </a:rPr>
              <a:t>(Jun Park, Rachel </a:t>
            </a:r>
            <a:r>
              <a:rPr lang="en-US" sz="1600" i="1" dirty="0" err="1" smtClean="0">
                <a:solidFill>
                  <a:srgbClr val="00B5EF"/>
                </a:solidFill>
              </a:rPr>
              <a:t>Kroodsma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2"/>
            <a:r>
              <a:rPr lang="en-US" sz="1200" dirty="0" smtClean="0"/>
              <a:t>SNO, Double difference, etc.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Reference Standards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Manik</a:t>
            </a:r>
            <a:r>
              <a:rPr lang="en-US" sz="1600" i="1" dirty="0" smtClean="0">
                <a:solidFill>
                  <a:srgbClr val="00B5EF"/>
                </a:solidFill>
              </a:rPr>
              <a:t> Bali, Isaac Moradi, Derek </a:t>
            </a:r>
            <a:r>
              <a:rPr lang="en-US" sz="1600" i="1" dirty="0" err="1" smtClean="0">
                <a:solidFill>
                  <a:srgbClr val="00B5EF"/>
                </a:solidFill>
              </a:rPr>
              <a:t>Houtz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2"/>
            <a:r>
              <a:rPr lang="en-US" sz="1200" dirty="0" smtClean="0"/>
              <a:t>A particular sensor?  Likely to be wavelength dependent (e.g., window, 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H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0); A RTM?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LUT/Correction Tables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Karsten</a:t>
            </a:r>
            <a:r>
              <a:rPr lang="en-US" sz="1600" i="1" dirty="0" smtClean="0">
                <a:solidFill>
                  <a:srgbClr val="00B5EF"/>
                </a:solidFill>
              </a:rPr>
              <a:t> </a:t>
            </a:r>
            <a:r>
              <a:rPr lang="en-US" sz="1600" i="1" dirty="0" err="1" smtClean="0">
                <a:solidFill>
                  <a:srgbClr val="00B5EF"/>
                </a:solidFill>
              </a:rPr>
              <a:t>Fennig</a:t>
            </a:r>
            <a:r>
              <a:rPr lang="en-US" sz="1600" i="1" dirty="0" smtClean="0">
                <a:solidFill>
                  <a:srgbClr val="00B5EF"/>
                </a:solidFill>
              </a:rPr>
              <a:t>, 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 Zou, </a:t>
            </a:r>
            <a:r>
              <a:rPr lang="en-US" sz="1600" i="1" dirty="0" err="1" smtClean="0">
                <a:solidFill>
                  <a:srgbClr val="00B5EF"/>
                </a:solidFill>
              </a:rPr>
              <a:t>Viju</a:t>
            </a:r>
            <a:r>
              <a:rPr lang="en-US" sz="1600" i="1" dirty="0" smtClean="0">
                <a:solidFill>
                  <a:srgbClr val="00B5EF"/>
                </a:solidFill>
              </a:rPr>
              <a:t> John)</a:t>
            </a:r>
          </a:p>
          <a:p>
            <a:pPr lvl="2"/>
            <a:r>
              <a:rPr lang="en-US" sz="1200" dirty="0" smtClean="0"/>
              <a:t>Near real-time and climate; they will be different</a:t>
            </a:r>
          </a:p>
          <a:p>
            <a:r>
              <a:rPr lang="en-US" sz="2000" dirty="0" smtClean="0"/>
              <a:t> Tying </a:t>
            </a:r>
            <a:r>
              <a:rPr lang="en-US" sz="2000" dirty="0"/>
              <a:t>together other groups/opportunities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GPM </a:t>
            </a:r>
            <a:r>
              <a:rPr lang="en-US" sz="1600" dirty="0">
                <a:solidFill>
                  <a:srgbClr val="0070C0"/>
                </a:solidFill>
              </a:rPr>
              <a:t>X-Cal </a:t>
            </a:r>
            <a:r>
              <a:rPr lang="en-US" sz="1600" i="1" dirty="0" smtClean="0">
                <a:solidFill>
                  <a:srgbClr val="00B5EF"/>
                </a:solidFill>
              </a:rPr>
              <a:t>(Wes Berg, Rachel </a:t>
            </a:r>
            <a:r>
              <a:rPr lang="en-US" sz="1600" i="1" dirty="0" err="1" smtClean="0">
                <a:solidFill>
                  <a:srgbClr val="00B5EF"/>
                </a:solidFill>
              </a:rPr>
              <a:t>Kroodsma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CEOS </a:t>
            </a:r>
            <a:r>
              <a:rPr lang="en-US" sz="1600" dirty="0">
                <a:solidFill>
                  <a:srgbClr val="0070C0"/>
                </a:solidFill>
              </a:rPr>
              <a:t>MW subgroup </a:t>
            </a:r>
            <a:r>
              <a:rPr lang="en-US" sz="1600" i="1" dirty="0" smtClean="0">
                <a:solidFill>
                  <a:srgbClr val="00B5EF"/>
                </a:solidFill>
              </a:rPr>
              <a:t>(Cheng-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, </a:t>
            </a:r>
            <a:r>
              <a:rPr lang="en-GB" altLang="en-US" sz="1600" i="1" dirty="0" err="1">
                <a:solidFill>
                  <a:srgbClr val="00B5EF"/>
                </a:solidFill>
                <a:latin typeface="Arial" charset="0"/>
              </a:rPr>
              <a:t>Xiaolong</a:t>
            </a:r>
            <a:r>
              <a:rPr lang="en-GB" altLang="en-US" sz="1600" i="1" dirty="0">
                <a:solidFill>
                  <a:srgbClr val="00B5EF"/>
                </a:solidFill>
                <a:latin typeface="Arial" charset="0"/>
              </a:rPr>
              <a:t> </a:t>
            </a:r>
            <a:r>
              <a:rPr lang="en-GB" altLang="en-US" sz="1600" i="1" dirty="0" smtClean="0">
                <a:solidFill>
                  <a:srgbClr val="00B5EF"/>
                </a:solidFill>
                <a:latin typeface="Arial" charset="0"/>
              </a:rPr>
              <a:t>Dong, </a:t>
            </a:r>
            <a:r>
              <a:rPr lang="en-GB" altLang="en-US" sz="1600" i="1" dirty="0" err="1" smtClean="0">
                <a:solidFill>
                  <a:srgbClr val="00B5EF"/>
                </a:solidFill>
                <a:latin typeface="Arial" charset="0"/>
              </a:rPr>
              <a:t>Qifeng</a:t>
            </a:r>
            <a:r>
              <a:rPr lang="en-GB" altLang="en-US" sz="1600" i="1" dirty="0" smtClean="0">
                <a:solidFill>
                  <a:srgbClr val="00B5EF"/>
                </a:solidFill>
                <a:latin typeface="Arial" charset="0"/>
              </a:rPr>
              <a:t> Lu)</a:t>
            </a:r>
            <a:r>
              <a:rPr lang="en-GB" altLang="en-US" sz="1200" i="1" dirty="0" smtClean="0">
                <a:latin typeface="Arial" charset="0"/>
              </a:rPr>
              <a:t> </a:t>
            </a:r>
            <a:endParaRPr lang="en-GB" altLang="en-US" sz="1200" i="1" dirty="0" smtClean="0">
              <a:solidFill>
                <a:srgbClr val="00B050"/>
              </a:solidFill>
              <a:latin typeface="Arial" charset="0"/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Expanding active participation </a:t>
            </a:r>
            <a:r>
              <a:rPr lang="en-US" sz="1600" i="1" dirty="0" smtClean="0">
                <a:solidFill>
                  <a:srgbClr val="00B5EF"/>
                </a:solidFill>
              </a:rPr>
              <a:t>(</a:t>
            </a:r>
            <a:r>
              <a:rPr lang="en-US" sz="1600" i="1" dirty="0" err="1" smtClean="0">
                <a:solidFill>
                  <a:srgbClr val="00B5EF"/>
                </a:solidFill>
              </a:rPr>
              <a:t>Manik</a:t>
            </a:r>
            <a:r>
              <a:rPr lang="en-US" sz="1600" i="1" dirty="0" smtClean="0">
                <a:solidFill>
                  <a:srgbClr val="00B5EF"/>
                </a:solidFill>
              </a:rPr>
              <a:t> Bali, Ralph</a:t>
            </a:r>
            <a:r>
              <a:rPr lang="en-US" sz="1600" i="1" dirty="0">
                <a:solidFill>
                  <a:srgbClr val="00B5EF"/>
                </a:solidFill>
              </a:rPr>
              <a:t> </a:t>
            </a:r>
            <a:r>
              <a:rPr lang="en-US" sz="1600" i="1" dirty="0" smtClean="0">
                <a:solidFill>
                  <a:srgbClr val="00B5EF"/>
                </a:solidFill>
              </a:rPr>
              <a:t>Ferraro)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GRUAN </a:t>
            </a:r>
            <a:r>
              <a:rPr lang="en-US" sz="1600" i="1" dirty="0" smtClean="0">
                <a:solidFill>
                  <a:srgbClr val="00B5EF"/>
                </a:solidFill>
              </a:rPr>
              <a:t>(Tony </a:t>
            </a:r>
            <a:r>
              <a:rPr lang="en-US" sz="1600" i="1" dirty="0" err="1" smtClean="0">
                <a:solidFill>
                  <a:srgbClr val="00B5EF"/>
                </a:solidFill>
              </a:rPr>
              <a:t>Reale</a:t>
            </a:r>
            <a:r>
              <a:rPr lang="en-US" sz="1600" i="1" dirty="0" smtClean="0">
                <a:solidFill>
                  <a:srgbClr val="00B5EF"/>
                </a:solidFill>
              </a:rPr>
              <a:t>, Cheng-</a:t>
            </a:r>
            <a:r>
              <a:rPr lang="en-US" sz="1600" i="1" dirty="0" err="1" smtClean="0">
                <a:solidFill>
                  <a:srgbClr val="00B5EF"/>
                </a:solidFill>
              </a:rPr>
              <a:t>Zhi</a:t>
            </a:r>
            <a:r>
              <a:rPr lang="en-US" sz="1600" i="1" dirty="0" smtClean="0">
                <a:solidFill>
                  <a:srgbClr val="00B5EF"/>
                </a:solidFill>
              </a:rPr>
              <a:t> Zou)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FIDUCEO</a:t>
            </a:r>
            <a:r>
              <a:rPr lang="en-US" sz="1600" i="1" dirty="0" smtClean="0">
                <a:solidFill>
                  <a:srgbClr val="00B5EF"/>
                </a:solidFill>
              </a:rPr>
              <a:t> (Martin </a:t>
            </a:r>
            <a:r>
              <a:rPr lang="en-US" sz="1600" i="1" dirty="0" err="1" smtClean="0">
                <a:solidFill>
                  <a:srgbClr val="00B5EF"/>
                </a:solidFill>
              </a:rPr>
              <a:t>Burgdorf</a:t>
            </a:r>
            <a:r>
              <a:rPr lang="en-US" sz="1600" i="1" dirty="0" smtClean="0">
                <a:solidFill>
                  <a:srgbClr val="00B5EF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GAIA-CLIM</a:t>
            </a:r>
            <a:r>
              <a:rPr lang="en-US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B5EF"/>
                </a:solidFill>
              </a:rPr>
              <a:t>(Heather Lawrence/Steve English)</a:t>
            </a:r>
            <a:endParaRPr lang="en-US" sz="1200" i="1" dirty="0" smtClean="0">
              <a:solidFill>
                <a:srgbClr val="00B5EF"/>
              </a:solidFill>
            </a:endParaRPr>
          </a:p>
          <a:p>
            <a:r>
              <a:rPr lang="en-US" sz="2000" dirty="0" smtClean="0"/>
              <a:t>Continued participation </a:t>
            </a:r>
            <a:r>
              <a:rPr lang="en-US" sz="2000" dirty="0" smtClean="0">
                <a:solidFill>
                  <a:srgbClr val="FF0000"/>
                </a:solidFill>
              </a:rPr>
              <a:t>by subgroup </a:t>
            </a:r>
            <a:r>
              <a:rPr lang="en-US" sz="2000" dirty="0" smtClean="0"/>
              <a:t>at meetings of relevance: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GSICS; </a:t>
            </a:r>
            <a:r>
              <a:rPr lang="en-US" altLang="en-US" sz="1600" dirty="0" smtClean="0">
                <a:solidFill>
                  <a:srgbClr val="0070C0"/>
                </a:solidFill>
                <a:latin typeface="Arial" charset="0"/>
              </a:rPr>
              <a:t>CEOS;CALCON, </a:t>
            </a:r>
            <a:r>
              <a:rPr lang="en-US" altLang="en-US" sz="1600" dirty="0" err="1" smtClean="0">
                <a:solidFill>
                  <a:srgbClr val="0070C0"/>
                </a:solidFill>
                <a:latin typeface="Arial" charset="0"/>
              </a:rPr>
              <a:t>Microrad</a:t>
            </a:r>
            <a:r>
              <a:rPr lang="en-US" altLang="en-US" sz="1600" dirty="0" smtClean="0">
                <a:solidFill>
                  <a:srgbClr val="0070C0"/>
                </a:solidFill>
                <a:latin typeface="Arial" charset="0"/>
              </a:rPr>
              <a:t>, AMS Sat. Met, EUMESAT Satellite, etc.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/>
          <a:lstStyle/>
          <a:p>
            <a:fld id="{C3BED8E1-D1FE-4068-BEE1-928EBDA11364}" type="slidenum">
              <a:rPr lang="en-US" altLang="en-US" sz="1100" smtClean="0"/>
              <a:pPr/>
              <a:t>12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235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764" y="274638"/>
            <a:ext cx="6572935" cy="1143000"/>
          </a:xfrm>
        </p:spPr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755"/>
            <a:ext cx="99060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Introductions/New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Members, agenda review, old business,  - Ralph Ferraro (NOAA/NESDIS),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Qifeng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Lu (CMA) - 10 min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Planning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for GSICS Annual Meeting (March 2019) - Ralph - 30 min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Updates/plans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on specific actions and ongoing activities (40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min)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check of Lunar Brightness Temperature Models with MHS - Martin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Burgdorf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(Hamburg Univ.) - 15 min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Using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Reference Radiosondes to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Characterise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MW Sounders - Fabien Carminati (UKMO) - 15 min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Wrap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up - Ralph Ferraro/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Qifeng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Lu - 5 min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BED8E1-D1FE-4068-BEE1-928EBDA11364}" type="slidenum">
              <a:rPr kumimoji="0" lang="en-US" alt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2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839" y="182565"/>
            <a:ext cx="6255695" cy="1143000"/>
          </a:xfrm>
        </p:spPr>
        <p:txBody>
          <a:bodyPr/>
          <a:lstStyle/>
          <a:p>
            <a:r>
              <a:rPr lang="en-US" sz="3600" dirty="0" smtClean="0"/>
              <a:t>Planning for Annual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69" y="1043735"/>
            <a:ext cx="9813539" cy="4525963"/>
          </a:xfrm>
        </p:spPr>
        <p:txBody>
          <a:bodyPr/>
          <a:lstStyle/>
          <a:p>
            <a:r>
              <a:rPr lang="en-US" sz="2400" dirty="0" smtClean="0"/>
              <a:t>We will have an all day MW session (Wed, Mar. 6)</a:t>
            </a:r>
          </a:p>
          <a:p>
            <a:r>
              <a:rPr lang="en-US" sz="2400" dirty="0" smtClean="0"/>
              <a:t>Session will include:</a:t>
            </a:r>
          </a:p>
          <a:p>
            <a:pPr lvl="1"/>
            <a:r>
              <a:rPr lang="en-US" sz="2000" dirty="0" smtClean="0"/>
              <a:t>Focused talks on MW topics from ESA, Copernicus, etc.</a:t>
            </a:r>
          </a:p>
          <a:p>
            <a:pPr lvl="1"/>
            <a:r>
              <a:rPr lang="en-US" sz="2000" dirty="0" smtClean="0"/>
              <a:t>Review/updates on Action Items</a:t>
            </a:r>
          </a:p>
          <a:p>
            <a:pPr lvl="1"/>
            <a:r>
              <a:rPr lang="en-US" sz="2000" dirty="0" smtClean="0"/>
              <a:t>Dedicated session related to CGMS Action – WIGOS goals and MW Imager gap mitigation (two topics, somewhat related)</a:t>
            </a:r>
          </a:p>
          <a:p>
            <a:r>
              <a:rPr lang="en-US" sz="2400" dirty="0" smtClean="0"/>
              <a:t>The following people have expressed interested in participating:</a:t>
            </a:r>
          </a:p>
          <a:p>
            <a:pPr lvl="1"/>
            <a:r>
              <a:rPr lang="en-US" sz="2000" dirty="0" smtClean="0"/>
              <a:t>In person – Ralph, </a:t>
            </a:r>
            <a:r>
              <a:rPr lang="en-US" sz="2000" dirty="0" err="1" smtClean="0"/>
              <a:t>Qifeng</a:t>
            </a:r>
            <a:r>
              <a:rPr lang="en-US" sz="2000" dirty="0" smtClean="0"/>
              <a:t>, Tim, Cheng-</a:t>
            </a:r>
            <a:r>
              <a:rPr lang="en-US" sz="2000" dirty="0" err="1" smtClean="0"/>
              <a:t>Zhi</a:t>
            </a:r>
            <a:r>
              <a:rPr lang="en-US" sz="2000" dirty="0" smtClean="0"/>
              <a:t>, </a:t>
            </a:r>
            <a:r>
              <a:rPr lang="en-US" sz="2000" dirty="0" err="1" smtClean="0"/>
              <a:t>Manik</a:t>
            </a:r>
            <a:r>
              <a:rPr lang="en-US" sz="2000" dirty="0" smtClean="0"/>
              <a:t>, Bill Bell, Bruno, 2-3 from ESA, …</a:t>
            </a:r>
          </a:p>
          <a:p>
            <a:pPr lvl="1"/>
            <a:r>
              <a:rPr lang="en-US" sz="2000" dirty="0" smtClean="0"/>
              <a:t>Remotely – Martin, Isaac, Chris T., Steve, Heather, Paul Chang, </a:t>
            </a:r>
            <a:r>
              <a:rPr lang="en-US" sz="2000" dirty="0" err="1" smtClean="0"/>
              <a:t>Zorana</a:t>
            </a:r>
            <a:r>
              <a:rPr lang="en-US" sz="2000" dirty="0" smtClean="0"/>
              <a:t> </a:t>
            </a:r>
            <a:r>
              <a:rPr lang="en-US" sz="2000" dirty="0" err="1" smtClean="0"/>
              <a:t>Jelenak</a:t>
            </a:r>
            <a:r>
              <a:rPr lang="en-US" sz="2000" dirty="0" smtClean="0"/>
              <a:t>, JAXA, </a:t>
            </a:r>
            <a:r>
              <a:rPr lang="en-US" sz="2000" dirty="0" err="1" smtClean="0"/>
              <a:t>Vinia</a:t>
            </a:r>
            <a:r>
              <a:rPr lang="en-US" sz="2000" dirty="0" smtClean="0"/>
              <a:t>,….</a:t>
            </a:r>
          </a:p>
          <a:p>
            <a:r>
              <a:rPr lang="en-US" sz="2400" dirty="0" smtClean="0"/>
              <a:t>Need some champions to help with organization, esp. on the CGMS topics….</a:t>
            </a:r>
          </a:p>
          <a:p>
            <a:r>
              <a:rPr lang="en-US" sz="2400" dirty="0" smtClean="0"/>
              <a:t>We need to sort out the time slots w.r.t. time zones…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5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850" y="274638"/>
            <a:ext cx="5807850" cy="1143000"/>
          </a:xfrm>
        </p:spPr>
        <p:txBody>
          <a:bodyPr/>
          <a:lstStyle/>
          <a:p>
            <a:r>
              <a:rPr lang="en-US" sz="3600" dirty="0" smtClean="0"/>
              <a:t>Time Zone Considerations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91926"/>
              </p:ext>
            </p:extLst>
          </p:nvPr>
        </p:nvGraphicFramePr>
        <p:xfrm>
          <a:off x="767533" y="1602497"/>
          <a:ext cx="8595957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753">
                  <a:extLst>
                    <a:ext uri="{9D8B030D-6E8A-4147-A177-3AD203B41FA5}">
                      <a16:colId xmlns:a16="http://schemas.microsoft.com/office/drawing/2014/main" val="3638990950"/>
                    </a:ext>
                  </a:extLst>
                </a:gridCol>
                <a:gridCol w="1288499">
                  <a:extLst>
                    <a:ext uri="{9D8B030D-6E8A-4147-A177-3AD203B41FA5}">
                      <a16:colId xmlns:a16="http://schemas.microsoft.com/office/drawing/2014/main" val="1482934917"/>
                    </a:ext>
                  </a:extLst>
                </a:gridCol>
                <a:gridCol w="1030878">
                  <a:extLst>
                    <a:ext uri="{9D8B030D-6E8A-4147-A177-3AD203B41FA5}">
                      <a16:colId xmlns:a16="http://schemas.microsoft.com/office/drawing/2014/main" val="3184114757"/>
                    </a:ext>
                  </a:extLst>
                </a:gridCol>
                <a:gridCol w="1480166">
                  <a:extLst>
                    <a:ext uri="{9D8B030D-6E8A-4147-A177-3AD203B41FA5}">
                      <a16:colId xmlns:a16="http://schemas.microsoft.com/office/drawing/2014/main" val="3739747731"/>
                    </a:ext>
                  </a:extLst>
                </a:gridCol>
                <a:gridCol w="1447106">
                  <a:extLst>
                    <a:ext uri="{9D8B030D-6E8A-4147-A177-3AD203B41FA5}">
                      <a16:colId xmlns:a16="http://schemas.microsoft.com/office/drawing/2014/main" val="2387893894"/>
                    </a:ext>
                  </a:extLst>
                </a:gridCol>
                <a:gridCol w="1533333">
                  <a:extLst>
                    <a:ext uri="{9D8B030D-6E8A-4147-A177-3AD203B41FA5}">
                      <a16:colId xmlns:a16="http://schemas.microsoft.com/office/drawing/2014/main" val="3286365103"/>
                    </a:ext>
                  </a:extLst>
                </a:gridCol>
                <a:gridCol w="1022222">
                  <a:extLst>
                    <a:ext uri="{9D8B030D-6E8A-4147-A177-3AD203B41FA5}">
                      <a16:colId xmlns:a16="http://schemas.microsoft.com/office/drawing/2014/main" val="1793314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UTC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Frascati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(UTC+1)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Berlin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(UTC+1)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Washington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(UTC-5)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Los Angeles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(UTC-8)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Tokyo, Seoul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(UTC+9)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Beijing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(UTC+8)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895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354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7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04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0200 (day+1)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 (day+1)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476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3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7844" y="274638"/>
            <a:ext cx="6210691" cy="1143000"/>
          </a:xfrm>
        </p:spPr>
        <p:txBody>
          <a:bodyPr/>
          <a:lstStyle/>
          <a:p>
            <a:r>
              <a:rPr lang="en-US" sz="2800" dirty="0" smtClean="0"/>
              <a:t>Planning for 2019 Annual Meeting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97770"/>
              </p:ext>
            </p:extLst>
          </p:nvPr>
        </p:nvGraphicFramePr>
        <p:xfrm>
          <a:off x="677525" y="1424782"/>
          <a:ext cx="8325926" cy="4758188"/>
        </p:xfrm>
        <a:graphic>
          <a:graphicData uri="http://schemas.openxmlformats.org/drawingml/2006/table">
            <a:tbl>
              <a:tblPr/>
              <a:tblGrid>
                <a:gridCol w="869481">
                  <a:extLst>
                    <a:ext uri="{9D8B030D-6E8A-4147-A177-3AD203B41FA5}">
                      <a16:colId xmlns:a16="http://schemas.microsoft.com/office/drawing/2014/main" val="2998900165"/>
                    </a:ext>
                  </a:extLst>
                </a:gridCol>
                <a:gridCol w="1594047">
                  <a:extLst>
                    <a:ext uri="{9D8B030D-6E8A-4147-A177-3AD203B41FA5}">
                      <a16:colId xmlns:a16="http://schemas.microsoft.com/office/drawing/2014/main" val="1451937471"/>
                    </a:ext>
                  </a:extLst>
                </a:gridCol>
                <a:gridCol w="1053913">
                  <a:extLst>
                    <a:ext uri="{9D8B030D-6E8A-4147-A177-3AD203B41FA5}">
                      <a16:colId xmlns:a16="http://schemas.microsoft.com/office/drawing/2014/main" val="1368641761"/>
                    </a:ext>
                  </a:extLst>
                </a:gridCol>
                <a:gridCol w="3899483">
                  <a:extLst>
                    <a:ext uri="{9D8B030D-6E8A-4147-A177-3AD203B41FA5}">
                      <a16:colId xmlns:a16="http://schemas.microsoft.com/office/drawing/2014/main" val="2406647559"/>
                    </a:ext>
                  </a:extLst>
                </a:gridCol>
                <a:gridCol w="382043">
                  <a:extLst>
                    <a:ext uri="{9D8B030D-6E8A-4147-A177-3AD203B41FA5}">
                      <a16:colId xmlns:a16="http://schemas.microsoft.com/office/drawing/2014/main" val="2547054494"/>
                    </a:ext>
                  </a:extLst>
                </a:gridCol>
                <a:gridCol w="526959">
                  <a:extLst>
                    <a:ext uri="{9D8B030D-6E8A-4147-A177-3AD203B41FA5}">
                      <a16:colId xmlns:a16="http://schemas.microsoft.com/office/drawing/2014/main" val="2595509564"/>
                    </a:ext>
                  </a:extLst>
                </a:gridCol>
              </a:tblGrid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am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41092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Ralph Ferraro, Minutes: Cheng-Zhi Zou (TBC)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93795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Table Introduction, Objectives, Agenda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61738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8:50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Raffaele </a:t>
                      </a:r>
                      <a:r>
                        <a:rPr lang="en-US" sz="1000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Crapolicchio</a:t>
                      </a:r>
                      <a:endParaRPr lang="en-US" sz="10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SMOS Cal/Val Activities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06360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9:10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Roberto Sabia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SMOS Geophysical Products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46793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 Bell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ECMWF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EU's C3S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2052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Another Science Topic - N20 ATMS and/or MOC AMSU-A/MHS?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89774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10:10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86343"/>
                  </a:ext>
                </a:extLst>
              </a:tr>
              <a:tr h="435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of Action Items/Ongoing Activities - Session will be a 'round table' addressing each action item - briefings by </a:t>
                      </a:r>
                      <a:r>
                        <a:rPr lang="en-US" sz="1000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actionee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expected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59845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Detailed briefing 1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49387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Detailed briefing 2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3240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11:40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Detailed briefing 3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8946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 Break + Visit to the PHI-Experience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006062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pm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 - MW Constellation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113294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Ralph Ferraro, Minutes: Tim </a:t>
                      </a:r>
                      <a:r>
                        <a:rPr lang="en-US" sz="1000" b="1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Hewison</a:t>
                      </a:r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(TBC)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11335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Table Introduction, Objectives, Agenda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89308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13:50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59218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14:10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75303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768333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14:50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24681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94197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0:30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80322"/>
                  </a:ext>
                </a:extLst>
              </a:tr>
              <a:tr h="93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 - WIGOS 2040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9299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Table Introduction, Objectives, Agenda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237006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20260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16:40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723767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060588"/>
                  </a:ext>
                </a:extLst>
              </a:tr>
              <a:tr h="14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357508"/>
                  </a:ext>
                </a:extLst>
              </a:tr>
              <a:tr h="72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17:40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</a:t>
                      </a:r>
                    </a:p>
                  </a:txBody>
                  <a:tcPr marL="5046" marR="504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758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5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45" y="118926"/>
            <a:ext cx="6538155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Open &amp; New Action Items (1/3)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29860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77591"/>
              </p:ext>
            </p:extLst>
          </p:nvPr>
        </p:nvGraphicFramePr>
        <p:xfrm>
          <a:off x="182467" y="1224072"/>
          <a:ext cx="9181022" cy="4538486"/>
        </p:xfrm>
        <a:graphic>
          <a:graphicData uri="http://schemas.openxmlformats.org/drawingml/2006/table">
            <a:tbl>
              <a:tblPr/>
              <a:tblGrid>
                <a:gridCol w="1072426">
                  <a:extLst>
                    <a:ext uri="{9D8B030D-6E8A-4147-A177-3AD203B41FA5}">
                      <a16:colId xmlns:a16="http://schemas.microsoft.com/office/drawing/2014/main" val="2847143860"/>
                    </a:ext>
                  </a:extLst>
                </a:gridCol>
                <a:gridCol w="892145">
                  <a:extLst>
                    <a:ext uri="{9D8B030D-6E8A-4147-A177-3AD203B41FA5}">
                      <a16:colId xmlns:a16="http://schemas.microsoft.com/office/drawing/2014/main" val="2667337345"/>
                    </a:ext>
                  </a:extLst>
                </a:gridCol>
                <a:gridCol w="2508796">
                  <a:extLst>
                    <a:ext uri="{9D8B030D-6E8A-4147-A177-3AD203B41FA5}">
                      <a16:colId xmlns:a16="http://schemas.microsoft.com/office/drawing/2014/main" val="2796807303"/>
                    </a:ext>
                  </a:extLst>
                </a:gridCol>
                <a:gridCol w="849282">
                  <a:extLst>
                    <a:ext uri="{9D8B030D-6E8A-4147-A177-3AD203B41FA5}">
                      <a16:colId xmlns:a16="http://schemas.microsoft.com/office/drawing/2014/main" val="805985825"/>
                    </a:ext>
                  </a:extLst>
                </a:gridCol>
                <a:gridCol w="741901">
                  <a:extLst>
                    <a:ext uri="{9D8B030D-6E8A-4147-A177-3AD203B41FA5}">
                      <a16:colId xmlns:a16="http://schemas.microsoft.com/office/drawing/2014/main" val="975219447"/>
                    </a:ext>
                  </a:extLst>
                </a:gridCol>
                <a:gridCol w="741901">
                  <a:extLst>
                    <a:ext uri="{9D8B030D-6E8A-4147-A177-3AD203B41FA5}">
                      <a16:colId xmlns:a16="http://schemas.microsoft.com/office/drawing/2014/main" val="2929853344"/>
                    </a:ext>
                  </a:extLst>
                </a:gridCol>
                <a:gridCol w="741901">
                  <a:extLst>
                    <a:ext uri="{9D8B030D-6E8A-4147-A177-3AD203B41FA5}">
                      <a16:colId xmlns:a16="http://schemas.microsoft.com/office/drawing/2014/main" val="798816975"/>
                    </a:ext>
                  </a:extLst>
                </a:gridCol>
                <a:gridCol w="1632670">
                  <a:extLst>
                    <a:ext uri="{9D8B030D-6E8A-4147-A177-3AD203B41FA5}">
                      <a16:colId xmlns:a16="http://schemas.microsoft.com/office/drawing/2014/main" val="4139649948"/>
                    </a:ext>
                  </a:extLst>
                </a:gridCol>
              </a:tblGrid>
              <a:tr h="269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Id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to Do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Completion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Completion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29337"/>
                  </a:ext>
                </a:extLst>
              </a:tr>
              <a:tr h="539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A.GMW.2017.6g.1 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RTM comparison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MW co-chair to develop set of specific tasks to be performed by the Subgroup 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intercompare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RTM output over static references and surface models.  Tasks to be identified within 6 months (Sep. 2017).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Isaac Moradi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2018-08-01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132359"/>
                  </a:ext>
                </a:extLst>
              </a:tr>
              <a:tr h="8094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A.GMW.20170725.2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http://gsics.atmos.umd.edu/bin/view/Development/20170725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 we define short-term and long-term goals? Short term would be what we could accomplish within the next year - seems like "best practices" might be something to strongly consider. Cheng-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Zhi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Karsten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 think more closely about their products/practices and define some starting points.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2018-03-01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197856"/>
                  </a:ext>
                </a:extLst>
              </a:tr>
              <a:tr h="5396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A.GMW.2018.9a.1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CDR GSCIS product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 diurncal cycle affects included in the NOAA MSU/AMSU CDR time series generated by NESDIS (Cheng-Zhi Zou)? If not, then its a candidate for a GSICS product.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10/1/2018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399038"/>
                  </a:ext>
                </a:extLst>
              </a:tr>
              <a:tr h="6745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A.GMW.2018.9e.1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ISO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GSICS (C. Zou) and CEOS WGVC (X. Dong) to coordinate on best practice for MW Sensors and coordinate on the development of a MW ISO sensor document (similar to other wavelengths) lead by Dong’s group.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Cheng-Zhi Zou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186812"/>
                  </a:ext>
                </a:extLst>
              </a:tr>
              <a:tr h="40470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A.GMW.2018.9g.1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GPSRO reference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GPSRO focal points (X. Zou/Lin and S. Hu) to further evaluate their results for effects of cloud water and cloud ice and report back to the group within 6 months.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Scott Hu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702310"/>
                  </a:ext>
                </a:extLst>
              </a:tr>
              <a:tr h="6745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A.GMW.2018.9k.1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Best Practices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order to determine best practice for pre and post-launch (include best practices for MW SNO inter-comparisons) best practices and share proposed best practices matrix with MW members and develop consensus.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10/1/2018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905377"/>
                  </a:ext>
                </a:extLst>
              </a:tr>
              <a:tr h="26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A.GMW.2018.9k.2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Best Practices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will survey existing satellite operator monitoring pages and present finding within 6 months.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10/1/2018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321659"/>
                  </a:ext>
                </a:extLst>
              </a:tr>
              <a:tr h="26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A.GMW.2018.9k.3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Best Practices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will ask around to find these websites and make them available.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10/1/2018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84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8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45" y="118926"/>
            <a:ext cx="6538155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Open &amp; New Action Items (</a:t>
            </a:r>
            <a:r>
              <a:rPr lang="en-US" sz="3600" dirty="0">
                <a:solidFill>
                  <a:srgbClr val="0000FF"/>
                </a:solidFill>
              </a:rPr>
              <a:t>2</a:t>
            </a:r>
            <a:r>
              <a:rPr lang="en-US" sz="3600" dirty="0" smtClean="0">
                <a:solidFill>
                  <a:srgbClr val="0000FF"/>
                </a:solidFill>
              </a:rPr>
              <a:t>/3)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29860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64792"/>
              </p:ext>
            </p:extLst>
          </p:nvPr>
        </p:nvGraphicFramePr>
        <p:xfrm>
          <a:off x="137466" y="1145613"/>
          <a:ext cx="9631068" cy="4957380"/>
        </p:xfrm>
        <a:graphic>
          <a:graphicData uri="http://schemas.openxmlformats.org/drawingml/2006/table">
            <a:tbl>
              <a:tblPr/>
              <a:tblGrid>
                <a:gridCol w="1170129">
                  <a:extLst>
                    <a:ext uri="{9D8B030D-6E8A-4147-A177-3AD203B41FA5}">
                      <a16:colId xmlns:a16="http://schemas.microsoft.com/office/drawing/2014/main" val="2847143860"/>
                    </a:ext>
                  </a:extLst>
                </a:gridCol>
                <a:gridCol w="1215135">
                  <a:extLst>
                    <a:ext uri="{9D8B030D-6E8A-4147-A177-3AD203B41FA5}">
                      <a16:colId xmlns:a16="http://schemas.microsoft.com/office/drawing/2014/main" val="2667337345"/>
                    </a:ext>
                  </a:extLst>
                </a:gridCol>
                <a:gridCol w="2655295">
                  <a:extLst>
                    <a:ext uri="{9D8B030D-6E8A-4147-A177-3AD203B41FA5}">
                      <a16:colId xmlns:a16="http://schemas.microsoft.com/office/drawing/2014/main" val="2796807303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805985825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975219447"/>
                    </a:ext>
                  </a:extLst>
                </a:gridCol>
                <a:gridCol w="855095">
                  <a:extLst>
                    <a:ext uri="{9D8B030D-6E8A-4147-A177-3AD203B41FA5}">
                      <a16:colId xmlns:a16="http://schemas.microsoft.com/office/drawing/2014/main" val="2929853344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798816975"/>
                    </a:ext>
                  </a:extLst>
                </a:gridCol>
                <a:gridCol w="1260139">
                  <a:extLst>
                    <a:ext uri="{9D8B030D-6E8A-4147-A177-3AD203B41FA5}">
                      <a16:colId xmlns:a16="http://schemas.microsoft.com/office/drawing/2014/main" val="4139649948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Id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to Do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Completion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Completion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756" marR="3756" marT="3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29337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A.GMW.2018.9k.5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CDR as an in-orbit reference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determine if the NOAA CDR (MSU/AMSU/ATMS) is a viable in-orbit reference, Zou and Bali will report back to the group after a forthcoming paper is published.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Cheng-Zhi Zou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40757"/>
                  </a:ext>
                </a:extLst>
              </a:tr>
              <a:tr h="38209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A.GMW.2018.9l.1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in-orbit reference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Collect and document "best practices" from NASA GPM X-Cal group to see if GMI can serve as an in-orbit reference.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12/31/2018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12/18/2018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Closed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546941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A.GMW.20180718.1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http://gsics.atmos.umd.edu/bin/view/Development/20180718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 obtain and determine SNO parameters for all MW channels but also work with a smaller tiger team to plan some sensitivity studies for NRT vs. climate SNO.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212270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A.GMW.20180718.2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http://gsics.atmos.umd.edu/bin/view/Development/20180718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and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Qifeng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 develop circulate strawman for MW imager NRT products and will present this at CEOS WGCV meeting at EUMETSAT in late August.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694257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A.GMW.20180718.3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http://gsics.atmos.umd.edu/bin/view/Development/20180718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to follow up with Mitch Goldberg (NOAA rep on CGMS and also GSICS EP chair) about expectations for the MW imager gap meeting.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12/18/2018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Closed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610593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A.GMW.20180718.4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http://gsics.atmos.umd.edu/bin/view/Development/20180718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Qifeng and Cheng-Zhi to co-lead activities with WGCV/X. Dong.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543195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A.GMW.20180718.5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http://gsics.atmos.umd.edu/bin/view/Development/20180718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Bruno to provide the group with URL's for CLS sensor monitoring and relevant papers 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3/1/2019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Closed</a:t>
                      </a:r>
                    </a:p>
                  </a:txBody>
                  <a:tcPr marL="3756" marR="3756" marT="37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98693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A.GMW.20181024.1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http://gsics.atmos.umd.edu/bin/view/Development/20181024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Follow up on RTM Comparison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Isaac Moradi and Tiger Yang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1/17/2019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80126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A.GMW.20181024.2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http://gsics.atmos.umd.edu/bin/view/Development/20181024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Plans for MW dedicated session at 2019 Annual Meeting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 and Tim Hewison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1/17/2019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142778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A.GMW.20181024.3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http://gsics.atmos.umd.edu/bin/view/Development/20181024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GPM X-Cal Deliverable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 and Ralph Ferraro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1/17/2019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59806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A.GMW.20181024.4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http://gsics.atmos.umd.edu/bin/view/Development/20181024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SNO paper on Best Practices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11/30/2018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2044"/>
                  </a:ext>
                </a:extLst>
              </a:tr>
              <a:tr h="39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A.GMW.20181024.5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http://gsics.atmos.umd.edu/bin/view/Development/20181024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GSICS engagement with IPWG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1/17/2019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 </a:t>
                      </a:r>
                    </a:p>
                  </a:txBody>
                  <a:tcPr marL="3756" marR="3756" marT="37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4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4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845" y="118926"/>
            <a:ext cx="6538155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Open &amp; New Action Items (3/3)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831DE-8CB6-4B98-B2F1-D4EBA8FF18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12644"/>
              </p:ext>
            </p:extLst>
          </p:nvPr>
        </p:nvGraphicFramePr>
        <p:xfrm>
          <a:off x="577851" y="1459169"/>
          <a:ext cx="8915399" cy="1755519"/>
        </p:xfrm>
        <a:graphic>
          <a:graphicData uri="http://schemas.openxmlformats.org/drawingml/2006/table">
            <a:tbl>
              <a:tblPr/>
              <a:tblGrid>
                <a:gridCol w="610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6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0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0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6708">
                <a:tc gridSpan="8"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WGI actions open from previous plenary sessions (at CGMS-46)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957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Actionee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AGN item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#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Description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Action feedback/closing document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Deadline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Status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HLPP ref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854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A46.xx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On passive microwave observations:</a:t>
                      </a: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GSICS is requested to organise an expert meeting on the intercalibration of operational PMW sensors to meet the WIGOS 2040 targets for a coordinated effort to share information on current and future PMW instruments and report to CGMS-47</a:t>
                      </a:r>
                      <a:b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(CGMS-46-EUM-WP-14)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CGMS-47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OPEN</a:t>
                      </a:r>
                      <a:endParaRPr lang="en-US" sz="170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700" dirty="0">
                        <a:effectLst/>
                      </a:endParaRPr>
                    </a:p>
                  </a:txBody>
                  <a:tcPr marL="8388" marR="8388" marT="83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29860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2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31917</TotalTime>
  <Words>1678</Words>
  <Application>Microsoft Office PowerPoint</Application>
  <PresentationFormat>A4 Paper (210x297 mm)</PresentationFormat>
  <Paragraphs>482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PGothic</vt:lpstr>
      <vt:lpstr>MS PGothic</vt:lpstr>
      <vt:lpstr>Arial</vt:lpstr>
      <vt:lpstr>Arial</vt:lpstr>
      <vt:lpstr>Calibri</vt:lpstr>
      <vt:lpstr>Helvetica</vt:lpstr>
      <vt:lpstr>Tahoma</vt:lpstr>
      <vt:lpstr>Times New Roman</vt:lpstr>
      <vt:lpstr>Wingdings</vt:lpstr>
      <vt:lpstr>15_Office Theme</vt:lpstr>
      <vt:lpstr>Default Design</vt:lpstr>
      <vt:lpstr>1_Default Design</vt:lpstr>
      <vt:lpstr>GSICS MW SubGroup  17 January 2019 – 1200-1400 UTC</vt:lpstr>
      <vt:lpstr>Agenda for Today</vt:lpstr>
      <vt:lpstr>Planning for Annual Meeting</vt:lpstr>
      <vt:lpstr>Time Zone Considerations </vt:lpstr>
      <vt:lpstr>Planning for 2019 Annual Meeting</vt:lpstr>
      <vt:lpstr>Open &amp; New Action Items (1/3)</vt:lpstr>
      <vt:lpstr>Open &amp; New Action Items (2/3)</vt:lpstr>
      <vt:lpstr>Open &amp; New Action Items (3/3)</vt:lpstr>
      <vt:lpstr>Backup Slides</vt:lpstr>
      <vt:lpstr>Members Signed up as of December 2018</vt:lpstr>
      <vt:lpstr>Scope of Microwave  Sub-Group</vt:lpstr>
      <vt:lpstr>Focus Topics for 2018-2019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Ralph R. Ferraro Jr</cp:lastModifiedBy>
  <cp:revision>1255</cp:revision>
  <cp:lastPrinted>2019-01-15T18:55:22Z</cp:lastPrinted>
  <dcterms:created xsi:type="dcterms:W3CDTF">2010-08-23T13:48:26Z</dcterms:created>
  <dcterms:modified xsi:type="dcterms:W3CDTF">2019-01-15T18:55:23Z</dcterms:modified>
</cp:coreProperties>
</file>