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4" r:id="rId4"/>
    <p:sldId id="257" r:id="rId5"/>
    <p:sldId id="262" r:id="rId6"/>
    <p:sldId id="263" r:id="rId7"/>
    <p:sldId id="266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-258" y="-96"/>
      </p:cViewPr>
      <p:guideLst>
        <p:guide orient="horz" pos="663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17D70-C28A-4C46-8289-10D63881889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D3C39-4B6C-4702-8FDC-8FCA32AD8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13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57C-B5E6-4FEC-9A2E-498257DBE390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81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D3A7-4170-4B4E-A5D5-DB8B65F008D3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66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2D50-7104-4DCB-8D18-CBD192DBC2B9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35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7090-D634-4B4C-BC19-D6354FBC0D37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4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360DC-1F43-4BBC-9467-431394801119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86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1C52-58DB-4A32-880B-84BF59EB94DE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02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1EAC-744A-4B8A-8744-52E917C89775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1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BCB2-402D-48A4-AFC2-2E07320C208D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92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4378-E442-4B63-9688-542AEBD5CAC9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03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8B82-4545-482D-98F7-56A772ECE953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17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FF6-1E13-4234-A2C7-C0CC9FA33EEA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16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5D3D8-DAF4-49CC-92F8-D3ADE7ABF7C3}" type="datetime1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3D31-890B-4950-B483-9F60E1452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11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Planning GDWG Session and GDWG-relevant topics for 2019 GRWG/GDWG Annual Meeting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484712"/>
            <a:ext cx="6400800" cy="1752600"/>
          </a:xfrm>
        </p:spPr>
        <p:txBody>
          <a:bodyPr/>
          <a:lstStyle/>
          <a:p>
            <a:r>
              <a:rPr lang="en-US" altLang="ja-JP" dirty="0" smtClean="0"/>
              <a:t>Masaya Takahashi</a:t>
            </a:r>
          </a:p>
          <a:p>
            <a:r>
              <a:rPr kumimoji="1" lang="en-US" altLang="ja-JP" dirty="0" smtClean="0"/>
              <a:t>Japan Meteorological Agency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37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5537" y="1068061"/>
            <a:ext cx="8280920" cy="489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GDWG relevant topics will be discussed at:</a:t>
            </a:r>
          </a:p>
          <a:p>
            <a:pPr marL="534988" indent="-268288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 smtClean="0">
                <a:solidFill>
                  <a:srgbClr val="0000FF"/>
                </a:solidFill>
              </a:rPr>
              <a:t>Plenary (Day-2): </a:t>
            </a:r>
            <a:r>
              <a:rPr lang="en-US" altLang="ja-JP" sz="2000" dirty="0" smtClean="0"/>
              <a:t>GRWG/GDWG cross-cutting topics</a:t>
            </a:r>
          </a:p>
          <a:p>
            <a:pPr marL="534988" indent="-268288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 smtClean="0">
                <a:solidFill>
                  <a:srgbClr val="0000FF"/>
                </a:solidFill>
              </a:rPr>
              <a:t>GDWG breakout session (Day-3/-4): </a:t>
            </a:r>
            <a:r>
              <a:rPr lang="en-US" altLang="ja-JP" sz="2000" dirty="0" smtClean="0"/>
              <a:t>Full 2 days</a:t>
            </a:r>
          </a:p>
          <a:p>
            <a:pPr marL="893763" indent="-266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Agenda is still in draft: need for your active participation</a:t>
            </a:r>
            <a:r>
              <a:rPr lang="en-US" altLang="ja-JP" sz="2000" dirty="0" smtClean="0"/>
              <a:t>!</a:t>
            </a:r>
          </a:p>
          <a:p>
            <a:pPr marL="893763" indent="-266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Topics to be discussed: next slides</a:t>
            </a:r>
            <a:endParaRPr lang="en-US" altLang="ja-JP" sz="2000" dirty="0" smtClean="0"/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Meeting Participation </a:t>
            </a:r>
            <a:r>
              <a:rPr lang="en-US" altLang="ja-JP" sz="2000" dirty="0" smtClean="0"/>
              <a:t>(</a:t>
            </a:r>
            <a:r>
              <a:rPr lang="en-US" altLang="ja-JP" sz="2000" dirty="0" smtClean="0"/>
              <a:t>part time </a:t>
            </a:r>
            <a:r>
              <a:rPr lang="en-US" altLang="ja-JP" sz="2000" dirty="0" smtClean="0"/>
              <a:t>participation is welcome)</a:t>
            </a:r>
          </a:p>
          <a:p>
            <a:pPr marL="534988" indent="-268288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 smtClean="0"/>
              <a:t>In person: CMA, ESA?, EUM, IMD?, ISRO, JMA, KMA, NASA?, NOAA, WMO?, …</a:t>
            </a:r>
          </a:p>
          <a:p>
            <a:pPr marL="534988" indent="-268288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 smtClean="0"/>
              <a:t>Remotely: 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/>
              <a:t>GDWG Actions to be reported/reviewed</a:t>
            </a:r>
          </a:p>
          <a:p>
            <a:pPr marL="534988" indent="-268288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 smtClean="0">
                <a:solidFill>
                  <a:srgbClr val="FF0000"/>
                </a:solidFill>
              </a:rPr>
              <a:t>20</a:t>
            </a:r>
            <a:r>
              <a:rPr lang="en-US" altLang="ja-JP" sz="2000" dirty="0" smtClean="0"/>
              <a:t> at Annual Meeting 2018, </a:t>
            </a:r>
            <a:r>
              <a:rPr lang="en-US" altLang="ja-JP" sz="2000" dirty="0" smtClean="0">
                <a:solidFill>
                  <a:srgbClr val="FF0000"/>
                </a:solidFill>
              </a:rPr>
              <a:t>1</a:t>
            </a:r>
            <a:r>
              <a:rPr lang="en-US" altLang="ja-JP" sz="2000" dirty="0" smtClean="0"/>
              <a:t> at GSICS-EP-19, </a:t>
            </a:r>
            <a:r>
              <a:rPr lang="en-US" altLang="ja-JP" sz="2000" dirty="0" smtClean="0">
                <a:solidFill>
                  <a:srgbClr val="FF0000"/>
                </a:solidFill>
              </a:rPr>
              <a:t>13</a:t>
            </a:r>
            <a:r>
              <a:rPr lang="en-US" altLang="ja-JP" sz="2000" dirty="0" smtClean="0"/>
              <a:t> (open) at past meetings </a:t>
            </a:r>
          </a:p>
          <a:p>
            <a:pPr marL="893763" indent="-271463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ja-JP" sz="2000" dirty="0" smtClean="0"/>
              <a:t>I </a:t>
            </a:r>
            <a:r>
              <a:rPr lang="en-US" altLang="ja-JP" sz="2000" dirty="0"/>
              <a:t>will ask each </a:t>
            </a:r>
            <a:r>
              <a:rPr lang="en-US" altLang="ja-JP" sz="2000" dirty="0" err="1"/>
              <a:t>actionee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about </a:t>
            </a:r>
            <a:r>
              <a:rPr lang="en-US" altLang="ja-JP" sz="2000" dirty="0"/>
              <a:t>the progress </a:t>
            </a:r>
            <a:r>
              <a:rPr lang="en-US" altLang="ja-JP" sz="2000" dirty="0" smtClean="0"/>
              <a:t>before </a:t>
            </a:r>
            <a:r>
              <a:rPr lang="en-US" altLang="ja-JP" sz="2000" dirty="0"/>
              <a:t>Annual </a:t>
            </a:r>
            <a:r>
              <a:rPr lang="en-US" altLang="ja-JP" sz="2000" dirty="0" smtClean="0"/>
              <a:t>Meeting</a:t>
            </a:r>
            <a:endParaRPr lang="en-US" altLang="ja-JP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9107" y="332656"/>
            <a:ext cx="8645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GRWG/GDWG </a:t>
            </a:r>
            <a:r>
              <a:rPr kumimoji="1" lang="en-US" altLang="ja-JP" sz="2800" dirty="0" smtClean="0"/>
              <a:t>Annual Meeting </a:t>
            </a:r>
            <a:r>
              <a:rPr kumimoji="1" lang="en-US" altLang="ja-JP" sz="2800" dirty="0" smtClean="0"/>
              <a:t>2019 </a:t>
            </a:r>
            <a:r>
              <a:rPr kumimoji="1" lang="en-US" altLang="ja-JP" sz="2400" dirty="0" smtClean="0"/>
              <a:t>(2019-03-04/08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dirty="0" err="1" smtClean="0"/>
              <a:t>Frascati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6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47274" y="879268"/>
            <a:ext cx="8577014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GDWG Baseline Reviews – actions, website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, products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metadata/structures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>
                <a:solidFill>
                  <a:srgbClr val="0000FF"/>
                </a:solidFill>
                <a:latin typeface="+mn-lt"/>
              </a:rPr>
              <a:t>GSICS Collaboration </a:t>
            </a:r>
            <a:r>
              <a:rPr lang="en-US" altLang="ja-JP" sz="1600" b="0" dirty="0" smtClean="0">
                <a:solidFill>
                  <a:srgbClr val="0000FF"/>
                </a:solidFill>
                <a:latin typeface="+mn-lt"/>
              </a:rPr>
              <a:t>Servers</a:t>
            </a:r>
          </a:p>
          <a:p>
            <a:pPr marL="919163" lvl="1" indent="-2857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Configuration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altLang="ja-JP" sz="1400" b="0" dirty="0">
                <a:solidFill>
                  <a:schemeClr val="tx1"/>
                </a:solidFill>
                <a:latin typeface="+mn-lt"/>
              </a:rPr>
              <a:t>access </a:t>
            </a: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services, and mirroring (CMA, EUMETSAT, ISRO, NOAA)</a:t>
            </a:r>
          </a:p>
          <a:p>
            <a:pPr marL="919163" lvl="1" indent="-2857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PICS/SNO data extraction function (proposal by CMA)</a:t>
            </a:r>
          </a:p>
          <a:p>
            <a:pPr marL="919163" lvl="1" indent="-2857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Data Dissemination</a:t>
            </a:r>
            <a:endParaRPr lang="en-US" altLang="ja-JP" sz="1400" b="0" dirty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 smtClean="0">
                <a:solidFill>
                  <a:srgbClr val="0000FF"/>
                </a:solidFill>
                <a:latin typeface="+mn-lt"/>
              </a:rPr>
              <a:t>How EUMETSAT’s pathfinder activities would benefit GSICS (EUMETSAT)</a:t>
            </a: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dirty="0"/>
              <a:t>GSICS websites</a:t>
            </a:r>
          </a:p>
          <a:p>
            <a:pPr marL="908050" indent="-2857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600" dirty="0"/>
              <a:t>Wiki, </a:t>
            </a:r>
            <a:r>
              <a:rPr lang="en-US" altLang="ja-JP" sz="1600" dirty="0">
                <a:solidFill>
                  <a:srgbClr val="0000FF"/>
                </a:solidFill>
              </a:rPr>
              <a:t>WMO New GSICS Portal</a:t>
            </a: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 smtClean="0">
                <a:solidFill>
                  <a:srgbClr val="0000FF"/>
                </a:solidFill>
                <a:latin typeface="+mn-lt"/>
              </a:rPr>
              <a:t>Visualization </a:t>
            </a:r>
            <a:r>
              <a:rPr lang="en-US" altLang="ja-JP" sz="1600" b="0" dirty="0" smtClean="0">
                <a:solidFill>
                  <a:srgbClr val="0000FF"/>
                </a:solidFill>
                <a:latin typeface="+mn-lt"/>
              </a:rPr>
              <a:t>of GSICS Products</a:t>
            </a:r>
          </a:p>
          <a:p>
            <a:pPr marL="914400" indent="-2857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Updating progress of GSICS Plotting Tool (EUMETSAT)</a:t>
            </a:r>
          </a:p>
          <a:p>
            <a:pPr marL="914400" indent="-2857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Implementation on GSICS Product Catalog (NOAA)</a:t>
            </a:r>
            <a:endParaRPr lang="en-US" altLang="ja-JP" sz="1600" b="0" dirty="0" smtClean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 smtClean="0">
                <a:solidFill>
                  <a:srgbClr val="0000FF"/>
                </a:solidFill>
                <a:latin typeface="+mn-lt"/>
              </a:rPr>
              <a:t>ESA’s activities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relevant to GDWG activities =&gt; ESA to check</a:t>
            </a:r>
          </a:p>
          <a:p>
            <a:pPr marL="917575" indent="-2857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400" b="0" dirty="0" smtClean="0">
                <a:solidFill>
                  <a:schemeClr val="tx1"/>
                </a:solidFill>
                <a:latin typeface="+mn-lt"/>
              </a:rPr>
              <a:t>E.g., data center, websites, metadata conventions for ESA’s products</a:t>
            </a: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Use 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of </a:t>
            </a:r>
            <a:r>
              <a:rPr lang="en-US" altLang="ja-JP" sz="1600" b="0" dirty="0">
                <a:solidFill>
                  <a:srgbClr val="0000FF"/>
                </a:solidFill>
                <a:latin typeface="+mn-lt"/>
              </a:rPr>
              <a:t>GitHub</a:t>
            </a:r>
            <a:r>
              <a:rPr lang="en-US" altLang="ja-JP" sz="1600" b="0" dirty="0">
                <a:solidFill>
                  <a:schemeClr val="tx1"/>
                </a:solidFill>
                <a:latin typeface="+mn-lt"/>
              </a:rPr>
              <a:t> for GSICS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developments</a:t>
            </a:r>
            <a:endParaRPr lang="en-US" altLang="ja-JP" sz="1600" b="0" dirty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>
                <a:solidFill>
                  <a:srgbClr val="0000FF"/>
                </a:solidFill>
                <a:latin typeface="+mn-lt"/>
              </a:rPr>
              <a:t>Event </a:t>
            </a:r>
            <a:r>
              <a:rPr lang="en-US" altLang="ja-JP" sz="1600" b="0" dirty="0" smtClean="0">
                <a:solidFill>
                  <a:srgbClr val="0000FF"/>
                </a:solidFill>
                <a:latin typeface="+mn-lt"/>
              </a:rPr>
              <a:t>logging</a:t>
            </a:r>
            <a:endParaRPr lang="en-US" altLang="ja-JP" sz="1600" b="0" dirty="0">
              <a:solidFill>
                <a:srgbClr val="0000FF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>
                <a:solidFill>
                  <a:srgbClr val="0000FF"/>
                </a:solidFill>
                <a:latin typeface="+mn-lt"/>
              </a:rPr>
              <a:t>Action </a:t>
            </a:r>
            <a:r>
              <a:rPr lang="en-US" altLang="ja-JP" sz="1600" b="0" dirty="0" smtClean="0">
                <a:solidFill>
                  <a:srgbClr val="0000FF"/>
                </a:solidFill>
                <a:latin typeface="+mn-lt"/>
              </a:rPr>
              <a:t>tracking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(NOAA)</a:t>
            </a: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 smtClean="0">
                <a:solidFill>
                  <a:srgbClr val="0000FF"/>
                </a:solidFill>
                <a:latin typeface="+mn-lt"/>
              </a:rPr>
              <a:t>Access for GSICS on Clouds </a:t>
            </a:r>
            <a:r>
              <a:rPr lang="en-US" altLang="ja-JP" sz="1600" b="0" dirty="0" smtClean="0">
                <a:solidFill>
                  <a:schemeClr val="tx1"/>
                </a:solidFill>
                <a:latin typeface="+mn-lt"/>
              </a:rPr>
              <a:t>(NOAA)</a:t>
            </a: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dirty="0"/>
              <a:t>New GSICS Products/Deliverables: Product </a:t>
            </a:r>
            <a:r>
              <a:rPr lang="en-US" altLang="ja-JP" sz="1600" dirty="0" smtClean="0"/>
              <a:t>outreach/promotion (GCC)</a:t>
            </a:r>
            <a:endParaRPr lang="en-US" altLang="ja-JP" sz="1600" b="0" dirty="0" smtClean="0">
              <a:solidFill>
                <a:schemeClr val="tx1"/>
              </a:solidFill>
              <a:latin typeface="+mn-lt"/>
            </a:endParaRP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solidFill>
                  <a:srgbClr val="0000FF"/>
                </a:solidFill>
              </a:rPr>
              <a:t>Instrument </a:t>
            </a:r>
            <a:r>
              <a:rPr lang="en-US" altLang="ja-JP" sz="1600" dirty="0">
                <a:solidFill>
                  <a:srgbClr val="0000FF"/>
                </a:solidFill>
              </a:rPr>
              <a:t>Performance Monitoring </a:t>
            </a:r>
            <a:r>
              <a:rPr lang="en-US" altLang="ja-JP" sz="1600" dirty="0"/>
              <a:t>system</a:t>
            </a:r>
          </a:p>
          <a:p>
            <a:pPr marL="4619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1600" b="0" dirty="0" smtClean="0">
                <a:latin typeface="+mn-lt"/>
              </a:rPr>
              <a:t>Automation of GPPA (GSICS Procedure for Product Acceptance) (GCC)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2228" y="241484"/>
            <a:ext cx="4916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Potential GDWG-relevant </a:t>
            </a:r>
            <a:r>
              <a:rPr kumimoji="1" lang="en-US" altLang="ja-JP" sz="2800" dirty="0" smtClean="0"/>
              <a:t>Topics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66802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551830"/>
              </p:ext>
            </p:extLst>
          </p:nvPr>
        </p:nvGraphicFramePr>
        <p:xfrm>
          <a:off x="395536" y="1285022"/>
          <a:ext cx="8404840" cy="5312330"/>
        </p:xfrm>
        <a:graphic>
          <a:graphicData uri="http://schemas.openxmlformats.org/drawingml/2006/table">
            <a:tbl>
              <a:tblPr/>
              <a:tblGrid>
                <a:gridCol w="645155"/>
                <a:gridCol w="1422981"/>
                <a:gridCol w="864096"/>
                <a:gridCol w="4562183"/>
                <a:gridCol w="404633"/>
                <a:gridCol w="505792"/>
              </a:tblGrid>
              <a:tr h="181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Tues pm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Plenary Cross-cutting Topics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08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Special session on re-calibration/re-processing - Chair: Tim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Hewison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Minutes: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Seb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Wagner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12:40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Rob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Roebeling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FIDUCEO Summary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337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13:00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Masaya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Takahashi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Re-calibrating WV/IR channels of GMS/MTSAT imagers using HIRS/2, AIRS, and IASI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337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13:20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NOAA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Inter-calibration for climate monitoring system - collaboration with ISCCP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171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13:40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NOAA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NOAA S-NPP/VIIRS v2 Processing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171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14:00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CMA?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Re-calibration/processing activities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337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14:20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Tim </a:t>
                      </a:r>
                      <a:r>
                        <a:rPr lang="en-US" sz="1200" b="0" i="0" u="none" strike="noStrike" dirty="0" err="1">
                          <a:effectLst/>
                          <a:latin typeface="Arial"/>
                        </a:rPr>
                        <a:t>Hewison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Long-term calibration monitoring using UKMO NWP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171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14:40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Rob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Roebeling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GEO-Ring: SCOPE-CM/IOGEO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171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15:00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All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Discussion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270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15:20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Coffee break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Chair: GCC?, Minutes: XXX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7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15:50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Masaya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Takahashi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GSICS Annual Report - way forward (e.g. incl. LEO and reference instruments)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337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16:10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Manik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Bali?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GCC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New GSICS Products/Deliverables: Product outreach/promotion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337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16:30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Masaya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Takahashi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GSICS Server Upgrade - requirements for new deliverables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337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16:50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Maik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Bali?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GCC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GSICS Product Catalog: updates – dissemination/visualization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171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17:10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Toshi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Kurino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WMO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New WMO GSICS Portal website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171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17:30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1719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17:50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Transfer to Dinner Place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1:00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18:50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Working Groups' Dinner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2:00</a:t>
                      </a:r>
                    </a:p>
                  </a:txBody>
                  <a:tcPr marL="9325" marR="9325" marT="9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0EC"/>
                    </a:solidFill>
                  </a:tcPr>
                </a:tc>
              </a:tr>
              <a:tr h="1810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20:50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END</a:t>
                      </a:r>
                    </a:p>
                  </a:txBody>
                  <a:tcPr marL="9325" marR="9325" marT="9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11669" y="241484"/>
            <a:ext cx="8580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Draft Agenda for Plenary (Day-2 pm): Cross-Cutting Topics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73951" y="4582800"/>
            <a:ext cx="8436151" cy="12542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35869" y="5939988"/>
            <a:ext cx="7380547" cy="369332"/>
          </a:xfrm>
          <a:prstGeom prst="rect">
            <a:avLst/>
          </a:prstGeom>
          <a:solidFill>
            <a:srgbClr val="F8F8F8">
              <a:alpha val="80000"/>
            </a:srgbClr>
          </a:solidFill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>
                <a:solidFill>
                  <a:srgbClr val="FF0000"/>
                </a:solidFill>
              </a:rPr>
              <a:t>These topics would</a:t>
            </a:r>
            <a:r>
              <a:rPr lang="en-US" altLang="ja-JP" dirty="0" smtClean="0">
                <a:solidFill>
                  <a:srgbClr val="FF0000"/>
                </a:solidFill>
              </a:rPr>
              <a:t> also </a:t>
            </a:r>
            <a:r>
              <a:rPr kumimoji="1" lang="en-US" altLang="ja-JP" dirty="0" smtClean="0">
                <a:solidFill>
                  <a:srgbClr val="FF0000"/>
                </a:solidFill>
              </a:rPr>
              <a:t>be discussed at GDWG breakout session on Day-3/-4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59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334120"/>
              </p:ext>
            </p:extLst>
          </p:nvPr>
        </p:nvGraphicFramePr>
        <p:xfrm>
          <a:off x="395536" y="1305788"/>
          <a:ext cx="8424936" cy="5219556"/>
        </p:xfrm>
        <a:graphic>
          <a:graphicData uri="http://schemas.openxmlformats.org/drawingml/2006/table">
            <a:tbl>
              <a:tblPr/>
              <a:tblGrid>
                <a:gridCol w="648072"/>
                <a:gridCol w="1393241"/>
                <a:gridCol w="839007"/>
                <a:gridCol w="4329082"/>
                <a:gridCol w="376671"/>
                <a:gridCol w="838863"/>
              </a:tblGrid>
              <a:tr h="110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Wed am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GDWG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050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Chair : Masaya Takahashi, Minutes: XXXX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08:30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Masaya </a:t>
                      </a:r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Takahashi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JMA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Round Table Introduction + GDWG Actions Review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1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9:00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dirty="0" err="1" smtClean="0">
                          <a:effectLst/>
                          <a:latin typeface="Arial"/>
                        </a:rPr>
                        <a:t>Jin</a:t>
                      </a:r>
                      <a:r>
                        <a:rPr lang="en-US" altLang="ja-JP" sz="1200" b="0" i="0" u="none" strike="noStrike" dirty="0" smtClean="0">
                          <a:effectLst/>
                          <a:latin typeface="Arial"/>
                        </a:rPr>
                        <a:t> Woo?</a:t>
                      </a:r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KMA?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GDWG Baseline Reviews - website, products metadata and structures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1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9:30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Masaya </a:t>
                      </a:r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Takahashi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GSICS Convention for Spectral Response Function files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087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9:50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0:00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087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9:50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Coffee break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7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10:20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Toshi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Kurino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WMO?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New WMO GSICS </a:t>
                      </a:r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Portal: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probably need more time (over 1h)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13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10:40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Manik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Bali?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NOAA?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GSICS Wiki, GCC website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907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11:00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Manik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Bali?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NOAA?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Access for GSICS on Clouds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099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11:20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Manik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Bali?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NOAA?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Action tracking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1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11:40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All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Discussion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105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12:00</a:t>
                      </a:r>
                    </a:p>
                  </a:txBody>
                  <a:tcPr marL="6053" marR="6053" marT="60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Lunch Break + Visit to the PHI-Experience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1:30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Wed pm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GDWG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87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Chair : XXX, Minutes: XXXX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13:30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 smtClean="0">
                          <a:effectLst/>
                          <a:latin typeface="Arial"/>
                        </a:rPr>
                        <a:t> Rob </a:t>
                      </a:r>
                      <a:r>
                        <a:rPr lang="en-US" altLang="ja-JP" sz="1200" b="0" i="0" u="none" strike="noStrike" dirty="0" err="1" smtClean="0">
                          <a:effectLst/>
                          <a:latin typeface="Arial"/>
                        </a:rPr>
                        <a:t>Roebeling</a:t>
                      </a:r>
                      <a:r>
                        <a:rPr lang="en-US" altLang="ja-JP" sz="1200" b="0" i="0" u="none" strike="noStrike" dirty="0" smtClean="0">
                          <a:effectLst/>
                          <a:latin typeface="Arial"/>
                        </a:rPr>
                        <a:t>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Event Logging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1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14:00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Peter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Miu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How EUMETSAT’s pathfinder activities would benefit GSICS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087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14:30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TBD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ESA?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ESA’s activities relevant to GDWG activities?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087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15:00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Coffee break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15:30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Zhe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(Thomas) Xu?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CMA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FY historical Big Data Reprocessing system establishment and sharing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087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16:00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TBD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 smtClean="0">
                          <a:effectLst/>
                          <a:latin typeface="Arial"/>
                        </a:rPr>
                        <a:t>TBD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Instrument Performance Monitoring System?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1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16:30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dirty="0" err="1" smtClean="0">
                          <a:effectLst/>
                          <a:latin typeface="Arial"/>
                        </a:rPr>
                        <a:t>Jin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Woo?</a:t>
                      </a:r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KMA?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Use of GitHub - updates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16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16:50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TBD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169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17:10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Arial"/>
                        </a:rPr>
                        <a:t>END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Arial"/>
                        </a:rPr>
                        <a:t>       </a:t>
                      </a:r>
                      <a:endParaRPr lang="en-US" sz="12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053" marR="6053" marT="605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11669" y="241484"/>
            <a:ext cx="7375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Draft Agenda for GDWG Breakout Session (Day-3)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764704"/>
            <a:ext cx="840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parallel with </a:t>
            </a:r>
            <a:r>
              <a:rPr lang="en-US" altLang="ja-JP" sz="2000" dirty="0" smtClean="0">
                <a:solidFill>
                  <a:srgbClr val="FF0000"/>
                </a:solidFill>
              </a:rPr>
              <a:t>VIS/NIR</a:t>
            </a:r>
            <a:r>
              <a:rPr lang="en-US" altLang="ja-JP" sz="2000" dirty="0" smtClean="0"/>
              <a:t> and </a:t>
            </a:r>
            <a:r>
              <a:rPr lang="en-US" altLang="ja-JP" sz="2000" dirty="0" smtClean="0">
                <a:solidFill>
                  <a:srgbClr val="FF0000"/>
                </a:solidFill>
              </a:rPr>
              <a:t>MW</a:t>
            </a:r>
            <a:r>
              <a:rPr lang="en-US" altLang="ja-JP" sz="2000" dirty="0" smtClean="0"/>
              <a:t> sessions: presentation slots may be changed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2533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64982"/>
              </p:ext>
            </p:extLst>
          </p:nvPr>
        </p:nvGraphicFramePr>
        <p:xfrm>
          <a:off x="395536" y="1326503"/>
          <a:ext cx="8424936" cy="5054825"/>
        </p:xfrm>
        <a:graphic>
          <a:graphicData uri="http://schemas.openxmlformats.org/drawingml/2006/table">
            <a:tbl>
              <a:tblPr/>
              <a:tblGrid>
                <a:gridCol w="632571"/>
                <a:gridCol w="1527669"/>
                <a:gridCol w="1008112"/>
                <a:gridCol w="4411252"/>
                <a:gridCol w="401788"/>
                <a:gridCol w="443544"/>
              </a:tblGrid>
              <a:tr h="893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Thu pm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GDWG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75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Chair :  XXX, Minutes: XXX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01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8:30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Peter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Miu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GSICS Collaboration Servers - History, Updates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57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8:50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TBD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ISRO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Status of THREDDS for GSICS Collaboration Servers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57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9:10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Zhe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(Thomas) Xu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CMA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Updates on GSICS Collaboration Servers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788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9:30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dirty="0" err="1" smtClean="0">
                          <a:effectLst/>
                          <a:latin typeface="Arial"/>
                        </a:rPr>
                        <a:t>Manik</a:t>
                      </a:r>
                      <a:r>
                        <a:rPr lang="en-US" altLang="ja-JP" sz="1200" b="0" i="0" u="none" strike="noStrike" dirty="0" smtClean="0">
                          <a:effectLst/>
                          <a:latin typeface="Arial"/>
                        </a:rPr>
                        <a:t> Bali</a:t>
                      </a:r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NOAA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Updates on GSICS Collaboration Servers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788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9:50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Coffee break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8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10:20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Zhe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(Thomas) Xu?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CMA?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PICS/SNO data extraction function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57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10:40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Zhe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(Thomas) Xu?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CMA?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Data Dissemination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11:00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Peter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Miu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EUMETSAT?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Visualization of GSICS Products - GSICS Plotting Tool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3155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11:20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altLang="ja-JP" sz="1200" b="0" i="0" u="none" strike="noStrike" baseline="0" dirty="0" err="1" smtClean="0">
                          <a:effectLst/>
                          <a:latin typeface="Arial"/>
                        </a:rPr>
                        <a:t>Manik</a:t>
                      </a:r>
                      <a:r>
                        <a:rPr lang="en-US" altLang="ja-JP" sz="1200" b="0" i="0" u="none" strike="noStrike" baseline="0" dirty="0" smtClean="0">
                          <a:effectLst/>
                          <a:latin typeface="Arial"/>
                        </a:rPr>
                        <a:t> Bali?</a:t>
                      </a:r>
                      <a:endParaRPr lang="ja-JP" alt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NOAA?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Visualization of GSICS Products - GSICS Product Catalog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788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11:40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All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Discussion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47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12:00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Lunch Break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1:00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Thu pm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GDWG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75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Chair :  Masaya Takahashi, Minutes: XXX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7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13:00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TBD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effectLst/>
                          <a:latin typeface="Arial"/>
                        </a:rPr>
                        <a:t>13:30</a:t>
                      </a:r>
                      <a:endParaRPr lang="en-US" altLang="ja-JP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TBD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57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14:00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TBD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366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14:30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TBD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847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15:00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Coffee break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8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15:30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TBD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788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15:50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TBD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TBD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57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16:10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Masaya </a:t>
                      </a:r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Takahashi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GDWG Chairing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0:20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57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16:30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 Masaya </a:t>
                      </a:r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Takahashi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Wrap-up: Plan activities for 2019/2020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effectLst/>
                          <a:latin typeface="Arial"/>
                        </a:rPr>
                        <a:t>0:30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847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effectLst/>
                          <a:latin typeface="Arial"/>
                        </a:rPr>
                        <a:t>17:00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END</a:t>
                      </a:r>
                    </a:p>
                  </a:txBody>
                  <a:tcPr marL="4640" marR="4640" marT="4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4640" marR="4640" marT="464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11669" y="241484"/>
            <a:ext cx="7375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Draft Agenda for GDWG Breakout Session (Day-4)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764704"/>
            <a:ext cx="7898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parallel with </a:t>
            </a:r>
            <a:r>
              <a:rPr lang="en-US" altLang="ja-JP" sz="2000" dirty="0" smtClean="0">
                <a:solidFill>
                  <a:srgbClr val="FF0000"/>
                </a:solidFill>
              </a:rPr>
              <a:t>IR</a:t>
            </a:r>
            <a:r>
              <a:rPr lang="en-US" altLang="ja-JP" sz="2000" dirty="0" smtClean="0"/>
              <a:t> and </a:t>
            </a:r>
            <a:r>
              <a:rPr lang="en-US" altLang="ja-JP" sz="2000" dirty="0" smtClean="0">
                <a:solidFill>
                  <a:srgbClr val="FF0000"/>
                </a:solidFill>
              </a:rPr>
              <a:t>UV</a:t>
            </a:r>
            <a:r>
              <a:rPr lang="en-US" altLang="ja-JP" sz="2000" dirty="0" smtClean="0"/>
              <a:t> sessions: presentation slots may be changed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2485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1669" y="241484"/>
            <a:ext cx="2799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Discussion</a:t>
            </a:r>
            <a:endParaRPr kumimoji="1" lang="ja-JP" altLang="en-US" sz="4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8032" y="1268760"/>
            <a:ext cx="874846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Any thoughts/proposals </a:t>
            </a:r>
            <a:r>
              <a:rPr lang="en-US" altLang="ja-JP" sz="2400" dirty="0" smtClean="0"/>
              <a:t>on discussion topics?</a:t>
            </a:r>
            <a:endParaRPr lang="en-US" altLang="ja-JP" sz="2400" dirty="0" smtClean="0"/>
          </a:p>
          <a:p>
            <a:pPr marL="534988" indent="-268288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 smtClean="0"/>
              <a:t>E.g. proposal for new activity (but a certain amount of resources needed)</a:t>
            </a:r>
            <a:endParaRPr lang="en-US" altLang="ja-JP" sz="2000" dirty="0" smtClean="0"/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Meeting Participation </a:t>
            </a:r>
            <a:r>
              <a:rPr lang="en-US" altLang="ja-JP" sz="2000" dirty="0" smtClean="0"/>
              <a:t>(part time participation is welcome)</a:t>
            </a:r>
          </a:p>
          <a:p>
            <a:pPr marL="534988" indent="-268288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 smtClean="0"/>
              <a:t>In </a:t>
            </a:r>
            <a:r>
              <a:rPr lang="en-US" altLang="ja-JP" sz="2000" dirty="0"/>
              <a:t>person: CMA, ESA?, EUM, IMD?, ISRO, JMA, KMA, NASA?, NOAA, WMO?, …</a:t>
            </a:r>
          </a:p>
          <a:p>
            <a:pPr marL="534988" indent="-268288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/>
              <a:t>Remotely: </a:t>
            </a:r>
            <a:r>
              <a:rPr lang="en-US" altLang="ja-JP" sz="2000" dirty="0" smtClean="0"/>
              <a:t>anyone??</a:t>
            </a:r>
            <a:endParaRPr lang="en-US" altLang="ja-JP" sz="2000" dirty="0"/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Any plans to join GRWG breakout sessions on Day-3/-4?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Anyone in GRWG shows his/her interests </a:t>
            </a:r>
            <a:r>
              <a:rPr lang="en-US" altLang="ja-JP" sz="2400" dirty="0" smtClean="0"/>
              <a:t>in GDWG session?</a:t>
            </a:r>
          </a:p>
          <a:p>
            <a:pPr marL="542925" indent="-271463">
              <a:lnSpc>
                <a:spcPct val="12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en-US" altLang="ja-JP" sz="2000" dirty="0" smtClean="0"/>
              <a:t>Lin Chen?, Dave </a:t>
            </a:r>
            <a:r>
              <a:rPr lang="en-US" altLang="ja-JP" sz="2000" dirty="0" err="1" smtClean="0"/>
              <a:t>Doelling</a:t>
            </a:r>
            <a:r>
              <a:rPr lang="en-US" altLang="ja-JP" sz="2000" dirty="0" smtClean="0"/>
              <a:t>: data sharing/reprocessing</a:t>
            </a:r>
          </a:p>
          <a:p>
            <a:pPr marL="542925" indent="-271463">
              <a:lnSpc>
                <a:spcPct val="120000"/>
              </a:lnSpc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en-US" altLang="ja-JP" sz="2000" dirty="0" smtClean="0"/>
              <a:t>…</a:t>
            </a:r>
            <a:endParaRPr lang="en-US" altLang="ja-JP" sz="2000" dirty="0" smtClean="0"/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Minutes taker</a:t>
            </a:r>
            <a:endParaRPr lang="en-US" altLang="ja-JP" sz="2000" dirty="0" smtClean="0"/>
          </a:p>
          <a:p>
            <a:pPr marL="534988" indent="-268288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 smtClean="0"/>
              <a:t>Any volunteers?</a:t>
            </a:r>
            <a:endParaRPr lang="en-US" altLang="ja-JP" sz="2000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GDWG Web Meeting, 2019-01-23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32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1097</Words>
  <Application>Microsoft Office PowerPoint</Application>
  <PresentationFormat>画面に合わせる (4:3)</PresentationFormat>
  <Paragraphs>406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Planning GDWG Session and GDWG-relevant topics for 2019 GRWG/GDWG Annual Meeting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気象庁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Masaya Takahashi</dc:creator>
  <cp:lastModifiedBy>Masaya Takahashi</cp:lastModifiedBy>
  <cp:revision>28</cp:revision>
  <dcterms:created xsi:type="dcterms:W3CDTF">2019-01-22T11:55:30Z</dcterms:created>
  <dcterms:modified xsi:type="dcterms:W3CDTF">2019-01-23T04:53:22Z</dcterms:modified>
</cp:coreProperties>
</file>