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2" r:id="rId5"/>
    <p:sldId id="264" r:id="rId6"/>
    <p:sldId id="265" r:id="rId7"/>
    <p:sldId id="266" r:id="rId8"/>
    <p:sldId id="261" r:id="rId9"/>
    <p:sldId id="257" r:id="rId10"/>
    <p:sldId id="260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258" y="-96"/>
      </p:cViewPr>
      <p:guideLst>
        <p:guide orient="horz" pos="220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D930-05BA-48E9-AAC0-1B39E9E51909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9362B-097B-4CE4-BF08-F6D12BDC9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34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9362B-097B-4CE4-BF08-F6D12BDC9F2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9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98F-0076-4A3F-A03E-D99613397839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34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7A49-BEDE-4A8F-893C-1B5A2C1B8D8C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2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D24-BDDE-4685-973C-C83855997D04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07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905-C9DB-4504-B41E-46EC2A723DBF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1295-B592-4378-ABE1-F142EEFFF72F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84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9564-B793-4848-815A-315D8C3759B4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3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B7E-2BD5-431C-8F77-7EC0F0B1F14C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33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2310-1727-41EB-A5F3-3EA163CB19BD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2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C95E-75C4-4A86-B0F0-06390D7F9D60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71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8EA3-FBEB-4D5B-9954-AD5FC92F36F5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3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0C84-CDFD-4A81-B0B4-D7B683DD9DC7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BE4F-BF39-4224-8F4E-D8DF27DBBDBD}" type="datetime1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13E6-C92E-4AC7-A736-E2EF473A7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GsicsOperationsPla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sics.atmos.umd.edu/bin/view/Development/GsicsOperationsPla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136904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Updates of GDWG </a:t>
            </a:r>
            <a:r>
              <a:rPr kumimoji="1" lang="en-US" altLang="ja-JP" dirty="0" smtClean="0"/>
              <a:t>Recommendations for </a:t>
            </a:r>
            <a:r>
              <a:rPr kumimoji="1" lang="en-US" altLang="ja-JP" dirty="0" smtClean="0"/>
              <a:t>GSICS Action Tracking Tool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91680" y="4340696"/>
            <a:ext cx="4640560" cy="1752600"/>
          </a:xfrm>
        </p:spPr>
        <p:txBody>
          <a:bodyPr/>
          <a:lstStyle/>
          <a:p>
            <a:r>
              <a:rPr kumimoji="1" lang="en-US" altLang="ja-JP" dirty="0" smtClean="0"/>
              <a:t>Masaya Takahashi (JMA) and </a:t>
            </a:r>
            <a:r>
              <a:rPr kumimoji="1" lang="en-US" altLang="ja-JP" dirty="0" err="1" smtClean="0"/>
              <a:t>Manik</a:t>
            </a:r>
            <a:r>
              <a:rPr kumimoji="1" lang="en-US" altLang="ja-JP" dirty="0" smtClean="0"/>
              <a:t> Bali (NOAA)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1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Proposal of New GDWG Recommendations for GSICS Action Tracking Tool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467544" y="1556792"/>
            <a:ext cx="8208912" cy="149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To replace </a:t>
            </a:r>
            <a:r>
              <a:rPr lang="en-US" altLang="ja-JP" sz="2800" dirty="0" smtClean="0">
                <a:solidFill>
                  <a:srgbClr val="0000FF"/>
                </a:solidFill>
              </a:rPr>
              <a:t>“Deliverable Usage” </a:t>
            </a:r>
            <a:r>
              <a:rPr lang="en-US" altLang="ja-JP" sz="2800" dirty="0" smtClean="0"/>
              <a:t>column by </a:t>
            </a:r>
            <a:r>
              <a:rPr lang="en-US" altLang="ja-JP" sz="2800" dirty="0" smtClean="0">
                <a:solidFill>
                  <a:srgbClr val="0000FF"/>
                </a:solidFill>
              </a:rPr>
              <a:t>“Outcome”</a:t>
            </a:r>
          </a:p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To remove </a:t>
            </a:r>
            <a:r>
              <a:rPr lang="en-US" altLang="ja-JP" sz="2800" dirty="0" smtClean="0">
                <a:solidFill>
                  <a:srgbClr val="0000FF"/>
                </a:solidFill>
              </a:rPr>
              <a:t>“Effort Level”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and </a:t>
            </a:r>
            <a:r>
              <a:rPr lang="en-US" altLang="ja-JP" sz="2800" dirty="0" smtClean="0">
                <a:solidFill>
                  <a:srgbClr val="0000FF"/>
                </a:solidFill>
              </a:rPr>
              <a:t>“Urgency” </a:t>
            </a:r>
            <a:r>
              <a:rPr lang="en-US" altLang="ja-JP" sz="2800" dirty="0" smtClean="0"/>
              <a:t>columns</a:t>
            </a:r>
          </a:p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To remove </a:t>
            </a:r>
            <a:r>
              <a:rPr lang="en-US" altLang="ja-JP" sz="2800" dirty="0" smtClean="0">
                <a:solidFill>
                  <a:srgbClr val="0000FF"/>
                </a:solidFill>
              </a:rPr>
              <a:t>“What to do”</a:t>
            </a:r>
            <a:r>
              <a:rPr lang="en-US" altLang="ja-JP" sz="2800" dirty="0" smtClean="0"/>
              <a:t> column?</a:t>
            </a:r>
            <a:endParaRPr lang="en-US" altLang="ja-JP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800" y="3417064"/>
            <a:ext cx="8630912" cy="29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0" y="82763"/>
            <a:ext cx="8630912" cy="650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331640" y="238880"/>
            <a:ext cx="6624736" cy="64633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Action Tracking Page on GCC Website</a:t>
            </a:r>
          </a:p>
          <a:p>
            <a:r>
              <a:rPr lang="en-US" altLang="ja-JP" b="1" dirty="0" smtClean="0"/>
              <a:t>https</a:t>
            </a:r>
            <a:r>
              <a:rPr lang="en-US" altLang="ja-JP" b="1" dirty="0"/>
              <a:t>://www.star.nesdis.noaa.gov/smcd/GCC/MeetingActions.php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5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692696"/>
            <a:ext cx="7056784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Action ID: </a:t>
            </a:r>
            <a:r>
              <a:rPr lang="en-US" altLang="ja-JP" sz="2000" dirty="0" smtClean="0">
                <a:hlinkClick r:id="rId2"/>
              </a:rPr>
              <a:t>Format agreed at 2016 Annual Meeting</a:t>
            </a:r>
            <a:endParaRPr lang="en-US" altLang="ja-JP" sz="2000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Item: action category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Effort Level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Urgency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Summary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Lead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What to Do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Expected/Actual Completion date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Deliverable Usage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Status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260648"/>
            <a:ext cx="798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Components of Current Action Tracking Page – Lot of columns!</a:t>
            </a:r>
            <a:endParaRPr kumimoji="1" lang="ja-JP" altLang="en-US" sz="24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4149080"/>
            <a:ext cx="502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Issues to be Reported/Discussed Today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797440" y="4569200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altLang="ja-JP" sz="2000" dirty="0" smtClean="0"/>
              <a:t>Too </a:t>
            </a:r>
            <a:r>
              <a:rPr lang="en-US" altLang="ja-JP" sz="2000" dirty="0" smtClean="0">
                <a:solidFill>
                  <a:srgbClr val="0000FF"/>
                </a:solidFill>
              </a:rPr>
              <a:t>wide “Item</a:t>
            </a:r>
            <a:r>
              <a:rPr lang="en-US" altLang="ja-JP" sz="2000" dirty="0">
                <a:solidFill>
                  <a:srgbClr val="0000FF"/>
                </a:solidFill>
              </a:rPr>
              <a:t>” </a:t>
            </a:r>
            <a:r>
              <a:rPr lang="en-US" altLang="ja-JP" sz="2000" dirty="0" smtClean="0"/>
              <a:t>column and too </a:t>
            </a:r>
            <a:r>
              <a:rPr lang="en-US" altLang="ja-JP" sz="2000" dirty="0" smtClean="0">
                <a:solidFill>
                  <a:srgbClr val="0000FF"/>
                </a:solidFill>
              </a:rPr>
              <a:t>narrow “Summary</a:t>
            </a:r>
            <a:r>
              <a:rPr lang="en-US" altLang="ja-JP" sz="2000" dirty="0">
                <a:solidFill>
                  <a:srgbClr val="0000FF"/>
                </a:solidFill>
              </a:rPr>
              <a:t>” </a:t>
            </a:r>
            <a:r>
              <a:rPr lang="en-US" altLang="ja-JP" sz="2000" dirty="0" smtClean="0"/>
              <a:t>column</a:t>
            </a:r>
            <a:endParaRPr lang="en-US" altLang="ja-JP" sz="2000" dirty="0"/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altLang="ja-JP" sz="2000" dirty="0" smtClean="0"/>
              <a:t>Use of “Outcome” rather than </a:t>
            </a:r>
            <a:r>
              <a:rPr lang="en-US" altLang="ja-JP" sz="2000" dirty="0" smtClean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Deliverable </a:t>
            </a:r>
            <a:r>
              <a:rPr lang="en-US" altLang="ja-JP" sz="2000" dirty="0" smtClean="0">
                <a:solidFill>
                  <a:srgbClr val="0000FF"/>
                </a:solidFill>
              </a:rPr>
              <a:t>Usage”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altLang="ja-JP" sz="2000" dirty="0" smtClean="0"/>
              <a:t>Revisiting the usage of  “</a:t>
            </a:r>
            <a:r>
              <a:rPr lang="en-US" altLang="ja-JP" sz="2000" dirty="0" smtClean="0">
                <a:solidFill>
                  <a:srgbClr val="0000FF"/>
                </a:solidFill>
              </a:rPr>
              <a:t>Effort Level”</a:t>
            </a:r>
            <a:r>
              <a:rPr lang="en-US" altLang="ja-JP" sz="2000" dirty="0" smtClean="0"/>
              <a:t>, “</a:t>
            </a:r>
            <a:r>
              <a:rPr lang="en-US" altLang="ja-JP" sz="2000" dirty="0" smtClean="0">
                <a:solidFill>
                  <a:srgbClr val="0000FF"/>
                </a:solidFill>
              </a:rPr>
              <a:t>What </a:t>
            </a:r>
            <a:r>
              <a:rPr lang="en-US" altLang="ja-JP" sz="2000" dirty="0">
                <a:solidFill>
                  <a:srgbClr val="0000FF"/>
                </a:solidFill>
              </a:rPr>
              <a:t>to </a:t>
            </a:r>
            <a:r>
              <a:rPr lang="en-US" altLang="ja-JP" sz="2000" dirty="0" smtClean="0">
                <a:solidFill>
                  <a:srgbClr val="0000FF"/>
                </a:solidFill>
              </a:rPr>
              <a:t>do”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“</a:t>
            </a:r>
            <a:r>
              <a:rPr lang="en-US" altLang="ja-JP" sz="2000" dirty="0" smtClean="0">
                <a:solidFill>
                  <a:srgbClr val="0000FF"/>
                </a:solidFill>
              </a:rPr>
              <a:t>Urgency”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692696"/>
            <a:ext cx="7056784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Action ID: </a:t>
            </a:r>
            <a:r>
              <a:rPr lang="en-US" altLang="ja-JP" sz="2000" dirty="0" smtClean="0">
                <a:hlinkClick r:id="rId2"/>
              </a:rPr>
              <a:t>Format agreed at 2016 Annual Meeting</a:t>
            </a:r>
            <a:endParaRPr lang="en-US" altLang="ja-JP" sz="2000" dirty="0" smtClean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Item</a:t>
            </a:r>
            <a:r>
              <a:rPr lang="en-US" altLang="ja-JP" sz="2000" dirty="0" smtClean="0"/>
              <a:t>: action category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Effort Level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Urgency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Summary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Lead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What to Do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Expected/Actual Completion date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Deliverable Usage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Status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260648"/>
            <a:ext cx="798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Components of Current Action Tracking Page – Lot of columns!</a:t>
            </a:r>
            <a:endParaRPr kumimoji="1" lang="ja-JP" alt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008" y="5693064"/>
            <a:ext cx="8630912" cy="116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930918" y="6165304"/>
            <a:ext cx="574618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25140" y="6165304"/>
            <a:ext cx="287309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17014" y="6165304"/>
            <a:ext cx="39878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23928" y="6165304"/>
            <a:ext cx="574618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529646" y="6165304"/>
            <a:ext cx="574618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493958" y="6165304"/>
            <a:ext cx="574618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332656"/>
            <a:ext cx="7776864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</a:pPr>
            <a:r>
              <a:rPr lang="en-US" altLang="ja-JP" sz="2800" dirty="0" smtClean="0"/>
              <a:t>1) Issue of too </a:t>
            </a:r>
            <a:r>
              <a:rPr lang="en-US" altLang="ja-JP" sz="2800" dirty="0" smtClean="0">
                <a:solidFill>
                  <a:srgbClr val="0000FF"/>
                </a:solidFill>
              </a:rPr>
              <a:t>wide “Item</a:t>
            </a:r>
            <a:r>
              <a:rPr lang="en-US" altLang="ja-JP" sz="2800" dirty="0">
                <a:solidFill>
                  <a:srgbClr val="0000FF"/>
                </a:solidFill>
              </a:rPr>
              <a:t>” </a:t>
            </a:r>
            <a:r>
              <a:rPr lang="en-US" altLang="ja-JP" sz="2800" dirty="0" smtClean="0"/>
              <a:t>column and too </a:t>
            </a:r>
            <a:r>
              <a:rPr lang="en-US" altLang="ja-JP" sz="2800" dirty="0" smtClean="0">
                <a:solidFill>
                  <a:srgbClr val="0000FF"/>
                </a:solidFill>
              </a:rPr>
              <a:t>narrow “Summary</a:t>
            </a:r>
            <a:r>
              <a:rPr lang="en-US" altLang="ja-JP" sz="2800" dirty="0">
                <a:solidFill>
                  <a:srgbClr val="0000FF"/>
                </a:solidFill>
              </a:rPr>
              <a:t>” </a:t>
            </a:r>
            <a:r>
              <a:rPr lang="en-US" altLang="ja-JP" sz="2800" dirty="0" smtClean="0"/>
              <a:t>column</a:t>
            </a:r>
            <a:endParaRPr lang="en-US" altLang="ja-JP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356992"/>
            <a:ext cx="5159534" cy="11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02079" y="1700808"/>
            <a:ext cx="853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Wide “</a:t>
            </a:r>
            <a:r>
              <a:rPr lang="en-US" altLang="ja-JP" sz="2000" dirty="0" smtClean="0">
                <a:solidFill>
                  <a:srgbClr val="0000FF"/>
                </a:solidFill>
              </a:rPr>
              <a:t>Item</a:t>
            </a:r>
            <a:r>
              <a:rPr lang="en-US" altLang="ja-JP" sz="2000" dirty="0" smtClean="0"/>
              <a:t>” column: caused by a long URL of GSICS Wiki (Web Meeting Page).</a:t>
            </a:r>
            <a:endParaRPr kumimoji="1" lang="en-US" altLang="ja-JP" sz="20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New function to replace the URL by other words was introduced.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This new function could solve the narrow “</a:t>
            </a:r>
            <a:r>
              <a:rPr lang="en-US" altLang="ja-JP" sz="2000" dirty="0" smtClean="0">
                <a:solidFill>
                  <a:srgbClr val="0000FF"/>
                </a:solidFill>
              </a:rPr>
              <a:t>Summary</a:t>
            </a:r>
            <a:r>
              <a:rPr lang="en-US" altLang="ja-JP" sz="2000" dirty="0" smtClean="0"/>
              <a:t>” column.</a:t>
            </a:r>
            <a:endParaRPr kumimoji="1" lang="ja-JP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528" y="4509120"/>
            <a:ext cx="5159534" cy="15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GDWG Web Meeting, 2019-01-23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4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332656"/>
            <a:ext cx="820891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800" dirty="0" smtClean="0"/>
              <a:t>2) Use of “Outcome” rather than </a:t>
            </a:r>
            <a:r>
              <a:rPr lang="en-US" altLang="ja-JP" sz="2800" dirty="0" smtClean="0">
                <a:solidFill>
                  <a:srgbClr val="0000FF"/>
                </a:solidFill>
              </a:rPr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Deliverable </a:t>
            </a:r>
            <a:r>
              <a:rPr lang="en-US" altLang="ja-JP" sz="2800" dirty="0" smtClean="0">
                <a:solidFill>
                  <a:srgbClr val="0000FF"/>
                </a:solidFill>
              </a:rPr>
              <a:t>Usage”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340767"/>
            <a:ext cx="854028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Suggestion by Tim </a:t>
            </a:r>
            <a:r>
              <a:rPr kumimoji="1" lang="en-US" altLang="ja-JP" sz="2400" dirty="0" err="1" smtClean="0"/>
              <a:t>Hewison</a:t>
            </a:r>
            <a:r>
              <a:rPr kumimoji="1" lang="en-US" altLang="ja-JP" sz="2400" dirty="0" smtClean="0"/>
              <a:t>:</a:t>
            </a:r>
          </a:p>
          <a:p>
            <a:pPr marL="361950">
              <a:lnSpc>
                <a:spcPct val="120000"/>
              </a:lnSpc>
            </a:pPr>
            <a:r>
              <a:rPr lang="en-US" altLang="ja-JP" sz="2400" dirty="0" smtClean="0"/>
              <a:t>“Outcome” seems </a:t>
            </a:r>
            <a:r>
              <a:rPr lang="en-US" altLang="ja-JP" sz="2400" dirty="0"/>
              <a:t>to better reflect what that column is used </a:t>
            </a:r>
            <a:r>
              <a:rPr lang="en-US" altLang="ja-JP" sz="2400" dirty="0" smtClean="0"/>
              <a:t>for.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What do you think?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332656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</a:pPr>
            <a:r>
              <a:rPr lang="en-US" altLang="ja-JP" sz="2800" dirty="0" smtClean="0"/>
              <a:t>3) Revisiting the usage of  </a:t>
            </a:r>
            <a:r>
              <a:rPr lang="en-US" altLang="ja-JP" sz="2800" dirty="0" smtClean="0">
                <a:solidFill>
                  <a:srgbClr val="0000FF"/>
                </a:solidFill>
              </a:rPr>
              <a:t>“Effort Level”</a:t>
            </a:r>
            <a:r>
              <a:rPr lang="en-US" altLang="ja-JP" sz="2800" dirty="0" smtClean="0"/>
              <a:t>, “</a:t>
            </a:r>
            <a:r>
              <a:rPr lang="en-US" altLang="ja-JP" sz="2800" dirty="0" smtClean="0">
                <a:solidFill>
                  <a:srgbClr val="0000FF"/>
                </a:solidFill>
              </a:rPr>
              <a:t>What </a:t>
            </a:r>
            <a:r>
              <a:rPr lang="en-US" altLang="ja-JP" sz="2800" dirty="0">
                <a:solidFill>
                  <a:srgbClr val="0000FF"/>
                </a:solidFill>
              </a:rPr>
              <a:t>to </a:t>
            </a:r>
            <a:r>
              <a:rPr lang="en-US" altLang="ja-JP" sz="2800" dirty="0" smtClean="0">
                <a:solidFill>
                  <a:srgbClr val="0000FF"/>
                </a:solidFill>
              </a:rPr>
              <a:t>do”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“</a:t>
            </a:r>
            <a:r>
              <a:rPr lang="en-US" altLang="ja-JP" sz="2800" dirty="0" smtClean="0">
                <a:solidFill>
                  <a:srgbClr val="0000FF"/>
                </a:solidFill>
              </a:rPr>
              <a:t>Urgency”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61195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Reducing number of columns </a:t>
            </a:r>
            <a:r>
              <a:rPr lang="en-US" altLang="ja-JP" sz="2400" dirty="0" smtClean="0"/>
              <a:t>could be effective for</a:t>
            </a:r>
            <a:r>
              <a:rPr kumimoji="1" lang="en-US" altLang="ja-JP" sz="2400" dirty="0" smtClean="0"/>
              <a:t> simplicity, but need to recall GDWG consensus at the past Annual Meeting.</a:t>
            </a:r>
            <a:endParaRPr kumimoji="1" lang="ja-JP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049721"/>
            <a:ext cx="8868201" cy="297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185688" y="3501008"/>
            <a:ext cx="731800" cy="25202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03816" y="3501008"/>
            <a:ext cx="688264" cy="25202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GDWG Web Meeting, 2019-01-23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90942"/>
              </p:ext>
            </p:extLst>
          </p:nvPr>
        </p:nvGraphicFramePr>
        <p:xfrm>
          <a:off x="179512" y="787804"/>
          <a:ext cx="8820472" cy="6012180"/>
        </p:xfrm>
        <a:graphic>
          <a:graphicData uri="http://schemas.openxmlformats.org/drawingml/2006/table">
            <a:tbl>
              <a:tblPr bandRow="1"/>
              <a:tblGrid>
                <a:gridCol w="1586234"/>
                <a:gridCol w="7234238"/>
              </a:tblGrid>
              <a:tr h="656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Agenda Item: 6b Action tracking – 10:00 (60 minutes)</a:t>
                      </a:r>
                      <a:endParaRPr lang="ja-JP" sz="15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7503" marR="2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5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Presenter</a:t>
                      </a:r>
                      <a:endParaRPr lang="ja-JP" sz="15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7503" marR="2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Manik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Bali (NOAA) - Lori Brown is the NOAA Web Master</a:t>
                      </a:r>
                      <a:endParaRPr lang="ja-JP" sz="15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7503" marR="2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Discussion point, conclusions, Actions, Recommendations, Decisions</a:t>
                      </a:r>
                      <a:endParaRPr lang="ja-JP" sz="15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7503" marR="2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92014"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Manik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presented a new action tracking tool that has been developed at NOAA by the NOAA-GDWG -NOAA combine.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*snip*</a:t>
                      </a:r>
                    </a:p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Proposed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updates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for the next version:</a:t>
                      </a: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Remove “Effort Level” as this is the same as “What to do”.  </a:t>
                      </a:r>
                      <a:r>
                        <a:rPr lang="en-US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table should be available to describe the “What to do” categories mean, and what the urgency means.</a:t>
                      </a:r>
                    </a:p>
                    <a:p>
                      <a:pPr marL="18097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*snip*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Use of “What to do” and “Urgency” columns were supported by the group from management point of view</a:t>
                      </a:r>
                      <a:r>
                        <a:rPr lang="en-US" altLang="ja-JP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. The group confirmed the following definitions of types in “What to do” columns and </a:t>
                      </a:r>
                      <a:r>
                        <a:rPr lang="en-US" altLang="ja-JP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“Urgency”.</a:t>
                      </a:r>
                    </a:p>
                    <a:p>
                      <a:pPr marL="90488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What</a:t>
                      </a:r>
                      <a:r>
                        <a:rPr lang="en-US" sz="15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to do:</a:t>
                      </a:r>
                      <a:endParaRPr lang="en-US" sz="150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altLang="ja-JP" sz="150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Analysis</a:t>
                      </a:r>
                      <a:r>
                        <a:rPr lang="en-US" altLang="ja-JP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examining a subject and reporting if it is suitable/applicable for GSICS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Configuration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Updates to websites, documentation and/or data files for GSICS Data Management systems.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Implementation: 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development of a GSICS Data Management System.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Information: 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 of existing known material for use in GSICS.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Specification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The development of a GSICS Data Management Concept.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Tech Support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Provision of existing known material that requires tailoring for use in GSICS</a:t>
                      </a:r>
                      <a:r>
                        <a:rPr lang="en-US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Urgency:</a:t>
                      </a:r>
                      <a:endParaRPr lang="ja-JP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High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to be closed within 1 month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Medium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to be closed within 6 month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61950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●"/>
                      </a:pPr>
                      <a:r>
                        <a:rPr lang="en-US" sz="15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Low</a:t>
                      </a:r>
                      <a:r>
                        <a:rPr lang="en-US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to be closed within 1 year or next joint meeting</a:t>
                      </a:r>
                      <a:endParaRPr lang="ja-JP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503" marR="27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7504" y="231031"/>
            <a:ext cx="891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Discussion Summary at 2017 GRWG/GDWG Annual Meeting, Madison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45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1" y="422966"/>
            <a:ext cx="8841089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</a:rPr>
              <a:t>“What </a:t>
            </a:r>
            <a:r>
              <a:rPr lang="en-US" altLang="ja-JP" sz="2400" dirty="0">
                <a:solidFill>
                  <a:srgbClr val="0000FF"/>
                </a:solidFill>
              </a:rPr>
              <a:t>to </a:t>
            </a:r>
            <a:r>
              <a:rPr lang="en-US" altLang="ja-JP" sz="2400" dirty="0" smtClean="0">
                <a:solidFill>
                  <a:srgbClr val="0000FF"/>
                </a:solidFill>
              </a:rPr>
              <a:t>do”</a:t>
            </a:r>
            <a:r>
              <a:rPr lang="en-US" altLang="ja-JP" sz="2400" dirty="0" smtClean="0"/>
              <a:t>: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/>
              <a:t>u</a:t>
            </a:r>
            <a:r>
              <a:rPr lang="en-US" altLang="ja-JP" sz="2400" dirty="0" smtClean="0"/>
              <a:t>seful to see action (e.g. kind of tasks, effort needed) at a glance if </a:t>
            </a:r>
            <a:r>
              <a:rPr lang="en-US" altLang="ja-JP" sz="2400" dirty="0"/>
              <a:t>we </a:t>
            </a:r>
            <a:r>
              <a:rPr lang="en-US" altLang="ja-JP" sz="2400" dirty="0">
                <a:solidFill>
                  <a:srgbClr val="FF0000"/>
                </a:solidFill>
              </a:rPr>
              <a:t>follow the GDWG </a:t>
            </a:r>
            <a:r>
              <a:rPr lang="en-US" altLang="ja-JP" sz="2400" dirty="0" smtClean="0">
                <a:solidFill>
                  <a:srgbClr val="FF0000"/>
                </a:solidFill>
              </a:rPr>
              <a:t>definition</a:t>
            </a:r>
            <a:r>
              <a:rPr lang="en-US" altLang="ja-JP" sz="2400" dirty="0"/>
              <a:t>.</a:t>
            </a:r>
            <a:endParaRPr lang="en-US" altLang="ja-JP" sz="2400" dirty="0" smtClean="0"/>
          </a:p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But nothing big disadvantage even if it is removed? 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marL="523875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 smtClean="0">
              <a:solidFill>
                <a:srgbClr val="0000FF"/>
              </a:solidFill>
            </a:endParaRPr>
          </a:p>
          <a:p>
            <a:pPr marL="523875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 smtClean="0">
              <a:solidFill>
                <a:srgbClr val="0000FF"/>
              </a:solidFill>
            </a:endParaRPr>
          </a:p>
          <a:p>
            <a:pPr marL="361950" indent="-3619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</a:rPr>
              <a:t>"Urgency” </a:t>
            </a:r>
            <a:r>
              <a:rPr lang="en-US" altLang="ja-JP" sz="2400" dirty="0" smtClean="0"/>
              <a:t>could be removed as </a:t>
            </a:r>
            <a:r>
              <a:rPr lang="en-US" altLang="ja-JP" sz="2400" dirty="0" smtClean="0">
                <a:solidFill>
                  <a:srgbClr val="FF0000"/>
                </a:solidFill>
              </a:rPr>
              <a:t>Expected Completion </a:t>
            </a:r>
            <a:r>
              <a:rPr lang="en-US" altLang="ja-JP" sz="2400" dirty="0" smtClean="0"/>
              <a:t>covers the info</a:t>
            </a:r>
            <a:endParaRPr lang="en-US" altLang="ja-JP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4571080"/>
            <a:ext cx="8868201" cy="17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491300" y="5022367"/>
            <a:ext cx="424516" cy="10081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92080" y="5022367"/>
            <a:ext cx="57606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552" y="2346388"/>
            <a:ext cx="881062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25" y="1863126"/>
            <a:ext cx="8810625" cy="7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25" y="2569116"/>
            <a:ext cx="8810625" cy="3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825" y="3217188"/>
            <a:ext cx="8810626" cy="2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28096" y="4005064"/>
            <a:ext cx="9020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</a:rPr>
              <a:t>“Urgency” </a:t>
            </a:r>
            <a:r>
              <a:rPr lang="en-US" altLang="ja-JP" sz="2400" dirty="0" smtClean="0"/>
              <a:t>could be removed as </a:t>
            </a:r>
            <a:r>
              <a:rPr lang="en-US" altLang="ja-JP" sz="2400" dirty="0" smtClean="0">
                <a:solidFill>
                  <a:srgbClr val="FF0000"/>
                </a:solidFill>
              </a:rPr>
              <a:t>Expected Completion </a:t>
            </a:r>
            <a:r>
              <a:rPr lang="en-US" altLang="ja-JP" sz="2400" dirty="0" smtClean="0"/>
              <a:t>covers the info.</a:t>
            </a:r>
            <a:endParaRPr lang="en-US" altLang="ja-JP" sz="2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64088" y="3179366"/>
            <a:ext cx="864096" cy="32164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64088" y="2569116"/>
            <a:ext cx="864096" cy="563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691</Words>
  <Application>Microsoft Office PowerPoint</Application>
  <PresentationFormat>画面に合わせる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Updates of GDWG Recommendations for GSICS Action Tracking Tool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of GDWG Recommendation to GSICS Action Tracking Tool</dc:title>
  <dc:creator>Masaya Takahashi</dc:creator>
  <cp:lastModifiedBy>Masaya Takahashi</cp:lastModifiedBy>
  <cp:revision>32</cp:revision>
  <dcterms:created xsi:type="dcterms:W3CDTF">2019-01-16T02:06:12Z</dcterms:created>
  <dcterms:modified xsi:type="dcterms:W3CDTF">2019-01-21T13:13:15Z</dcterms:modified>
</cp:coreProperties>
</file>