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714" r:id="rId2"/>
    <p:sldId id="722" r:id="rId3"/>
    <p:sldId id="724" r:id="rId4"/>
    <p:sldId id="735" r:id="rId5"/>
    <p:sldId id="733" r:id="rId6"/>
    <p:sldId id="736" r:id="rId7"/>
    <p:sldId id="678" r:id="rId8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3300"/>
    <a:srgbClr val="008000"/>
    <a:srgbClr val="5F5F5F"/>
    <a:srgbClr val="333333"/>
    <a:srgbClr val="CC3300"/>
    <a:srgbClr val="80008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29" autoAdjust="0"/>
    <p:restoredTop sz="91694" autoAdjust="0"/>
  </p:normalViewPr>
  <p:slideViewPr>
    <p:cSldViewPr snapToGrid="0">
      <p:cViewPr varScale="1">
        <p:scale>
          <a:sx n="119" d="100"/>
          <a:sy n="119" d="100"/>
        </p:scale>
        <p:origin x="8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-2874" y="-108"/>
      </p:cViewPr>
      <p:guideLst>
        <p:guide orient="horz" pos="3126"/>
        <p:guide pos="2142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5D828D66-AEB5-4DE2-AE3C-788B6F5E3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7271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62525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D2E840EC-3661-47EA-B292-7ED791E1B5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9140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AD4F94-4851-4065-BA9C-947A644B85B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690787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GSICS Processing and Research </a:t>
            </a:r>
            <a:r>
              <a:rPr lang="en-US" altLang="zh-CN" dirty="0" err="1" smtClean="0"/>
              <a:t>Centres</a:t>
            </a:r>
            <a:r>
              <a:rPr lang="en-US" altLang="zh-CN" dirty="0" smtClean="0"/>
              <a:t> (GPRC)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E840EC-3661-47EA-B292-7ED791E1B58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6154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GSICS Processing and Research </a:t>
            </a:r>
            <a:r>
              <a:rPr lang="en-US" altLang="zh-CN" dirty="0" err="1" smtClean="0"/>
              <a:t>Centres</a:t>
            </a:r>
            <a:r>
              <a:rPr lang="en-US" altLang="zh-CN" dirty="0" smtClean="0"/>
              <a:t> (GPRC)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E840EC-3661-47EA-B292-7ED791E1B58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8681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GSICS Processing and Research </a:t>
            </a:r>
            <a:r>
              <a:rPr lang="en-US" altLang="zh-CN" dirty="0" err="1" smtClean="0"/>
              <a:t>Centres</a:t>
            </a:r>
            <a:r>
              <a:rPr lang="en-US" altLang="zh-CN" dirty="0" smtClean="0"/>
              <a:t> (GPRC)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E840EC-3661-47EA-B292-7ED791E1B58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576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16E1F4-C91A-4F44-BD9C-370F412BC276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69493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0C06C-A120-4CEF-A9AD-F4118C12BC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57037-F5AB-4234-8B75-84F7F4C5E2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C6CA05-B660-4EEB-890E-A679DF02DE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8AC38-E0E8-49D7-B2FE-71FD7C42C0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C94469-C24B-4485-9554-864CA5BFE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66AD1-022E-4E0E-AE7E-C7A6C4DD8D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EA962-5ACB-4E0A-B99B-F2A901C157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831DE-8CB6-4B98-B2F1-D4EBA8FF1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3BB8C-0C0C-4EAB-9830-DC513CDAB6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8B3AD7-A00B-4A91-9B8B-0BA01B14E5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D3E82-9912-4669-9E99-524028854B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29400" y="6400800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fld id="{47E33C82-C2A6-478E-8FB2-E20C8DB414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7200" y="16002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v"/>
              <a:defRPr/>
            </a:pPr>
            <a:endParaRPr lang="en-GB" sz="3200"/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 flipV="1">
            <a:off x="457200" y="6324600"/>
            <a:ext cx="82296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GB" sz="1400"/>
          </a:p>
        </p:txBody>
      </p:sp>
      <p:pic>
        <p:nvPicPr>
          <p:cNvPr id="2" name="Picture 18" descr="GLOGO_small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7971413" y="854075"/>
            <a:ext cx="4102100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19" descr="GLOGO_small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8123813" y="1006475"/>
            <a:ext cx="4102100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20" descr="GLOGO_small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7866638" y="815975"/>
            <a:ext cx="4102100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C:\Users\miu\Dropbox\gsics_WG_logo.jp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66183" y="330201"/>
            <a:ext cx="2815396" cy="719666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gsics.wmo.int/" TargetMode="External"/><Relationship Id="rId7" Type="http://schemas.openxmlformats.org/officeDocument/2006/relationships/hyperlink" Target="http://gsics.atmos.umd.edu/wiki/Home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sics.eumetsat.int/" TargetMode="External"/><Relationship Id="rId5" Type="http://schemas.openxmlformats.org/officeDocument/2006/relationships/hyperlink" Target="https://www.star.nesdis.noaa.gov/smcd/GCC/ProductCatalog.php" TargetMode="External"/><Relationship Id="rId4" Type="http://schemas.openxmlformats.org/officeDocument/2006/relationships/hyperlink" Target="http://www.star.nesdis.noaa.gov/smcd/GCC/index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C66A421-960F-40DF-BDE6-CED4FB09D906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08180" y="1402348"/>
            <a:ext cx="7772400" cy="165981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IE" sz="3200" dirty="0" smtClean="0">
                <a:solidFill>
                  <a:srgbClr val="FF0000"/>
                </a:solidFill>
              </a:rPr>
              <a:t/>
            </a:r>
            <a:br>
              <a:rPr lang="en-IE" sz="3200" dirty="0" smtClean="0">
                <a:solidFill>
                  <a:srgbClr val="FF0000"/>
                </a:solidFill>
              </a:rPr>
            </a:br>
            <a:r>
              <a:rPr lang="en-IE" sz="3200" dirty="0" smtClean="0">
                <a:solidFill>
                  <a:srgbClr val="0000FF"/>
                </a:solidFill>
              </a:rPr>
              <a:t>Progress in CMA on</a:t>
            </a:r>
            <a:br>
              <a:rPr lang="en-IE" sz="3200" dirty="0" smtClean="0">
                <a:solidFill>
                  <a:srgbClr val="0000FF"/>
                </a:solidFill>
              </a:rPr>
            </a:br>
            <a:r>
              <a:rPr lang="en-IE" sz="3200" dirty="0" smtClean="0">
                <a:solidFill>
                  <a:srgbClr val="0000FF"/>
                </a:solidFill>
              </a:rPr>
              <a:t>GSICS </a:t>
            </a:r>
            <a:r>
              <a:rPr lang="en-IE" sz="3200" dirty="0">
                <a:solidFill>
                  <a:srgbClr val="0000FF"/>
                </a:solidFill>
              </a:rPr>
              <a:t>Collaboration Servers </a:t>
            </a:r>
            <a:r>
              <a:rPr lang="en-IE" sz="3200" dirty="0" smtClean="0">
                <a:solidFill>
                  <a:srgbClr val="0000FF"/>
                </a:solidFill>
              </a:rPr>
              <a:t>Synchronisation</a:t>
            </a:r>
            <a:br>
              <a:rPr lang="en-IE" sz="3200" dirty="0" smtClean="0">
                <a:solidFill>
                  <a:srgbClr val="0000FF"/>
                </a:solidFill>
              </a:rPr>
            </a:br>
            <a:r>
              <a:rPr lang="en-IE" sz="3200" dirty="0" smtClean="0">
                <a:solidFill>
                  <a:srgbClr val="0000FF"/>
                </a:solidFill>
              </a:rPr>
              <a:t/>
            </a:r>
            <a:br>
              <a:rPr lang="en-IE" sz="3200" dirty="0" smtClean="0">
                <a:solidFill>
                  <a:srgbClr val="0000FF"/>
                </a:solidFill>
              </a:rPr>
            </a:br>
            <a:r>
              <a:rPr lang="en-IE" sz="3200" dirty="0" smtClean="0">
                <a:solidFill>
                  <a:srgbClr val="0000FF"/>
                </a:solidFill>
              </a:rPr>
              <a:t/>
            </a:r>
            <a:br>
              <a:rPr lang="en-IE" sz="3200" dirty="0" smtClean="0">
                <a:solidFill>
                  <a:srgbClr val="0000FF"/>
                </a:solidFill>
              </a:rPr>
            </a:br>
            <a:r>
              <a:rPr lang="en-IE" sz="3200" dirty="0" smtClean="0">
                <a:solidFill>
                  <a:srgbClr val="0000FF"/>
                </a:solidFill>
              </a:rPr>
              <a:t/>
            </a:r>
            <a:br>
              <a:rPr lang="en-IE" sz="3200" dirty="0" smtClean="0">
                <a:solidFill>
                  <a:srgbClr val="0000FF"/>
                </a:solidFill>
              </a:rPr>
            </a:br>
            <a:endParaRPr lang="en-US" sz="3200" i="1" dirty="0" smtClean="0">
              <a:solidFill>
                <a:srgbClr val="FF0000"/>
              </a:solidFill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4223085"/>
            <a:ext cx="7315200" cy="1155032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100000"/>
              </a:spcBef>
              <a:spcAft>
                <a:spcPct val="100000"/>
              </a:spcAft>
            </a:pPr>
            <a:endParaRPr lang="en-US" sz="2800" b="1" dirty="0" smtClean="0">
              <a:solidFill>
                <a:schemeClr val="accent2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000" i="1" dirty="0" smtClean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XU </a:t>
            </a:r>
            <a:r>
              <a:rPr lang="en-US" altLang="zh-CN" sz="2000" i="1" dirty="0" err="1" smtClean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Zhe</a:t>
            </a:r>
            <a:endParaRPr lang="en-US" altLang="zh-CN" sz="2000" i="1" dirty="0" smtClean="0">
              <a:solidFill>
                <a:srgbClr val="0000FF"/>
              </a:solidFill>
              <a:latin typeface="+mj-lt"/>
              <a:ea typeface="+mj-ea"/>
              <a:cs typeface="+mj-cs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000" i="1" dirty="0" smtClean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CMA GDWG</a:t>
            </a:r>
          </a:p>
          <a:p>
            <a:pPr eaLnBrk="1" hangingPunct="1">
              <a:lnSpc>
                <a:spcPct val="80000"/>
              </a:lnSpc>
            </a:pPr>
            <a:endParaRPr lang="en-US" altLang="zh-CN" sz="2000" i="1" dirty="0" smtClean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  <a:p>
            <a:pPr eaLnBrk="1" hangingPunct="1">
              <a:lnSpc>
                <a:spcPct val="80000"/>
              </a:lnSpc>
            </a:pPr>
            <a:endParaRPr lang="en-US" altLang="zh-CN" sz="2000" b="1" dirty="0" smtClean="0">
              <a:latin typeface="Times New Roman" pitchFamily="18" charset="0"/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</a:pPr>
            <a:endParaRPr lang="en-US" altLang="zh-CN" sz="2000" dirty="0" smtClean="0">
              <a:latin typeface="Times New Roman" pitchFamily="18" charset="0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9060" y="264694"/>
            <a:ext cx="5673013" cy="757989"/>
          </a:xfrm>
        </p:spPr>
        <p:txBody>
          <a:bodyPr anchor="ctr"/>
          <a:lstStyle/>
          <a:p>
            <a:pPr lvl="0"/>
            <a:r>
              <a:rPr lang="en-GB" sz="4000" dirty="0" smtClean="0"/>
              <a:t>Agenda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628" y="1663103"/>
            <a:ext cx="7932330" cy="274045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altLang="ja-JP" sz="1800" dirty="0" smtClean="0"/>
              <a:t>EUMETSAT Sync code test in CMA</a:t>
            </a:r>
            <a:endParaRPr lang="en-GB" altLang="ja-JP" sz="1800" dirty="0" smtClean="0"/>
          </a:p>
          <a:p>
            <a:pPr>
              <a:lnSpc>
                <a:spcPct val="150000"/>
              </a:lnSpc>
            </a:pPr>
            <a:r>
              <a:rPr lang="en-GB" sz="1800" dirty="0" smtClean="0"/>
              <a:t>CMA Sync EUMETSAT RAC product  status</a:t>
            </a:r>
          </a:p>
          <a:p>
            <a:pPr>
              <a:lnSpc>
                <a:spcPct val="150000"/>
              </a:lnSpc>
            </a:pPr>
            <a:r>
              <a:rPr lang="en-GB" sz="1800" smtClean="0"/>
              <a:t>Suggestions</a:t>
            </a:r>
            <a:endParaRPr lang="en-GB" sz="1800" dirty="0" smtClean="0"/>
          </a:p>
          <a:p>
            <a:pPr marL="0" lv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1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9060" y="264694"/>
            <a:ext cx="5673013" cy="757989"/>
          </a:xfrm>
        </p:spPr>
        <p:txBody>
          <a:bodyPr anchor="ctr"/>
          <a:lstStyle/>
          <a:p>
            <a:pPr lvl="0"/>
            <a:r>
              <a:rPr lang="en-GB" sz="3600" dirty="0" smtClean="0"/>
              <a:t>EUM Sync Code Test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152" y="1137722"/>
            <a:ext cx="8413595" cy="1505213"/>
          </a:xfrm>
        </p:spPr>
        <p:txBody>
          <a:bodyPr/>
          <a:lstStyle/>
          <a:p>
            <a:r>
              <a:rPr lang="en-GB" altLang="zh-CN" sz="2400" dirty="0" smtClean="0"/>
              <a:t>Version 1: </a:t>
            </a:r>
          </a:p>
          <a:p>
            <a:pPr lvl="1"/>
            <a:r>
              <a:rPr lang="en-GB" altLang="zh-CN" sz="2000" dirty="0" smtClean="0"/>
              <a:t>2018-05-17, CMA received </a:t>
            </a:r>
            <a:r>
              <a:rPr lang="en-GB" altLang="zh-CN" sz="2000" dirty="0" smtClean="0"/>
              <a:t>Sync</a:t>
            </a:r>
            <a:r>
              <a:rPr lang="en-GB" altLang="zh-CN" sz="2000" dirty="0" smtClean="0"/>
              <a:t> code and document from Peter. </a:t>
            </a:r>
            <a:r>
              <a:rPr lang="en-GB" altLang="zh-CN" sz="2000" dirty="0" err="1" smtClean="0"/>
              <a:t>Miu</a:t>
            </a:r>
            <a:r>
              <a:rPr lang="en-GB" altLang="zh-CN" sz="2000" dirty="0" smtClean="0"/>
              <a:t>(EUM);</a:t>
            </a:r>
          </a:p>
          <a:p>
            <a:pPr lvl="1"/>
            <a:r>
              <a:rPr lang="en-GB" altLang="zh-CN" sz="2000" dirty="0" smtClean="0"/>
              <a:t>Re-engineered </a:t>
            </a:r>
            <a:r>
              <a:rPr lang="en-US" altLang="zh-CN" sz="2000" dirty="0"/>
              <a:t> the CMA script for downloading all RAC </a:t>
            </a:r>
            <a:r>
              <a:rPr lang="en-US" altLang="zh-CN" sz="2000" dirty="0" err="1" smtClean="0"/>
              <a:t>oper</a:t>
            </a:r>
            <a:r>
              <a:rPr lang="en-US" altLang="zh-CN" sz="2000" dirty="0" smtClean="0"/>
              <a:t> products.</a:t>
            </a:r>
          </a:p>
          <a:p>
            <a:pPr lvl="1"/>
            <a:r>
              <a:rPr lang="en-US" altLang="zh-CN" sz="2000" dirty="0" smtClean="0"/>
              <a:t>Test result:</a:t>
            </a:r>
          </a:p>
          <a:p>
            <a:pPr lvl="2"/>
            <a:r>
              <a:rPr lang="en-US" altLang="zh-CN" sz="1600" dirty="0" smtClean="0"/>
              <a:t>8 EUM RAC product </a:t>
            </a:r>
            <a:r>
              <a:rPr lang="en-US" altLang="zh-CN" sz="1600" dirty="0" smtClean="0">
                <a:solidFill>
                  <a:srgbClr val="FF3300"/>
                </a:solidFill>
              </a:rPr>
              <a:t>can be downloaded</a:t>
            </a:r>
            <a:r>
              <a:rPr lang="en-US" altLang="zh-CN" sz="1600" dirty="0" smtClean="0"/>
              <a:t>:  MSG1</a:t>
            </a:r>
            <a:r>
              <a:rPr lang="zh-CN" altLang="zh-CN" sz="1600" dirty="0" smtClean="0"/>
              <a:t>（</a:t>
            </a:r>
            <a:r>
              <a:rPr lang="en-US" altLang="zh-CN" sz="1600" dirty="0" smtClean="0"/>
              <a:t>2,3,4</a:t>
            </a:r>
            <a:r>
              <a:rPr lang="zh-CN" altLang="zh-CN" sz="1600" dirty="0"/>
              <a:t>）</a:t>
            </a:r>
            <a:r>
              <a:rPr lang="en-US" altLang="zh-CN" sz="1600" dirty="0"/>
              <a:t>+SEVIRI-</a:t>
            </a:r>
            <a:r>
              <a:rPr lang="en-US" altLang="zh-CN" sz="1600" dirty="0" err="1"/>
              <a:t>MetOpA</a:t>
            </a:r>
            <a:r>
              <a:rPr lang="en-US" altLang="zh-CN" sz="1600" dirty="0"/>
              <a:t>(B)+</a:t>
            </a:r>
            <a:r>
              <a:rPr lang="en-US" altLang="zh-CN" sz="1600" dirty="0" smtClean="0"/>
              <a:t>IASI_C_EUMG</a:t>
            </a:r>
          </a:p>
          <a:p>
            <a:pPr lvl="2"/>
            <a:r>
              <a:rPr lang="en-US" altLang="zh-CN" sz="1600" dirty="0" smtClean="0"/>
              <a:t>Error exist: </a:t>
            </a:r>
            <a:r>
              <a:rPr lang="en-US" altLang="zh-CN" sz="1600" dirty="0">
                <a:solidFill>
                  <a:srgbClr val="0000FF"/>
                </a:solidFill>
              </a:rPr>
              <a:t>http response</a:t>
            </a:r>
            <a:r>
              <a:rPr lang="zh-CN" altLang="zh-CN" sz="1600" dirty="0">
                <a:solidFill>
                  <a:srgbClr val="0000FF"/>
                </a:solidFill>
              </a:rPr>
              <a:t>：</a:t>
            </a:r>
            <a:r>
              <a:rPr lang="en-US" altLang="zh-CN" sz="1600" dirty="0">
                <a:solidFill>
                  <a:srgbClr val="0000FF"/>
                </a:solidFill>
              </a:rPr>
              <a:t>500</a:t>
            </a:r>
            <a:endParaRPr lang="en-US" altLang="zh-CN" sz="1600" dirty="0" smtClean="0">
              <a:solidFill>
                <a:srgbClr val="0000FF"/>
              </a:solidFill>
            </a:endParaRPr>
          </a:p>
          <a:p>
            <a:pPr marL="914400" lvl="2" indent="0">
              <a:buNone/>
            </a:pPr>
            <a:endParaRPr lang="en-US" altLang="zh-CN" sz="1600" dirty="0" smtClean="0"/>
          </a:p>
          <a:p>
            <a:pPr lvl="1"/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15" name="图片 14"/>
          <p:cNvPicPr/>
          <p:nvPr/>
        </p:nvPicPr>
        <p:blipFill>
          <a:blip r:embed="rId3"/>
          <a:stretch>
            <a:fillRect/>
          </a:stretch>
        </p:blipFill>
        <p:spPr>
          <a:xfrm>
            <a:off x="1028466" y="4275939"/>
            <a:ext cx="7016626" cy="1844124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1018674" y="4660232"/>
            <a:ext cx="5101389" cy="1203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826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9060" y="264694"/>
            <a:ext cx="5673013" cy="757989"/>
          </a:xfrm>
        </p:spPr>
        <p:txBody>
          <a:bodyPr anchor="ctr"/>
          <a:lstStyle/>
          <a:p>
            <a:pPr lvl="0"/>
            <a:r>
              <a:rPr lang="en-GB" sz="3600" dirty="0" smtClean="0"/>
              <a:t>EUM Sync Code Test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137721"/>
            <a:ext cx="5590674" cy="1505213"/>
          </a:xfrm>
        </p:spPr>
        <p:txBody>
          <a:bodyPr/>
          <a:lstStyle/>
          <a:p>
            <a:r>
              <a:rPr lang="en-GB" altLang="zh-CN" sz="2000" dirty="0" smtClean="0"/>
              <a:t>Version 2: </a:t>
            </a:r>
          </a:p>
          <a:p>
            <a:pPr lvl="1"/>
            <a:r>
              <a:rPr lang="en-GB" altLang="zh-CN" sz="1800" dirty="0" smtClean="0"/>
              <a:t>2018-06-29, CMA received update </a:t>
            </a:r>
            <a:r>
              <a:rPr lang="en-GB" altLang="zh-CN" sz="1800" dirty="0" smtClean="0"/>
              <a:t>Sync</a:t>
            </a:r>
            <a:r>
              <a:rPr lang="en-GB" altLang="zh-CN" sz="1800" dirty="0" smtClean="0"/>
              <a:t> code and XML config</a:t>
            </a:r>
            <a:r>
              <a:rPr lang="en-GB" altLang="zh-CN" sz="1800" dirty="0" smtClean="0"/>
              <a:t>uration file</a:t>
            </a:r>
            <a:r>
              <a:rPr lang="en-GB" altLang="zh-CN" sz="1800" dirty="0" smtClean="0"/>
              <a:t>;</a:t>
            </a:r>
          </a:p>
          <a:p>
            <a:pPr lvl="1"/>
            <a:r>
              <a:rPr lang="en-GB" altLang="zh-CN" sz="1800" dirty="0" smtClean="0"/>
              <a:t>Include:</a:t>
            </a:r>
          </a:p>
          <a:p>
            <a:pPr lvl="2"/>
            <a:r>
              <a:rPr lang="en-US" altLang="zh-CN" sz="1400" dirty="0" smtClean="0"/>
              <a:t>Code:</a:t>
            </a:r>
            <a:r>
              <a:rPr lang="zh-CN" altLang="en-US" sz="1400" dirty="0" smtClean="0"/>
              <a:t>     </a:t>
            </a:r>
            <a:r>
              <a:rPr lang="en-GB" altLang="zh-CN" sz="1400" dirty="0"/>
              <a:t>gsicsSyncDaemon.pl </a:t>
            </a:r>
          </a:p>
          <a:p>
            <a:pPr lvl="2"/>
            <a:r>
              <a:rPr lang="en-US" altLang="zh-CN" sz="1400" dirty="0" smtClean="0"/>
              <a:t>Configuration file:</a:t>
            </a:r>
            <a:r>
              <a:rPr lang="zh-CN" altLang="en-US" sz="1400" dirty="0" smtClean="0"/>
              <a:t> </a:t>
            </a:r>
            <a:r>
              <a:rPr lang="en-GB" altLang="zh-CN" sz="1400" dirty="0" smtClean="0"/>
              <a:t>gsicsServers2Sync.xml</a:t>
            </a:r>
          </a:p>
          <a:p>
            <a:pPr lvl="2"/>
            <a:r>
              <a:rPr lang="en-US" altLang="zh-CN" sz="1400" dirty="0" smtClean="0"/>
              <a:t>Run:   </a:t>
            </a:r>
            <a:r>
              <a:rPr lang="en-GB" altLang="zh-CN" sz="1400" dirty="0" err="1" smtClean="0"/>
              <a:t>perl</a:t>
            </a:r>
            <a:r>
              <a:rPr lang="en-GB" altLang="zh-CN" sz="1400" dirty="0" smtClean="0"/>
              <a:t> </a:t>
            </a:r>
            <a:r>
              <a:rPr lang="en-GB" altLang="zh-CN" sz="1400" dirty="0"/>
              <a:t>gsicsSyncDaemon.pl  </a:t>
            </a:r>
            <a:r>
              <a:rPr lang="en-GB" altLang="zh-CN" sz="1400" dirty="0" smtClean="0"/>
              <a:t>gsicsServers2Sync.xml</a:t>
            </a:r>
            <a:endParaRPr lang="en-GB" altLang="zh-CN" sz="1100" dirty="0" smtClean="0"/>
          </a:p>
          <a:p>
            <a:pPr lvl="1"/>
            <a:r>
              <a:rPr lang="en-US" altLang="zh-CN" sz="1800" dirty="0" smtClean="0"/>
              <a:t>Test result:</a:t>
            </a:r>
          </a:p>
          <a:p>
            <a:pPr lvl="2"/>
            <a:r>
              <a:rPr lang="en-US" altLang="zh-CN" sz="1400" dirty="0" smtClean="0"/>
              <a:t>Run smoothly </a:t>
            </a:r>
            <a:r>
              <a:rPr lang="en-US" altLang="zh-CN" sz="1400" dirty="0"/>
              <a:t>on </a:t>
            </a:r>
            <a:r>
              <a:rPr lang="en-US" altLang="zh-CN" sz="1400" dirty="0" smtClean="0"/>
              <a:t>CMA server without error report</a:t>
            </a:r>
            <a:endParaRPr lang="en-US" altLang="zh-CN" sz="1400" dirty="0"/>
          </a:p>
          <a:p>
            <a:pPr lvl="2"/>
            <a:r>
              <a:rPr lang="en-US" altLang="zh-CN" sz="1400" dirty="0" smtClean="0"/>
              <a:t>Download file from GSICS Products</a:t>
            </a:r>
          </a:p>
          <a:p>
            <a:pPr lvl="2"/>
            <a:endParaRPr lang="en-US" altLang="zh-CN" sz="1400" dirty="0"/>
          </a:p>
          <a:p>
            <a:pPr lvl="2"/>
            <a:endParaRPr lang="en-US" altLang="zh-CN" sz="1100" dirty="0" smtClean="0">
              <a:solidFill>
                <a:schemeClr val="accent2"/>
              </a:solidFill>
            </a:endParaRPr>
          </a:p>
          <a:p>
            <a:pPr lvl="1"/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7" name="图片 6"/>
          <p:cNvPicPr/>
          <p:nvPr/>
        </p:nvPicPr>
        <p:blipFill>
          <a:blip r:embed="rId3"/>
          <a:stretch>
            <a:fillRect/>
          </a:stretch>
        </p:blipFill>
        <p:spPr>
          <a:xfrm>
            <a:off x="381489" y="4531895"/>
            <a:ext cx="5096890" cy="1660358"/>
          </a:xfrm>
          <a:prstGeom prst="rect">
            <a:avLst/>
          </a:prstGeom>
        </p:spPr>
      </p:pic>
      <p:pic>
        <p:nvPicPr>
          <p:cNvPr id="8" name="图片 7"/>
          <p:cNvPicPr/>
          <p:nvPr/>
        </p:nvPicPr>
        <p:blipFill>
          <a:blip r:embed="rId4"/>
          <a:stretch>
            <a:fillRect/>
          </a:stretch>
        </p:blipFill>
        <p:spPr>
          <a:xfrm>
            <a:off x="5670884" y="1764633"/>
            <a:ext cx="3328737" cy="4510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023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780549"/>
            <a:ext cx="9144000" cy="980059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219060" y="264694"/>
            <a:ext cx="5673013" cy="757989"/>
          </a:xfrm>
        </p:spPr>
        <p:txBody>
          <a:bodyPr anchor="ctr"/>
          <a:lstStyle/>
          <a:p>
            <a:pPr lvl="0"/>
            <a:r>
              <a:rPr lang="en-GB" sz="3600" dirty="0" smtClean="0"/>
              <a:t>CMA Status</a:t>
            </a:r>
            <a:endParaRPr lang="en-GB" sz="3600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60422" y="1396402"/>
            <a:ext cx="8285746" cy="150521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altLang="zh-CN" sz="2000" dirty="0" smtClean="0"/>
              <a:t>CMA replicate EUMETSAT RAC product </a:t>
            </a:r>
          </a:p>
          <a:p>
            <a:pPr lvl="1">
              <a:lnSpc>
                <a:spcPct val="150000"/>
              </a:lnSpc>
            </a:pPr>
            <a:r>
              <a:rPr lang="en-GB" altLang="zh-CN" sz="1800" dirty="0" smtClean="0"/>
              <a:t>Continue using our Shell script</a:t>
            </a:r>
          </a:p>
          <a:p>
            <a:pPr lvl="1">
              <a:lnSpc>
                <a:spcPct val="150000"/>
              </a:lnSpc>
            </a:pPr>
            <a:r>
              <a:rPr lang="en-GB" altLang="zh-CN" sz="1800" dirty="0" smtClean="0"/>
              <a:t>Get and Put</a:t>
            </a:r>
          </a:p>
          <a:p>
            <a:pPr lvl="1">
              <a:lnSpc>
                <a:spcPct val="150000"/>
              </a:lnSpc>
            </a:pPr>
            <a:r>
              <a:rPr lang="en-GB" altLang="zh-CN" sz="1800" dirty="0" smtClean="0"/>
              <a:t>Why?</a:t>
            </a:r>
          </a:p>
          <a:p>
            <a:pPr lvl="2">
              <a:lnSpc>
                <a:spcPct val="150000"/>
              </a:lnSpc>
            </a:pPr>
            <a:r>
              <a:rPr lang="en-GB" altLang="zh-CN" sz="1400" dirty="0" smtClean="0"/>
              <a:t>Replicated remote file has already integrated in CMA GSICS data preparation software in operation mode</a:t>
            </a:r>
          </a:p>
          <a:p>
            <a:pPr lvl="2">
              <a:lnSpc>
                <a:spcPct val="150000"/>
              </a:lnSpc>
            </a:pPr>
            <a:r>
              <a:rPr lang="en-GB" altLang="zh-CN" sz="1400" dirty="0" smtClean="0"/>
              <a:t>Routine job, runs 1 daily</a:t>
            </a:r>
          </a:p>
          <a:p>
            <a:pPr lvl="2">
              <a:lnSpc>
                <a:spcPct val="150000"/>
              </a:lnSpc>
            </a:pPr>
            <a:r>
              <a:rPr lang="en-GB" altLang="zh-CN" sz="1400" dirty="0" smtClean="0"/>
              <a:t>Download catalogue can be configured on demand.</a:t>
            </a:r>
          </a:p>
          <a:p>
            <a:pPr lvl="3"/>
            <a:endParaRPr lang="en-US" altLang="zh-CN" sz="1000" dirty="0"/>
          </a:p>
          <a:p>
            <a:pPr lvl="2"/>
            <a:endParaRPr lang="en-US" altLang="zh-CN" sz="1100" dirty="0" smtClean="0">
              <a:solidFill>
                <a:schemeClr val="accent2"/>
              </a:solidFill>
            </a:endParaRPr>
          </a:p>
          <a:p>
            <a:pPr lvl="1"/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742977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219060" y="264694"/>
            <a:ext cx="5673013" cy="757989"/>
          </a:xfrm>
        </p:spPr>
        <p:txBody>
          <a:bodyPr anchor="ctr"/>
          <a:lstStyle/>
          <a:p>
            <a:pPr lvl="0"/>
            <a:r>
              <a:rPr lang="en-GB" sz="3600" dirty="0" smtClean="0"/>
              <a:t>Suggestion</a:t>
            </a:r>
            <a:endParaRPr lang="en-GB" sz="36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60422" y="1396402"/>
            <a:ext cx="8285746" cy="2100777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GB" altLang="zh-CN" sz="2000" dirty="0" smtClean="0"/>
              <a:t>EUMETSAT </a:t>
            </a:r>
            <a:r>
              <a:rPr lang="en-GB" altLang="zh-CN" sz="2000" i="1" dirty="0" smtClean="0"/>
              <a:t>Sync code +XML configuration file </a:t>
            </a:r>
            <a:r>
              <a:rPr lang="en-GB" altLang="zh-CN" sz="2000" dirty="0" smtClean="0"/>
              <a:t>is convenient to users, easy to learn ,deploy, and integrated in local application;</a:t>
            </a:r>
          </a:p>
          <a:p>
            <a:pPr algn="just">
              <a:lnSpc>
                <a:spcPct val="150000"/>
              </a:lnSpc>
            </a:pPr>
            <a:r>
              <a:rPr lang="en-GB" altLang="zh-CN" sz="2000" dirty="0" smtClean="0"/>
              <a:t>CMA recommend for other GDWG members to use it in GPRC for sync RAC product;</a:t>
            </a:r>
          </a:p>
          <a:p>
            <a:pPr algn="just">
              <a:lnSpc>
                <a:spcPct val="150000"/>
              </a:lnSpc>
            </a:pPr>
            <a:r>
              <a:rPr lang="en-GB" altLang="zh-CN" sz="2000" dirty="0" smtClean="0"/>
              <a:t>GDWG Chair make a SYNC GSICS RAC product list;</a:t>
            </a:r>
          </a:p>
          <a:p>
            <a:pPr algn="just">
              <a:lnSpc>
                <a:spcPct val="150000"/>
              </a:lnSpc>
            </a:pPr>
            <a:r>
              <a:rPr lang="en-GB" altLang="zh-CN" sz="2000" dirty="0" smtClean="0"/>
              <a:t>Thanks </a:t>
            </a:r>
            <a:r>
              <a:rPr lang="en-GB" altLang="zh-CN" sz="2000" dirty="0" err="1" smtClean="0"/>
              <a:t>Peter.Miu</a:t>
            </a:r>
            <a:r>
              <a:rPr lang="en-GB" altLang="zh-CN" sz="2000" dirty="0" smtClean="0"/>
              <a:t> (EUMETSAT)’s contribution on Sync code development.</a:t>
            </a:r>
          </a:p>
          <a:p>
            <a:pPr>
              <a:lnSpc>
                <a:spcPct val="150000"/>
              </a:lnSpc>
            </a:pPr>
            <a:endParaRPr lang="en-GB" altLang="zh-CN" sz="1800" dirty="0" smtClean="0"/>
          </a:p>
          <a:p>
            <a:pPr lvl="2"/>
            <a:endParaRPr lang="en-US" altLang="zh-CN" sz="1100" dirty="0" smtClean="0">
              <a:solidFill>
                <a:schemeClr val="accent2"/>
              </a:solidFill>
            </a:endParaRPr>
          </a:p>
          <a:p>
            <a:pPr lvl="1"/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94763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BB25FD9-27DC-4523-A484-31120BF8BAAC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181739" y="439510"/>
            <a:ext cx="5962261" cy="5492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z="3200" dirty="0" smtClean="0">
                <a:solidFill>
                  <a:schemeClr val="tx1"/>
                </a:solidFill>
              </a:rPr>
              <a:t>Thank you for your attention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350963"/>
            <a:ext cx="8229600" cy="47752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GB" sz="2400" b="1" dirty="0" smtClean="0">
                <a:solidFill>
                  <a:schemeClr val="accent2"/>
                </a:solidFill>
              </a:rPr>
              <a:t>WMO GSICS Portal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GB" sz="2400" b="1" dirty="0" smtClean="0">
                <a:solidFill>
                  <a:schemeClr val="accent2"/>
                </a:solidFill>
                <a:hlinkClick r:id="rId3"/>
              </a:rPr>
              <a:t>http://gsics.wmo.int</a:t>
            </a:r>
            <a:endParaRPr lang="en-GB" sz="2400" b="1" dirty="0" smtClean="0">
              <a:solidFill>
                <a:schemeClr val="accent2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endParaRPr lang="en-GB" sz="2400" b="1" dirty="0" smtClean="0">
              <a:solidFill>
                <a:schemeClr val="accent2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GB" sz="2400" b="1" dirty="0" smtClean="0">
                <a:solidFill>
                  <a:schemeClr val="accent2"/>
                </a:solidFill>
              </a:rPr>
              <a:t>GSICS Coordination Centre </a:t>
            </a:r>
            <a:r>
              <a:rPr lang="en-GB" sz="2000" b="1" dirty="0" smtClean="0">
                <a:solidFill>
                  <a:schemeClr val="accent2"/>
                </a:solidFill>
                <a:hlinkClick r:id="rId4"/>
              </a:rPr>
              <a:t>http://www.star.nesdis.noaa.gov/smcd/GCC/index.php</a:t>
            </a:r>
            <a:endParaRPr lang="en-GB" sz="2000" b="1" dirty="0" smtClean="0">
              <a:solidFill>
                <a:schemeClr val="accent2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endParaRPr lang="en-GB" sz="2400" b="1" dirty="0" smtClean="0">
              <a:solidFill>
                <a:schemeClr val="accent2"/>
              </a:solidFill>
            </a:endParaRPr>
          </a:p>
          <a:p>
            <a:pPr algn="ctr" eaLnBrk="1" hangingPunct="1">
              <a:buNone/>
            </a:pPr>
            <a:r>
              <a:rPr lang="en-GB" sz="2400" b="1" dirty="0" smtClean="0">
                <a:solidFill>
                  <a:schemeClr val="accent2"/>
                </a:solidFill>
              </a:rPr>
              <a:t>GSICS Product </a:t>
            </a:r>
            <a:r>
              <a:rPr lang="en-GB" sz="2400" b="1" dirty="0" err="1" smtClean="0">
                <a:solidFill>
                  <a:schemeClr val="accent2"/>
                </a:solidFill>
              </a:rPr>
              <a:t>Catalog</a:t>
            </a:r>
            <a:r>
              <a:rPr lang="en-GB" sz="2400" b="1" dirty="0" smtClean="0">
                <a:solidFill>
                  <a:schemeClr val="accent2"/>
                </a:solidFill>
              </a:rPr>
              <a:t> </a:t>
            </a:r>
            <a:r>
              <a:rPr lang="en-GB" sz="1800" b="1" dirty="0" smtClean="0">
                <a:solidFill>
                  <a:schemeClr val="accent2"/>
                </a:solidFill>
                <a:hlinkClick r:id="rId5"/>
              </a:rPr>
              <a:t>https://www.star.nesdis.noaa.gov/smcd/GCC/ProductCatalog.php</a:t>
            </a:r>
            <a:endParaRPr lang="en-GB" sz="1800" b="1" dirty="0" smtClean="0">
              <a:solidFill>
                <a:schemeClr val="accent2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endParaRPr lang="en-GB" sz="2400" b="1" dirty="0" smtClean="0">
              <a:solidFill>
                <a:schemeClr val="accent2"/>
              </a:solidFill>
              <a:hlinkClick r:id="rId6"/>
            </a:endParaRPr>
          </a:p>
          <a:p>
            <a:pPr algn="ctr" eaLnBrk="1" hangingPunct="1">
              <a:buNone/>
            </a:pPr>
            <a:r>
              <a:rPr lang="en-GB" sz="2400" b="1" dirty="0" smtClean="0">
                <a:solidFill>
                  <a:schemeClr val="accent2"/>
                </a:solidFill>
              </a:rPr>
              <a:t>GSICS Wiki</a:t>
            </a:r>
            <a:endParaRPr lang="en-GB" sz="2400" b="1" dirty="0" smtClean="0">
              <a:solidFill>
                <a:schemeClr val="accent2"/>
              </a:solidFill>
              <a:hlinkClick r:id="rId6"/>
            </a:endParaRPr>
          </a:p>
          <a:p>
            <a:pPr algn="ctr" eaLnBrk="1" hangingPunct="1">
              <a:buNone/>
            </a:pPr>
            <a:r>
              <a:rPr lang="en-GB" sz="2400" b="1" dirty="0" smtClean="0">
                <a:solidFill>
                  <a:schemeClr val="accent2"/>
                </a:solidFill>
                <a:hlinkClick r:id="rId7"/>
              </a:rPr>
              <a:t>http://gsics.atmos.umd.edu/wiki/Home</a:t>
            </a:r>
            <a:endParaRPr lang="en-GB" sz="2400" b="1" dirty="0" smtClean="0">
              <a:solidFill>
                <a:schemeClr val="accent2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endParaRPr lang="en-GB" sz="2400" b="1" dirty="0" smtClean="0">
              <a:solidFill>
                <a:schemeClr val="accent2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endParaRPr lang="en-GB" sz="5400" b="1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2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2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2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2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2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2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32991</TotalTime>
  <Words>297</Words>
  <Application>Microsoft Office PowerPoint</Application>
  <PresentationFormat>全屏显示(4:3)</PresentationFormat>
  <Paragraphs>67</Paragraphs>
  <Slides>7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宋体</vt:lpstr>
      <vt:lpstr>Arial</vt:lpstr>
      <vt:lpstr>Times New Roman</vt:lpstr>
      <vt:lpstr>Wingdings</vt:lpstr>
      <vt:lpstr>Default Design</vt:lpstr>
      <vt:lpstr> Progress in CMA on GSICS Collaboration Servers Synchronisation    </vt:lpstr>
      <vt:lpstr>Agenda</vt:lpstr>
      <vt:lpstr>EUM Sync Code Test</vt:lpstr>
      <vt:lpstr>EUM Sync Code Test</vt:lpstr>
      <vt:lpstr>CMA Status</vt:lpstr>
      <vt:lpstr>Suggestion</vt:lpstr>
      <vt:lpstr>Thank you for your attention</vt:lpstr>
    </vt:vector>
  </TitlesOfParts>
  <Company>NOAA / NESDIS / ORA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GSICS GEO-LEO ATBD</dc:title>
  <dc:subject>SPIE 2009 tALK</dc:subject>
  <dc:creator>Fred Wu</dc:creator>
  <cp:lastModifiedBy>徐喆</cp:lastModifiedBy>
  <cp:revision>897</cp:revision>
  <dcterms:created xsi:type="dcterms:W3CDTF">2004-06-10T15:46:18Z</dcterms:created>
  <dcterms:modified xsi:type="dcterms:W3CDTF">2019-01-23T11:06:04Z</dcterms:modified>
</cp:coreProperties>
</file>