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8"/>
  </p:notesMasterIdLst>
  <p:handoutMasterIdLst>
    <p:handoutMasterId r:id="rId19"/>
  </p:handoutMasterIdLst>
  <p:sldIdLst>
    <p:sldId id="551" r:id="rId2"/>
    <p:sldId id="953" r:id="rId3"/>
    <p:sldId id="951" r:id="rId4"/>
    <p:sldId id="947" r:id="rId5"/>
    <p:sldId id="956" r:id="rId6"/>
    <p:sldId id="954" r:id="rId7"/>
    <p:sldId id="958" r:id="rId8"/>
    <p:sldId id="955" r:id="rId9"/>
    <p:sldId id="945" r:id="rId10"/>
    <p:sldId id="952" r:id="rId11"/>
    <p:sldId id="961" r:id="rId12"/>
    <p:sldId id="962" r:id="rId13"/>
    <p:sldId id="948" r:id="rId14"/>
    <p:sldId id="963" r:id="rId15"/>
    <p:sldId id="964" r:id="rId16"/>
    <p:sldId id="960" r:id="rId17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6837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3673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0508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7346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4180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1018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197853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4689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1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9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952A7"/>
    <a:srgbClr val="A2DADE"/>
    <a:srgbClr val="4E0B55"/>
    <a:srgbClr val="EE2D24"/>
    <a:srgbClr val="FF9900"/>
    <a:srgbClr val="009900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4" autoAdjust="0"/>
    <p:restoredTop sz="85323" autoAdjust="0"/>
  </p:normalViewPr>
  <p:slideViewPr>
    <p:cSldViewPr snapToGrid="0">
      <p:cViewPr>
        <p:scale>
          <a:sx n="66" d="100"/>
          <a:sy n="66" d="100"/>
        </p:scale>
        <p:origin x="1086" y="318"/>
      </p:cViewPr>
      <p:guideLst>
        <p:guide orient="horz" pos="1164"/>
        <p:guide orient="horz" pos="1411"/>
        <p:guide orient="horz" pos="2715"/>
        <p:guide orient="horz" pos="2389"/>
        <p:guide orient="horz" pos="2064"/>
        <p:guide orient="horz" pos="1735"/>
        <p:guide orient="horz" pos="3369"/>
        <p:guide orient="horz" pos="3699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506" y="-78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22 January 2019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7166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22 January 2019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451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3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180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18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53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89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22 January 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5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4004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64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7" indent="0">
              <a:buNone/>
              <a:defRPr sz="2800"/>
            </a:lvl2pPr>
            <a:lvl3pPr marL="913673" indent="0">
              <a:buNone/>
              <a:defRPr sz="2300"/>
            </a:lvl3pPr>
            <a:lvl4pPr marL="1370508" indent="0">
              <a:buNone/>
              <a:defRPr sz="2000"/>
            </a:lvl4pPr>
            <a:lvl5pPr marL="1827346" indent="0">
              <a:buNone/>
              <a:defRPr sz="2000"/>
            </a:lvl5pPr>
            <a:lvl6pPr marL="2284180" indent="0">
              <a:buNone/>
              <a:defRPr sz="2000"/>
            </a:lvl6pPr>
            <a:lvl7pPr marL="2741018" indent="0">
              <a:buNone/>
              <a:defRPr sz="2000"/>
            </a:lvl7pPr>
            <a:lvl8pPr marL="3197853" indent="0">
              <a:buNone/>
              <a:defRPr sz="2000"/>
            </a:lvl8pPr>
            <a:lvl9pPr marL="365468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63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63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212"/>
            <a:ext cx="8915400" cy="618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1220"/>
            <a:ext cx="8915400" cy="55566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64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86" y="1090649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0368"/>
            <a:ext cx="8915400" cy="4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499" y="573707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91366" tIns="45682" rIns="91366" bIns="45682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712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87" r:id="rId3"/>
    <p:sldLayoutId id="2147484078" r:id="rId4"/>
    <p:sldLayoutId id="2147484080" r:id="rId5"/>
    <p:sldLayoutId id="2147484079" r:id="rId6"/>
    <p:sldLayoutId id="2147484088" r:id="rId7"/>
    <p:sldLayoutId id="2147484089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8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67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50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3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359" indent="-2855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2090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5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4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8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5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71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7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7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6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8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5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9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1-U2XDE7J5cHYjksRsZ5WGFVXMyw_hgEz5XG1RG4BoY/edit#gid=17790967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.nesdis.noaa.gov/smcd/GCC/ProductCatalogImage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GSICS Actions Tracker – </a:t>
            </a:r>
            <a:br>
              <a:rPr lang="en-GB" sz="3600" dirty="0" smtClean="0"/>
            </a:br>
            <a:r>
              <a:rPr lang="en-GB" sz="3600" dirty="0" smtClean="0"/>
              <a:t>New Additions and Way forward</a:t>
            </a:r>
            <a:br>
              <a:rPr lang="en-GB" sz="3600" dirty="0" smtClean="0"/>
            </a:br>
            <a:r>
              <a:rPr lang="en-GB" sz="3600" dirty="0" smtClean="0"/>
              <a:t>Thoughts on the GSICS </a:t>
            </a:r>
            <a:r>
              <a:rPr lang="en-GB" sz="3600" dirty="0" smtClean="0"/>
              <a:t>Wiki</a:t>
            </a:r>
            <a:br>
              <a:rPr lang="en-GB" sz="3600" dirty="0" smtClean="0"/>
            </a:br>
            <a:r>
              <a:rPr lang="en-GB" sz="3600" dirty="0" smtClean="0"/>
              <a:t>GSICS Product </a:t>
            </a:r>
            <a:r>
              <a:rPr lang="en-GB" sz="3600" dirty="0" err="1" smtClean="0"/>
              <a:t>Catlog</a:t>
            </a:r>
            <a:r>
              <a:rPr lang="en-GB" sz="3600" dirty="0" smtClean="0"/>
              <a:t> Prototype</a:t>
            </a:r>
            <a:endParaRPr lang="en-GB" sz="3600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199213" y="4429125"/>
            <a:ext cx="7555043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Manik Bali, Lori </a:t>
            </a:r>
            <a:r>
              <a:rPr lang="en-US" dirty="0" smtClean="0">
                <a:solidFill>
                  <a:schemeClr val="accent1"/>
                </a:solidFill>
              </a:rPr>
              <a:t>Brown </a:t>
            </a:r>
            <a:r>
              <a:rPr lang="en-US" dirty="0" err="1" smtClean="0">
                <a:solidFill>
                  <a:schemeClr val="accent1"/>
                </a:solidFill>
              </a:rPr>
              <a:t>nd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Lawrence </a:t>
            </a:r>
            <a:r>
              <a:rPr lang="en-US" dirty="0">
                <a:solidFill>
                  <a:schemeClr val="accent1"/>
                </a:solidFill>
              </a:rPr>
              <a:t>E. Flynn 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sz="1600" b="0" dirty="0" smtClean="0">
                <a:solidFill>
                  <a:srgbClr val="002060"/>
                </a:solidFill>
              </a:rPr>
              <a:t>GDWG  </a:t>
            </a:r>
            <a:r>
              <a:rPr lang="en-US" sz="1600" b="0" dirty="0" err="1" smtClean="0">
                <a:solidFill>
                  <a:srgbClr val="002060"/>
                </a:solidFill>
              </a:rPr>
              <a:t>Webmeeting</a:t>
            </a:r>
            <a:r>
              <a:rPr lang="en-US" sz="1600" b="0" dirty="0" smtClean="0">
                <a:solidFill>
                  <a:srgbClr val="002060"/>
                </a:solidFill>
              </a:rPr>
              <a:t>, 1/23/2019</a:t>
            </a:r>
            <a:endParaRPr lang="en-US" sz="16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AE32-72FE-4364-9526-9C500657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46212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Summary of New Additions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48DDAE-C929-4A5E-AE36-E0C2C6843230}"/>
              </a:ext>
            </a:extLst>
          </p:cNvPr>
          <p:cNvSpPr txBox="1">
            <a:spLocks/>
          </p:cNvSpPr>
          <p:nvPr/>
        </p:nvSpPr>
        <p:spPr>
          <a:xfrm>
            <a:off x="152401" y="1267746"/>
            <a:ext cx="9753599" cy="139224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45845-0DC6-460B-AEE6-293BC5B42F5F}"/>
              </a:ext>
            </a:extLst>
          </p:cNvPr>
          <p:cNvSpPr txBox="1"/>
          <p:nvPr/>
        </p:nvSpPr>
        <p:spPr>
          <a:xfrm>
            <a:off x="223684" y="941175"/>
            <a:ext cx="96110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Added new buttons. Each GSICS Meeting has a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Direct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extraction of Actions/Recommendations and Decisions from from google document without any human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Added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new Tabs on the Excel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Added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the ability to import actions from Wiki Page and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Webpages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New Parser has been developed to extract actions from GSICS EP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Activtehyperlink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button has been re-integrated into the new Tracker Sheet to add hyperlink( To n extent this has reduced the column width)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Done tests with reducing columns , should be operational coming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yer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Demo: Google is not Available in China however import from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Zoho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to google sheet has been  successfully tested.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GB" altLang="en-US" sz="1800" dirty="0">
                <a:solidFill>
                  <a:schemeClr val="tx1"/>
                </a:solidFill>
                <a:latin typeface="+mn-lt"/>
                <a:hlinkClick r:id="rId2"/>
              </a:rPr>
              <a:t>https://docs.google.com/spreadsheets/d/11-U2XDE7J5cHYjksRsZ5WGFVXMyw_hgEz5XG1RG4BoY/edit#gid=1779096712</a:t>
            </a:r>
            <a:endParaRPr lang="en-GB" alt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09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requirements after first 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806" y="2197510"/>
            <a:ext cx="6091084" cy="213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4939"/>
            <a:ext cx="859141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26282A"/>
                </a:solidFill>
                <a:latin typeface="Helvetica Neue"/>
              </a:rPr>
              <a:t>a) Behaviors of Action/Recommendation/Decision (ARD) extraction buttons</a:t>
            </a:r>
            <a:br>
              <a:rPr lang="en-US" sz="1800" b="0" dirty="0">
                <a:solidFill>
                  <a:srgbClr val="26282A"/>
                </a:solidFill>
                <a:latin typeface="Helvetica Neue"/>
              </a:rPr>
            </a:br>
            <a:endParaRPr lang="en-US" sz="18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When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 clicked "Extract Annual Meeting ARD" button to read 2017 GDWG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actions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, a pop-up message which says "script is ongoing" is shown, but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nothing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seems to be changed on the GDWG sheet. On the other hand, new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action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information columns were added when I clicked "Extract Web Meeting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ARD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". </a:t>
            </a:r>
            <a:br>
              <a:rPr lang="en-US" sz="1400" b="0" dirty="0">
                <a:solidFill>
                  <a:srgbClr val="26282A"/>
                </a:solidFill>
                <a:latin typeface="Helvetica Neue"/>
              </a:rPr>
            </a:br>
            <a:endParaRPr lang="en-US" sz="14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I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remember your information at the GDWG Web meeting last November that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existing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information on the Action Sheet is overwritten when we click the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ARD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buttons. As I often update the sheet (e.g. addition of action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completion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dates), I asked you not to delete existing information. Nothing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happened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this time, so can we assume that the issue was solved? Or does it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means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that the script does not work properly?</a:t>
            </a:r>
            <a:br>
              <a:rPr lang="en-US" sz="1400" b="0" dirty="0">
                <a:solidFill>
                  <a:srgbClr val="26282A"/>
                </a:solidFill>
                <a:latin typeface="Helvetica Neue"/>
              </a:rPr>
            </a:br>
            <a:endParaRPr lang="en-US" sz="14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 prefer to the behavior of "Extract Web Meeting ARD" button because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 existing </a:t>
            </a:r>
            <a:r>
              <a:rPr lang="en-US" sz="1400" b="0" dirty="0">
                <a:solidFill>
                  <a:srgbClr val="26282A"/>
                </a:solidFill>
                <a:latin typeface="Helvetica Neue"/>
              </a:rPr>
              <a:t>information remains (even though we have to delete duplicated old </a:t>
            </a:r>
            <a:r>
              <a:rPr lang="en-US" sz="1400" b="0" dirty="0" smtClean="0">
                <a:solidFill>
                  <a:srgbClr val="26282A"/>
                </a:solidFill>
                <a:latin typeface="Helvetica Neue"/>
              </a:rPr>
              <a:t>information).</a:t>
            </a:r>
          </a:p>
          <a:p>
            <a:endParaRPr lang="en-US" sz="1400" b="0" dirty="0">
              <a:solidFill>
                <a:srgbClr val="26282A"/>
              </a:solidFill>
              <a:latin typeface="Helvetica Neue"/>
            </a:endParaRPr>
          </a:p>
          <a:p>
            <a:r>
              <a:rPr lang="en-US" sz="1400" i="1" dirty="0" smtClean="0">
                <a:solidFill>
                  <a:srgbClr val="3333FF"/>
                </a:solidFill>
                <a:latin typeface="Helvetica Neue"/>
              </a:rPr>
              <a:t>Problem has been addressed and feedback is sought on the actions of the 2018. Over </a:t>
            </a:r>
            <a:r>
              <a:rPr lang="en-US" sz="1400" i="1" dirty="0" err="1" smtClean="0">
                <a:solidFill>
                  <a:srgbClr val="3333FF"/>
                </a:solidFill>
                <a:latin typeface="Helvetica Neue"/>
              </a:rPr>
              <a:t>writting</a:t>
            </a:r>
            <a:r>
              <a:rPr lang="en-US" sz="1400" i="1" dirty="0" smtClean="0">
                <a:solidFill>
                  <a:srgbClr val="3333FF"/>
                </a:solidFill>
                <a:latin typeface="Helvetica Neue"/>
              </a:rPr>
              <a:t> and duplication has also been addressed. Please provide feedback. </a:t>
            </a:r>
          </a:p>
          <a:p>
            <a:endParaRPr lang="en-US" sz="1400" b="0" dirty="0" smtClean="0">
              <a:solidFill>
                <a:srgbClr val="26282A"/>
              </a:solidFill>
              <a:latin typeface="Helvetica Neue"/>
            </a:endParaRPr>
          </a:p>
          <a:p>
            <a:r>
              <a:rPr lang="en-US" sz="1800" b="0" dirty="0" smtClean="0">
                <a:solidFill>
                  <a:srgbClr val="26282A"/>
                </a:solidFill>
                <a:latin typeface="Helvetica Neue"/>
              </a:rPr>
              <a:t>b</a:t>
            </a:r>
            <a:r>
              <a:rPr lang="en-US" sz="1800" b="0" dirty="0">
                <a:solidFill>
                  <a:srgbClr val="26282A"/>
                </a:solidFill>
                <a:latin typeface="Helvetica Neue"/>
              </a:rPr>
              <a:t>) Integrating all actions to one </a:t>
            </a:r>
            <a:r>
              <a:rPr lang="en-US" sz="1800" b="0" dirty="0" smtClean="0">
                <a:solidFill>
                  <a:srgbClr val="26282A"/>
                </a:solidFill>
                <a:latin typeface="Helvetica Neue"/>
              </a:rPr>
              <a:t>sheet</a:t>
            </a:r>
          </a:p>
          <a:p>
            <a:r>
              <a:rPr lang="en-US" sz="1800" b="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sz="1800" b="0" dirty="0" smtClean="0">
                <a:solidFill>
                  <a:srgbClr val="26282A"/>
                </a:solidFill>
                <a:latin typeface="Helvetica Neue"/>
              </a:rPr>
              <a:t>    </a:t>
            </a:r>
            <a:r>
              <a:rPr lang="en-US" sz="1500" i="1" dirty="0" smtClean="0">
                <a:solidFill>
                  <a:srgbClr val="3333FF"/>
                </a:solidFill>
                <a:latin typeface="Helvetica Neue"/>
              </a:rPr>
              <a:t>A </a:t>
            </a:r>
            <a:r>
              <a:rPr lang="en-US" sz="1500" i="1" dirty="0" err="1" smtClean="0">
                <a:solidFill>
                  <a:srgbClr val="3333FF"/>
                </a:solidFill>
                <a:latin typeface="Helvetica Neue"/>
              </a:rPr>
              <a:t>yearwise</a:t>
            </a:r>
            <a:r>
              <a:rPr lang="en-US" sz="1500" i="1" dirty="0" smtClean="0">
                <a:solidFill>
                  <a:srgbClr val="3333FF"/>
                </a:solidFill>
                <a:latin typeface="Helvetica Neue"/>
              </a:rPr>
              <a:t> ‘All Action is published on the webpage. Backend remains split into various subgroups to allow experts .  Feedback is sought can combine all actions into one as well but then action ids of previous year needs to be harmonized with the latest version of Action ID</a:t>
            </a:r>
            <a:r>
              <a:rPr lang="en-US" sz="1500" b="0" dirty="0">
                <a:solidFill>
                  <a:srgbClr val="26282A"/>
                </a:solidFill>
                <a:latin typeface="Helvetica Neue"/>
              </a:rPr>
              <a:t/>
            </a:r>
            <a:br>
              <a:rPr lang="en-US" sz="1500" b="0" dirty="0">
                <a:solidFill>
                  <a:srgbClr val="26282A"/>
                </a:solidFill>
                <a:latin typeface="Helvetica Neue"/>
              </a:rPr>
            </a:br>
            <a:endParaRPr lang="en-US" sz="1800" b="0" i="0" dirty="0">
              <a:solidFill>
                <a:srgbClr val="26282A"/>
              </a:solidFill>
              <a:effectLst/>
              <a:latin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6100370"/>
            <a:ext cx="832663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Feedback  </a:t>
            </a:r>
          </a:p>
          <a:p>
            <a:r>
              <a:rPr lang="en-US" sz="1600" dirty="0" smtClean="0"/>
              <a:t>  is sought round the year to help improve the system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743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Status of GSICS Wiki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" y="904686"/>
            <a:ext cx="988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Due to changes in NOAA IT Security policy the GSICS Wiki was re-located to UMD Campus.  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594"/>
            <a:ext cx="9906000" cy="4516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8" y="6284581"/>
            <a:ext cx="9906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 situated  3 Miles from NOAA inside UMD Campus on a m/c  shared with AOMSUC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84571" y="5475448"/>
            <a:ext cx="767443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ESSIC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47700" y="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4587" y="1112536"/>
            <a:ext cx="8448513" cy="1392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A new Google based Action Tracker has been setup at NOAA.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action tracker utilizes key features of the google sheets ( versioning, projects)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Tracker is fast and efficient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New features have been added to the tracker that streamline generated actions.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Utilizes the new Action naming convention.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New categories of actions have been created ( such as lunar, EP, Recommendation, Decisions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Propose to migrate wiki from UMD to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AE</a:t>
            </a: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4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647700" y="198612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Ideas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657" y="1269176"/>
            <a:ext cx="55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https://www.a2hosting.com/lamp-hosting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757" y="1638508"/>
            <a:ext cx="8379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A2 hosting is a enterprise that can provides h/w support to host GSICS Wiki 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Cost Effective and assured uptime.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We woul</a:t>
            </a:r>
            <a:r>
              <a:rPr lang="en-US" sz="2000" b="0" dirty="0" smtClean="0">
                <a:solidFill>
                  <a:schemeClr val="tx1"/>
                </a:solidFill>
              </a:rPr>
              <a:t>d use the gsics.net domain or can even use the </a:t>
            </a:r>
            <a:r>
              <a:rPr lang="en-US" sz="2000" b="0" dirty="0" err="1" smtClean="0">
                <a:solidFill>
                  <a:schemeClr val="tx1"/>
                </a:solidFill>
              </a:rPr>
              <a:t>umd</a:t>
            </a:r>
            <a:r>
              <a:rPr lang="en-US" sz="2000" b="0" dirty="0" smtClean="0">
                <a:solidFill>
                  <a:schemeClr val="tx1"/>
                </a:solidFill>
              </a:rPr>
              <a:t> domain.</a:t>
            </a:r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757" y="3940481"/>
            <a:ext cx="837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Low overheads as the Wiki would be on Virtual Cloud in a few months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However-&gt; Hyperlinks to be updated</a:t>
            </a: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657" y="3543547"/>
            <a:ext cx="55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Overheads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GSICS Product Catalog 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12429"/>
            <a:ext cx="164465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GSICS THREDDS SERVER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50534" y="1683653"/>
            <a:ext cx="2554514" cy="22467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IDL Scripts that plot the </a:t>
            </a:r>
          </a:p>
          <a:p>
            <a:r>
              <a:rPr lang="en-US" sz="2000" dirty="0" smtClean="0"/>
              <a:t>Standard Scene bias and Corrected bias w.r.t standard reference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49220" y="1796876"/>
            <a:ext cx="2554514" cy="16312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Uncorrected and Corrected biases charts displayed on the Product Catalog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1714954" y="2226467"/>
            <a:ext cx="1635580" cy="138758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Bash Script Downloads the products</a:t>
            </a:r>
            <a:endParaRPr lang="en-US" sz="1500" dirty="0"/>
          </a:p>
        </p:txBody>
      </p:sp>
      <p:sp>
        <p:nvSpPr>
          <p:cNvPr id="8" name="Right Arrow 7"/>
          <p:cNvSpPr/>
          <p:nvPr/>
        </p:nvSpPr>
        <p:spPr>
          <a:xfrm>
            <a:off x="5920470" y="2107460"/>
            <a:ext cx="1428750" cy="162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Charts Copied to server</a:t>
            </a:r>
            <a:endParaRPr lang="en-US" sz="1600" dirty="0"/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219529" y="4330918"/>
            <a:ext cx="887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https://www.star.nesdis.noaa.gov/smcd/GCC/ProductCatalogImages.php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5294588"/>
            <a:ext cx="803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Compliments </a:t>
            </a:r>
            <a:r>
              <a:rPr lang="en-US" sz="2400" smtClean="0">
                <a:solidFill>
                  <a:schemeClr val="tx1"/>
                </a:solidFill>
              </a:rPr>
              <a:t>the Plotting Tool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Charts for RAC and NRT available each day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47700" y="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22" y="1177633"/>
            <a:ext cx="6674156" cy="47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3D4977-4D97-4600-9BB0-532C084F1ABE}"/>
              </a:ext>
            </a:extLst>
          </p:cNvPr>
          <p:cNvSpPr txBox="1">
            <a:spLocks/>
          </p:cNvSpPr>
          <p:nvPr/>
        </p:nvSpPr>
        <p:spPr bwMode="auto">
          <a:xfrm>
            <a:off x="573958" y="1614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7D3B20-A45F-4AF1-9540-CCE638420A0F}"/>
              </a:ext>
            </a:extLst>
          </p:cNvPr>
          <p:cNvSpPr txBox="1">
            <a:spLocks/>
          </p:cNvSpPr>
          <p:nvPr/>
        </p:nvSpPr>
        <p:spPr>
          <a:xfrm>
            <a:off x="573958" y="1067688"/>
            <a:ext cx="9228666" cy="4893263"/>
          </a:xfrm>
          <a:prstGeom prst="rect">
            <a:avLst/>
          </a:prstGeom>
        </p:spPr>
        <p:txBody>
          <a:bodyPr lIns="91419" tIns="45709" rIns="91419" bIns="45709">
            <a:normAutofit fontScale="92500" lnSpcReduction="10000"/>
          </a:bodyPr>
          <a:lstStyle/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633" lvl="1" indent="-342900" defTabSz="914192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Cloud Solution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Action Tracker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Added to the Action 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Cloud Account for GSICS members at UMD 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 migrate GSICS Wiki to 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ESSIC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GSICS Product Catalog Prototype</a:t>
            </a:r>
            <a:endParaRPr lang="en-US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Discussion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43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7943" y="903668"/>
            <a:ext cx="9586065" cy="5357645"/>
          </a:xfrm>
          <a:prstGeom prst="rect">
            <a:avLst/>
          </a:prstGeom>
        </p:spPr>
        <p:txBody>
          <a:bodyPr/>
          <a:lstStyle/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Each year actions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are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generated in GSICS community.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actions were previously monitored on the GSICS Wiki Page</a:t>
            </a: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 the years activity in GSICS has increased as has the number of Actions generated in GSICS Annual, EP, UW and group and subgroup meetings.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GRWG placed a request to GCC-NOAA-GDWG to provide an alternative to the wiki actions page. Features that were requested.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Fast search.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Action writing.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updating.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to understand layout.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New Category of actions ( For example, Lunar, Recommendation, Decision)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Some level of automation.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654" y="6127508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Big Thank you to Tim </a:t>
            </a:r>
            <a:r>
              <a:rPr lang="en-US" sz="1400" dirty="0" err="1" smtClean="0"/>
              <a:t>Hewison</a:t>
            </a:r>
            <a:r>
              <a:rPr lang="en-US" sz="1400" dirty="0" smtClean="0"/>
              <a:t> and Masaya Takahashi for posting requirements and testing the existing tool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162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multiple u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multiple us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80232" y="2973072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60427" y="3039686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77" y="2257224"/>
            <a:ext cx="2555391" cy="195406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28868" y="1853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Approach - Google Cloud + Web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636" y="2330757"/>
            <a:ext cx="2597514" cy="1982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257224"/>
            <a:ext cx="2300244" cy="212966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978526" y="2834600"/>
            <a:ext cx="185946" cy="20508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3" y="1267630"/>
            <a:ext cx="5264727" cy="3214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283"/>
            <a:ext cx="3501725" cy="32420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35081" y="2729305"/>
            <a:ext cx="872836" cy="4156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654" y="5084656"/>
            <a:ext cx="7602692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Automatically reads the Annual Meeting report </a:t>
            </a:r>
            <a:r>
              <a:rPr lang="en-US" sz="1400" dirty="0" err="1" smtClean="0"/>
              <a:t>Goodle</a:t>
            </a:r>
            <a:r>
              <a:rPr lang="en-US" sz="1400" dirty="0" smtClean="0"/>
              <a:t> Doc  and extracts Actions/Recommendations/Decisions and puts them onto Google Sheet ( Direct Reduction of Overhead by 50% as compared to Wiki)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-41479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How to Use the Action Tracker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519"/>
            <a:ext cx="9906000" cy="4988962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654" y="592348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28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878773"/>
            <a:ext cx="9906000" cy="5272818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86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773"/>
            <a:ext cx="9906000" cy="5377543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new feature to extract Actions from Wiki page has been added and tested successfully.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887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Use the Action Tracker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1" y="780353"/>
            <a:ext cx="9753599" cy="1392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creates a google Sheet for each type of action being tracked. The Sheet link is shared among GSICS members.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The actions are grouped into pages by year, each different type viewable on a separate tab. The content of the tables on the tabs are sortable and searchable.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If users need to add hyperlinks to any action sheet, users should use the ‘Activate Hyperlink’ button to activate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on the google sheet to activate </a:t>
            </a:r>
            <a:r>
              <a:rPr lang="en-GB" altLang="en-US" sz="2000" dirty="0" err="1" smtClean="0">
                <a:solidFill>
                  <a:schemeClr val="tx1"/>
                </a:solidFill>
                <a:latin typeface="Arial" charset="0"/>
              </a:rPr>
              <a:t>ithe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 hyperlink on the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Action Tracker website.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When users’ changes are saved, they are dynamically updated onto the correct Action Tracker page.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1031" y="5711233"/>
            <a:ext cx="714159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Always Use Actions/Recommendations/Decisions ID’s correctly  (</a:t>
            </a:r>
            <a:r>
              <a:rPr lang="en-US" sz="1400" dirty="0" err="1" smtClean="0"/>
              <a:t>Eg</a:t>
            </a:r>
            <a:r>
              <a:rPr lang="en-US" sz="1400" dirty="0" smtClean="0"/>
              <a:t> 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/>
              <a:t>A.GDWG.2017.5a.8</a:t>
            </a:r>
            <a:r>
              <a:rPr lang="en-US" sz="1400" b="0" dirty="0"/>
              <a:t> 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4382317"/>
            <a:ext cx="2028825" cy="2257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548" y="4382317"/>
            <a:ext cx="795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A.GroupID.YYYY.sessionID.Action</a:t>
            </a:r>
            <a:r>
              <a:rPr lang="en-US" sz="1600" dirty="0" smtClean="0">
                <a:solidFill>
                  <a:schemeClr val="tx1"/>
                </a:solidFill>
              </a:rPr>
              <a:t> number (Actions )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D.GroupID.YYYY.sessionID.Decision</a:t>
            </a:r>
            <a:r>
              <a:rPr lang="en-US" sz="1600" dirty="0" smtClean="0">
                <a:solidFill>
                  <a:schemeClr val="tx1"/>
                </a:solidFill>
              </a:rPr>
              <a:t> number (Decisions )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R.GroupID.YYYY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sessionID.Reccomendation</a:t>
            </a:r>
            <a:r>
              <a:rPr lang="en-US" sz="1600" dirty="0" smtClean="0">
                <a:solidFill>
                  <a:schemeClr val="tx1"/>
                </a:solidFill>
              </a:rPr>
              <a:t> number (Recommendations 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163461</TotalTime>
  <Words>789</Words>
  <Application>Microsoft Office PowerPoint</Application>
  <PresentationFormat>A4 Paper (210x297 mm)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</vt:lpstr>
      <vt:lpstr>Helvetica Neue</vt:lpstr>
      <vt:lpstr>Tahoma</vt:lpstr>
      <vt:lpstr>Times New Roman</vt:lpstr>
      <vt:lpstr>Office Theme</vt:lpstr>
      <vt:lpstr>GSICS Actions Tracker –  New Additions and Way forward Thoughts on the GSICS Wiki GSICS Product Catlog Prototype</vt:lpstr>
      <vt:lpstr>PowerPoint Presentation</vt:lpstr>
      <vt:lpstr>Introduction</vt:lpstr>
      <vt:lpstr>PowerPoint Presentation</vt:lpstr>
      <vt:lpstr>Au</vt:lpstr>
      <vt:lpstr>New Features</vt:lpstr>
      <vt:lpstr>New Features</vt:lpstr>
      <vt:lpstr>New Features</vt:lpstr>
      <vt:lpstr>How to Use the Action Tracker</vt:lpstr>
      <vt:lpstr>PowerPoint Presentation</vt:lpstr>
      <vt:lpstr>New requirements after first use</vt:lpstr>
      <vt:lpstr>Status of GSICS Wiki</vt:lpstr>
      <vt:lpstr>PowerPoint Presentation</vt:lpstr>
      <vt:lpstr>PowerPoint Presentation</vt:lpstr>
      <vt:lpstr>New GSICS Product Catalog Prototype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5515</cp:revision>
  <cp:lastPrinted>2006-03-06T14:11:17Z</cp:lastPrinted>
  <dcterms:created xsi:type="dcterms:W3CDTF">2010-09-10T00:53:07Z</dcterms:created>
  <dcterms:modified xsi:type="dcterms:W3CDTF">2019-01-23T00:45:43Z</dcterms:modified>
</cp:coreProperties>
</file>