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5"/>
  </p:notesMasterIdLst>
  <p:handoutMasterIdLst>
    <p:handoutMasterId r:id="rId6"/>
  </p:handoutMasterIdLst>
  <p:sldIdLst>
    <p:sldId id="640" r:id="rId2"/>
    <p:sldId id="635" r:id="rId3"/>
    <p:sldId id="637" r:id="rId4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D60093"/>
    <a:srgbClr val="009900"/>
    <a:srgbClr val="FF00FF"/>
    <a:srgbClr val="EE2D24"/>
    <a:srgbClr val="FF9900"/>
    <a:srgbClr val="A2DADE"/>
    <a:srgbClr val="4E0B55"/>
    <a:srgbClr val="C7A775"/>
    <a:srgbClr val="00B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4" autoAdjust="0"/>
    <p:restoredTop sz="90110" autoAdjust="0"/>
  </p:normalViewPr>
  <p:slideViewPr>
    <p:cSldViewPr snapToGrid="0">
      <p:cViewPr varScale="1">
        <p:scale>
          <a:sx n="104" d="100"/>
          <a:sy n="104" d="100"/>
        </p:scale>
        <p:origin x="1194" y="96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490" y="-96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05 May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3646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05 May 2019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720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43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74" y="109063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42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74" y="109063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74" y="109063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42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" y="6488115"/>
            <a:ext cx="6272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aseline="0" dirty="0" smtClean="0">
                <a:solidFill>
                  <a:schemeClr val="tx1"/>
                </a:solidFill>
              </a:rPr>
              <a:t>Follow-up GSICS Annual Meeting 2019, </a:t>
            </a:r>
            <a:r>
              <a:rPr lang="en-GB" baseline="0" dirty="0" err="1" smtClean="0">
                <a:solidFill>
                  <a:schemeClr val="tx1"/>
                </a:solidFill>
              </a:rPr>
              <a:t>Frascati</a:t>
            </a:r>
            <a:r>
              <a:rPr lang="en-GB" baseline="0" dirty="0" smtClean="0">
                <a:solidFill>
                  <a:schemeClr val="tx1"/>
                </a:solidFill>
              </a:rPr>
              <a:t>, Italy</a:t>
            </a:r>
            <a:endParaRPr lang="en-GB" baseline="0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695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Home/GEOLEOIRCollocationIntermediatedata" TargetMode="External"/><Relationship Id="rId2" Type="http://schemas.openxmlformats.org/officeDocument/2006/relationships/hyperlink" Target="http://gsics.atmos.umd.edu/bin/view/Home/LEOnetCDFSourcedatas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sics.atmos.umd.edu/bin/view/Development/Microwave-Deliverable" TargetMode="External"/><Relationship Id="rId4" Type="http://schemas.openxmlformats.org/officeDocument/2006/relationships/hyperlink" Target="http://gsics.atmos.umd.edu/bin/view/Home/SRFnetC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pub/Development/AnnualMeeting2019/3s_BaliTakahashi_DeliverablesAndServerUpgrade.pptx" TargetMode="External"/><Relationship Id="rId2" Type="http://schemas.openxmlformats.org/officeDocument/2006/relationships/hyperlink" Target="http://gsics.atmos.umd.edu/pub/Development/AnnualMeeting2019/3a_Flynn_GSICS-2019_Annual_Meeting_GCC_Report_D5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atmos.umd.edu/pub/Development/AnnualMeeting2019/5w_WIGOS-IinterCalibrationProducts-MWI_v1.2.pptx" TargetMode="External"/><Relationship Id="rId5" Type="http://schemas.openxmlformats.org/officeDocument/2006/relationships/hyperlink" Target="http://gsics.atmos.umd.edu/pub/Development/AnnualMeeting2019/10d_manik_Actions_Tracker_wiki.pptx" TargetMode="External"/><Relationship Id="rId4" Type="http://schemas.openxmlformats.org/officeDocument/2006/relationships/hyperlink" Target="http://gsics.atmos.umd.edu/pub/Development/AnnualMeeting2019/5t_wigos_session_2019_annual_v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2597"/>
            <a:ext cx="9410700" cy="1203767"/>
          </a:xfrm>
          <a:solidFill>
            <a:srgbClr val="92D05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Product outreach/promotion of new GSICS Products/Deliverables and updates of GSICS Product Catalog</a:t>
            </a:r>
            <a:b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494" y="5258814"/>
            <a:ext cx="7571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Carlito"/>
              </a:rPr>
              <a:t>A.GCC.2019.3s.1: GCC ( Manik Bali) to provide a detailed list of entities that can be classified as potential deliverables to the GSICS </a:t>
            </a:r>
            <a:r>
              <a:rPr lang="en-US" sz="1000" dirty="0" smtClean="0">
                <a:solidFill>
                  <a:srgbClr val="FF0000"/>
                </a:solidFill>
                <a:latin typeface="Carlito"/>
              </a:rPr>
              <a:t>community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680494" y="1938761"/>
            <a:ext cx="88454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Carlito"/>
              </a:rPr>
              <a:t>Two presentations were combined in this single presentation. First Manik Bali described the GSICS deliverables. He then shared a proposed GSICS deliverable acceptance criterion. Four pending deliverables are:  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dirty="0">
                <a:solidFill>
                  <a:srgbClr val="000000"/>
                </a:solidFill>
                <a:latin typeface="Carlito"/>
              </a:rPr>
              <a:t>Hyperspectral Reference Radiance in </a:t>
            </a:r>
            <a:r>
              <a:rPr lang="en-US" sz="1200" b="0" dirty="0" err="1">
                <a:solidFill>
                  <a:srgbClr val="000000"/>
                </a:solidFill>
                <a:latin typeface="Carlito"/>
              </a:rPr>
              <a:t>NetCDF</a:t>
            </a:r>
            <a:r>
              <a:rPr lang="en-US" sz="1200" b="0" dirty="0">
                <a:solidFill>
                  <a:srgbClr val="000000"/>
                </a:solidFill>
                <a:latin typeface="Carlito"/>
              </a:rPr>
              <a:t> format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dirty="0">
                <a:solidFill>
                  <a:srgbClr val="000000"/>
                </a:solidFill>
                <a:latin typeface="Carlito"/>
              </a:rPr>
              <a:t>By Masaya Takahashi (JMA)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b="0" u="sng" dirty="0">
                <a:solidFill>
                  <a:srgbClr val="0000FF"/>
                </a:solidFill>
                <a:latin typeface="Carlito"/>
                <a:hlinkClick r:id="rId2"/>
              </a:rPr>
              <a:t>http://gsics.atmos.umd.edu/bin/view/Home/LEOnetCDFSourcedataset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200" b="0" dirty="0">
                <a:solidFill>
                  <a:srgbClr val="000000"/>
                </a:solidFill>
                <a:latin typeface="Carlito"/>
              </a:rPr>
              <a:t>GEO-LEO Intermediate Collocation (</a:t>
            </a:r>
            <a:r>
              <a:rPr lang="en-US" sz="1200" b="0" dirty="0" err="1">
                <a:solidFill>
                  <a:srgbClr val="000000"/>
                </a:solidFill>
                <a:latin typeface="Carlito"/>
              </a:rPr>
              <a:t>Himawari</a:t>
            </a:r>
            <a:r>
              <a:rPr lang="en-US" sz="1200" b="0" dirty="0">
                <a:solidFill>
                  <a:srgbClr val="000000"/>
                </a:solidFill>
                <a:latin typeface="Carlito"/>
              </a:rPr>
              <a:t>/MTSAT V Hyperspectral)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dirty="0">
                <a:solidFill>
                  <a:srgbClr val="000000"/>
                </a:solidFill>
                <a:latin typeface="Carlito"/>
              </a:rPr>
              <a:t>By Masaya Takahashi (JMA)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u="sng" dirty="0">
                <a:solidFill>
                  <a:srgbClr val="0000FF"/>
                </a:solidFill>
                <a:latin typeface="Carlito"/>
                <a:hlinkClick r:id="rId3"/>
              </a:rPr>
              <a:t>http://gsics.atmos.umd.edu/bin/view/Home/GEOLEOIRCollocationIntermediatedata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dirty="0">
                <a:solidFill>
                  <a:srgbClr val="000000"/>
                </a:solidFill>
                <a:latin typeface="Carlito"/>
              </a:rPr>
              <a:t>SRF for GIRO 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dirty="0">
                <a:solidFill>
                  <a:srgbClr val="000000"/>
                </a:solidFill>
                <a:latin typeface="Carlito"/>
              </a:rPr>
              <a:t>By Masaya Takahashi (JMA)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u="sng" dirty="0">
                <a:solidFill>
                  <a:srgbClr val="0000FF"/>
                </a:solidFill>
                <a:latin typeface="Carlito"/>
                <a:hlinkClick r:id="rId4"/>
              </a:rPr>
              <a:t>http://gsics.atmos.umd.edu/bin/view/Home/SRFnetCDF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dirty="0">
                <a:solidFill>
                  <a:srgbClr val="000000"/>
                </a:solidFill>
                <a:latin typeface="Carlito"/>
              </a:rPr>
              <a:t>Level 1C Inter-Calibration Tables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en-US" sz="1200" b="0" dirty="0">
                <a:solidFill>
                  <a:srgbClr val="000000"/>
                </a:solidFill>
                <a:latin typeface="Carlito"/>
              </a:rPr>
              <a:t>By Wes Berg ( CSU) and Racheal </a:t>
            </a:r>
            <a:r>
              <a:rPr lang="en-US" sz="1200" b="0" dirty="0" err="1">
                <a:solidFill>
                  <a:srgbClr val="000000"/>
                </a:solidFill>
                <a:latin typeface="Carlito"/>
              </a:rPr>
              <a:t>Kroodsma</a:t>
            </a:r>
            <a:r>
              <a:rPr lang="en-US" sz="1200" b="0" dirty="0">
                <a:solidFill>
                  <a:srgbClr val="000000"/>
                </a:solidFill>
                <a:latin typeface="Carlito"/>
              </a:rPr>
              <a:t> (NASA)</a:t>
            </a:r>
            <a:endParaRPr lang="en-US" sz="1200" dirty="0"/>
          </a:p>
          <a:p>
            <a:r>
              <a:rPr lang="en-US" sz="1200" b="0" u="sng" dirty="0">
                <a:solidFill>
                  <a:srgbClr val="0000FF"/>
                </a:solidFill>
                <a:latin typeface="Carlito"/>
                <a:hlinkClick r:id="rId5"/>
              </a:rPr>
              <a:t>http://gsics.atmos.umd.edu/bin/view/Development/Microwave-Deliverable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49001" y="1050700"/>
            <a:ext cx="3058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Presenter- Manik Bali and Masaya Takahashi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1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32671"/>
              </p:ext>
            </p:extLst>
          </p:nvPr>
        </p:nvGraphicFramePr>
        <p:xfrm>
          <a:off x="0" y="397398"/>
          <a:ext cx="9769036" cy="646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212">
                  <a:extLst>
                    <a:ext uri="{9D8B030D-6E8A-4147-A177-3AD203B41FA5}">
                      <a16:colId xmlns:a16="http://schemas.microsoft.com/office/drawing/2014/main" val="1342847955"/>
                    </a:ext>
                  </a:extLst>
                </a:gridCol>
                <a:gridCol w="6712813">
                  <a:extLst>
                    <a:ext uri="{9D8B030D-6E8A-4147-A177-3AD203B41FA5}">
                      <a16:colId xmlns:a16="http://schemas.microsoft.com/office/drawing/2014/main" val="3023364056"/>
                    </a:ext>
                  </a:extLst>
                </a:gridCol>
                <a:gridCol w="544011">
                  <a:extLst>
                    <a:ext uri="{9D8B030D-6E8A-4147-A177-3AD203B41FA5}">
                      <a16:colId xmlns:a16="http://schemas.microsoft.com/office/drawing/2014/main" val="1732379605"/>
                    </a:ext>
                  </a:extLst>
                </a:gridCol>
              </a:tblGrid>
              <a:tr h="500685">
                <a:tc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58928"/>
                  </a:ext>
                </a:extLst>
              </a:tr>
              <a:tr h="12289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Lawrence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E Flynn/Manik Bali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GCC Report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The GSICS Coordination Center continues to support and coordinate exchanges of ideas within GSICS.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New features were added to actions tracker (e.g., direct extraction of actions from minutes)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Four new products accepted in the GSICS Product Catalog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GCC continues the work to publish the Newsletter.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GCC continues to support the collaboration and planning of GSICS research and other activities with complementary groups such as GRUAN, GNSS and WIGOS </a:t>
                      </a:r>
                    </a:p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  <a:hlinkClick r:id="rId2"/>
                        </a:rPr>
                        <a:t>3a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03409"/>
                  </a:ext>
                </a:extLst>
              </a:tr>
              <a:tr h="12289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Manik Bali/Lawrence E Flynn/Masaya Takahashi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Product outreach/promotion of new GSICS Products/Deliverables and updates of GSICS Product Catalog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Shared</a:t>
                      </a:r>
                      <a:r>
                        <a:rPr lang="en-US" sz="900" b="0" i="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the </a:t>
                      </a:r>
                      <a:r>
                        <a:rPr lang="en-US" sz="9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Acceptance Criterion for GSICS Deliverable that</a:t>
                      </a:r>
                      <a:r>
                        <a:rPr lang="en-US" sz="900" b="0" i="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has been </a:t>
                      </a:r>
                      <a:r>
                        <a:rPr lang="en-US" sz="9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oked</a:t>
                      </a:r>
                      <a:r>
                        <a:rPr lang="en-US" sz="900" b="0" i="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by the GRWG and GDWG.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Masaya Shared the entities on the THREDDS server that could be declared as Deliverables and proposed two</a:t>
                      </a:r>
                      <a:r>
                        <a:rPr lang="en-US" sz="900" b="0" i="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entities as deliverables.</a:t>
                      </a:r>
                      <a:endParaRPr lang="en-US" sz="900" b="0" i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r>
                        <a:rPr lang="en-US" sz="9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A.GCC.2019.3s.1: GCC ( Manik Bali) to provide a detailed list of entities that can be classified as potential deliverables to the GSICS community</a:t>
                      </a:r>
                      <a:endParaRPr lang="en-US" sz="9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  <a:hlinkClick r:id="rId3"/>
                        </a:rPr>
                        <a:t>3s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467493"/>
                  </a:ext>
                </a:extLst>
              </a:tr>
              <a:tr h="781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Manik Bali/Rachel </a:t>
                      </a:r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Kroodsma</a:t>
                      </a:r>
                      <a:endParaRPr lang="en-US" sz="1400" b="0" i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GPM X-Cal LUT's/Deliverable</a:t>
                      </a:r>
                    </a:p>
                    <a:p>
                      <a:pPr algn="l" fontAlgn="ctr"/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GCC</a:t>
                      </a:r>
                      <a:r>
                        <a:rPr lang="en-US" sz="1000" b="0" i="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Presented the Deliverable Acceptance Criterion for accepting SSMI </a:t>
                      </a:r>
                      <a:r>
                        <a:rPr lang="en-US" sz="10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InterCal</a:t>
                      </a:r>
                      <a:r>
                        <a:rPr lang="en-US" sz="1000" b="0" i="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SSMI and GPM-X LUT as Deliverable</a:t>
                      </a:r>
                    </a:p>
                    <a:p>
                      <a:pPr algn="l" fontAlgn="ctr"/>
                      <a:endParaRPr lang="en-US" sz="1000" b="0" i="0" baseline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A.GMW.2019.5n.1: </a:t>
                      </a: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Rachel </a:t>
                      </a:r>
                      <a:r>
                        <a:rPr lang="en-US" sz="10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Kroodsma</a:t>
                      </a: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(NASA) to contact Wes Berg about sharing ATBD and university code with CMA</a:t>
                      </a:r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A.GMW.2019.5n.2: </a:t>
                      </a:r>
                      <a:r>
                        <a:rPr lang="en-US" sz="10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Shengli</a:t>
                      </a: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Wu (CMA) to attempt to apply X-Cal algorithms to MWRI and report on completeness of algorithm description (by 2019-09) and results (by 2020-03).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A.GMW.2019.5n.3: </a:t>
                      </a: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Ralph Ferraro (NOAA) to re-send details of GPM X-Cal LUT deliverable to MWSG members for comment.</a:t>
                      </a:r>
                      <a:endParaRPr lang="en-US" sz="1000" b="0" i="0" baseline="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ctr"/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D.GMW.2019.5n.1:</a:t>
                      </a: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GPM X-Cal to be accepted as GSICS Deliverables, subject to positive feedback on completeness of algorithm description. A full GSICS product would need uncertainties to be included.</a:t>
                      </a:r>
                      <a:endParaRPr lang="en-US" sz="1000" b="0" i="0" baseline="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ctr"/>
                      <a:endParaRPr lang="en-US" sz="1000" b="0" i="0" dirty="0">
                        <a:solidFill>
                          <a:srgbClr val="3333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hlinkClick r:id="rId4"/>
                        </a:rPr>
                        <a:t>5t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4287935249"/>
                  </a:ext>
                </a:extLst>
              </a:tr>
              <a:tr h="5344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Manik Bali/Lawrence E. Flynn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GSICS Action Tracker- A User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Guide</a:t>
                      </a:r>
                    </a:p>
                    <a:p>
                      <a:r>
                        <a:rPr lang="en-US" sz="1000" dirty="0" smtClean="0">
                          <a:latin typeface="Arial Narrow" panose="020B0606020202030204" pitchFamily="34" charset="0"/>
                        </a:rPr>
                        <a:t>Provided a live demo to members to help</a:t>
                      </a:r>
                      <a:r>
                        <a:rPr lang="en-US" sz="1000" baseline="0" dirty="0" smtClean="0">
                          <a:latin typeface="Arial Narrow" panose="020B0606020202030204" pitchFamily="34" charset="0"/>
                        </a:rPr>
                        <a:t> them use Action Tracker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  <a:hlinkClick r:id="rId5"/>
                        </a:rPr>
                        <a:t>10d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519217"/>
                  </a:ext>
                </a:extLst>
              </a:tr>
              <a:tr h="7818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Manik Bali//Ralph Ferraro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Review of white paper outline and develop writing team WIGOS/IPWG</a:t>
                      </a:r>
                    </a:p>
                    <a:p>
                      <a:r>
                        <a:rPr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utlined planned contribution to CGMS baseline document on the requirements for inter-calibration products for microwave imagers.</a:t>
                      </a:r>
                    </a:p>
                    <a:p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A.GMW.2019.5t.1</a:t>
                      </a: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Manik Bali (NOAA) to circulate white paper on microwave imager inter-calibration to all agencies for review/contribution.</a:t>
                      </a:r>
                    </a:p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  <a:hlinkClick r:id="rId6"/>
                        </a:rPr>
                        <a:t>5t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20171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9361989" cy="35394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Summary of outcomes at the Annual Meeting on GCC Discussions</a:t>
            </a:r>
            <a:endParaRPr lang="en-US" sz="17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5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 bwMode="auto">
          <a:xfrm>
            <a:off x="0" y="105508"/>
            <a:ext cx="3982916" cy="9540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</a:rPr>
              <a:t>Planned</a:t>
            </a:r>
            <a:r>
              <a:rPr lang="en-US" dirty="0" smtClean="0">
                <a:solidFill>
                  <a:schemeClr val="bg1"/>
                </a:solidFill>
              </a:rPr>
              <a:t> Presentations  by GSICS/MW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67137"/>
              </p:ext>
            </p:extLst>
          </p:nvPr>
        </p:nvGraphicFramePr>
        <p:xfrm>
          <a:off x="4173415" y="-11723"/>
          <a:ext cx="5638802" cy="6858000"/>
        </p:xfrm>
        <a:graphic>
          <a:graphicData uri="http://schemas.openxmlformats.org/drawingml/2006/table">
            <a:tbl>
              <a:tblPr/>
              <a:tblGrid>
                <a:gridCol w="583325">
                  <a:extLst>
                    <a:ext uri="{9D8B030D-6E8A-4147-A177-3AD203B41FA5}">
                      <a16:colId xmlns:a16="http://schemas.microsoft.com/office/drawing/2014/main" val="464388409"/>
                    </a:ext>
                  </a:extLst>
                </a:gridCol>
                <a:gridCol w="1069430">
                  <a:extLst>
                    <a:ext uri="{9D8B030D-6E8A-4147-A177-3AD203B41FA5}">
                      <a16:colId xmlns:a16="http://schemas.microsoft.com/office/drawing/2014/main" val="2968631187"/>
                    </a:ext>
                  </a:extLst>
                </a:gridCol>
                <a:gridCol w="760088">
                  <a:extLst>
                    <a:ext uri="{9D8B030D-6E8A-4147-A177-3AD203B41FA5}">
                      <a16:colId xmlns:a16="http://schemas.microsoft.com/office/drawing/2014/main" val="469262983"/>
                    </a:ext>
                  </a:extLst>
                </a:gridCol>
                <a:gridCol w="2616121">
                  <a:extLst>
                    <a:ext uri="{9D8B030D-6E8A-4147-A177-3AD203B41FA5}">
                      <a16:colId xmlns:a16="http://schemas.microsoft.com/office/drawing/2014/main" val="3460668376"/>
                    </a:ext>
                  </a:extLst>
                </a:gridCol>
                <a:gridCol w="256310">
                  <a:extLst>
                    <a:ext uri="{9D8B030D-6E8A-4147-A177-3AD203B41FA5}">
                      <a16:colId xmlns:a16="http://schemas.microsoft.com/office/drawing/2014/main" val="3391868578"/>
                    </a:ext>
                  </a:extLst>
                </a:gridCol>
                <a:gridCol w="353528">
                  <a:extLst>
                    <a:ext uri="{9D8B030D-6E8A-4147-A177-3AD203B41FA5}">
                      <a16:colId xmlns:a16="http://schemas.microsoft.com/office/drawing/2014/main" val="3000046601"/>
                    </a:ext>
                  </a:extLst>
                </a:gridCol>
              </a:tblGrid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am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GRWG: MW Sub-Group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595068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Chair: Ralph Ferraro, Minutes: Cheng-Zhi Zou (TBC)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803335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Round Table Introduction, Objectives, Agenda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04894"/>
                  </a:ext>
                </a:extLst>
              </a:tr>
              <a:tr h="28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8:40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Raffaele Crapolicchio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SMOS Cal/Val Activities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5b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542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8:55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Roberto Sabia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SMOS Geophysical Products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5c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2011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 Bell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ECMWF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EU's C3S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82917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9:25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 Hewison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EUMETSAT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MetOp-C AMSU-A/MHS Status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5e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900981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 Kim (TBC)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NOAA-20 ATMS Status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5f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747465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9:45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Mikaso Kachi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JAXA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AMSR-2/AMSR-3 Update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5g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998796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9:55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 Kim (TBC)?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Calibration Targets?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5h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58687"/>
                  </a:ext>
                </a:extLst>
              </a:tr>
              <a:tr h="28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Cheng-Zhi Zou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Possible MW sounder references and their use for re-calibration of other satellites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5i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69418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10:25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Coffee Break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937606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Ralph Ferraro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Review of Action Items/Ongoing Activities - Session will be a 'round table' addressing each action item - briefings by actionee expected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5j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46761"/>
                  </a:ext>
                </a:extLst>
              </a:tr>
              <a:tr h="28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10:55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Joint activities with CEOS, SI Traceable targets?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5k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95937"/>
                  </a:ext>
                </a:extLst>
              </a:tr>
              <a:tr h="28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Bali/Rachel Kroodsma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NOAA/NASA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GPM X-Cal LUT's/Deliverable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5l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81311"/>
                  </a:ext>
                </a:extLst>
              </a:tr>
              <a:tr h="28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Tony Reale/Isaac Moradi (TBC)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Progress with GRUAN observations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5m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4550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11:45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 Kim (TBC)?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Calibration Targets?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5n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0:15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86274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 Break + Visit to the PHI-Experience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6756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pm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GRWG: MW Sub-Group - WIGOS 2040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961704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Chair: Manik Bali, Minutes: Tim Hewison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878223"/>
                  </a:ext>
                </a:extLst>
              </a:tr>
              <a:tr h="280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Manik Bali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Review of white paper outline and develop writing team WIGOS/IPWG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5o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52244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Mitch Goldberg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GSICS EP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WDQM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5p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35209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Toshi Yukirino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WMO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GSICS Document review byWIGOS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5q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56069"/>
                  </a:ext>
                </a:extLst>
              </a:tr>
              <a:tr h="4212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14:40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Qifeng Lu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CMA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WIGOS: Strawman outline draft of a plan to develop inter-calibration products for microwave imagers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5r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179282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15:00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and wrap up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92371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Coffee Break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834890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GRWG: MW Sub-Group - MWI Constellation Gap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49921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Chair: Qifeng Lu; Minutes (Ralph Ferraro)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279683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00742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Objectives and goals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5t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703765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15:50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Presentation 1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5u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859174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16:10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Presentation 2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5v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04471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5w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1:00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47368"/>
                  </a:ext>
                </a:extLst>
              </a:tr>
              <a:tr h="140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</a:t>
                      </a:r>
                    </a:p>
                  </a:txBody>
                  <a:tcPr marL="4067" marR="4067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974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015" y="1676400"/>
            <a:ext cx="3771901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Ralph Ferraro: Chair of GMW</a:t>
            </a: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Session would start with MW activities in various agencies 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One of the goals of the Break out Session was to complete action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GSICS is requested to </a:t>
            </a:r>
            <a:r>
              <a:rPr lang="en-US" b="0" dirty="0" smtClean="0">
                <a:solidFill>
                  <a:schemeClr val="tx1"/>
                </a:solidFill>
              </a:rPr>
              <a:t>organize</a:t>
            </a:r>
            <a:r>
              <a:rPr lang="en-US" b="0" dirty="0">
                <a:solidFill>
                  <a:schemeClr val="tx1"/>
                </a:solidFill>
              </a:rPr>
              <a:t> an expert meeting on the </a:t>
            </a:r>
            <a:r>
              <a:rPr lang="en-US" b="0" dirty="0" smtClean="0">
                <a:solidFill>
                  <a:schemeClr val="tx1"/>
                </a:solidFill>
              </a:rPr>
              <a:t>inter-calibration</a:t>
            </a:r>
            <a:r>
              <a:rPr lang="en-US" b="0" dirty="0">
                <a:solidFill>
                  <a:schemeClr val="tx1"/>
                </a:solidFill>
              </a:rPr>
              <a:t> of operational PMW sensors to meet the WIGOS 2040 targets for a coordinated effort to share information on current and future PMW instruments and report to </a:t>
            </a:r>
            <a:r>
              <a:rPr lang="en-US" b="0" dirty="0" smtClean="0">
                <a:solidFill>
                  <a:schemeClr val="tx1"/>
                </a:solidFill>
              </a:rPr>
              <a:t>CGMS-47. (CGMS-46-EUM-WP-14</a:t>
            </a:r>
            <a:r>
              <a:rPr lang="en-US" b="0" dirty="0">
                <a:solidFill>
                  <a:schemeClr val="tx1"/>
                </a:solidFill>
              </a:rPr>
              <a:t>)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000" b="0" dirty="0" smtClean="0">
                <a:solidFill>
                  <a:schemeClr val="tx1"/>
                </a:solidFill>
              </a:rPr>
              <a:t>In the WIGOS session  review of the white paper outline would be presented and discussed.  Various topics such as spectral gap would be discussed along with WMO perspective on WIGOS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807" y="5903345"/>
            <a:ext cx="3611302" cy="89255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A WIGOS Sub-Session was  organized in the MW breakout session. This was follow up to Mitch talk on WIGOS in Plenary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8685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63743</TotalTime>
  <Words>749</Words>
  <Application>Microsoft Office PowerPoint</Application>
  <PresentationFormat>A4 Paper (210x297 mm)</PresentationFormat>
  <Paragraphs>233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Carlito</vt:lpstr>
      <vt:lpstr>Helvetica</vt:lpstr>
      <vt:lpstr>Tahoma</vt:lpstr>
      <vt:lpstr>Times New Roman</vt:lpstr>
      <vt:lpstr>Office Theme</vt:lpstr>
      <vt:lpstr>Product outreach/promotion of new GSICS Products/Deliverables and updates of GSICS Product Catalog </vt:lpstr>
      <vt:lpstr>PowerPoint Presentation</vt:lpstr>
      <vt:lpstr>Planned Presentations  by GSICS/MW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Ralph R. Ferraro Jr</cp:lastModifiedBy>
  <cp:revision>2748</cp:revision>
  <cp:lastPrinted>2006-03-06T14:11:17Z</cp:lastPrinted>
  <dcterms:created xsi:type="dcterms:W3CDTF">2010-09-10T00:53:07Z</dcterms:created>
  <dcterms:modified xsi:type="dcterms:W3CDTF">2019-05-05T23:20:32Z</dcterms:modified>
</cp:coreProperties>
</file>