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6" r:id="rId2"/>
  </p:sldMasterIdLst>
  <p:notesMasterIdLst>
    <p:notesMasterId r:id="rId13"/>
  </p:notesMasterIdLst>
  <p:sldIdLst>
    <p:sldId id="262" r:id="rId3"/>
    <p:sldId id="284" r:id="rId4"/>
    <p:sldId id="275" r:id="rId5"/>
    <p:sldId id="285" r:id="rId6"/>
    <p:sldId id="276" r:id="rId7"/>
    <p:sldId id="277" r:id="rId8"/>
    <p:sldId id="289" r:id="rId9"/>
    <p:sldId id="291" r:id="rId10"/>
    <p:sldId id="290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7FFB0-8C8D-489B-8028-320A6051C04B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068DD-C93D-49B5-83B8-5AFE96A0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0B2DB1-9050-F54C-8252-2890C3B058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85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1B1F-B709-4D35-8BA0-62915D4BF9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2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8548-862F-467A-A0A0-0927EE06D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685801"/>
            <a:ext cx="30480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1"/>
            <a:ext cx="8940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A70F-23C0-4AD8-95C7-14C82FC47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0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21920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00201"/>
            <a:ext cx="5994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994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E484-2513-4E68-BF00-5DC9E0C64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63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/>
          </p:cNvSpPr>
          <p:nvPr/>
        </p:nvSpPr>
        <p:spPr>
          <a:xfrm>
            <a:off x="5443" y="1312508"/>
            <a:ext cx="11582400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uFillTx/>
              <a:latin typeface="Arial Unicode MS" panose="020B0604020202020204" pitchFamily="34" charset="-128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5443" y="1138773"/>
            <a:ext cx="11582400" cy="45719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uFillTx/>
              <a:latin typeface="Calibri" panose="020F050202020403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30400" y="2209800"/>
            <a:ext cx="7924800" cy="109174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200" b="1" cap="all">
                <a:solidFill>
                  <a:schemeClr val="tx1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345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66800"/>
            <a:ext cx="10972800" cy="5486400"/>
          </a:xfrm>
          <a:prstGeom prst="rect">
            <a:avLst/>
          </a:prstGeom>
        </p:spPr>
        <p:txBody>
          <a:bodyPr/>
          <a:lstStyle>
            <a:lvl1pPr>
              <a:defRPr sz="2400" b="1">
                <a:uFillTx/>
                <a:latin typeface="Calibri" panose="020F0502020204030204" pitchFamily="34" charset="0"/>
              </a:defRPr>
            </a:lvl1pPr>
            <a:lvl2pPr>
              <a:defRPr sz="2000" b="1">
                <a:uFillTx/>
                <a:latin typeface="Calibri" panose="020F0502020204030204" pitchFamily="34" charset="0"/>
              </a:defRPr>
            </a:lvl2pPr>
            <a:lvl3pPr>
              <a:defRPr sz="1600" b="1">
                <a:uFillTx/>
                <a:latin typeface="Calibri" panose="020F0502020204030204" pitchFamily="34" charset="0"/>
              </a:defRPr>
            </a:lvl3pPr>
            <a:lvl4pPr>
              <a:defRPr sz="1200">
                <a:uFillTx/>
                <a:latin typeface="Calibri" panose="020F0502020204030204" pitchFamily="34" charset="0"/>
              </a:defRPr>
            </a:lvl4pPr>
            <a:lvl5pPr>
              <a:defRPr sz="1600">
                <a:uFillTx/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0" y="914400"/>
            <a:ext cx="11582400" cy="18288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uFillTx/>
              <a:latin typeface="Arial Unicode MS" panose="020B0604020202020204" pitchFamily="34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1" y="228600"/>
            <a:ext cx="9233996" cy="49307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ctr">
              <a:defRPr sz="2800" b="1">
                <a:solidFill>
                  <a:srgbClr val="00206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21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60ED-38F6-4972-8231-4B76C588BE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BC44-139D-44BA-9762-38989D39D9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1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1"/>
            <a:ext cx="5994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994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C3E2-BCC4-4997-B758-C1673343C2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6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166B-62D7-48E6-A883-CE82665440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9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0472-851A-4BB7-A893-7676EDB39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8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A5738-A615-4EFF-98C5-4EBA71286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9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D222-A7BD-4A72-99AF-C978A02D7D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9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5E05F-09BF-4380-B618-605D39F0A7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6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sdisbanner_left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</a:blip>
          <a:srcRect r="87273" b="-11520"/>
          <a:stretch>
            <a:fillRect/>
          </a:stretch>
        </p:blipFill>
        <p:spPr bwMode="auto">
          <a:xfrm>
            <a:off x="2540000" y="712788"/>
            <a:ext cx="8229600" cy="614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1219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1"/>
            <a:ext cx="1219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AAD20-1820-49BD-A1DA-420B995BAD9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104" name="Picture 8" descr="WideBannerLef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"/>
            <a:ext cx="6604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JPSS Program Logo blue ring 3-24-16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1338561" y="18289"/>
            <a:ext cx="812804" cy="609603"/>
          </a:xfrm>
          <a:prstGeom prst="rect">
            <a:avLst/>
          </a:prstGeom>
        </p:spPr>
      </p:pic>
      <p:pic>
        <p:nvPicPr>
          <p:cNvPr id="11" name="Picture 9" descr="noaa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363200" y="1"/>
            <a:ext cx="9144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438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/>
          </p:cNvSpPr>
          <p:nvPr/>
        </p:nvSpPr>
        <p:spPr>
          <a:xfrm>
            <a:off x="11582400" y="6627168"/>
            <a:ext cx="609601" cy="2308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4DB7EEFB-DC97-42DD-BFAE-B03C0AA10059}" type="slidenum">
              <a:rPr lang="en-US" sz="1000" b="0" smtClean="0">
                <a:solidFill>
                  <a:srgbClr val="0594C9"/>
                </a:solidFill>
                <a:uFillTx/>
                <a:latin typeface="Calibri" panose="020F0502020204030204" pitchFamily="34" charset="0"/>
                <a:cs typeface="Arial Unicode MS" panose="020B0604020202020204" pitchFamily="34" charset="-128"/>
              </a:rPr>
              <a:pPr algn="ctr"/>
              <a:t>‹#›</a:t>
            </a:fld>
            <a:endParaRPr lang="en-US" sz="1000" b="0" dirty="0">
              <a:solidFill>
                <a:srgbClr val="0594C9"/>
              </a:solidFill>
              <a:uFillTx/>
              <a:latin typeface="Calibri" panose="020F0502020204030204" pitchFamily="34" charset="0"/>
              <a:cs typeface="Arial Unicode MS" panose="020B0604020202020204" pitchFamily="34" charset="-128"/>
            </a:endParaRPr>
          </a:p>
        </p:txBody>
      </p:sp>
      <p:pic>
        <p:nvPicPr>
          <p:cNvPr id="6" name="Picture 96" descr="NOAA colo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1"/>
            <a:ext cx="914400" cy="70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Image result for GSICS logo small"/>
          <p:cNvSpPr>
            <a:spLocks noChangeAspect="1" noChangeArrowheads="1"/>
          </p:cNvSpPr>
          <p:nvPr userDrawn="1"/>
        </p:nvSpPr>
        <p:spPr bwMode="auto">
          <a:xfrm>
            <a:off x="3454400" y="990601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030" name="Picture 6" descr="http://gsics.atmos.umd.edu/pub/Development/Logos/GSICS180px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152401"/>
            <a:ext cx="1876797" cy="57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78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0A5738-A615-4EFF-98C5-4EBA7128603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7938" y="1067495"/>
            <a:ext cx="1015446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GSICS MW Subgroup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0000"/>
                </a:solidFill>
                <a:latin typeface="Arial"/>
              </a:rPr>
              <a:t>May 7, 2019</a:t>
            </a:r>
            <a:endParaRPr lang="en-US" sz="360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Tony Reale,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Bomin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Sun,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Cheng-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zhi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Zou, Isaac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Moradi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Nick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Nalli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NOAA / NESDIS /STAR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IMSG, CICS…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08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5886"/>
            <a:ext cx="10972800" cy="3782785"/>
          </a:xfrm>
        </p:spPr>
        <p:txBody>
          <a:bodyPr/>
          <a:lstStyle/>
          <a:p>
            <a:r>
              <a:rPr lang="en-US" dirty="0" smtClean="0"/>
              <a:t>RIVAL dataset forwarded to Isaac </a:t>
            </a:r>
            <a:r>
              <a:rPr lang="en-US" dirty="0" err="1" smtClean="0"/>
              <a:t>Moradi</a:t>
            </a:r>
            <a:r>
              <a:rPr lang="en-US" dirty="0" smtClean="0"/>
              <a:t>; EDR, SDR, TDR; ATMS N20</a:t>
            </a:r>
          </a:p>
          <a:p>
            <a:endParaRPr lang="en-US" dirty="0"/>
          </a:p>
          <a:p>
            <a:r>
              <a:rPr lang="en-US" dirty="0" smtClean="0"/>
              <a:t>Checkout underway</a:t>
            </a:r>
          </a:p>
          <a:p>
            <a:endParaRPr lang="en-US" dirty="0"/>
          </a:p>
          <a:p>
            <a:r>
              <a:rPr lang="en-US" dirty="0" smtClean="0"/>
              <a:t>More datasets to follow</a:t>
            </a:r>
          </a:p>
          <a:p>
            <a:endParaRPr lang="en-US" dirty="0"/>
          </a:p>
          <a:p>
            <a:r>
              <a:rPr lang="en-US" dirty="0" smtClean="0"/>
              <a:t>Present at GRUAN ICM-11 (Singapore, May 20-24, 2019)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CD9360ED-38F6-4972-8231-4B76C588BE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366" y="958953"/>
            <a:ext cx="7858664" cy="5486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GNSS GRUAN (3G) Framework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5181600" y="1828800"/>
            <a:ext cx="1981200" cy="685800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504D">
                    <a:lumMod val="75000"/>
                  </a:srgbClr>
                </a:solidFill>
                <a:latin typeface="Arial"/>
              </a:rPr>
              <a:t>GRUAN-GSICS Interaction</a:t>
            </a:r>
          </a:p>
        </p:txBody>
      </p:sp>
      <p:sp>
        <p:nvSpPr>
          <p:cNvPr id="7" name="Left-Right Arrow 6"/>
          <p:cNvSpPr/>
          <p:nvPr/>
        </p:nvSpPr>
        <p:spPr>
          <a:xfrm rot="19431412">
            <a:off x="6286500" y="3895092"/>
            <a:ext cx="1752600" cy="685800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504D">
                    <a:lumMod val="75000"/>
                  </a:srgbClr>
                </a:solidFill>
                <a:latin typeface="Arial"/>
              </a:rPr>
              <a:t>GNSS-GSICS Interaction</a:t>
            </a:r>
          </a:p>
        </p:txBody>
      </p:sp>
      <p:sp>
        <p:nvSpPr>
          <p:cNvPr id="8" name="Left-Right Arrow 7"/>
          <p:cNvSpPr/>
          <p:nvPr/>
        </p:nvSpPr>
        <p:spPr>
          <a:xfrm rot="2769709">
            <a:off x="2914648" y="3736827"/>
            <a:ext cx="1981200" cy="685800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504D">
                    <a:lumMod val="75000"/>
                  </a:srgbClr>
                </a:solidFill>
                <a:latin typeface="Arial"/>
              </a:rPr>
              <a:t>GRUAN-GNSS Interaction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8202" y="6445353"/>
            <a:ext cx="943944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entering radiance space … RT model and sensor monitoring </a:t>
            </a:r>
            <a:r>
              <a:rPr lang="en-US" i="1" dirty="0" smtClean="0"/>
              <a:t>                courtesy </a:t>
            </a:r>
            <a:r>
              <a:rPr lang="en-US" i="1" dirty="0" err="1" smtClean="0"/>
              <a:t>Manik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688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2325" y="612648"/>
            <a:ext cx="10332720" cy="466344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NOAA Products Validation System (NPROVS)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36F11-A39A-294D-A59D-6180D50ED29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2917" t="13353" r="13219"/>
          <a:stretch/>
        </p:blipFill>
        <p:spPr>
          <a:xfrm>
            <a:off x="1074821" y="1294616"/>
            <a:ext cx="9705473" cy="542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610171"/>
            <a:ext cx="9525000" cy="26816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336731"/>
            <a:ext cx="9525000" cy="2948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5148071" y="2569464"/>
            <a:ext cx="87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56543" y="559612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GRUAN Processed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99515" y="6388973"/>
            <a:ext cx="827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52000 radiosondes (+ collocated satellites) and counting … reprocessing!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92125" y="81639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NPROVS Special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98171" y="3706586"/>
            <a:ext cx="473529" cy="42454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18114" y="4131129"/>
            <a:ext cx="955112" cy="42454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80797" y="4131128"/>
            <a:ext cx="473529" cy="42454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Access New GRUAN Data Inventory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05883"/>
            <a:ext cx="10692785" cy="38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1769"/>
            <a:ext cx="12192000" cy="1764681"/>
          </a:xfrm>
        </p:spPr>
        <p:txBody>
          <a:bodyPr/>
          <a:lstStyle/>
          <a:p>
            <a:r>
              <a:rPr lang="en-US" sz="3200" dirty="0" smtClean="0"/>
              <a:t>Radiosonde </a:t>
            </a:r>
            <a:r>
              <a:rPr lang="en-US" sz="3200" dirty="0" err="1" smtClean="0"/>
              <a:t>Intercalibration</a:t>
            </a:r>
            <a:r>
              <a:rPr lang="en-US" sz="3200" dirty="0" smtClean="0"/>
              <a:t> and VAL (RIVAL) Campaign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(Dual </a:t>
            </a:r>
            <a:r>
              <a:rPr lang="en-US" sz="2400" dirty="0" err="1" smtClean="0"/>
              <a:t>Vaisala</a:t>
            </a:r>
            <a:r>
              <a:rPr lang="en-US" sz="2400" dirty="0" smtClean="0"/>
              <a:t> </a:t>
            </a:r>
            <a:r>
              <a:rPr lang="en-US" sz="2400" dirty="0" smtClean="0"/>
              <a:t>RS41/92; </a:t>
            </a:r>
            <a:r>
              <a:rPr lang="en-US" sz="2400" dirty="0" smtClean="0"/>
              <a:t>2 years (2018, 19); Weekly</a:t>
            </a:r>
            <a:br>
              <a:rPr lang="en-US" sz="2400" dirty="0" smtClean="0"/>
            </a:br>
            <a:r>
              <a:rPr lang="en-US" sz="2400" dirty="0" smtClean="0"/>
              <a:t>( N20 overpass)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485" y="3059285"/>
            <a:ext cx="4893129" cy="2557743"/>
          </a:xfrm>
        </p:spPr>
        <p:txBody>
          <a:bodyPr>
            <a:noAutofit/>
          </a:bodyPr>
          <a:lstStyle/>
          <a:p>
            <a:r>
              <a:rPr lang="en-US" sz="2400" dirty="0" smtClean="0"/>
              <a:t>ARM / GRUAN Sites</a:t>
            </a:r>
            <a:endParaRPr lang="en-US" sz="2400" dirty="0" smtClean="0"/>
          </a:p>
          <a:p>
            <a:pPr lvl="1"/>
            <a:r>
              <a:rPr lang="en-US" sz="2000" dirty="0" smtClean="0"/>
              <a:t>Southern Great Plains </a:t>
            </a:r>
          </a:p>
          <a:p>
            <a:pPr lvl="1"/>
            <a:r>
              <a:rPr lang="en-US" sz="2000" dirty="0" smtClean="0"/>
              <a:t>Eastern North Atlantic</a:t>
            </a:r>
          </a:p>
          <a:p>
            <a:pPr lvl="1"/>
            <a:r>
              <a:rPr lang="en-US" sz="2000" dirty="0" smtClean="0"/>
              <a:t>North Slope </a:t>
            </a:r>
            <a:r>
              <a:rPr lang="en-US" sz="2000" dirty="0" smtClean="0"/>
              <a:t>Alaska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i="1" dirty="0" smtClean="0"/>
              <a:t>Beltsville / Sterling …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6519446"/>
            <a:ext cx="8570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Example of RIVAL radiosonde tracking for ENA. Red text indicates data currently missing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314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02129"/>
            <a:ext cx="9525000" cy="587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02129"/>
            <a:ext cx="9525000" cy="58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02129"/>
            <a:ext cx="9525000" cy="587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A Template">
  <a:themeElements>
    <a:clrScheme name="NOA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A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A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PSS_Powerpoint_Custom_Template_v1-ARIA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165</Words>
  <Application>Microsoft Office PowerPoint</Application>
  <PresentationFormat>Widescreen</PresentationFormat>
  <Paragraphs>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NOAA Template</vt:lpstr>
      <vt:lpstr>JPSS_Powerpoint_Custom_Template_v1-ARIAL</vt:lpstr>
      <vt:lpstr>PowerPoint Presentation</vt:lpstr>
      <vt:lpstr>GSICS GNSS GRUAN (3G) Framework</vt:lpstr>
      <vt:lpstr>PowerPoint Presentation</vt:lpstr>
      <vt:lpstr>PowerPoint Presentation</vt:lpstr>
      <vt:lpstr>Begin Access New GRUAN Data Inventory </vt:lpstr>
      <vt:lpstr>Radiosonde Intercalibration and VAL (RIVAL) Campaign  (Dual Vaisala RS41/92; 2 years (2018, 19); Weekly ( N20 overpass) </vt:lpstr>
      <vt:lpstr>PowerPoint Presentation</vt:lpstr>
      <vt:lpstr>PowerPoint Presentation</vt:lpstr>
      <vt:lpstr>PowerPoint Presentation</vt:lpstr>
      <vt:lpstr>Status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GRUAN Data Inventory</dc:title>
  <dc:creator>Ryan Smith</dc:creator>
  <cp:lastModifiedBy>Tony Reale</cp:lastModifiedBy>
  <cp:revision>19</cp:revision>
  <dcterms:created xsi:type="dcterms:W3CDTF">2019-05-01T19:54:33Z</dcterms:created>
  <dcterms:modified xsi:type="dcterms:W3CDTF">2019-05-03T19:41:15Z</dcterms:modified>
</cp:coreProperties>
</file>