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sldIdLst>
    <p:sldId id="256" r:id="rId2"/>
    <p:sldId id="374" r:id="rId3"/>
    <p:sldId id="399" r:id="rId4"/>
    <p:sldId id="389" r:id="rId5"/>
    <p:sldId id="390" r:id="rId6"/>
    <p:sldId id="376" r:id="rId7"/>
    <p:sldId id="365" r:id="rId8"/>
    <p:sldId id="366" r:id="rId9"/>
    <p:sldId id="367" r:id="rId10"/>
    <p:sldId id="392" r:id="rId11"/>
    <p:sldId id="377" r:id="rId12"/>
    <p:sldId id="378" r:id="rId13"/>
    <p:sldId id="382" r:id="rId14"/>
    <p:sldId id="381" r:id="rId15"/>
    <p:sldId id="383" r:id="rId16"/>
    <p:sldId id="385" r:id="rId17"/>
    <p:sldId id="387" r:id="rId18"/>
    <p:sldId id="386" r:id="rId19"/>
    <p:sldId id="403" r:id="rId20"/>
    <p:sldId id="406" r:id="rId21"/>
    <p:sldId id="388" r:id="rId22"/>
    <p:sldId id="394" r:id="rId23"/>
    <p:sldId id="393" r:id="rId24"/>
    <p:sldId id="407" r:id="rId25"/>
    <p:sldId id="396" r:id="rId26"/>
    <p:sldId id="402" r:id="rId27"/>
    <p:sldId id="351" r:id="rId28"/>
    <p:sldId id="352" r:id="rId29"/>
    <p:sldId id="400" r:id="rId30"/>
    <p:sldId id="398" r:id="rId31"/>
    <p:sldId id="401" r:id="rId32"/>
    <p:sldId id="395" r:id="rId33"/>
    <p:sldId id="391" r:id="rId34"/>
    <p:sldId id="397" r:id="rId35"/>
    <p:sldId id="404" r:id="rId36"/>
    <p:sldId id="405" r:id="rId37"/>
    <p:sldId id="384" r:id="rId38"/>
    <p:sldId id="373" r:id="rId39"/>
    <p:sldId id="368" r:id="rId40"/>
    <p:sldId id="369" r:id="rId41"/>
    <p:sldId id="370" r:id="rId42"/>
    <p:sldId id="371" r:id="rId43"/>
    <p:sldId id="372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979"/>
    <p:restoredTop sz="94694"/>
  </p:normalViewPr>
  <p:slideViewPr>
    <p:cSldViewPr snapToGrid="0" snapToObjects="1">
      <p:cViewPr varScale="1">
        <p:scale>
          <a:sx n="111" d="100"/>
          <a:sy n="111" d="100"/>
        </p:scale>
        <p:origin x="97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549A68-7E29-F443-BAA9-414A63BD3F29}" type="datetimeFigureOut">
              <a:rPr lang="en-US" smtClean="0"/>
              <a:t>10/17/19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663766-CA01-EA4B-A152-7194498A3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943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>
            <a:extLst>
              <a:ext uri="{FF2B5EF4-FFF2-40B4-BE49-F238E27FC236}">
                <a16:creationId xmlns:a16="http://schemas.microsoft.com/office/drawing/2014/main" id="{D3387806-F716-1341-B0ED-D25BAD9FDC9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9593F8F-6A94-944D-A620-734AAFDE2CBD}" type="slidenum">
              <a:rPr lang="en-US" altLang="en-US" sz="1200" smtClean="0"/>
              <a:pPr/>
              <a:t>7</a:t>
            </a:fld>
            <a:endParaRPr lang="en-US" altLang="en-US" sz="1200"/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57A3B40B-3242-A047-9E18-39DBD7274CD6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61E552E9-6620-AA46-9455-75A3E3A903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334277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>
            <a:extLst>
              <a:ext uri="{FF2B5EF4-FFF2-40B4-BE49-F238E27FC236}">
                <a16:creationId xmlns:a16="http://schemas.microsoft.com/office/drawing/2014/main" id="{D3387806-F716-1341-B0ED-D25BAD9FDC9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9593F8F-6A94-944D-A620-734AAFDE2CBD}" type="slidenum">
              <a:rPr lang="en-US" altLang="en-US" sz="1200" smtClean="0"/>
              <a:pPr/>
              <a:t>18</a:t>
            </a:fld>
            <a:endParaRPr lang="en-US" altLang="en-US" sz="1200"/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57A3B40B-3242-A047-9E18-39DBD7274CD6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61E552E9-6620-AA46-9455-75A3E3A903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507153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>
            <a:extLst>
              <a:ext uri="{FF2B5EF4-FFF2-40B4-BE49-F238E27FC236}">
                <a16:creationId xmlns:a16="http://schemas.microsoft.com/office/drawing/2014/main" id="{717897D9-17FA-FE48-8778-12F72547B94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B32CC81-AB02-4143-B78B-0006B19D9122}" type="slidenum">
              <a:rPr lang="en-US" altLang="en-US" sz="1200" smtClean="0"/>
              <a:pPr/>
              <a:t>8</a:t>
            </a:fld>
            <a:endParaRPr lang="en-US" altLang="en-US" sz="1200"/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FB0BC491-07F0-D343-BEF4-E6151097295B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C0FA9C9F-706D-794E-A154-75F5905C38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469531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>
            <a:extLst>
              <a:ext uri="{FF2B5EF4-FFF2-40B4-BE49-F238E27FC236}">
                <a16:creationId xmlns:a16="http://schemas.microsoft.com/office/drawing/2014/main" id="{DBB60B09-906B-4D49-91DB-CF12F0B358E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9A3FBDB-CDA7-A646-A531-EC355804B30E}" type="slidenum">
              <a:rPr lang="en-US" altLang="en-US" sz="1200" smtClean="0"/>
              <a:pPr/>
              <a:t>9</a:t>
            </a:fld>
            <a:endParaRPr lang="en-US" altLang="en-US" sz="1200"/>
          </a:p>
        </p:txBody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id="{F2DC2EAD-89C3-C44F-A5F8-41A823FA5EA5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id="{6C0A74BA-B101-CD48-B1E4-967C80F287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288926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>
            <a:extLst>
              <a:ext uri="{FF2B5EF4-FFF2-40B4-BE49-F238E27FC236}">
                <a16:creationId xmlns:a16="http://schemas.microsoft.com/office/drawing/2014/main" id="{717897D9-17FA-FE48-8778-12F72547B94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B32CC81-AB02-4143-B78B-0006B19D9122}" type="slidenum">
              <a:rPr lang="en-US" altLang="en-US" sz="1200" smtClean="0"/>
              <a:pPr/>
              <a:t>10</a:t>
            </a:fld>
            <a:endParaRPr lang="en-US" altLang="en-US" sz="1200"/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FB0BC491-07F0-D343-BEF4-E6151097295B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C0FA9C9F-706D-794E-A154-75F5905C38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844596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>
            <a:extLst>
              <a:ext uri="{FF2B5EF4-FFF2-40B4-BE49-F238E27FC236}">
                <a16:creationId xmlns:a16="http://schemas.microsoft.com/office/drawing/2014/main" id="{D3387806-F716-1341-B0ED-D25BAD9FDC9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9593F8F-6A94-944D-A620-734AAFDE2CBD}" type="slidenum">
              <a:rPr lang="en-US" altLang="en-US" sz="1200" smtClean="0"/>
              <a:pPr/>
              <a:t>12</a:t>
            </a:fld>
            <a:endParaRPr lang="en-US" altLang="en-US" sz="1200"/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57A3B40B-3242-A047-9E18-39DBD7274CD6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61E552E9-6620-AA46-9455-75A3E3A903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54597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>
            <a:extLst>
              <a:ext uri="{FF2B5EF4-FFF2-40B4-BE49-F238E27FC236}">
                <a16:creationId xmlns:a16="http://schemas.microsoft.com/office/drawing/2014/main" id="{D3387806-F716-1341-B0ED-D25BAD9FDC9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9593F8F-6A94-944D-A620-734AAFDE2CBD}" type="slidenum">
              <a:rPr lang="en-US" altLang="en-US" sz="1200" smtClean="0"/>
              <a:pPr/>
              <a:t>13</a:t>
            </a:fld>
            <a:endParaRPr lang="en-US" altLang="en-US" sz="1200"/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57A3B40B-3242-A047-9E18-39DBD7274CD6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61E552E9-6620-AA46-9455-75A3E3A903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285855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>
            <a:extLst>
              <a:ext uri="{FF2B5EF4-FFF2-40B4-BE49-F238E27FC236}">
                <a16:creationId xmlns:a16="http://schemas.microsoft.com/office/drawing/2014/main" id="{D3387806-F716-1341-B0ED-D25BAD9FDC9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9593F8F-6A94-944D-A620-734AAFDE2CBD}" type="slidenum">
              <a:rPr lang="en-US" altLang="en-US" sz="1200" smtClean="0"/>
              <a:pPr/>
              <a:t>14</a:t>
            </a:fld>
            <a:endParaRPr lang="en-US" altLang="en-US" sz="1200"/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57A3B40B-3242-A047-9E18-39DBD7274CD6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61E552E9-6620-AA46-9455-75A3E3A903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332508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>
            <a:extLst>
              <a:ext uri="{FF2B5EF4-FFF2-40B4-BE49-F238E27FC236}">
                <a16:creationId xmlns:a16="http://schemas.microsoft.com/office/drawing/2014/main" id="{D3387806-F716-1341-B0ED-D25BAD9FDC9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9593F8F-6A94-944D-A620-734AAFDE2CBD}" type="slidenum">
              <a:rPr lang="en-US" altLang="en-US" sz="1200" smtClean="0"/>
              <a:pPr/>
              <a:t>16</a:t>
            </a:fld>
            <a:endParaRPr lang="en-US" altLang="en-US" sz="1200"/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57A3B40B-3242-A047-9E18-39DBD7274CD6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61E552E9-6620-AA46-9455-75A3E3A903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398006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>
            <a:extLst>
              <a:ext uri="{FF2B5EF4-FFF2-40B4-BE49-F238E27FC236}">
                <a16:creationId xmlns:a16="http://schemas.microsoft.com/office/drawing/2014/main" id="{D3387806-F716-1341-B0ED-D25BAD9FDC9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9593F8F-6A94-944D-A620-734AAFDE2CBD}" type="slidenum">
              <a:rPr lang="en-US" altLang="en-US" sz="1200" smtClean="0"/>
              <a:pPr/>
              <a:t>17</a:t>
            </a:fld>
            <a:endParaRPr lang="en-US" altLang="en-US" sz="1200"/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57A3B40B-3242-A047-9E18-39DBD7274CD6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61E552E9-6620-AA46-9455-75A3E3A903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0843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5B4BF-A729-1E46-B9AE-A5625C05C9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16D066-4AE2-C94A-AC58-441C2CD419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BF3B3B-3118-D043-9762-08DFFA189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2258F-75C5-FA47-AD73-B37AF76B039A}" type="datetimeFigureOut">
              <a:rPr lang="en-US" smtClean="0"/>
              <a:t>10/17/19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D64BFA-9E4F-484A-8EF4-04CAD23B8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169EAE-A1C0-CE49-BDBD-F0AF91C89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ADB8E-762F-4F4E-B8B1-C36A2947C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945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A1F41-471B-EE4E-8C10-7A1279F2E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DC9306-07D5-2741-B308-2E0DF82D4A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A96908-F5FB-FA4F-AF03-E8427719F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2258F-75C5-FA47-AD73-B37AF76B039A}" type="datetimeFigureOut">
              <a:rPr lang="en-US" smtClean="0"/>
              <a:t>10/17/19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CD33D-2BD0-BD4C-B9A9-FF9F28D8F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76F36B-947E-4449-9D47-D7EBFEA5E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ADB8E-762F-4F4E-B8B1-C36A2947C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5515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979B63-4D3E-A444-B50C-77193D0B87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A0CFA9-B01C-2042-AFF5-AEB48701C9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C0A563-5186-FE49-BE66-1EBB1DC3A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2258F-75C5-FA47-AD73-B37AF76B039A}" type="datetimeFigureOut">
              <a:rPr lang="en-US" smtClean="0"/>
              <a:t>10/17/19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5C528B-932C-014F-89B5-CD3A3DF0E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59CAB-14EC-CA4E-9363-7AC88EF8E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ADB8E-762F-4F4E-B8B1-C36A2947C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918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6B4A4-0EE2-B143-B4B6-317FAAA35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E0213F-1957-1347-9F48-0429B1A324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44EEAE-3033-5743-8EDB-719F8482B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2258F-75C5-FA47-AD73-B37AF76B039A}" type="datetimeFigureOut">
              <a:rPr lang="en-US" smtClean="0"/>
              <a:t>10/17/19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EDF329-EDA0-5149-B0BD-F5FD8DD13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8762F1-F88F-554D-A483-A02C081A0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ADB8E-762F-4F4E-B8B1-C36A2947C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151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73A21-8D30-FA43-BA32-ADCC8DEBF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9A961C-A72A-004F-8ED6-9B583A593E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097AAE-6FFE-8547-B863-A6B8E1F8F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2258F-75C5-FA47-AD73-B37AF76B039A}" type="datetimeFigureOut">
              <a:rPr lang="en-US" smtClean="0"/>
              <a:t>10/17/19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CCDF9-3050-4042-8FE7-ED5D1988A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F5D2D0-5CEA-D740-86F4-8AE5CF8D2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ADB8E-762F-4F4E-B8B1-C36A2947C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081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32837-B012-424A-9923-F6F485ED9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BE4879-7F7F-9342-AF61-7C3808696A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8B2532-FD07-4147-AE79-5A87CE1AB4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2C822F-FFC6-7246-BFED-D8D3EEC3A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2258F-75C5-FA47-AD73-B37AF76B039A}" type="datetimeFigureOut">
              <a:rPr lang="en-US" smtClean="0"/>
              <a:t>10/17/19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5C5BD5-7AAC-FE49-B215-ECC88D9F5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41529A-EC99-4A4F-B2C0-3FB477E79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ADB8E-762F-4F4E-B8B1-C36A2947C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131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9EF65-EF0D-C043-B554-F4944DEBD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A66E6A-3F11-DA4F-85A5-4C145F3CEC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F48B9A-0663-E740-965C-57A34F8722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A68FE0-1583-A540-91BB-1F393FEE46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197C38-59C2-C541-86BE-AC4150026D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4BE8F62-2D85-1745-9456-6F7FAB792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2258F-75C5-FA47-AD73-B37AF76B039A}" type="datetimeFigureOut">
              <a:rPr lang="en-US" smtClean="0"/>
              <a:t>10/17/19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8F09C8-F366-E049-A68B-F5B00280D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58645E-3A9D-FA44-A1EA-48DD9E612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ADB8E-762F-4F4E-B8B1-C36A2947C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00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2B618-3D1F-E144-B45A-0ED08E9E6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67CCEC-9F3B-994E-A91A-C4DA9E366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2258F-75C5-FA47-AD73-B37AF76B039A}" type="datetimeFigureOut">
              <a:rPr lang="en-US" smtClean="0"/>
              <a:t>10/17/19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EE1520-0C3E-CC48-908F-5D28DC7AD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00EA08-3DD4-F240-8555-72609AB2D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ADB8E-762F-4F4E-B8B1-C36A2947C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657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8BF099-2188-5348-B542-1F3267615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2258F-75C5-FA47-AD73-B37AF76B039A}" type="datetimeFigureOut">
              <a:rPr lang="en-US" smtClean="0"/>
              <a:t>10/17/19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7F821E-711E-954C-A0E6-77D43DF51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5FD754-4B17-F147-9985-AD9F6CB86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ADB8E-762F-4F4E-B8B1-C36A2947C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582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CB06A-7694-E649-8F26-05C3E3886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5303A9-4E8D-A643-8ABE-F29EE4A83D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0D40DA-224A-0C47-BA58-7FF0F7A0FD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2687C8-5AF5-3946-8575-A0CA3991F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2258F-75C5-FA47-AD73-B37AF76B039A}" type="datetimeFigureOut">
              <a:rPr lang="en-US" smtClean="0"/>
              <a:t>10/17/19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1336D9-8AC3-E74B-8C8F-3D27401C4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BE955D-EFDA-7646-8100-3CEA7D204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ADB8E-762F-4F4E-B8B1-C36A2947C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971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FC66B-7BF9-9445-AE38-27CB6F85A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EBBFCB-B05E-E248-8970-F78C19E36B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E1713C-9280-FC4B-AB27-F57A42B874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949A57-7FF4-6F49-910C-25468463A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2258F-75C5-FA47-AD73-B37AF76B039A}" type="datetimeFigureOut">
              <a:rPr lang="en-US" smtClean="0"/>
              <a:t>10/17/19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D70FD8-6F08-A64C-89F4-84505A4C2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901C14-A281-8146-876F-E46653E9B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ADB8E-762F-4F4E-B8B1-C36A2947C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134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00F24A-8E59-6F49-9C17-FD8B09597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C8F734-B6B7-A94C-909C-B26BA69EB8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68F66E-9396-F845-89B3-AE6531FC34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52258F-75C5-FA47-AD73-B37AF76B039A}" type="datetimeFigureOut">
              <a:rPr lang="en-US" smtClean="0"/>
              <a:t>10/17/19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01041B-208C-EB46-AB61-D2CCD65A9C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A98AA9-3C4D-1A46-8D0B-530EAA8901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9ADB8E-762F-4F4E-B8B1-C36A2947C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507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loudsway2.larc.nasa.gov/cgi-bin/site/showdoc?mnemonic=CALIB-UPRT" TargetMode="External"/><Relationship Id="rId2" Type="http://schemas.openxmlformats.org/officeDocument/2006/relationships/hyperlink" Target="https://cloudsway2.larc.nasa.gov/cgi-bin/site/showdoc?mnemonic=CALIB-ED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loudsway2.larc.nasa.gov/cgi-bin/site/showdoc?mnemonic=SCIAMACHY-SPECTRA-ENHANCED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3EEAC-AC1E-B84D-B2E4-8D3E1D21C8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GSICS VIS/NIR GEO ring considerations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C4DED4-025B-5B4B-B0DA-991F26A28C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Oct 17, 2019</a:t>
            </a:r>
          </a:p>
          <a:p>
            <a:r>
              <a:rPr lang="en-US" dirty="0"/>
              <a:t>David </a:t>
            </a:r>
            <a:r>
              <a:rPr lang="en-US" dirty="0" err="1"/>
              <a:t>Doelling</a:t>
            </a:r>
            <a:r>
              <a:rPr lang="en-US" dirty="0"/>
              <a:t>, Rabi </a:t>
            </a:r>
            <a:r>
              <a:rPr lang="en-US" dirty="0" err="1"/>
              <a:t>Palikonda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5439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>
            <a:extLst>
              <a:ext uri="{FF2B5EF4-FFF2-40B4-BE49-F238E27FC236}">
                <a16:creationId xmlns:a16="http://schemas.microsoft.com/office/drawing/2014/main" id="{43FFAAA3-7CE1-5E44-B817-B5B352BE28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131763"/>
            <a:ext cx="9144000" cy="762000"/>
          </a:xfrm>
        </p:spPr>
        <p:txBody>
          <a:bodyPr/>
          <a:lstStyle/>
          <a:p>
            <a:pPr eaLnBrk="1" hangingPunct="1"/>
            <a:r>
              <a:rPr lang="en-US" altLang="en-US" sz="2400"/>
              <a:t>GOES-11/GOES-12 Visible, 20:45Z, Sep. 26, 2006, 20:45</a:t>
            </a:r>
          </a:p>
        </p:txBody>
      </p:sp>
      <p:pic>
        <p:nvPicPr>
          <p:cNvPr id="72706" name="Picture 3">
            <a:extLst>
              <a:ext uri="{FF2B5EF4-FFF2-40B4-BE49-F238E27FC236}">
                <a16:creationId xmlns:a16="http://schemas.microsoft.com/office/drawing/2014/main" id="{DF016230-7AC6-5644-B74E-5380C23A1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864" y="784225"/>
            <a:ext cx="9056687" cy="528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7" name="Picture 3">
            <a:extLst>
              <a:ext uri="{FF2B5EF4-FFF2-40B4-BE49-F238E27FC236}">
                <a16:creationId xmlns:a16="http://schemas.microsoft.com/office/drawing/2014/main" id="{C3F76817-C72E-9843-AD90-01678FB4DF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1" y="5208588"/>
            <a:ext cx="1166813" cy="109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CEEEF2DD-9252-D445-8D3E-A7D3ECEF02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8075" y="1249363"/>
            <a:ext cx="1168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</a:rPr>
              <a:t>GOES-11</a:t>
            </a: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5FC798A3-938E-7C48-A5C3-A1127E5A8D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83726" y="1116014"/>
            <a:ext cx="11842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GOES-12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886470-A761-E847-A808-60D7499136FF}"/>
              </a:ext>
            </a:extLst>
          </p:cNvPr>
          <p:cNvSpPr txBox="1"/>
          <p:nvPr/>
        </p:nvSpPr>
        <p:spPr>
          <a:xfrm>
            <a:off x="2091551" y="1617663"/>
            <a:ext cx="1365887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Back  scatter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883ABA-3714-0544-AE74-1937114A5B7A}"/>
              </a:ext>
            </a:extLst>
          </p:cNvPr>
          <p:cNvSpPr txBox="1"/>
          <p:nvPr/>
        </p:nvSpPr>
        <p:spPr>
          <a:xfrm>
            <a:off x="8827052" y="1555333"/>
            <a:ext cx="1706108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Forward  scatter</a:t>
            </a:r>
          </a:p>
        </p:txBody>
      </p:sp>
    </p:spTree>
    <p:extLst>
      <p:ext uri="{BB962C8B-B14F-4D97-AF65-F5344CB8AC3E}">
        <p14:creationId xmlns:p14="http://schemas.microsoft.com/office/powerpoint/2010/main" val="2490879023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9A624-9DE8-7E47-BBE6-4158996A0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GOES-17/16 mosaic over the US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879B41-2235-B34E-BA37-90B40552219B}"/>
              </a:ext>
            </a:extLst>
          </p:cNvPr>
          <p:cNvSpPr txBox="1"/>
          <p:nvPr/>
        </p:nvSpPr>
        <p:spPr>
          <a:xfrm>
            <a:off x="8699157" y="2416385"/>
            <a:ext cx="3212757" cy="175432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• For this case the SRFs are very similar</a:t>
            </a:r>
          </a:p>
          <a:p>
            <a:r>
              <a:rPr lang="en-US" dirty="0"/>
              <a:t>• Any change in the reflectance is mostly due to angular differences</a:t>
            </a:r>
          </a:p>
          <a:p>
            <a:r>
              <a:rPr lang="en-US" dirty="0"/>
              <a:t>• 0.0001&lt; reflectance difference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DBA7C3-B32F-5642-9A1E-A67CF9CAAC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62" y="1248032"/>
            <a:ext cx="7949768" cy="560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9132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>
            <a:extLst>
              <a:ext uri="{FF2B5EF4-FFF2-40B4-BE49-F238E27FC236}">
                <a16:creationId xmlns:a16="http://schemas.microsoft.com/office/drawing/2014/main" id="{B201D995-00F4-624C-89C8-088445E69D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51026" y="131763"/>
            <a:ext cx="8613775" cy="7620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altLang="en-US" sz="2400" dirty="0"/>
              <a:t>GOES-17/GOES-16 Visible, Oct 7, 2019, 16:45</a:t>
            </a:r>
          </a:p>
        </p:txBody>
      </p:sp>
      <p:sp>
        <p:nvSpPr>
          <p:cNvPr id="70659" name="TextBox 1">
            <a:extLst>
              <a:ext uri="{FF2B5EF4-FFF2-40B4-BE49-F238E27FC236}">
                <a16:creationId xmlns:a16="http://schemas.microsoft.com/office/drawing/2014/main" id="{140669C7-57E2-F24B-ADE3-FF73DDC00E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000" y="6127751"/>
            <a:ext cx="5994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Line of matching VZA, where the two satellite images are pasted together</a:t>
            </a:r>
          </a:p>
        </p:txBody>
      </p:sp>
      <p:sp>
        <p:nvSpPr>
          <p:cNvPr id="70661" name="TextBox 6">
            <a:extLst>
              <a:ext uri="{FF2B5EF4-FFF2-40B4-BE49-F238E27FC236}">
                <a16:creationId xmlns:a16="http://schemas.microsoft.com/office/drawing/2014/main" id="{49C89C45-535F-444F-B584-6B805C2CC5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1" y="6418264"/>
            <a:ext cx="81518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Images taken at the same GMT, at matching VZA the time is the same, therefor the SZA is the same </a:t>
            </a:r>
          </a:p>
        </p:txBody>
      </p:sp>
      <p:sp>
        <p:nvSpPr>
          <p:cNvPr id="70662" name="TextBox 7">
            <a:extLst>
              <a:ext uri="{FF2B5EF4-FFF2-40B4-BE49-F238E27FC236}">
                <a16:creationId xmlns:a16="http://schemas.microsoft.com/office/drawing/2014/main" id="{7042AB1D-20D7-EB48-8F07-DEF6E5ADCB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8075" y="1249363"/>
            <a:ext cx="1168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GOES-11</a:t>
            </a:r>
          </a:p>
        </p:txBody>
      </p:sp>
      <p:sp>
        <p:nvSpPr>
          <p:cNvPr id="70663" name="TextBox 10">
            <a:extLst>
              <a:ext uri="{FF2B5EF4-FFF2-40B4-BE49-F238E27FC236}">
                <a16:creationId xmlns:a16="http://schemas.microsoft.com/office/drawing/2014/main" id="{E1208469-8900-6A41-A811-5AAEFD1378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83726" y="1116014"/>
            <a:ext cx="11842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GOES-12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2419DD-38B7-AC4F-876D-3BD546BA3B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8041" y="738189"/>
            <a:ext cx="8815917" cy="5289550"/>
          </a:xfrm>
          <a:prstGeom prst="rect">
            <a:avLst/>
          </a:prstGeom>
        </p:spPr>
      </p:pic>
      <p:pic>
        <p:nvPicPr>
          <p:cNvPr id="70664" name="Picture 1">
            <a:extLst>
              <a:ext uri="{FF2B5EF4-FFF2-40B4-BE49-F238E27FC236}">
                <a16:creationId xmlns:a16="http://schemas.microsoft.com/office/drawing/2014/main" id="{7D37A41A-CDAB-BA4D-AB5D-0EAE932266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7788" y="5129214"/>
            <a:ext cx="1166812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7">
            <a:extLst>
              <a:ext uri="{FF2B5EF4-FFF2-40B4-BE49-F238E27FC236}">
                <a16:creationId xmlns:a16="http://schemas.microsoft.com/office/drawing/2014/main" id="{4B3CF3D7-6C1D-8A44-AD20-D6AF45A9D2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3491" y="746682"/>
            <a:ext cx="11849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</a:rPr>
              <a:t>GOES-17</a:t>
            </a: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CB4B5153-28E5-F449-9F05-900412D649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115" y="746127"/>
            <a:ext cx="11842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</a:rPr>
              <a:t>GOES-16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A57CE8-6E5C-A24A-9AB3-236720089FC8}"/>
              </a:ext>
            </a:extLst>
          </p:cNvPr>
          <p:cNvSpPr txBox="1"/>
          <p:nvPr/>
        </p:nvSpPr>
        <p:spPr>
          <a:xfrm>
            <a:off x="8421265" y="1086922"/>
            <a:ext cx="1257973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Backscatter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6B287B-9D59-EC46-8943-6E357BDB85B9}"/>
              </a:ext>
            </a:extLst>
          </p:cNvPr>
          <p:cNvSpPr txBox="1"/>
          <p:nvPr/>
        </p:nvSpPr>
        <p:spPr>
          <a:xfrm>
            <a:off x="2512763" y="1079780"/>
            <a:ext cx="1653209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Forward scatter</a:t>
            </a:r>
          </a:p>
        </p:txBody>
      </p:sp>
    </p:spTree>
    <p:extLst>
      <p:ext uri="{BB962C8B-B14F-4D97-AF65-F5344CB8AC3E}">
        <p14:creationId xmlns:p14="http://schemas.microsoft.com/office/powerpoint/2010/main" val="1442221698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5AB7366-565F-5C42-BC14-B993442F4D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7198" y="738189"/>
            <a:ext cx="8815913" cy="5289548"/>
          </a:xfrm>
          <a:prstGeom prst="rect">
            <a:avLst/>
          </a:prstGeom>
        </p:spPr>
      </p:pic>
      <p:sp>
        <p:nvSpPr>
          <p:cNvPr id="21507" name="Rectangle 3">
            <a:extLst>
              <a:ext uri="{FF2B5EF4-FFF2-40B4-BE49-F238E27FC236}">
                <a16:creationId xmlns:a16="http://schemas.microsoft.com/office/drawing/2014/main" id="{B201D995-00F4-624C-89C8-088445E69D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51026" y="131763"/>
            <a:ext cx="8613775" cy="7620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altLang="en-US" sz="2400" dirty="0"/>
              <a:t>GOES-17/GOES-16 Visible, Oct 7, 2019, 18:45</a:t>
            </a:r>
          </a:p>
        </p:txBody>
      </p:sp>
      <p:pic>
        <p:nvPicPr>
          <p:cNvPr id="70664" name="Picture 1">
            <a:extLst>
              <a:ext uri="{FF2B5EF4-FFF2-40B4-BE49-F238E27FC236}">
                <a16:creationId xmlns:a16="http://schemas.microsoft.com/office/drawing/2014/main" id="{7D37A41A-CDAB-BA4D-AB5D-0EAE932266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588" y="5284701"/>
            <a:ext cx="1166812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4">
            <a:extLst>
              <a:ext uri="{FF2B5EF4-FFF2-40B4-BE49-F238E27FC236}">
                <a16:creationId xmlns:a16="http://schemas.microsoft.com/office/drawing/2014/main" id="{79092CDD-8794-0B4B-9B66-D4F99D48E8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1953" y="6035676"/>
            <a:ext cx="169309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Sun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Local noon</a:t>
            </a: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4C12E6D4-DEB1-AC4B-A303-6D321C1034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1778" y="6049343"/>
            <a:ext cx="112562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Sat1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75°W</a:t>
            </a:r>
          </a:p>
        </p:txBody>
      </p:sp>
      <p:sp>
        <p:nvSpPr>
          <p:cNvPr id="12" name="Text Box 6">
            <a:extLst>
              <a:ext uri="{FF2B5EF4-FFF2-40B4-BE49-F238E27FC236}">
                <a16:creationId xmlns:a16="http://schemas.microsoft.com/office/drawing/2014/main" id="{DE96B899-EF4A-A34B-B02F-21BDDB2BA3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3014" y="6035676"/>
            <a:ext cx="12971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Sat2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135°W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3DE0D4-C058-C340-9C27-4642C98DF611}"/>
              </a:ext>
            </a:extLst>
          </p:cNvPr>
          <p:cNvSpPr txBox="1"/>
          <p:nvPr/>
        </p:nvSpPr>
        <p:spPr>
          <a:xfrm>
            <a:off x="8249486" y="1177023"/>
            <a:ext cx="3749571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Both satellite have same SZA, VZA, and RAZ, geometry at local noon</a:t>
            </a: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7A22EC1A-6B8F-A946-8B7A-703866F8AC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3491" y="746682"/>
            <a:ext cx="11849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</a:rPr>
              <a:t>GOES-17</a:t>
            </a:r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0FA6877A-47B5-9143-8B31-32BB423151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115" y="746127"/>
            <a:ext cx="11842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</a:rPr>
              <a:t>GOES-16</a:t>
            </a:r>
          </a:p>
        </p:txBody>
      </p:sp>
    </p:spTree>
    <p:extLst>
      <p:ext uri="{BB962C8B-B14F-4D97-AF65-F5344CB8AC3E}">
        <p14:creationId xmlns:p14="http://schemas.microsoft.com/office/powerpoint/2010/main" val="3656478828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22A1C5-C561-774E-968E-AF2DCDB682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6983" y="738188"/>
            <a:ext cx="8815915" cy="5289549"/>
          </a:xfrm>
          <a:prstGeom prst="rect">
            <a:avLst/>
          </a:prstGeom>
        </p:spPr>
      </p:pic>
      <p:sp>
        <p:nvSpPr>
          <p:cNvPr id="21507" name="Rectangle 3">
            <a:extLst>
              <a:ext uri="{FF2B5EF4-FFF2-40B4-BE49-F238E27FC236}">
                <a16:creationId xmlns:a16="http://schemas.microsoft.com/office/drawing/2014/main" id="{B201D995-00F4-624C-89C8-088445E69D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51026" y="131763"/>
            <a:ext cx="8613775" cy="7620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altLang="en-US" sz="2400" dirty="0"/>
              <a:t>GOES-17/GOES-16 Visible, Oct 7, 2019, 20:45</a:t>
            </a:r>
          </a:p>
        </p:txBody>
      </p:sp>
      <p:sp>
        <p:nvSpPr>
          <p:cNvPr id="70662" name="TextBox 7">
            <a:extLst>
              <a:ext uri="{FF2B5EF4-FFF2-40B4-BE49-F238E27FC236}">
                <a16:creationId xmlns:a16="http://schemas.microsoft.com/office/drawing/2014/main" id="{7042AB1D-20D7-EB48-8F07-DEF6E5ADCB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3491" y="746682"/>
            <a:ext cx="11849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</a:rPr>
              <a:t>GOES-17</a:t>
            </a:r>
          </a:p>
        </p:txBody>
      </p:sp>
      <p:sp>
        <p:nvSpPr>
          <p:cNvPr id="70663" name="TextBox 10">
            <a:extLst>
              <a:ext uri="{FF2B5EF4-FFF2-40B4-BE49-F238E27FC236}">
                <a16:creationId xmlns:a16="http://schemas.microsoft.com/office/drawing/2014/main" id="{E1208469-8900-6A41-A811-5AAEFD1378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115" y="746127"/>
            <a:ext cx="11842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</a:rPr>
              <a:t>GOES-16</a:t>
            </a:r>
          </a:p>
        </p:txBody>
      </p:sp>
      <p:pic>
        <p:nvPicPr>
          <p:cNvPr id="70664" name="Picture 1">
            <a:extLst>
              <a:ext uri="{FF2B5EF4-FFF2-40B4-BE49-F238E27FC236}">
                <a16:creationId xmlns:a16="http://schemas.microsoft.com/office/drawing/2014/main" id="{7D37A41A-CDAB-BA4D-AB5D-0EAE932266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4" y="4938712"/>
            <a:ext cx="1166812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CD4840B-B679-084A-B871-2BFFBAF0061E}"/>
              </a:ext>
            </a:extLst>
          </p:cNvPr>
          <p:cNvSpPr txBox="1"/>
          <p:nvPr/>
        </p:nvSpPr>
        <p:spPr>
          <a:xfrm>
            <a:off x="2736974" y="1116014"/>
            <a:ext cx="1257973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Backscatter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9307E9-A93B-F74F-849D-9C1D937578C3}"/>
              </a:ext>
            </a:extLst>
          </p:cNvPr>
          <p:cNvSpPr txBox="1"/>
          <p:nvPr/>
        </p:nvSpPr>
        <p:spPr>
          <a:xfrm>
            <a:off x="8223647" y="1130856"/>
            <a:ext cx="1653209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Forward scatter</a:t>
            </a:r>
          </a:p>
        </p:txBody>
      </p:sp>
    </p:spTree>
    <p:extLst>
      <p:ext uri="{BB962C8B-B14F-4D97-AF65-F5344CB8AC3E}">
        <p14:creationId xmlns:p14="http://schemas.microsoft.com/office/powerpoint/2010/main" val="3624740130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9A624-9DE8-7E47-BBE6-4158996A0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GOES-15/16 mosaic over the US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879B41-2235-B34E-BA37-90B40552219B}"/>
              </a:ext>
            </a:extLst>
          </p:cNvPr>
          <p:cNvSpPr txBox="1"/>
          <p:nvPr/>
        </p:nvSpPr>
        <p:spPr>
          <a:xfrm>
            <a:off x="8699157" y="2416385"/>
            <a:ext cx="3307313" cy="9233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• For this case the SRFs differ</a:t>
            </a:r>
          </a:p>
          <a:p>
            <a:r>
              <a:rPr lang="en-US" dirty="0"/>
              <a:t>• 0.0293 reflectance difference</a:t>
            </a:r>
          </a:p>
          <a:p>
            <a:r>
              <a:rPr lang="en-US" dirty="0"/>
              <a:t>• GOES-15 brighter than GOES-16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83ED6D-87F5-964E-83CF-4D12B2A8C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086" y="1334530"/>
            <a:ext cx="8194261" cy="5523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5038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5F32401-364C-1F4F-A6D2-0D9C16B488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758" y="746127"/>
            <a:ext cx="8815917" cy="5289550"/>
          </a:xfrm>
          <a:prstGeom prst="rect">
            <a:avLst/>
          </a:prstGeom>
        </p:spPr>
      </p:pic>
      <p:sp>
        <p:nvSpPr>
          <p:cNvPr id="21507" name="Rectangle 3">
            <a:extLst>
              <a:ext uri="{FF2B5EF4-FFF2-40B4-BE49-F238E27FC236}">
                <a16:creationId xmlns:a16="http://schemas.microsoft.com/office/drawing/2014/main" id="{B201D995-00F4-624C-89C8-088445E69D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51026" y="131763"/>
            <a:ext cx="8613775" cy="7620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altLang="en-US" sz="2400" dirty="0"/>
              <a:t>GOES-15/GOES-16 Visible, Oct 7, 2019, 16:45</a:t>
            </a:r>
          </a:p>
        </p:txBody>
      </p:sp>
      <p:pic>
        <p:nvPicPr>
          <p:cNvPr id="70664" name="Picture 1">
            <a:extLst>
              <a:ext uri="{FF2B5EF4-FFF2-40B4-BE49-F238E27FC236}">
                <a16:creationId xmlns:a16="http://schemas.microsoft.com/office/drawing/2014/main" id="{7D37A41A-CDAB-BA4D-AB5D-0EAE932266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7788" y="5129214"/>
            <a:ext cx="1166812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7">
            <a:extLst>
              <a:ext uri="{FF2B5EF4-FFF2-40B4-BE49-F238E27FC236}">
                <a16:creationId xmlns:a16="http://schemas.microsoft.com/office/drawing/2014/main" id="{4B3CF3D7-6C1D-8A44-AD20-D6AF45A9D2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3491" y="746682"/>
            <a:ext cx="11849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</a:rPr>
              <a:t>GOES-15</a:t>
            </a: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CB4B5153-28E5-F449-9F05-900412D649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115" y="746127"/>
            <a:ext cx="11842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</a:rPr>
              <a:t>GOES-16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2B9F0E-747C-0F45-B870-CA56C67B1D9A}"/>
              </a:ext>
            </a:extLst>
          </p:cNvPr>
          <p:cNvSpPr txBox="1"/>
          <p:nvPr/>
        </p:nvSpPr>
        <p:spPr>
          <a:xfrm>
            <a:off x="8421265" y="1086922"/>
            <a:ext cx="1257973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Backscatter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22F43B-4416-B243-B224-FE6A6A2C4193}"/>
              </a:ext>
            </a:extLst>
          </p:cNvPr>
          <p:cNvSpPr txBox="1"/>
          <p:nvPr/>
        </p:nvSpPr>
        <p:spPr>
          <a:xfrm>
            <a:off x="2512763" y="1079780"/>
            <a:ext cx="1653209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Forward scatter</a:t>
            </a:r>
          </a:p>
        </p:txBody>
      </p:sp>
    </p:spTree>
    <p:extLst>
      <p:ext uri="{BB962C8B-B14F-4D97-AF65-F5344CB8AC3E}">
        <p14:creationId xmlns:p14="http://schemas.microsoft.com/office/powerpoint/2010/main" val="4088775383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BAA4C3-C8BC-8741-8BB0-C63BE7D4D2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5049" y="746127"/>
            <a:ext cx="8802683" cy="5281610"/>
          </a:xfrm>
          <a:prstGeom prst="rect">
            <a:avLst/>
          </a:prstGeom>
        </p:spPr>
      </p:pic>
      <p:sp>
        <p:nvSpPr>
          <p:cNvPr id="21507" name="Rectangle 3">
            <a:extLst>
              <a:ext uri="{FF2B5EF4-FFF2-40B4-BE49-F238E27FC236}">
                <a16:creationId xmlns:a16="http://schemas.microsoft.com/office/drawing/2014/main" id="{B201D995-00F4-624C-89C8-088445E69D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51026" y="131763"/>
            <a:ext cx="8613775" cy="7620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altLang="en-US" sz="2400" dirty="0"/>
              <a:t>GOES-15/GOES-16 Visible, Oct 7, 2019, 18:45</a:t>
            </a:r>
          </a:p>
        </p:txBody>
      </p:sp>
      <p:pic>
        <p:nvPicPr>
          <p:cNvPr id="70664" name="Picture 1">
            <a:extLst>
              <a:ext uri="{FF2B5EF4-FFF2-40B4-BE49-F238E27FC236}">
                <a16:creationId xmlns:a16="http://schemas.microsoft.com/office/drawing/2014/main" id="{7D37A41A-CDAB-BA4D-AB5D-0EAE932266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588" y="5284701"/>
            <a:ext cx="1166812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4">
            <a:extLst>
              <a:ext uri="{FF2B5EF4-FFF2-40B4-BE49-F238E27FC236}">
                <a16:creationId xmlns:a16="http://schemas.microsoft.com/office/drawing/2014/main" id="{79092CDD-8794-0B4B-9B66-D4F99D48E8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1953" y="6035676"/>
            <a:ext cx="169309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Sun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Local noon</a:t>
            </a: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4C12E6D4-DEB1-AC4B-A303-6D321C1034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1778" y="6049343"/>
            <a:ext cx="112562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Sat1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75°W</a:t>
            </a:r>
          </a:p>
        </p:txBody>
      </p:sp>
      <p:sp>
        <p:nvSpPr>
          <p:cNvPr id="12" name="Text Box 6">
            <a:extLst>
              <a:ext uri="{FF2B5EF4-FFF2-40B4-BE49-F238E27FC236}">
                <a16:creationId xmlns:a16="http://schemas.microsoft.com/office/drawing/2014/main" id="{DE96B899-EF4A-A34B-B02F-21BDDB2BA3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3014" y="6035676"/>
            <a:ext cx="12971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Sat2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135°W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3DE0D4-C058-C340-9C27-4642C98DF611}"/>
              </a:ext>
            </a:extLst>
          </p:cNvPr>
          <p:cNvSpPr txBox="1"/>
          <p:nvPr/>
        </p:nvSpPr>
        <p:spPr>
          <a:xfrm>
            <a:off x="8249486" y="1177023"/>
            <a:ext cx="3749571" cy="1477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•Here there is a faint line where the satellites intersect due to the spectral difference between GOES-15 and 16.</a:t>
            </a:r>
          </a:p>
          <a:p>
            <a:r>
              <a:rPr lang="en-US" dirty="0"/>
              <a:t>• GOES-15 was predicted to be brighter and is</a:t>
            </a: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7A22EC1A-6B8F-A946-8B7A-703866F8AC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3491" y="746682"/>
            <a:ext cx="11849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</a:rPr>
              <a:t>GOES-15</a:t>
            </a:r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0FA6877A-47B5-9143-8B31-32BB423151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115" y="746127"/>
            <a:ext cx="11842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</a:rPr>
              <a:t>GOES-16</a:t>
            </a:r>
          </a:p>
        </p:txBody>
      </p:sp>
    </p:spTree>
    <p:extLst>
      <p:ext uri="{BB962C8B-B14F-4D97-AF65-F5344CB8AC3E}">
        <p14:creationId xmlns:p14="http://schemas.microsoft.com/office/powerpoint/2010/main" val="2903223917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61B21CB-EF36-4047-AB5E-92151779B2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6982" y="746127"/>
            <a:ext cx="8802683" cy="5281610"/>
          </a:xfrm>
          <a:prstGeom prst="rect">
            <a:avLst/>
          </a:prstGeom>
        </p:spPr>
      </p:pic>
      <p:sp>
        <p:nvSpPr>
          <p:cNvPr id="21507" name="Rectangle 3">
            <a:extLst>
              <a:ext uri="{FF2B5EF4-FFF2-40B4-BE49-F238E27FC236}">
                <a16:creationId xmlns:a16="http://schemas.microsoft.com/office/drawing/2014/main" id="{B201D995-00F4-624C-89C8-088445E69D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51026" y="131763"/>
            <a:ext cx="8613775" cy="7620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altLang="en-US" sz="2400" dirty="0"/>
              <a:t>GOES-15/GOES-16 Visible, Oct 7, 2019, 20:45</a:t>
            </a:r>
          </a:p>
        </p:txBody>
      </p:sp>
      <p:sp>
        <p:nvSpPr>
          <p:cNvPr id="70662" name="TextBox 7">
            <a:extLst>
              <a:ext uri="{FF2B5EF4-FFF2-40B4-BE49-F238E27FC236}">
                <a16:creationId xmlns:a16="http://schemas.microsoft.com/office/drawing/2014/main" id="{7042AB1D-20D7-EB48-8F07-DEF6E5ADCB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3491" y="746682"/>
            <a:ext cx="11849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</a:rPr>
              <a:t>GOES-15</a:t>
            </a:r>
          </a:p>
        </p:txBody>
      </p:sp>
      <p:sp>
        <p:nvSpPr>
          <p:cNvPr id="70663" name="TextBox 10">
            <a:extLst>
              <a:ext uri="{FF2B5EF4-FFF2-40B4-BE49-F238E27FC236}">
                <a16:creationId xmlns:a16="http://schemas.microsoft.com/office/drawing/2014/main" id="{E1208469-8900-6A41-A811-5AAEFD1378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115" y="746127"/>
            <a:ext cx="11842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</a:rPr>
              <a:t>GOES-16</a:t>
            </a:r>
          </a:p>
        </p:txBody>
      </p:sp>
      <p:pic>
        <p:nvPicPr>
          <p:cNvPr id="70664" name="Picture 1">
            <a:extLst>
              <a:ext uri="{FF2B5EF4-FFF2-40B4-BE49-F238E27FC236}">
                <a16:creationId xmlns:a16="http://schemas.microsoft.com/office/drawing/2014/main" id="{7D37A41A-CDAB-BA4D-AB5D-0EAE932266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4" y="4938712"/>
            <a:ext cx="1166812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57D3BD9-230C-3942-93F2-875BBD0CDFA0}"/>
              </a:ext>
            </a:extLst>
          </p:cNvPr>
          <p:cNvSpPr txBox="1"/>
          <p:nvPr/>
        </p:nvSpPr>
        <p:spPr>
          <a:xfrm>
            <a:off x="2736974" y="1116014"/>
            <a:ext cx="1257973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Backscatter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C05E6A-EFC7-794D-8C57-D57F5649A08C}"/>
              </a:ext>
            </a:extLst>
          </p:cNvPr>
          <p:cNvSpPr txBox="1"/>
          <p:nvPr/>
        </p:nvSpPr>
        <p:spPr>
          <a:xfrm>
            <a:off x="8223647" y="1130856"/>
            <a:ext cx="1653209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Forward scatter</a:t>
            </a:r>
          </a:p>
        </p:txBody>
      </p:sp>
    </p:spTree>
    <p:extLst>
      <p:ext uri="{BB962C8B-B14F-4D97-AF65-F5344CB8AC3E}">
        <p14:creationId xmlns:p14="http://schemas.microsoft.com/office/powerpoint/2010/main" val="2697052256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CDBDF-14F0-A748-997A-5EF865E50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Spectral difference between GOES-15 and GOES-17 over same domain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546CD6-A267-624B-9E43-5E64FA955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13210"/>
            <a:ext cx="6231673" cy="51999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5DEC5F-B018-6443-B216-57F6468D5FB6}"/>
              </a:ext>
            </a:extLst>
          </p:cNvPr>
          <p:cNvSpPr txBox="1"/>
          <p:nvPr/>
        </p:nvSpPr>
        <p:spPr>
          <a:xfrm>
            <a:off x="8699157" y="2416385"/>
            <a:ext cx="3307313" cy="9233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• For this case the SRFs differ</a:t>
            </a:r>
          </a:p>
          <a:p>
            <a:r>
              <a:rPr lang="en-US" dirty="0"/>
              <a:t>• 0.0298 reflectance difference</a:t>
            </a:r>
          </a:p>
          <a:p>
            <a:r>
              <a:rPr lang="en-US" dirty="0"/>
              <a:t>• GOES-15 brighter than GOES-17</a:t>
            </a:r>
          </a:p>
        </p:txBody>
      </p:sp>
    </p:spTree>
    <p:extLst>
      <p:ext uri="{BB962C8B-B14F-4D97-AF65-F5344CB8AC3E}">
        <p14:creationId xmlns:p14="http://schemas.microsoft.com/office/powerpoint/2010/main" val="24361112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BCB24-A3D2-B74E-9420-A3A108D6D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VIS/NIR GEO ring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B65CAF-7C23-BB4B-8D87-EFCE70364D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Calibration, must calibrate to the same reference</a:t>
            </a:r>
          </a:p>
          <a:p>
            <a:pPr lvl="1"/>
            <a:r>
              <a:rPr lang="en-US" dirty="0"/>
              <a:t>This is the easy part, GEO</a:t>
            </a:r>
            <a:r>
              <a:rPr lang="en-US"/>
              <a:t>/LEO-reference.</a:t>
            </a:r>
            <a:endParaRPr lang="en-US" dirty="0"/>
          </a:p>
          <a:p>
            <a:r>
              <a:rPr lang="en-US" dirty="0"/>
              <a:t>Spectral band differences, a reference SRF needed for each band</a:t>
            </a:r>
          </a:p>
          <a:p>
            <a:pPr lvl="1"/>
            <a:r>
              <a:rPr lang="en-US" dirty="0"/>
              <a:t>Each surface type and cloud (scene type), would have its own spectral adjustment to the reference band</a:t>
            </a:r>
          </a:p>
          <a:p>
            <a:r>
              <a:rPr lang="en-US" dirty="0"/>
              <a:t>Parallax, navigation shifts, Use a geo-rectified grid</a:t>
            </a:r>
          </a:p>
          <a:p>
            <a:pPr lvl="1"/>
            <a:r>
              <a:rPr lang="en-US" dirty="0"/>
              <a:t>Need to map to a common grid and account for cloud height</a:t>
            </a:r>
          </a:p>
          <a:p>
            <a:r>
              <a:rPr lang="en-US" dirty="0"/>
              <a:t>BRDF/glint, what is a suitable reference view?</a:t>
            </a:r>
          </a:p>
          <a:p>
            <a:pPr lvl="1"/>
            <a:r>
              <a:rPr lang="en-US" dirty="0"/>
              <a:t>IR you could adjust the BT to a nadir view</a:t>
            </a:r>
          </a:p>
          <a:p>
            <a:pPr lvl="1"/>
            <a:r>
              <a:rPr lang="en-US" dirty="0"/>
              <a:t>In the visible you have to worry about 3 angles, glint is a function of the sensor location.</a:t>
            </a:r>
          </a:p>
        </p:txBody>
      </p:sp>
    </p:spTree>
    <p:extLst>
      <p:ext uri="{BB962C8B-B14F-4D97-AF65-F5344CB8AC3E}">
        <p14:creationId xmlns:p14="http://schemas.microsoft.com/office/powerpoint/2010/main" val="11020716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C237E-67E9-4749-B084-5FF2BA783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of SCIA reflectance by azimuth angle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A26736-3C98-CD42-8D1C-77C4876BC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865119"/>
            <a:ext cx="5557771" cy="46277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AEDD0C-3235-B24B-9497-F395950D69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229" y="1865119"/>
            <a:ext cx="5557772" cy="46476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B43BF9F-3FCC-6F4D-82E9-6A5BA02A94DC}"/>
              </a:ext>
            </a:extLst>
          </p:cNvPr>
          <p:cNvSpPr txBox="1"/>
          <p:nvPr/>
        </p:nvSpPr>
        <p:spPr>
          <a:xfrm>
            <a:off x="8378283" y="1592671"/>
            <a:ext cx="1257973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Backscatter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B2384D-F08D-834E-A0BC-09F3783ED659}"/>
              </a:ext>
            </a:extLst>
          </p:cNvPr>
          <p:cNvSpPr txBox="1"/>
          <p:nvPr/>
        </p:nvSpPr>
        <p:spPr>
          <a:xfrm>
            <a:off x="2555744" y="1506022"/>
            <a:ext cx="1653209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Forward scatter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08ED01-9AAE-A740-8D69-1D38125F7F41}"/>
              </a:ext>
            </a:extLst>
          </p:cNvPr>
          <p:cNvSpPr txBox="1"/>
          <p:nvPr/>
        </p:nvSpPr>
        <p:spPr>
          <a:xfrm>
            <a:off x="8378283" y="3400696"/>
            <a:ext cx="2743200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Backscatter is 0.02 brighter than forward scatter over vegetation</a:t>
            </a:r>
          </a:p>
        </p:txBody>
      </p:sp>
    </p:spTree>
    <p:extLst>
      <p:ext uri="{BB962C8B-B14F-4D97-AF65-F5344CB8AC3E}">
        <p14:creationId xmlns:p14="http://schemas.microsoft.com/office/powerpoint/2010/main" val="1898425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A3CA777-2AF1-B245-A91D-1EA5BA638D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179" y="0"/>
            <a:ext cx="9144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9B99EF-BB8B-D247-981C-C924285F29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1820" y="4263887"/>
            <a:ext cx="3361037" cy="25207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243999-04A6-1042-B701-7C36FBCBC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335"/>
            <a:ext cx="7858539" cy="449884"/>
          </a:xfrm>
        </p:spPr>
        <p:txBody>
          <a:bodyPr>
            <a:normAutofit fontScale="90000"/>
          </a:bodyPr>
          <a:lstStyle/>
          <a:p>
            <a:r>
              <a:rPr lang="en-US" altLang="en-US" sz="3200" dirty="0">
                <a:solidFill>
                  <a:srgbClr val="FFC000"/>
                </a:solidFill>
              </a:rPr>
              <a:t>GOES-15/GOES-17 Visible, Oct 7, 2019, 16:45 GMT</a:t>
            </a:r>
            <a:endParaRPr lang="en-US" sz="3200" dirty="0">
              <a:solidFill>
                <a:srgbClr val="FFC000"/>
              </a:solidFill>
            </a:endParaRP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1E9BBAC7-CC07-A849-8C30-BE42A930B3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9691" y="5932581"/>
            <a:ext cx="687204" cy="641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A75BBB-AC23-0F4E-8EE3-6D72259BAD0B}"/>
              </a:ext>
            </a:extLst>
          </p:cNvPr>
          <p:cNvSpPr txBox="1"/>
          <p:nvPr/>
        </p:nvSpPr>
        <p:spPr>
          <a:xfrm>
            <a:off x="9786552" y="523219"/>
            <a:ext cx="22000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GOES-17 135°W</a:t>
            </a:r>
          </a:p>
          <a:p>
            <a:r>
              <a:rPr lang="en-US" dirty="0"/>
              <a:t>GOES-15 128°W</a:t>
            </a:r>
          </a:p>
          <a:p>
            <a:endParaRPr lang="en-US" dirty="0"/>
          </a:p>
          <a:p>
            <a:r>
              <a:rPr lang="en-US" dirty="0"/>
              <a:t>The GOES-15 minus GOES-17 visible 4-km reflectance difference is mostly spectral</a:t>
            </a:r>
          </a:p>
        </p:txBody>
      </p:sp>
    </p:spTree>
    <p:extLst>
      <p:ext uri="{BB962C8B-B14F-4D97-AF65-F5344CB8AC3E}">
        <p14:creationId xmlns:p14="http://schemas.microsoft.com/office/powerpoint/2010/main" val="31914399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E98B21-D3AA-4048-80A6-5E956555DB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643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243999-04A6-1042-B701-7C36FBCBC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335"/>
            <a:ext cx="7858539" cy="449884"/>
          </a:xfrm>
        </p:spPr>
        <p:txBody>
          <a:bodyPr>
            <a:normAutofit fontScale="90000"/>
          </a:bodyPr>
          <a:lstStyle/>
          <a:p>
            <a:r>
              <a:rPr lang="en-US" altLang="en-US" sz="3200" dirty="0">
                <a:solidFill>
                  <a:srgbClr val="FFC000"/>
                </a:solidFill>
              </a:rPr>
              <a:t>GOES-15/GOES-17 Visible, Oct 7, 2019, 18:30 GMT</a:t>
            </a:r>
            <a:endParaRPr lang="en-US" sz="3200" dirty="0">
              <a:solidFill>
                <a:srgbClr val="FFC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5CA879-9997-B547-B0CD-12FDCC760C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1820" y="4263485"/>
            <a:ext cx="3361574" cy="2521180"/>
          </a:xfrm>
          <a:prstGeom prst="rect">
            <a:avLst/>
          </a:prstGeom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9C540DA5-B066-B94D-A624-0576CE2751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439" y="5994364"/>
            <a:ext cx="687204" cy="641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25065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3F3796D-A946-1448-935E-DE17EDFBA4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179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243999-04A6-1042-B701-7C36FBCBC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335"/>
            <a:ext cx="7858539" cy="449884"/>
          </a:xfrm>
        </p:spPr>
        <p:txBody>
          <a:bodyPr>
            <a:normAutofit fontScale="90000"/>
          </a:bodyPr>
          <a:lstStyle/>
          <a:p>
            <a:r>
              <a:rPr lang="en-US" altLang="en-US" sz="3200" dirty="0">
                <a:solidFill>
                  <a:srgbClr val="FFC000"/>
                </a:solidFill>
              </a:rPr>
              <a:t>GOES-15/GOES-17 Visible, Oct 7, 2019, 20:30</a:t>
            </a:r>
            <a:endParaRPr lang="en-US" sz="3200" dirty="0">
              <a:solidFill>
                <a:srgbClr val="FFC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D12F41-1DB3-EE43-9A75-53B1D0E557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1821" y="4263887"/>
            <a:ext cx="3150972" cy="2520778"/>
          </a:xfrm>
          <a:prstGeom prst="rect">
            <a:avLst/>
          </a:prstGeom>
        </p:spPr>
      </p:pic>
      <p:pic>
        <p:nvPicPr>
          <p:cNvPr id="11" name="Picture 1">
            <a:extLst>
              <a:ext uri="{FF2B5EF4-FFF2-40B4-BE49-F238E27FC236}">
                <a16:creationId xmlns:a16="http://schemas.microsoft.com/office/drawing/2014/main" id="{A3BF8A97-D50C-F049-91A2-D0CBA553E8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74" y="5846084"/>
            <a:ext cx="687204" cy="641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F450E5A-A0F7-DE4B-803C-2BD0C012F2B4}"/>
              </a:ext>
            </a:extLst>
          </p:cNvPr>
          <p:cNvSpPr txBox="1"/>
          <p:nvPr/>
        </p:nvSpPr>
        <p:spPr>
          <a:xfrm>
            <a:off x="9531180" y="617838"/>
            <a:ext cx="243016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land reflectance is increasing (bottom image)</a:t>
            </a:r>
          </a:p>
          <a:p>
            <a:endParaRPr lang="en-US" dirty="0"/>
          </a:p>
          <a:p>
            <a:r>
              <a:rPr lang="en-US" dirty="0"/>
              <a:t>The GOES 15 minus 17 reflectance increases as the image is more in backscatter due to the vegetation hotspot.</a:t>
            </a:r>
          </a:p>
        </p:txBody>
      </p:sp>
    </p:spTree>
    <p:extLst>
      <p:ext uri="{BB962C8B-B14F-4D97-AF65-F5344CB8AC3E}">
        <p14:creationId xmlns:p14="http://schemas.microsoft.com/office/powerpoint/2010/main" val="15325511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3BC44-DE0F-E640-ADA0-6A7075DC0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9F83E5-BE9C-314E-B12C-CFEB9A7B2B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7" y="0"/>
            <a:ext cx="12177905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0A1F06-29F7-444A-B411-478B2A7FAA87}"/>
              </a:ext>
            </a:extLst>
          </p:cNvPr>
          <p:cNvSpPr txBox="1"/>
          <p:nvPr/>
        </p:nvSpPr>
        <p:spPr>
          <a:xfrm>
            <a:off x="9976500" y="505111"/>
            <a:ext cx="1260281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Oct 7, 2019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9C1260-ACB3-C745-8368-84798BB56514}"/>
              </a:ext>
            </a:extLst>
          </p:cNvPr>
          <p:cNvSpPr txBox="1"/>
          <p:nvPr/>
        </p:nvSpPr>
        <p:spPr>
          <a:xfrm>
            <a:off x="9295737" y="1014429"/>
            <a:ext cx="26158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1° </a:t>
            </a:r>
            <a:r>
              <a:rPr lang="en-US" dirty="0" err="1"/>
              <a:t>lat</a:t>
            </a:r>
            <a:r>
              <a:rPr lang="en-US" dirty="0"/>
              <a:t>/</a:t>
            </a:r>
            <a:r>
              <a:rPr lang="en-US" dirty="0" err="1"/>
              <a:t>lon</a:t>
            </a:r>
            <a:r>
              <a:rPr lang="en-US" dirty="0"/>
              <a:t> averaged grid,</a:t>
            </a:r>
          </a:p>
          <a:p>
            <a:r>
              <a:rPr lang="en-US" dirty="0"/>
              <a:t>The clouds can be compared at the 100</a:t>
            </a:r>
            <a:r>
              <a:rPr lang="en-US" baseline="30000" dirty="0"/>
              <a:t>2</a:t>
            </a:r>
            <a:r>
              <a:rPr lang="en-US" dirty="0"/>
              <a:t> km scales, at 4-km the cloud differences were noisy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1F7FB6-287A-0449-880A-EE656463674F}"/>
              </a:ext>
            </a:extLst>
          </p:cNvPr>
          <p:cNvSpPr txBox="1"/>
          <p:nvPr/>
        </p:nvSpPr>
        <p:spPr>
          <a:xfrm>
            <a:off x="9295737" y="2956395"/>
            <a:ext cx="27621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 that for forward scatter there is very little G17 – G15 difference. The differences become more negative for back scatter.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1261E4-DA2F-174C-9DDF-64A11EC82E42}"/>
              </a:ext>
            </a:extLst>
          </p:cNvPr>
          <p:cNvSpPr txBox="1"/>
          <p:nvPr/>
        </p:nvSpPr>
        <p:spPr>
          <a:xfrm>
            <a:off x="9468091" y="5058137"/>
            <a:ext cx="24434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maritime stratus is burning off during the day and cloud properties are changing over time</a:t>
            </a:r>
          </a:p>
        </p:txBody>
      </p:sp>
    </p:spTree>
    <p:extLst>
      <p:ext uri="{BB962C8B-B14F-4D97-AF65-F5344CB8AC3E}">
        <p14:creationId xmlns:p14="http://schemas.microsoft.com/office/powerpoint/2010/main" val="10750582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>
            <a:extLst>
              <a:ext uri="{FF2B5EF4-FFF2-40B4-BE49-F238E27FC236}">
                <a16:creationId xmlns:a16="http://schemas.microsoft.com/office/drawing/2014/main" id="{565E279B-7982-2A46-9D54-1B1B793C1B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8077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TextBox 2">
            <a:extLst>
              <a:ext uri="{FF2B5EF4-FFF2-40B4-BE49-F238E27FC236}">
                <a16:creationId xmlns:a16="http://schemas.microsoft.com/office/drawing/2014/main" id="{225FD390-0BE5-4A43-936C-BECAA6A953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1139" y="515938"/>
            <a:ext cx="408463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/>
              <a:t>Smaller particles are brighter, water clouds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/>
              <a:t>Bands are located, where there is the greatest stratification of particle size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1C5560-8A7C-8949-89CC-A9B1A1B141EF}"/>
              </a:ext>
            </a:extLst>
          </p:cNvPr>
          <p:cNvSpPr txBox="1"/>
          <p:nvPr/>
        </p:nvSpPr>
        <p:spPr>
          <a:xfrm>
            <a:off x="9601201" y="5058137"/>
            <a:ext cx="2448046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Cloud spectra a function of particle size</a:t>
            </a:r>
          </a:p>
        </p:txBody>
      </p:sp>
    </p:spTree>
    <p:extLst>
      <p:ext uri="{BB962C8B-B14F-4D97-AF65-F5344CB8AC3E}">
        <p14:creationId xmlns:p14="http://schemas.microsoft.com/office/powerpoint/2010/main" val="17864456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91F43-64A4-D245-A758-86A5B3C45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Parallax demonstration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4972C4-6454-A04E-94DF-3F9604B148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7126" y="1358900"/>
            <a:ext cx="8204200" cy="54991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75A9DAC-AF41-6B44-B6EE-5F4DBCB40D96}"/>
              </a:ext>
            </a:extLst>
          </p:cNvPr>
          <p:cNvSpPr/>
          <p:nvPr/>
        </p:nvSpPr>
        <p:spPr>
          <a:xfrm>
            <a:off x="8070574" y="4492487"/>
            <a:ext cx="69574" cy="695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0EC4C5-2624-A44A-A269-76A4B2CA449B}"/>
              </a:ext>
            </a:extLst>
          </p:cNvPr>
          <p:cNvSpPr/>
          <p:nvPr/>
        </p:nvSpPr>
        <p:spPr>
          <a:xfrm>
            <a:off x="5882999" y="4492487"/>
            <a:ext cx="69574" cy="695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4CC3CF-07D5-584F-BBE8-6E6B094AD08A}"/>
              </a:ext>
            </a:extLst>
          </p:cNvPr>
          <p:cNvSpPr/>
          <p:nvPr/>
        </p:nvSpPr>
        <p:spPr>
          <a:xfrm>
            <a:off x="3546199" y="4495524"/>
            <a:ext cx="69574" cy="695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E18F53-84A4-494F-AACD-3DA2916E1866}"/>
              </a:ext>
            </a:extLst>
          </p:cNvPr>
          <p:cNvSpPr txBox="1"/>
          <p:nvPr/>
        </p:nvSpPr>
        <p:spPr>
          <a:xfrm>
            <a:off x="9839739" y="3747052"/>
            <a:ext cx="21866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Will be looking for the parallax effect at the location in blue</a:t>
            </a:r>
          </a:p>
        </p:txBody>
      </p:sp>
    </p:spTree>
    <p:extLst>
      <p:ext uri="{BB962C8B-B14F-4D97-AF65-F5344CB8AC3E}">
        <p14:creationId xmlns:p14="http://schemas.microsoft.com/office/powerpoint/2010/main" val="37815009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>
            <a:extLst>
              <a:ext uri="{FF2B5EF4-FFF2-40B4-BE49-F238E27FC236}">
                <a16:creationId xmlns:a16="http://schemas.microsoft.com/office/drawing/2014/main" id="{1406AA30-8E6B-2B43-9BC5-73911F2C96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Parallax Error</a:t>
            </a:r>
          </a:p>
        </p:txBody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50CA301F-74DF-354D-B0CF-D6A691569A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5257800"/>
            <a:ext cx="6248400" cy="53340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</a:endParaRPr>
          </a:p>
        </p:txBody>
      </p:sp>
      <p:sp>
        <p:nvSpPr>
          <p:cNvPr id="76803" name="AutoShape 4">
            <a:extLst>
              <a:ext uri="{FF2B5EF4-FFF2-40B4-BE49-F238E27FC236}">
                <a16:creationId xmlns:a16="http://schemas.microsoft.com/office/drawing/2014/main" id="{4F423C88-52D6-BD4C-9CD9-B6B6074557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3200400"/>
            <a:ext cx="2514600" cy="685800"/>
          </a:xfrm>
          <a:prstGeom prst="irregularSeal1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cloud</a:t>
            </a:r>
          </a:p>
        </p:txBody>
      </p:sp>
      <p:sp>
        <p:nvSpPr>
          <p:cNvPr id="76804" name="AutoShape 7">
            <a:extLst>
              <a:ext uri="{FF2B5EF4-FFF2-40B4-BE49-F238E27FC236}">
                <a16:creationId xmlns:a16="http://schemas.microsoft.com/office/drawing/2014/main" id="{DDA64C08-4BD1-2746-8B63-47F7E9273C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1219200"/>
            <a:ext cx="457200" cy="381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/>
              <a:t>SAT</a:t>
            </a:r>
            <a:endParaRPr lang="en-US" altLang="en-US" sz="2400"/>
          </a:p>
        </p:txBody>
      </p:sp>
      <p:sp>
        <p:nvSpPr>
          <p:cNvPr id="76805" name="Line 8">
            <a:extLst>
              <a:ext uri="{FF2B5EF4-FFF2-40B4-BE49-F238E27FC236}">
                <a16:creationId xmlns:a16="http://schemas.microsoft.com/office/drawing/2014/main" id="{2C530F9E-6D7C-D242-BE18-AE0A6FB66398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1600200"/>
            <a:ext cx="4343400" cy="3657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06" name="AutoShape 9">
            <a:extLst>
              <a:ext uri="{FF2B5EF4-FFF2-40B4-BE49-F238E27FC236}">
                <a16:creationId xmlns:a16="http://schemas.microsoft.com/office/drawing/2014/main" id="{F9377D52-696E-964B-BB23-890D887CC1D4}"/>
              </a:ext>
            </a:extLst>
          </p:cNvPr>
          <p:cNvSpPr>
            <a:spLocks/>
          </p:cNvSpPr>
          <p:nvPr/>
        </p:nvSpPr>
        <p:spPr bwMode="auto">
          <a:xfrm>
            <a:off x="4876800" y="3733800"/>
            <a:ext cx="76200" cy="1524000"/>
          </a:xfrm>
          <a:prstGeom prst="rightBrace">
            <a:avLst>
              <a:gd name="adj1" fmla="val 16666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76807" name="Text Box 10">
            <a:extLst>
              <a:ext uri="{FF2B5EF4-FFF2-40B4-BE49-F238E27FC236}">
                <a16:creationId xmlns:a16="http://schemas.microsoft.com/office/drawing/2014/main" id="{F7198D7D-4A05-D34C-9E2A-14C3D9E99C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4343400"/>
            <a:ext cx="7381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10 km</a:t>
            </a:r>
            <a:endParaRPr lang="en-US" altLang="en-US" sz="2400"/>
          </a:p>
        </p:txBody>
      </p:sp>
      <p:sp>
        <p:nvSpPr>
          <p:cNvPr id="76808" name="Arc 11">
            <a:extLst>
              <a:ext uri="{FF2B5EF4-FFF2-40B4-BE49-F238E27FC236}">
                <a16:creationId xmlns:a16="http://schemas.microsoft.com/office/drawing/2014/main" id="{AA3E81D1-54E0-2745-B0BC-DD5680BACAD3}"/>
              </a:ext>
            </a:extLst>
          </p:cNvPr>
          <p:cNvSpPr>
            <a:spLocks/>
          </p:cNvSpPr>
          <p:nvPr/>
        </p:nvSpPr>
        <p:spPr bwMode="auto">
          <a:xfrm rot="10278392" flipV="1">
            <a:off x="6324600" y="4876800"/>
            <a:ext cx="304800" cy="381000"/>
          </a:xfrm>
          <a:custGeom>
            <a:avLst/>
            <a:gdLst>
              <a:gd name="T0" fmla="*/ 0 w 21600"/>
              <a:gd name="T1" fmla="*/ 0 h 21600"/>
              <a:gd name="T2" fmla="*/ 856443324 w 21600"/>
              <a:gd name="T3" fmla="*/ 2090926042 h 21600"/>
              <a:gd name="T4" fmla="*/ 0 w 21600"/>
              <a:gd name="T5" fmla="*/ 2090926042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lnTo>
                  <a:pt x="0" y="-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09" name="Text Box 12">
            <a:extLst>
              <a:ext uri="{FF2B5EF4-FFF2-40B4-BE49-F238E27FC236}">
                <a16:creationId xmlns:a16="http://schemas.microsoft.com/office/drawing/2014/main" id="{28B9C6AA-7CEB-704E-86F3-F169BBF8F8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4223" y="4782721"/>
            <a:ext cx="61747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/>
              <a:t>45°</a:t>
            </a:r>
            <a:endParaRPr lang="en-US" altLang="en-US" sz="2400" dirty="0"/>
          </a:p>
        </p:txBody>
      </p:sp>
      <p:sp>
        <p:nvSpPr>
          <p:cNvPr id="76810" name="Line 13">
            <a:extLst>
              <a:ext uri="{FF2B5EF4-FFF2-40B4-BE49-F238E27FC236}">
                <a16:creationId xmlns:a16="http://schemas.microsoft.com/office/drawing/2014/main" id="{318F5D69-CF77-5244-85C4-941EE8A2C261}"/>
              </a:ext>
            </a:extLst>
          </p:cNvPr>
          <p:cNvSpPr>
            <a:spLocks noChangeShapeType="1"/>
          </p:cNvSpPr>
          <p:nvPr/>
        </p:nvSpPr>
        <p:spPr bwMode="auto">
          <a:xfrm>
            <a:off x="7086600" y="3276600"/>
            <a:ext cx="0" cy="2667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11" name="Text Box 14">
            <a:extLst>
              <a:ext uri="{FF2B5EF4-FFF2-40B4-BE49-F238E27FC236}">
                <a16:creationId xmlns:a16="http://schemas.microsoft.com/office/drawing/2014/main" id="{80BAA1BA-9AAA-F049-84B9-E0F63F7B5D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2895600"/>
            <a:ext cx="10874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VZA nadir</a:t>
            </a:r>
            <a:endParaRPr lang="en-US" altLang="en-US" sz="2400"/>
          </a:p>
        </p:txBody>
      </p:sp>
      <p:sp>
        <p:nvSpPr>
          <p:cNvPr id="76812" name="Rectangle 15">
            <a:extLst>
              <a:ext uri="{FF2B5EF4-FFF2-40B4-BE49-F238E27FC236}">
                <a16:creationId xmlns:a16="http://schemas.microsoft.com/office/drawing/2014/main" id="{2B43E4D6-F176-9945-929A-BB555C991A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5105400"/>
            <a:ext cx="228600" cy="152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76813" name="Text Box 16">
            <a:extLst>
              <a:ext uri="{FF2B5EF4-FFF2-40B4-BE49-F238E27FC236}">
                <a16:creationId xmlns:a16="http://schemas.microsoft.com/office/drawing/2014/main" id="{1F80FCE7-3E28-2D43-9304-4AD630A0B0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1" y="5334000"/>
            <a:ext cx="8731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EARTH</a:t>
            </a:r>
            <a:endParaRPr lang="en-US" altLang="en-US" sz="2400"/>
          </a:p>
        </p:txBody>
      </p:sp>
      <p:sp>
        <p:nvSpPr>
          <p:cNvPr id="76814" name="AutoShape 18">
            <a:extLst>
              <a:ext uri="{FF2B5EF4-FFF2-40B4-BE49-F238E27FC236}">
                <a16:creationId xmlns:a16="http://schemas.microsoft.com/office/drawing/2014/main" id="{8136CB5D-242D-EE45-B6C3-C17F71C41D9D}"/>
              </a:ext>
            </a:extLst>
          </p:cNvPr>
          <p:cNvSpPr>
            <a:spLocks/>
          </p:cNvSpPr>
          <p:nvPr/>
        </p:nvSpPr>
        <p:spPr bwMode="auto">
          <a:xfrm rot="16200000">
            <a:off x="5905500" y="4838700"/>
            <a:ext cx="152400" cy="2209800"/>
          </a:xfrm>
          <a:prstGeom prst="leftBrace">
            <a:avLst>
              <a:gd name="adj1" fmla="val 12083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76815" name="Text Box 19">
            <a:extLst>
              <a:ext uri="{FF2B5EF4-FFF2-40B4-BE49-F238E27FC236}">
                <a16:creationId xmlns:a16="http://schemas.microsoft.com/office/drawing/2014/main" id="{B115884F-0CBE-014C-8142-A18E40C8EC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6096000"/>
            <a:ext cx="7381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10 km</a:t>
            </a:r>
            <a:endParaRPr lang="en-US" altLang="en-US" sz="2400"/>
          </a:p>
        </p:txBody>
      </p:sp>
      <p:sp>
        <p:nvSpPr>
          <p:cNvPr id="76816" name="Text Box 20">
            <a:extLst>
              <a:ext uri="{FF2B5EF4-FFF2-40B4-BE49-F238E27FC236}">
                <a16:creationId xmlns:a16="http://schemas.microsoft.com/office/drawing/2014/main" id="{77B3C4B8-723E-394E-9FFB-7B986A12C2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0" y="3276601"/>
            <a:ext cx="2438400" cy="1616075"/>
          </a:xfrm>
          <a:prstGeom prst="rect">
            <a:avLst/>
          </a:prstGeom>
          <a:solidFill>
            <a:srgbClr val="DAE3C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In this case the cloud is mapped 10km further North than clear sky underneath cloud</a:t>
            </a:r>
            <a:endParaRPr lang="en-US" altLang="en-US" sz="2400"/>
          </a:p>
        </p:txBody>
      </p:sp>
      <p:sp>
        <p:nvSpPr>
          <p:cNvPr id="20" name="Text Box 12">
            <a:extLst>
              <a:ext uri="{FF2B5EF4-FFF2-40B4-BE49-F238E27FC236}">
                <a16:creationId xmlns:a16="http://schemas.microsoft.com/office/drawing/2014/main" id="{BB6A159E-6B0B-1D43-BEEE-F75384BD0C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1718" y="4132432"/>
            <a:ext cx="113524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/>
              <a:t>VZA=45°</a:t>
            </a:r>
            <a:endParaRPr lang="en-US" altLang="en-US" sz="2400" dirty="0"/>
          </a:p>
        </p:txBody>
      </p:sp>
      <p:sp>
        <p:nvSpPr>
          <p:cNvPr id="21" name="Arc 11">
            <a:extLst>
              <a:ext uri="{FF2B5EF4-FFF2-40B4-BE49-F238E27FC236}">
                <a16:creationId xmlns:a16="http://schemas.microsoft.com/office/drawing/2014/main" id="{10E472E4-81A2-B34F-8803-D3D076F083DE}"/>
              </a:ext>
            </a:extLst>
          </p:cNvPr>
          <p:cNvSpPr>
            <a:spLocks/>
          </p:cNvSpPr>
          <p:nvPr/>
        </p:nvSpPr>
        <p:spPr bwMode="auto">
          <a:xfrm rot="12175164" flipV="1">
            <a:off x="6673679" y="4473575"/>
            <a:ext cx="304800" cy="381000"/>
          </a:xfrm>
          <a:custGeom>
            <a:avLst/>
            <a:gdLst>
              <a:gd name="T0" fmla="*/ 0 w 21600"/>
              <a:gd name="T1" fmla="*/ 0 h 21600"/>
              <a:gd name="T2" fmla="*/ 856443324 w 21600"/>
              <a:gd name="T3" fmla="*/ 2090926042 h 21600"/>
              <a:gd name="T4" fmla="*/ 0 w 21600"/>
              <a:gd name="T5" fmla="*/ 2090926042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lnTo>
                  <a:pt x="0" y="-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1561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>
            <a:extLst>
              <a:ext uri="{FF2B5EF4-FFF2-40B4-BE49-F238E27FC236}">
                <a16:creationId xmlns:a16="http://schemas.microsoft.com/office/drawing/2014/main" id="{64467232-3D5C-0E4E-9BBB-FB1ECB6884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Parallax Error</a:t>
            </a:r>
          </a:p>
        </p:txBody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A952842D-0048-C64D-90CC-2E6716F9BE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5257800"/>
            <a:ext cx="6248400" cy="53340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</a:endParaRPr>
          </a:p>
        </p:txBody>
      </p:sp>
      <p:sp>
        <p:nvSpPr>
          <p:cNvPr id="77827" name="AutoShape 4">
            <a:extLst>
              <a:ext uri="{FF2B5EF4-FFF2-40B4-BE49-F238E27FC236}">
                <a16:creationId xmlns:a16="http://schemas.microsoft.com/office/drawing/2014/main" id="{87102E27-54C5-EE40-A8A2-5340C87AC2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3200400"/>
            <a:ext cx="2514600" cy="685800"/>
          </a:xfrm>
          <a:prstGeom prst="irregularSeal1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cloud</a:t>
            </a:r>
          </a:p>
        </p:txBody>
      </p:sp>
      <p:sp>
        <p:nvSpPr>
          <p:cNvPr id="77828" name="AutoShape 5">
            <a:extLst>
              <a:ext uri="{FF2B5EF4-FFF2-40B4-BE49-F238E27FC236}">
                <a16:creationId xmlns:a16="http://schemas.microsoft.com/office/drawing/2014/main" id="{C60BF71F-065E-7F47-BCAE-0FB5B4ACDC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1219200"/>
            <a:ext cx="457200" cy="381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/>
              <a:t>SAT #1</a:t>
            </a:r>
            <a:endParaRPr lang="en-US" altLang="en-US" sz="2400"/>
          </a:p>
        </p:txBody>
      </p:sp>
      <p:sp>
        <p:nvSpPr>
          <p:cNvPr id="77829" name="Line 6">
            <a:extLst>
              <a:ext uri="{FF2B5EF4-FFF2-40B4-BE49-F238E27FC236}">
                <a16:creationId xmlns:a16="http://schemas.microsoft.com/office/drawing/2014/main" id="{20C33586-398E-3F4D-913F-E00219EE48DD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1600200"/>
            <a:ext cx="4343400" cy="3657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30" name="AutoShape 7">
            <a:extLst>
              <a:ext uri="{FF2B5EF4-FFF2-40B4-BE49-F238E27FC236}">
                <a16:creationId xmlns:a16="http://schemas.microsoft.com/office/drawing/2014/main" id="{D0B42022-64DA-6445-AB4A-E86050C509B4}"/>
              </a:ext>
            </a:extLst>
          </p:cNvPr>
          <p:cNvSpPr>
            <a:spLocks/>
          </p:cNvSpPr>
          <p:nvPr/>
        </p:nvSpPr>
        <p:spPr bwMode="auto">
          <a:xfrm>
            <a:off x="4876800" y="3733800"/>
            <a:ext cx="76200" cy="1524000"/>
          </a:xfrm>
          <a:prstGeom prst="rightBrace">
            <a:avLst>
              <a:gd name="adj1" fmla="val 16666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77831" name="Text Box 8">
            <a:extLst>
              <a:ext uri="{FF2B5EF4-FFF2-40B4-BE49-F238E27FC236}">
                <a16:creationId xmlns:a16="http://schemas.microsoft.com/office/drawing/2014/main" id="{499DFB0E-CC3A-6B42-84BF-C2BD1069D5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4343400"/>
            <a:ext cx="7381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10 km</a:t>
            </a:r>
            <a:endParaRPr lang="en-US" altLang="en-US" sz="2400"/>
          </a:p>
        </p:txBody>
      </p:sp>
      <p:sp>
        <p:nvSpPr>
          <p:cNvPr id="77832" name="Arc 9">
            <a:extLst>
              <a:ext uri="{FF2B5EF4-FFF2-40B4-BE49-F238E27FC236}">
                <a16:creationId xmlns:a16="http://schemas.microsoft.com/office/drawing/2014/main" id="{F427CCD4-B90F-014F-8F11-F4AB579F27EC}"/>
              </a:ext>
            </a:extLst>
          </p:cNvPr>
          <p:cNvSpPr>
            <a:spLocks/>
          </p:cNvSpPr>
          <p:nvPr/>
        </p:nvSpPr>
        <p:spPr bwMode="auto">
          <a:xfrm rot="10278392" flipV="1">
            <a:off x="6324600" y="4876800"/>
            <a:ext cx="304800" cy="381000"/>
          </a:xfrm>
          <a:custGeom>
            <a:avLst/>
            <a:gdLst>
              <a:gd name="T0" fmla="*/ 0 w 21600"/>
              <a:gd name="T1" fmla="*/ 0 h 21600"/>
              <a:gd name="T2" fmla="*/ 856443324 w 21600"/>
              <a:gd name="T3" fmla="*/ 2090926042 h 21600"/>
              <a:gd name="T4" fmla="*/ 0 w 21600"/>
              <a:gd name="T5" fmla="*/ 2090926042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lnTo>
                  <a:pt x="0" y="-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33" name="Text Box 10">
            <a:extLst>
              <a:ext uri="{FF2B5EF4-FFF2-40B4-BE49-F238E27FC236}">
                <a16:creationId xmlns:a16="http://schemas.microsoft.com/office/drawing/2014/main" id="{A7ABAC7B-A290-8646-8CBB-7BDCD03E09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1" y="4876800"/>
            <a:ext cx="61747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/>
              <a:t>45°</a:t>
            </a:r>
            <a:endParaRPr lang="en-US" altLang="en-US" sz="2400" dirty="0"/>
          </a:p>
        </p:txBody>
      </p:sp>
      <p:sp>
        <p:nvSpPr>
          <p:cNvPr id="77834" name="Line 11">
            <a:extLst>
              <a:ext uri="{FF2B5EF4-FFF2-40B4-BE49-F238E27FC236}">
                <a16:creationId xmlns:a16="http://schemas.microsoft.com/office/drawing/2014/main" id="{D67447D9-80FF-3D48-90B6-BC847211896A}"/>
              </a:ext>
            </a:extLst>
          </p:cNvPr>
          <p:cNvSpPr>
            <a:spLocks noChangeShapeType="1"/>
          </p:cNvSpPr>
          <p:nvPr/>
        </p:nvSpPr>
        <p:spPr bwMode="auto">
          <a:xfrm>
            <a:off x="7086600" y="3276600"/>
            <a:ext cx="0" cy="2667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35" name="Text Box 12">
            <a:extLst>
              <a:ext uri="{FF2B5EF4-FFF2-40B4-BE49-F238E27FC236}">
                <a16:creationId xmlns:a16="http://schemas.microsoft.com/office/drawing/2014/main" id="{1BC01F6F-F8FC-BC4E-B601-3F46CFD426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2895600"/>
            <a:ext cx="10874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VZA nadir</a:t>
            </a:r>
            <a:endParaRPr lang="en-US" altLang="en-US" sz="2400"/>
          </a:p>
        </p:txBody>
      </p:sp>
      <p:sp>
        <p:nvSpPr>
          <p:cNvPr id="77836" name="Rectangle 13">
            <a:extLst>
              <a:ext uri="{FF2B5EF4-FFF2-40B4-BE49-F238E27FC236}">
                <a16:creationId xmlns:a16="http://schemas.microsoft.com/office/drawing/2014/main" id="{36724BC0-549A-4940-AAC5-952B903011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5105400"/>
            <a:ext cx="228600" cy="152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77837" name="Text Box 14">
            <a:extLst>
              <a:ext uri="{FF2B5EF4-FFF2-40B4-BE49-F238E27FC236}">
                <a16:creationId xmlns:a16="http://schemas.microsoft.com/office/drawing/2014/main" id="{DA90A2EF-876A-5F45-8F9B-21B02AE92C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1" y="5334000"/>
            <a:ext cx="8731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EARTH</a:t>
            </a:r>
            <a:endParaRPr lang="en-US" altLang="en-US" sz="2400"/>
          </a:p>
        </p:txBody>
      </p:sp>
      <p:sp>
        <p:nvSpPr>
          <p:cNvPr id="77838" name="AutoShape 15">
            <a:extLst>
              <a:ext uri="{FF2B5EF4-FFF2-40B4-BE49-F238E27FC236}">
                <a16:creationId xmlns:a16="http://schemas.microsoft.com/office/drawing/2014/main" id="{93DCC368-24A3-584C-A3E1-D2E15E692429}"/>
              </a:ext>
            </a:extLst>
          </p:cNvPr>
          <p:cNvSpPr>
            <a:spLocks/>
          </p:cNvSpPr>
          <p:nvPr/>
        </p:nvSpPr>
        <p:spPr bwMode="auto">
          <a:xfrm rot="16200000">
            <a:off x="5905500" y="4838700"/>
            <a:ext cx="152400" cy="2209800"/>
          </a:xfrm>
          <a:prstGeom prst="leftBrace">
            <a:avLst>
              <a:gd name="adj1" fmla="val 12083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77839" name="Text Box 16">
            <a:extLst>
              <a:ext uri="{FF2B5EF4-FFF2-40B4-BE49-F238E27FC236}">
                <a16:creationId xmlns:a16="http://schemas.microsoft.com/office/drawing/2014/main" id="{F76B41B1-69A7-F44E-BC1B-A99686C044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6096000"/>
            <a:ext cx="7381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10 km</a:t>
            </a:r>
            <a:endParaRPr lang="en-US" altLang="en-US" sz="2400"/>
          </a:p>
        </p:txBody>
      </p:sp>
      <p:sp>
        <p:nvSpPr>
          <p:cNvPr id="77840" name="Text Box 17">
            <a:extLst>
              <a:ext uri="{FF2B5EF4-FFF2-40B4-BE49-F238E27FC236}">
                <a16:creationId xmlns:a16="http://schemas.microsoft.com/office/drawing/2014/main" id="{7AA3028D-5F3F-E346-B125-DD25AE8AFB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0" y="3276601"/>
            <a:ext cx="2438400" cy="1006475"/>
          </a:xfrm>
          <a:prstGeom prst="rect">
            <a:avLst/>
          </a:prstGeom>
          <a:solidFill>
            <a:srgbClr val="DAE3C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Satellite #1 and #2 see the cloud 20km apart</a:t>
            </a:r>
            <a:endParaRPr lang="en-US" altLang="en-US" sz="2400"/>
          </a:p>
        </p:txBody>
      </p:sp>
      <p:sp>
        <p:nvSpPr>
          <p:cNvPr id="77841" name="AutoShape 18">
            <a:extLst>
              <a:ext uri="{FF2B5EF4-FFF2-40B4-BE49-F238E27FC236}">
                <a16:creationId xmlns:a16="http://schemas.microsoft.com/office/drawing/2014/main" id="{1F062988-4CB6-2746-A1EB-7330CA67AA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1524000"/>
            <a:ext cx="457200" cy="381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/>
              <a:t>SAT #2</a:t>
            </a:r>
            <a:endParaRPr lang="en-US" altLang="en-US" sz="2400"/>
          </a:p>
        </p:txBody>
      </p:sp>
      <p:sp>
        <p:nvSpPr>
          <p:cNvPr id="77842" name="Line 19">
            <a:extLst>
              <a:ext uri="{FF2B5EF4-FFF2-40B4-BE49-F238E27FC236}">
                <a16:creationId xmlns:a16="http://schemas.microsoft.com/office/drawing/2014/main" id="{001C98F2-5A7A-394A-87CC-E3C3C3A76A4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19400" y="1905000"/>
            <a:ext cx="4343400" cy="3276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8015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47C48D4-CDD4-194A-9D7B-7A6937782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6695" y="1961323"/>
            <a:ext cx="5819913" cy="43649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4AE78B-B229-3D48-8463-C63D801A7F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764" y="1971186"/>
            <a:ext cx="5819914" cy="43649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CCD24E-95B0-1C4D-97D2-FC04B4F64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Parallax, GOES-13 (75°W) CONUS, Aug 21, 2013, 20:32 GMT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C052AB-5902-F84A-BCFA-4A7A22F25A07}"/>
              </a:ext>
            </a:extLst>
          </p:cNvPr>
          <p:cNvSpPr txBox="1"/>
          <p:nvPr/>
        </p:nvSpPr>
        <p:spPr>
          <a:xfrm>
            <a:off x="7653131" y="1690688"/>
            <a:ext cx="3814762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Equal angle latitude and longitude grid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33FF6B-50AE-BE49-89C7-4046C3E7771D}"/>
              </a:ext>
            </a:extLst>
          </p:cNvPr>
          <p:cNvSpPr txBox="1"/>
          <p:nvPr/>
        </p:nvSpPr>
        <p:spPr>
          <a:xfrm>
            <a:off x="1277765" y="1727303"/>
            <a:ext cx="1951560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Satellite projection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92088B-F394-5740-A2F7-90D27BDAF06F}"/>
              </a:ext>
            </a:extLst>
          </p:cNvPr>
          <p:cNvSpPr txBox="1"/>
          <p:nvPr/>
        </p:nvSpPr>
        <p:spPr>
          <a:xfrm>
            <a:off x="3140765" y="1971186"/>
            <a:ext cx="3048913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dirty="0">
                <a:solidFill>
                  <a:srgbClr val="00B0F0"/>
                </a:solidFill>
              </a:rPr>
              <a:t>46.5°N 86.5°W, VZA=54.66°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7B855A0-10CB-4341-95D4-57ADF683D2A0}"/>
              </a:ext>
            </a:extLst>
          </p:cNvPr>
          <p:cNvSpPr/>
          <p:nvPr/>
        </p:nvSpPr>
        <p:spPr>
          <a:xfrm>
            <a:off x="8129588" y="5250656"/>
            <a:ext cx="392906" cy="32146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8754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21287A-99AB-EA41-B8DE-F74E726AD4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251" y="350408"/>
            <a:ext cx="11135498" cy="4351338"/>
          </a:xfrm>
        </p:spPr>
        <p:txBody>
          <a:bodyPr/>
          <a:lstStyle/>
          <a:p>
            <a:r>
              <a:rPr lang="en-US" dirty="0"/>
              <a:t>The CERES Ed4 GEO calibration was referenced to Aqua-MODIS C6.1 and the solar constant was based on the MODIS solar spectra</a:t>
            </a:r>
          </a:p>
          <a:p>
            <a:pPr lvl="1"/>
            <a:r>
              <a:rPr lang="en-US" dirty="0">
                <a:hlinkClick r:id="rId2"/>
              </a:rPr>
              <a:t>https://cloudsway2.larc.nasa.gov/cgi-bin/site/showdoc?mnemonic=CALIB-ED4</a:t>
            </a:r>
            <a:endParaRPr lang="en-US" dirty="0"/>
          </a:p>
          <a:p>
            <a:pPr lvl="1"/>
            <a:r>
              <a:rPr lang="en-US" dirty="0"/>
              <a:t>Realtime updated every 2 months: </a:t>
            </a:r>
            <a:r>
              <a:rPr lang="en-US" dirty="0">
                <a:hlinkClick r:id="rId3"/>
              </a:rPr>
              <a:t>https://cloudsway2.larc.nasa.gov/cgi-bin/site/showdoc?mnemonic=CALIB-UPRT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DE16AC-2952-754C-B7BE-2B1D032FCB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58995"/>
            <a:ext cx="12192000" cy="4485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4378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CD24E-95B0-1C4D-97D2-FC04B4F64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Parallax, GOES-14 (105°W) Rapid Scan, Aug 21, 2013, 20:33 GMT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26FF09-EC00-5444-BBBE-52C69C7C2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852" y="1961323"/>
            <a:ext cx="5819913" cy="43649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A74693-CCD0-1742-945C-D0D58A7CCF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7608" y="1961323"/>
            <a:ext cx="5819913" cy="43649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8C052AB-5902-F84A-BCFA-4A7A22F25A07}"/>
              </a:ext>
            </a:extLst>
          </p:cNvPr>
          <p:cNvSpPr txBox="1"/>
          <p:nvPr/>
        </p:nvSpPr>
        <p:spPr>
          <a:xfrm>
            <a:off x="7653131" y="1690688"/>
            <a:ext cx="3814762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Equal angle latitude and longitude grid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33FF6B-50AE-BE49-89C7-4046C3E7771D}"/>
              </a:ext>
            </a:extLst>
          </p:cNvPr>
          <p:cNvSpPr txBox="1"/>
          <p:nvPr/>
        </p:nvSpPr>
        <p:spPr>
          <a:xfrm>
            <a:off x="1277765" y="1727303"/>
            <a:ext cx="1951560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Satellite projection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0469E9-D8CB-1145-82F2-2153824998A9}"/>
              </a:ext>
            </a:extLst>
          </p:cNvPr>
          <p:cNvSpPr txBox="1"/>
          <p:nvPr/>
        </p:nvSpPr>
        <p:spPr>
          <a:xfrm>
            <a:off x="3140765" y="1971186"/>
            <a:ext cx="3048913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dirty="0">
                <a:solidFill>
                  <a:srgbClr val="00B0F0"/>
                </a:solidFill>
              </a:rPr>
              <a:t>46.5°N 86.5°W, VZA=56.49°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6625E7B-FB5D-9C45-ACB7-013BE434FA64}"/>
              </a:ext>
            </a:extLst>
          </p:cNvPr>
          <p:cNvSpPr/>
          <p:nvPr/>
        </p:nvSpPr>
        <p:spPr>
          <a:xfrm>
            <a:off x="8129588" y="5250656"/>
            <a:ext cx="392906" cy="32146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341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A3722A0-5840-074A-978D-E2E0C96C75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2207" y="1971187"/>
            <a:ext cx="5789793" cy="43423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4C1148F-5438-2445-9BF6-7B1F73C1BF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851" y="1971186"/>
            <a:ext cx="5806763" cy="43550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CCD24E-95B0-1C4D-97D2-FC04B4F64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Parallax, GOES-15 (135°W) NH, Aug 21, 2013, 20:30 GMT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C052AB-5902-F84A-BCFA-4A7A22F25A07}"/>
              </a:ext>
            </a:extLst>
          </p:cNvPr>
          <p:cNvSpPr txBox="1"/>
          <p:nvPr/>
        </p:nvSpPr>
        <p:spPr>
          <a:xfrm>
            <a:off x="7653131" y="1690688"/>
            <a:ext cx="3814762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Equal angle latitude and longitude grid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33FF6B-50AE-BE49-89C7-4046C3E7771D}"/>
              </a:ext>
            </a:extLst>
          </p:cNvPr>
          <p:cNvSpPr txBox="1"/>
          <p:nvPr/>
        </p:nvSpPr>
        <p:spPr>
          <a:xfrm>
            <a:off x="1277765" y="1727303"/>
            <a:ext cx="1951560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Satellite projection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38F272-CDE2-4D4E-9DFC-5088D38C61C2}"/>
              </a:ext>
            </a:extLst>
          </p:cNvPr>
          <p:cNvSpPr txBox="1"/>
          <p:nvPr/>
        </p:nvSpPr>
        <p:spPr>
          <a:xfrm>
            <a:off x="3140765" y="1971186"/>
            <a:ext cx="3048913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dirty="0">
                <a:solidFill>
                  <a:srgbClr val="00B0F0"/>
                </a:solidFill>
              </a:rPr>
              <a:t>46.5°N 86.5°W, VZA=71.08°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5253941-C432-1842-90FA-2C4567F5E214}"/>
              </a:ext>
            </a:extLst>
          </p:cNvPr>
          <p:cNvSpPr/>
          <p:nvPr/>
        </p:nvSpPr>
        <p:spPr>
          <a:xfrm>
            <a:off x="8129588" y="5250656"/>
            <a:ext cx="392906" cy="32146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0049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>
            <a:extLst>
              <a:ext uri="{FF2B5EF4-FFF2-40B4-BE49-F238E27FC236}">
                <a16:creationId xmlns:a16="http://schemas.microsoft.com/office/drawing/2014/main" id="{4633645A-7061-8B4C-99DE-9778452B74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GEO Sunglint probability</a:t>
            </a:r>
          </a:p>
        </p:txBody>
      </p:sp>
      <p:pic>
        <p:nvPicPr>
          <p:cNvPr id="67586" name="Picture 3" descr="MTSAT_2008163_2330_CH1">
            <a:extLst>
              <a:ext uri="{FF2B5EF4-FFF2-40B4-BE49-F238E27FC236}">
                <a16:creationId xmlns:a16="http://schemas.microsoft.com/office/drawing/2014/main" id="{7A2EE8B1-941F-F74F-ACF7-13CEC2EB0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905000"/>
            <a:ext cx="462280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7" name="Picture 4" descr="MTSAT_2008163_2330_GL">
            <a:extLst>
              <a:ext uri="{FF2B5EF4-FFF2-40B4-BE49-F238E27FC236}">
                <a16:creationId xmlns:a16="http://schemas.microsoft.com/office/drawing/2014/main" id="{1BAC9254-15AD-6F44-97D1-AF942A1CF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9050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8" name="Text Box 5">
            <a:extLst>
              <a:ext uri="{FF2B5EF4-FFF2-40B4-BE49-F238E27FC236}">
                <a16:creationId xmlns:a16="http://schemas.microsoft.com/office/drawing/2014/main" id="{AAF3F51E-1DB6-2B47-B0A7-8D590C99CA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8726" y="5610226"/>
            <a:ext cx="38138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Colorcoded with VIS count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8CFCE6-84A5-FC4B-BB18-2D4B3D4C2EBF}"/>
              </a:ext>
            </a:extLst>
          </p:cNvPr>
          <p:cNvSpPr txBox="1"/>
          <p:nvPr/>
        </p:nvSpPr>
        <p:spPr>
          <a:xfrm>
            <a:off x="6410739" y="1535668"/>
            <a:ext cx="2769284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Sunglint</a:t>
            </a:r>
            <a:r>
              <a:rPr lang="en-US" dirty="0"/>
              <a:t> probability 0-100%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1A76B6-32E6-D949-8829-BBB55499F169}"/>
              </a:ext>
            </a:extLst>
          </p:cNvPr>
          <p:cNvSpPr txBox="1"/>
          <p:nvPr/>
        </p:nvSpPr>
        <p:spPr>
          <a:xfrm>
            <a:off x="2319130" y="1535668"/>
            <a:ext cx="3619517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MTSAT-1R June 11, 2008, 23:30 GMT</a:t>
            </a:r>
          </a:p>
        </p:txBody>
      </p:sp>
    </p:spTree>
    <p:extLst>
      <p:ext uri="{BB962C8B-B14F-4D97-AF65-F5344CB8AC3E}">
        <p14:creationId xmlns:p14="http://schemas.microsoft.com/office/powerpoint/2010/main" val="11182213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>
            <a:extLst>
              <a:ext uri="{FF2B5EF4-FFF2-40B4-BE49-F238E27FC236}">
                <a16:creationId xmlns:a16="http://schemas.microsoft.com/office/drawing/2014/main" id="{DC93212F-EAD4-174D-85FF-5A7E6C9E31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GEO Sunglint, close up</a:t>
            </a:r>
          </a:p>
        </p:txBody>
      </p:sp>
      <p:pic>
        <p:nvPicPr>
          <p:cNvPr id="69634" name="Picture 3" descr="MTSAT_08024_0630_VIS7">
            <a:extLst>
              <a:ext uri="{FF2B5EF4-FFF2-40B4-BE49-F238E27FC236}">
                <a16:creationId xmlns:a16="http://schemas.microsoft.com/office/drawing/2014/main" id="{D95E9851-62A8-5947-B8C8-7504BA3A8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1" y="2209801"/>
            <a:ext cx="5738813" cy="430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Text Box 4">
            <a:extLst>
              <a:ext uri="{FF2B5EF4-FFF2-40B4-BE49-F238E27FC236}">
                <a16:creationId xmlns:a16="http://schemas.microsoft.com/office/drawing/2014/main" id="{429CA65A-0ABA-1F4F-A9EE-649568489D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9526" y="1876426"/>
            <a:ext cx="11142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Waves</a:t>
            </a:r>
          </a:p>
        </p:txBody>
      </p:sp>
      <p:sp>
        <p:nvSpPr>
          <p:cNvPr id="69636" name="Text Box 6">
            <a:extLst>
              <a:ext uri="{FF2B5EF4-FFF2-40B4-BE49-F238E27FC236}">
                <a16:creationId xmlns:a16="http://schemas.microsoft.com/office/drawing/2014/main" id="{3FB26373-22C9-A24E-8C56-8AAFD88426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51925" y="2714626"/>
            <a:ext cx="10759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clouds</a:t>
            </a:r>
          </a:p>
        </p:txBody>
      </p:sp>
      <p:sp>
        <p:nvSpPr>
          <p:cNvPr id="69637" name="Line 7">
            <a:extLst>
              <a:ext uri="{FF2B5EF4-FFF2-40B4-BE49-F238E27FC236}">
                <a16:creationId xmlns:a16="http://schemas.microsoft.com/office/drawing/2014/main" id="{CB7F6241-5517-B249-A764-2E8470C3D49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153400" y="2971800"/>
            <a:ext cx="914400" cy="18288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38" name="Line 8">
            <a:extLst>
              <a:ext uri="{FF2B5EF4-FFF2-40B4-BE49-F238E27FC236}">
                <a16:creationId xmlns:a16="http://schemas.microsoft.com/office/drawing/2014/main" id="{BB3489BC-928A-0F46-98CF-3841A28D861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24600" y="2133600"/>
            <a:ext cx="2590800" cy="14478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39" name="Line 8">
            <a:extLst>
              <a:ext uri="{FF2B5EF4-FFF2-40B4-BE49-F238E27FC236}">
                <a16:creationId xmlns:a16="http://schemas.microsoft.com/office/drawing/2014/main" id="{703BC7E4-6B66-3445-A90D-F6A14523429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19600" y="1828800"/>
            <a:ext cx="1143000" cy="30861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40" name="Text Box 4">
            <a:extLst>
              <a:ext uri="{FF2B5EF4-FFF2-40B4-BE49-F238E27FC236}">
                <a16:creationId xmlns:a16="http://schemas.microsoft.com/office/drawing/2014/main" id="{071ADBC3-E813-934C-9EAB-D3592DC3EA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1562101"/>
            <a:ext cx="20843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Smooth water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E5C5BC-1593-6945-9495-40A862D98379}"/>
              </a:ext>
            </a:extLst>
          </p:cNvPr>
          <p:cNvSpPr txBox="1"/>
          <p:nvPr/>
        </p:nvSpPr>
        <p:spPr>
          <a:xfrm>
            <a:off x="1119186" y="1594410"/>
            <a:ext cx="3433569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MTSAT-1R Jan. 24, 2008, 6:30 GMT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ECF976-C6FD-C346-BE21-2CC1D4663EBA}"/>
              </a:ext>
            </a:extLst>
          </p:cNvPr>
          <p:cNvSpPr txBox="1"/>
          <p:nvPr/>
        </p:nvSpPr>
        <p:spPr>
          <a:xfrm>
            <a:off x="533401" y="4800600"/>
            <a:ext cx="1656522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Dependent on wind speed</a:t>
            </a:r>
          </a:p>
        </p:txBody>
      </p:sp>
    </p:spTree>
    <p:extLst>
      <p:ext uri="{BB962C8B-B14F-4D97-AF65-F5344CB8AC3E}">
        <p14:creationId xmlns:p14="http://schemas.microsoft.com/office/powerpoint/2010/main" val="32377017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1">
            <a:extLst>
              <a:ext uri="{FF2B5EF4-FFF2-40B4-BE49-F238E27FC236}">
                <a16:creationId xmlns:a16="http://schemas.microsoft.com/office/drawing/2014/main" id="{13CC0F67-E28D-9945-BECD-5F02C3F6FF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19201"/>
            <a:ext cx="5257800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8" name="Picture 2">
            <a:extLst>
              <a:ext uri="{FF2B5EF4-FFF2-40B4-BE49-F238E27FC236}">
                <a16:creationId xmlns:a16="http://schemas.microsoft.com/office/drawing/2014/main" id="{6F1BF410-CAD0-5046-AB5D-5EBC1BF356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533401"/>
            <a:ext cx="3662363" cy="533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Line 8">
            <a:extLst>
              <a:ext uri="{FF2B5EF4-FFF2-40B4-BE49-F238E27FC236}">
                <a16:creationId xmlns:a16="http://schemas.microsoft.com/office/drawing/2014/main" id="{4BEB2358-CE5A-1B40-855C-C88C2166B2E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43600" y="4392614"/>
            <a:ext cx="3048000" cy="1169987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00" name="TextBox 4">
            <a:extLst>
              <a:ext uri="{FF2B5EF4-FFF2-40B4-BE49-F238E27FC236}">
                <a16:creationId xmlns:a16="http://schemas.microsoft.com/office/drawing/2014/main" id="{C0602203-6E8D-3B44-8A7E-C9ACF80B1F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5351" y="5332414"/>
            <a:ext cx="12477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sunglint</a:t>
            </a:r>
          </a:p>
        </p:txBody>
      </p:sp>
      <p:sp>
        <p:nvSpPr>
          <p:cNvPr id="55301" name="TextBox 5">
            <a:extLst>
              <a:ext uri="{FF2B5EF4-FFF2-40B4-BE49-F238E27FC236}">
                <a16:creationId xmlns:a16="http://schemas.microsoft.com/office/drawing/2014/main" id="{6B53C987-958E-264C-8CBA-D98F87465B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1" y="679451"/>
            <a:ext cx="37433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Aqua MODIS orbit mosaic</a:t>
            </a:r>
          </a:p>
        </p:txBody>
      </p:sp>
    </p:spTree>
    <p:extLst>
      <p:ext uri="{BB962C8B-B14F-4D97-AF65-F5344CB8AC3E}">
        <p14:creationId xmlns:p14="http://schemas.microsoft.com/office/powerpoint/2010/main" val="41360948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FFF03-35FA-B74D-AF8B-446CD3137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32F3-E889-0042-901C-021661B071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GEO L1B -&gt; calibration -&gt; GEO cloud retrievals</a:t>
            </a:r>
          </a:p>
          <a:p>
            <a:pPr lvl="1"/>
            <a:r>
              <a:rPr lang="en-US" dirty="0"/>
              <a:t>The GEO ring composite is between the calibration and cloud retrievals</a:t>
            </a:r>
          </a:p>
          <a:p>
            <a:r>
              <a:rPr lang="en-US" dirty="0"/>
              <a:t>To create the GEO ring composite, the calibration, scene dependent spectral difference and BRDF, as well as parallax must be taken into account</a:t>
            </a:r>
          </a:p>
          <a:p>
            <a:r>
              <a:rPr lang="en-US" dirty="0"/>
              <a:t>GEO calibration is the easy part</a:t>
            </a:r>
          </a:p>
          <a:p>
            <a:r>
              <a:rPr lang="en-US" dirty="0"/>
              <a:t>The spectral band and BRDF is typically part of the retrieval code and is highly dependent on scene type</a:t>
            </a:r>
          </a:p>
          <a:p>
            <a:r>
              <a:rPr lang="en-US" dirty="0"/>
              <a:t>For parallax the cloud top height, cloud shadow and navigation errors must be known</a:t>
            </a:r>
          </a:p>
          <a:p>
            <a:r>
              <a:rPr lang="en-US" dirty="0"/>
              <a:t>Many GEO bands were designed for cloud/land/aerosol/ocean color retrievals</a:t>
            </a:r>
          </a:p>
          <a:p>
            <a:pPr lvl="1"/>
            <a:r>
              <a:rPr lang="en-US" dirty="0"/>
              <a:t>Need to make sure that during harmonization, the band information is not diluted</a:t>
            </a:r>
          </a:p>
        </p:txBody>
      </p:sp>
    </p:spTree>
    <p:extLst>
      <p:ext uri="{BB962C8B-B14F-4D97-AF65-F5344CB8AC3E}">
        <p14:creationId xmlns:p14="http://schemas.microsoft.com/office/powerpoint/2010/main" val="18924585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F1825-10CA-A446-A44A-5F3610C28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Himawari-8 band 3 (0.65µm) faint vertical lines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24F49B-6F7F-E94B-9509-3AFE1BC835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411" y="1308408"/>
            <a:ext cx="8421051" cy="54191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3F55793-076F-A040-B53F-AB982FE7F78D}"/>
              </a:ext>
            </a:extLst>
          </p:cNvPr>
          <p:cNvSpPr/>
          <p:nvPr/>
        </p:nvSpPr>
        <p:spPr>
          <a:xfrm>
            <a:off x="2222810" y="1516566"/>
            <a:ext cx="750849" cy="442331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4A54C9-C5E3-8949-AB0E-1EF1FAE86777}"/>
              </a:ext>
            </a:extLst>
          </p:cNvPr>
          <p:cNvSpPr/>
          <p:nvPr/>
        </p:nvSpPr>
        <p:spPr>
          <a:xfrm>
            <a:off x="3982844" y="1603627"/>
            <a:ext cx="750849" cy="442331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9876BB-1138-4045-B9DC-D9A4F5E8BC49}"/>
              </a:ext>
            </a:extLst>
          </p:cNvPr>
          <p:cNvSpPr/>
          <p:nvPr/>
        </p:nvSpPr>
        <p:spPr>
          <a:xfrm>
            <a:off x="6396153" y="1217341"/>
            <a:ext cx="750849" cy="442331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DBB83A-80B0-F645-AC78-5BEBFD55AE20}"/>
              </a:ext>
            </a:extLst>
          </p:cNvPr>
          <p:cNvSpPr txBox="1"/>
          <p:nvPr/>
        </p:nvSpPr>
        <p:spPr>
          <a:xfrm>
            <a:off x="9364717" y="2074742"/>
            <a:ext cx="175509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usually at 3 GMT</a:t>
            </a:r>
          </a:p>
        </p:txBody>
      </p:sp>
    </p:spTree>
    <p:extLst>
      <p:ext uri="{BB962C8B-B14F-4D97-AF65-F5344CB8AC3E}">
        <p14:creationId xmlns:p14="http://schemas.microsoft.com/office/powerpoint/2010/main" val="5787087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8149B-A7B2-A042-84CF-BFED400F2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3794160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BCF03-9EC3-1E42-BC55-0F649F6DF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427361-38C5-614B-A6BD-F8C3228527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Sept 26, 14:45, 18:45 (noon), 20:45</a:t>
            </a:r>
          </a:p>
          <a:p>
            <a:r>
              <a:rPr lang="en-US" dirty="0"/>
              <a:t>GOES-W/E, </a:t>
            </a:r>
            <a:r>
              <a:rPr lang="en-US" dirty="0">
                <a:solidFill>
                  <a:srgbClr val="FF0000"/>
                </a:solidFill>
              </a:rPr>
              <a:t>GOES10/12</a:t>
            </a:r>
            <a:r>
              <a:rPr lang="en-US" dirty="0"/>
              <a:t> May 2003- May 2006, </a:t>
            </a:r>
            <a:r>
              <a:rPr lang="en-US" dirty="0">
                <a:solidFill>
                  <a:srgbClr val="FF0000"/>
                </a:solidFill>
              </a:rPr>
              <a:t>GOES-11/12</a:t>
            </a:r>
            <a:r>
              <a:rPr lang="en-US" dirty="0"/>
              <a:t> June 2006-Mar 2010, </a:t>
            </a:r>
            <a:r>
              <a:rPr lang="en-US" dirty="0">
                <a:solidFill>
                  <a:srgbClr val="0070C0"/>
                </a:solidFill>
              </a:rPr>
              <a:t>GOES-11/13</a:t>
            </a:r>
            <a:r>
              <a:rPr lang="en-US" dirty="0"/>
              <a:t> May 2010-Nov 2011, </a:t>
            </a:r>
            <a:r>
              <a:rPr lang="en-US" dirty="0">
                <a:solidFill>
                  <a:srgbClr val="FF0000"/>
                </a:solidFill>
              </a:rPr>
              <a:t>GOES-15/13</a:t>
            </a:r>
            <a:r>
              <a:rPr lang="en-US" dirty="0"/>
              <a:t> Dec 2012-Dec 2017, </a:t>
            </a:r>
            <a:r>
              <a:rPr lang="en-US" dirty="0">
                <a:solidFill>
                  <a:srgbClr val="0070C0"/>
                </a:solidFill>
              </a:rPr>
              <a:t>GOES-15/16</a:t>
            </a:r>
            <a:r>
              <a:rPr lang="en-US" dirty="0"/>
              <a:t> Jan 2018 – July 2019, </a:t>
            </a:r>
          </a:p>
          <a:p>
            <a:r>
              <a:rPr lang="en-US" dirty="0">
                <a:solidFill>
                  <a:srgbClr val="FFC000"/>
                </a:solidFill>
              </a:rPr>
              <a:t>GOES-15/16 and GOES-17/16 for Oct 7, 2019, and GOES-15 and GOES-17 domain difference.</a:t>
            </a:r>
          </a:p>
          <a:p>
            <a:r>
              <a:rPr lang="en-US" dirty="0"/>
              <a:t>GOES-13/16 Dec 2017-Jan 2018 over same domain</a:t>
            </a:r>
          </a:p>
          <a:p>
            <a:r>
              <a:rPr lang="en-US" dirty="0"/>
              <a:t>GOES-15/17 July 2019 over same domain</a:t>
            </a:r>
          </a:p>
        </p:txBody>
      </p:sp>
    </p:spTree>
    <p:extLst>
      <p:ext uri="{BB962C8B-B14F-4D97-AF65-F5344CB8AC3E}">
        <p14:creationId xmlns:p14="http://schemas.microsoft.com/office/powerpoint/2010/main" val="42684501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B16D90-4375-124C-8695-50F9AB022B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637" y="0"/>
            <a:ext cx="9294725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5E0AAB-0C53-854F-AF74-720D5D67DD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0400" y="510402"/>
            <a:ext cx="2641600" cy="200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8677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0EBE4C9-2122-ED49-AA41-90A59D680A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411" y="1307349"/>
            <a:ext cx="4852056" cy="4610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340B6E-559F-EC4F-BFF6-0ECEA05C5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Vegetation BRDF effects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27CD4E-F4CF-AD43-BB40-FB542EFA937C}"/>
              </a:ext>
            </a:extLst>
          </p:cNvPr>
          <p:cNvSpPr txBox="1"/>
          <p:nvPr/>
        </p:nvSpPr>
        <p:spPr>
          <a:xfrm>
            <a:off x="691978" y="6116595"/>
            <a:ext cx="4228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Backscatter is brighter than forward scatter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9C2267-1A2C-9D44-A8C9-4200A2709B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3707" y="1349419"/>
            <a:ext cx="4234249" cy="42605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B0FC315-26A3-2642-BC9A-136B6F5E2552}"/>
              </a:ext>
            </a:extLst>
          </p:cNvPr>
          <p:cNvSpPr txBox="1"/>
          <p:nvPr/>
        </p:nvSpPr>
        <p:spPr>
          <a:xfrm>
            <a:off x="9674902" y="2890796"/>
            <a:ext cx="1706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Forward  scatter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3E7BC7-9499-5649-A790-FBEAE3C46F0F}"/>
              </a:ext>
            </a:extLst>
          </p:cNvPr>
          <p:cNvSpPr txBox="1"/>
          <p:nvPr/>
        </p:nvSpPr>
        <p:spPr>
          <a:xfrm>
            <a:off x="5709567" y="2890796"/>
            <a:ext cx="1365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Back  scatter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FF2137-0BB0-FA47-803C-132EB8027615}"/>
              </a:ext>
            </a:extLst>
          </p:cNvPr>
          <p:cNvSpPr txBox="1"/>
          <p:nvPr/>
        </p:nvSpPr>
        <p:spPr>
          <a:xfrm>
            <a:off x="3175233" y="1721231"/>
            <a:ext cx="1706108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Forward  scatter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CBA200-0736-5D49-B1CD-43C66CA10059}"/>
              </a:ext>
            </a:extLst>
          </p:cNvPr>
          <p:cNvSpPr txBox="1"/>
          <p:nvPr/>
        </p:nvSpPr>
        <p:spPr>
          <a:xfrm>
            <a:off x="691978" y="1889834"/>
            <a:ext cx="1365887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Back  scatter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1E7F93-00D7-7944-8EE4-1CF228D8B146}"/>
              </a:ext>
            </a:extLst>
          </p:cNvPr>
          <p:cNvSpPr txBox="1"/>
          <p:nvPr/>
        </p:nvSpPr>
        <p:spPr>
          <a:xfrm>
            <a:off x="10038522" y="4104861"/>
            <a:ext cx="1002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shadows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C32353F-DB4A-1649-A149-1D23753741EC}"/>
              </a:ext>
            </a:extLst>
          </p:cNvPr>
          <p:cNvSpPr txBox="1"/>
          <p:nvPr/>
        </p:nvSpPr>
        <p:spPr>
          <a:xfrm>
            <a:off x="5606952" y="4224544"/>
            <a:ext cx="1326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 shadows</a:t>
            </a:r>
          </a:p>
        </p:txBody>
      </p:sp>
    </p:spTree>
    <p:extLst>
      <p:ext uri="{BB962C8B-B14F-4D97-AF65-F5344CB8AC3E}">
        <p14:creationId xmlns:p14="http://schemas.microsoft.com/office/powerpoint/2010/main" val="17615071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F93F15-5159-4545-B4C4-F1E4A225EA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100" y="82550"/>
            <a:ext cx="9321800" cy="6692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A9AA5C-7950-D94A-B7F9-FD4619ADB3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5850" y="3954163"/>
            <a:ext cx="24003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2782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EA8A2D-2D57-914A-BC38-D673C120AC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2024" y="0"/>
            <a:ext cx="9367952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7F0FB0-A9D5-2646-86E9-4DC6E638CF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6300" y="2774950"/>
            <a:ext cx="2819400" cy="130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6551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152650-5DB9-BB46-9944-BF5380DD77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511" y="0"/>
            <a:ext cx="9658978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8BD7DA-EFB7-694B-82BF-F7BA7342C0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1900" y="0"/>
            <a:ext cx="3340100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6078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3E79831-0521-0248-A42C-BDB34FB5B7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0463" y="0"/>
            <a:ext cx="8971074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0C7A69-AADB-9B42-A13D-A93DC394E7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7007" y="0"/>
            <a:ext cx="2806700" cy="17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8073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40B6E-559F-EC4F-BFF6-0ECEA05C5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Vegetation BRDF effects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E7DF1B-C543-BA44-81B1-44920D1C5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543" y="1659796"/>
            <a:ext cx="4672246" cy="39501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27CD4E-F4CF-AD43-BB40-FB542EFA937C}"/>
              </a:ext>
            </a:extLst>
          </p:cNvPr>
          <p:cNvSpPr txBox="1"/>
          <p:nvPr/>
        </p:nvSpPr>
        <p:spPr>
          <a:xfrm>
            <a:off x="691978" y="6116595"/>
            <a:ext cx="4228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Backscatter is brighter than forward scatter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9C2267-1A2C-9D44-A8C9-4200A2709B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3707" y="1349419"/>
            <a:ext cx="4234249" cy="42605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B0FC315-26A3-2642-BC9A-136B6F5E2552}"/>
              </a:ext>
            </a:extLst>
          </p:cNvPr>
          <p:cNvSpPr txBox="1"/>
          <p:nvPr/>
        </p:nvSpPr>
        <p:spPr>
          <a:xfrm>
            <a:off x="9674902" y="2890796"/>
            <a:ext cx="1706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Forward  scatter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3E7BC7-9499-5649-A790-FBEAE3C46F0F}"/>
              </a:ext>
            </a:extLst>
          </p:cNvPr>
          <p:cNvSpPr txBox="1"/>
          <p:nvPr/>
        </p:nvSpPr>
        <p:spPr>
          <a:xfrm>
            <a:off x="5709567" y="2890796"/>
            <a:ext cx="1365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Back  scatter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FF2137-0BB0-FA47-803C-132EB8027615}"/>
              </a:ext>
            </a:extLst>
          </p:cNvPr>
          <p:cNvSpPr txBox="1"/>
          <p:nvPr/>
        </p:nvSpPr>
        <p:spPr>
          <a:xfrm>
            <a:off x="493958" y="1921410"/>
            <a:ext cx="1706108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Forward  scatter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CBA200-0736-5D49-B1CD-43C66CA10059}"/>
              </a:ext>
            </a:extLst>
          </p:cNvPr>
          <p:cNvSpPr txBox="1"/>
          <p:nvPr/>
        </p:nvSpPr>
        <p:spPr>
          <a:xfrm>
            <a:off x="2200066" y="5013538"/>
            <a:ext cx="1365887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Back  scatter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1E7F93-00D7-7944-8EE4-1CF228D8B146}"/>
              </a:ext>
            </a:extLst>
          </p:cNvPr>
          <p:cNvSpPr txBox="1"/>
          <p:nvPr/>
        </p:nvSpPr>
        <p:spPr>
          <a:xfrm>
            <a:off x="10038522" y="4104861"/>
            <a:ext cx="1002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shadows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C32353F-DB4A-1649-A149-1D23753741EC}"/>
              </a:ext>
            </a:extLst>
          </p:cNvPr>
          <p:cNvSpPr txBox="1"/>
          <p:nvPr/>
        </p:nvSpPr>
        <p:spPr>
          <a:xfrm>
            <a:off x="5606952" y="4224544"/>
            <a:ext cx="1326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 shadows</a:t>
            </a:r>
          </a:p>
        </p:txBody>
      </p:sp>
    </p:spTree>
    <p:extLst>
      <p:ext uri="{BB962C8B-B14F-4D97-AF65-F5344CB8AC3E}">
        <p14:creationId xmlns:p14="http://schemas.microsoft.com/office/powerpoint/2010/main" val="13692981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9A624-9DE8-7E47-BBE6-4158996A0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GOES-11/12 mosaic over the US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C899E2-4D6D-A941-9DA2-128B233C4B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389" y="1690689"/>
            <a:ext cx="7977891" cy="51673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8DB2856-1D0D-914D-86C5-D98BD942B541}"/>
              </a:ext>
            </a:extLst>
          </p:cNvPr>
          <p:cNvSpPr txBox="1"/>
          <p:nvPr/>
        </p:nvSpPr>
        <p:spPr>
          <a:xfrm>
            <a:off x="135925" y="1298422"/>
            <a:ext cx="9702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https://cloudsway2.larc.nasa.gov/cgi-bin/site/showdoc?mnemonic=SCIAMACHY-SPECTRA-ENHANCED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879B41-2235-B34E-BA37-90B40552219B}"/>
              </a:ext>
            </a:extLst>
          </p:cNvPr>
          <p:cNvSpPr txBox="1"/>
          <p:nvPr/>
        </p:nvSpPr>
        <p:spPr>
          <a:xfrm>
            <a:off x="8822724" y="2416385"/>
            <a:ext cx="3089190" cy="175432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• For this case the SRFs are very similar</a:t>
            </a:r>
          </a:p>
          <a:p>
            <a:r>
              <a:rPr lang="en-US" dirty="0"/>
              <a:t>• Any change in the reflectance is mostly due to angular differences</a:t>
            </a:r>
          </a:p>
          <a:p>
            <a:r>
              <a:rPr lang="en-US" dirty="0"/>
              <a:t>• 0.0033 reflectance difference</a:t>
            </a:r>
          </a:p>
        </p:txBody>
      </p:sp>
    </p:spTree>
    <p:extLst>
      <p:ext uri="{BB962C8B-B14F-4D97-AF65-F5344CB8AC3E}">
        <p14:creationId xmlns:p14="http://schemas.microsoft.com/office/powerpoint/2010/main" val="3846724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2">
            <a:extLst>
              <a:ext uri="{FF2B5EF4-FFF2-40B4-BE49-F238E27FC236}">
                <a16:creationId xmlns:a16="http://schemas.microsoft.com/office/drawing/2014/main" id="{92AD0EBF-77DA-B54E-843C-369EDB985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864" y="784225"/>
            <a:ext cx="9056687" cy="528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3">
            <a:extLst>
              <a:ext uri="{FF2B5EF4-FFF2-40B4-BE49-F238E27FC236}">
                <a16:creationId xmlns:a16="http://schemas.microsoft.com/office/drawing/2014/main" id="{B201D995-00F4-624C-89C8-088445E69D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51026" y="131763"/>
            <a:ext cx="8613775" cy="7620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altLang="en-US" sz="2400" dirty="0"/>
              <a:t>GOES-11/GOES-12 Visible, Sep. 26, 2006, 14:45</a:t>
            </a:r>
          </a:p>
        </p:txBody>
      </p:sp>
      <p:sp>
        <p:nvSpPr>
          <p:cNvPr id="70659" name="TextBox 1">
            <a:extLst>
              <a:ext uri="{FF2B5EF4-FFF2-40B4-BE49-F238E27FC236}">
                <a16:creationId xmlns:a16="http://schemas.microsoft.com/office/drawing/2014/main" id="{140669C7-57E2-F24B-ADE3-FF73DDC00E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000" y="6127751"/>
            <a:ext cx="5994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Line of matching VZA, where the two satellite images are pasted together</a:t>
            </a:r>
          </a:p>
        </p:txBody>
      </p:sp>
      <p:sp>
        <p:nvSpPr>
          <p:cNvPr id="70661" name="TextBox 6">
            <a:extLst>
              <a:ext uri="{FF2B5EF4-FFF2-40B4-BE49-F238E27FC236}">
                <a16:creationId xmlns:a16="http://schemas.microsoft.com/office/drawing/2014/main" id="{49C89C45-535F-444F-B584-6B805C2CC5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1" y="6418264"/>
            <a:ext cx="81518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Images taken at the same GMT, at matching VZA the time is the same, therefor the SZA is the same </a:t>
            </a:r>
          </a:p>
        </p:txBody>
      </p:sp>
      <p:sp>
        <p:nvSpPr>
          <p:cNvPr id="70662" name="TextBox 7">
            <a:extLst>
              <a:ext uri="{FF2B5EF4-FFF2-40B4-BE49-F238E27FC236}">
                <a16:creationId xmlns:a16="http://schemas.microsoft.com/office/drawing/2014/main" id="{7042AB1D-20D7-EB48-8F07-DEF6E5ADCB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8075" y="1249363"/>
            <a:ext cx="1168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</a:rPr>
              <a:t>GOES-11</a:t>
            </a:r>
          </a:p>
        </p:txBody>
      </p:sp>
      <p:sp>
        <p:nvSpPr>
          <p:cNvPr id="70663" name="TextBox 10">
            <a:extLst>
              <a:ext uri="{FF2B5EF4-FFF2-40B4-BE49-F238E27FC236}">
                <a16:creationId xmlns:a16="http://schemas.microsoft.com/office/drawing/2014/main" id="{E1208469-8900-6A41-A811-5AAEFD1378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83726" y="1116014"/>
            <a:ext cx="11842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GOES-12</a:t>
            </a:r>
          </a:p>
        </p:txBody>
      </p:sp>
    </p:spTree>
    <p:extLst>
      <p:ext uri="{BB962C8B-B14F-4D97-AF65-F5344CB8AC3E}">
        <p14:creationId xmlns:p14="http://schemas.microsoft.com/office/powerpoint/2010/main" val="1646252911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AB5682-7562-FD48-8E99-E84479464B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6863" y="784225"/>
            <a:ext cx="9084877" cy="5289550"/>
          </a:xfrm>
          <a:prstGeom prst="rect">
            <a:avLst/>
          </a:prstGeom>
        </p:spPr>
      </p:pic>
      <p:sp>
        <p:nvSpPr>
          <p:cNvPr id="72705" name="Rectangle 2">
            <a:extLst>
              <a:ext uri="{FF2B5EF4-FFF2-40B4-BE49-F238E27FC236}">
                <a16:creationId xmlns:a16="http://schemas.microsoft.com/office/drawing/2014/main" id="{43FFAAA3-7CE1-5E44-B817-B5B352BE28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131763"/>
            <a:ext cx="9144000" cy="762000"/>
          </a:xfrm>
        </p:spPr>
        <p:txBody>
          <a:bodyPr/>
          <a:lstStyle/>
          <a:p>
            <a:pPr eaLnBrk="1" hangingPunct="1"/>
            <a:r>
              <a:rPr lang="en-US" altLang="en-US" sz="2400"/>
              <a:t>GOES-11/GOES-12 Visible, 20:45Z, Sep. 26, 2006, 20:45</a:t>
            </a:r>
          </a:p>
        </p:txBody>
      </p:sp>
      <p:pic>
        <p:nvPicPr>
          <p:cNvPr id="72707" name="Picture 3">
            <a:extLst>
              <a:ext uri="{FF2B5EF4-FFF2-40B4-BE49-F238E27FC236}">
                <a16:creationId xmlns:a16="http://schemas.microsoft.com/office/drawing/2014/main" id="{C3F76817-C72E-9843-AD90-01678FB4DF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9753" y="5528469"/>
            <a:ext cx="1166813" cy="109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CEEEF2DD-9252-D445-8D3E-A7D3ECEF02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8075" y="1249363"/>
            <a:ext cx="1168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</a:rPr>
              <a:t>GOES-11</a:t>
            </a: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5FC798A3-938E-7C48-A5C3-A1127E5A8D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83726" y="1116014"/>
            <a:ext cx="11842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GOES-12</a:t>
            </a:r>
          </a:p>
        </p:txBody>
      </p:sp>
    </p:spTree>
    <p:extLst>
      <p:ext uri="{BB962C8B-B14F-4D97-AF65-F5344CB8AC3E}">
        <p14:creationId xmlns:p14="http://schemas.microsoft.com/office/powerpoint/2010/main" val="3844937746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2">
            <a:extLst>
              <a:ext uri="{FF2B5EF4-FFF2-40B4-BE49-F238E27FC236}">
                <a16:creationId xmlns:a16="http://schemas.microsoft.com/office/drawing/2014/main" id="{1A587F7B-2B2D-3C4D-AFBC-729469F04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864" y="784225"/>
            <a:ext cx="9056687" cy="528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3">
            <a:extLst>
              <a:ext uri="{FF2B5EF4-FFF2-40B4-BE49-F238E27FC236}">
                <a16:creationId xmlns:a16="http://schemas.microsoft.com/office/drawing/2014/main" id="{2801024B-97BB-8349-A259-0D21A782B6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131763"/>
            <a:ext cx="9144000" cy="7620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US" altLang="en-US" sz="2800"/>
              <a:t>GOES-11/GOES-12 Visible, 18:45Z, Sep. 26, 2006</a:t>
            </a:r>
            <a:endParaRPr lang="en-US" altLang="en-US"/>
          </a:p>
        </p:txBody>
      </p:sp>
      <p:sp>
        <p:nvSpPr>
          <p:cNvPr id="74755" name="Text Box 4">
            <a:extLst>
              <a:ext uri="{FF2B5EF4-FFF2-40B4-BE49-F238E27FC236}">
                <a16:creationId xmlns:a16="http://schemas.microsoft.com/office/drawing/2014/main" id="{15AFE973-033C-F54C-B900-631E8818F4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1" y="6035676"/>
            <a:ext cx="169309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Sun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Local noon</a:t>
            </a:r>
          </a:p>
        </p:txBody>
      </p:sp>
      <p:sp>
        <p:nvSpPr>
          <p:cNvPr id="74756" name="Text Box 5">
            <a:extLst>
              <a:ext uri="{FF2B5EF4-FFF2-40B4-BE49-F238E27FC236}">
                <a16:creationId xmlns:a16="http://schemas.microsoft.com/office/drawing/2014/main" id="{8315114F-367A-B643-B2AA-197D34A221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11026" y="6049343"/>
            <a:ext cx="112562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Sat1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75°W</a:t>
            </a:r>
          </a:p>
        </p:txBody>
      </p:sp>
      <p:sp>
        <p:nvSpPr>
          <p:cNvPr id="74757" name="Text Box 6">
            <a:extLst>
              <a:ext uri="{FF2B5EF4-FFF2-40B4-BE49-F238E27FC236}">
                <a16:creationId xmlns:a16="http://schemas.microsoft.com/office/drawing/2014/main" id="{FA9D2B93-CE29-6E4C-8313-4B6388B138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2262" y="6035676"/>
            <a:ext cx="12971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Sat2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135°W</a:t>
            </a:r>
          </a:p>
        </p:txBody>
      </p:sp>
      <p:pic>
        <p:nvPicPr>
          <p:cNvPr id="74758" name="Picture 6">
            <a:extLst>
              <a:ext uri="{FF2B5EF4-FFF2-40B4-BE49-F238E27FC236}">
                <a16:creationId xmlns:a16="http://schemas.microsoft.com/office/drawing/2014/main" id="{0F6C633F-4930-AE4F-B815-066AC89094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1" y="4876801"/>
            <a:ext cx="1166813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A4BACB-58A1-5D48-9592-FED3E97FA3A2}"/>
              </a:ext>
            </a:extLst>
          </p:cNvPr>
          <p:cNvSpPr txBox="1"/>
          <p:nvPr/>
        </p:nvSpPr>
        <p:spPr>
          <a:xfrm>
            <a:off x="8296654" y="866500"/>
            <a:ext cx="3749571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Both satellite have same SZA, VZA, and RAZ, geometry at local noon</a:t>
            </a:r>
          </a:p>
        </p:txBody>
      </p:sp>
    </p:spTree>
    <p:extLst>
      <p:ext uri="{BB962C8B-B14F-4D97-AF65-F5344CB8AC3E}">
        <p14:creationId xmlns:p14="http://schemas.microsoft.com/office/powerpoint/2010/main" val="1767181575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576</TotalTime>
  <Words>1279</Words>
  <Application>Microsoft Macintosh PowerPoint</Application>
  <PresentationFormat>Widescreen</PresentationFormat>
  <Paragraphs>210</Paragraphs>
  <Slides>43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8" baseType="lpstr">
      <vt:lpstr>Arial</vt:lpstr>
      <vt:lpstr>Calibri</vt:lpstr>
      <vt:lpstr>Calibri Light</vt:lpstr>
      <vt:lpstr>Wingdings</vt:lpstr>
      <vt:lpstr>Office Theme</vt:lpstr>
      <vt:lpstr>GSICS VIS/NIR GEO ring considerations</vt:lpstr>
      <vt:lpstr>VIS/NIR GEO ring considerations</vt:lpstr>
      <vt:lpstr>PowerPoint Presentation</vt:lpstr>
      <vt:lpstr>Vegetation BRDF effects</vt:lpstr>
      <vt:lpstr>Vegetation BRDF effects</vt:lpstr>
      <vt:lpstr>GOES-11/12 mosaic over the US</vt:lpstr>
      <vt:lpstr>GOES-11/GOES-12 Visible, Sep. 26, 2006, 14:45</vt:lpstr>
      <vt:lpstr>GOES-11/GOES-12 Visible, 20:45Z, Sep. 26, 2006, 20:45</vt:lpstr>
      <vt:lpstr>GOES-11/GOES-12 Visible, 18:45Z, Sep. 26, 2006</vt:lpstr>
      <vt:lpstr>GOES-11/GOES-12 Visible, 20:45Z, Sep. 26, 2006, 20:45</vt:lpstr>
      <vt:lpstr>GOES-17/16 mosaic over the US</vt:lpstr>
      <vt:lpstr>GOES-17/GOES-16 Visible, Oct 7, 2019, 16:45</vt:lpstr>
      <vt:lpstr>GOES-17/GOES-16 Visible, Oct 7, 2019, 18:45</vt:lpstr>
      <vt:lpstr>GOES-17/GOES-16 Visible, Oct 7, 2019, 20:45</vt:lpstr>
      <vt:lpstr>GOES-15/16 mosaic over the US</vt:lpstr>
      <vt:lpstr>GOES-15/GOES-16 Visible, Oct 7, 2019, 16:45</vt:lpstr>
      <vt:lpstr>GOES-15/GOES-16 Visible, Oct 7, 2019, 18:45</vt:lpstr>
      <vt:lpstr>GOES-15/GOES-16 Visible, Oct 7, 2019, 20:45</vt:lpstr>
      <vt:lpstr>Spectral difference between GOES-15 and GOES-17 over same domain</vt:lpstr>
      <vt:lpstr>Comparison of SCIA reflectance by azimuth angle</vt:lpstr>
      <vt:lpstr>GOES-15/GOES-17 Visible, Oct 7, 2019, 16:45 GMT</vt:lpstr>
      <vt:lpstr>GOES-15/GOES-17 Visible, Oct 7, 2019, 18:30 GMT</vt:lpstr>
      <vt:lpstr>GOES-15/GOES-17 Visible, Oct 7, 2019, 20:30</vt:lpstr>
      <vt:lpstr>PowerPoint Presentation</vt:lpstr>
      <vt:lpstr>PowerPoint Presentation</vt:lpstr>
      <vt:lpstr>Parallax demonstration</vt:lpstr>
      <vt:lpstr>Parallax Error</vt:lpstr>
      <vt:lpstr>Parallax Error</vt:lpstr>
      <vt:lpstr>Parallax, GOES-13 (75°W) CONUS, Aug 21, 2013, 20:32 GMT</vt:lpstr>
      <vt:lpstr>Parallax, GOES-14 (105°W) Rapid Scan, Aug 21, 2013, 20:33 GMT</vt:lpstr>
      <vt:lpstr>Parallax, GOES-15 (135°W) NH, Aug 21, 2013, 20:30 GMT</vt:lpstr>
      <vt:lpstr>GEO Sunglint probability</vt:lpstr>
      <vt:lpstr>GEO Sunglint, close up</vt:lpstr>
      <vt:lpstr>PowerPoint Presentation</vt:lpstr>
      <vt:lpstr>Conclusions</vt:lpstr>
      <vt:lpstr>Himawari-8 band 3 (0.65µm) faint vertical lines</vt:lpstr>
      <vt:lpstr>Backup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Doelling, David Robert (LARC-E302)</dc:creator>
  <cp:lastModifiedBy>Doelling, David Robert (LARC-E302)</cp:lastModifiedBy>
  <cp:revision>59</cp:revision>
  <dcterms:created xsi:type="dcterms:W3CDTF">2019-10-10T19:44:58Z</dcterms:created>
  <dcterms:modified xsi:type="dcterms:W3CDTF">2019-10-17T13:36:53Z</dcterms:modified>
</cp:coreProperties>
</file>