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9" r:id="rId3"/>
    <p:sldId id="270" r:id="rId4"/>
    <p:sldId id="271" r:id="rId5"/>
    <p:sldId id="273" r:id="rId6"/>
    <p:sldId id="272" r:id="rId7"/>
    <p:sldId id="275" r:id="rId8"/>
    <p:sldId id="274" r:id="rId9"/>
    <p:sldId id="277" r:id="rId10"/>
    <p:sldId id="278" r:id="rId11"/>
    <p:sldId id="279" r:id="rId12"/>
    <p:sldId id="267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782" autoAdjust="0"/>
  </p:normalViewPr>
  <p:slideViewPr>
    <p:cSldViewPr>
      <p:cViewPr varScale="1">
        <p:scale>
          <a:sx n="138" d="100"/>
          <a:sy n="138" d="100"/>
        </p:scale>
        <p:origin x="84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997DE-5A30-49DD-8FC1-3A666593D5A4}" type="datetimeFigureOut">
              <a:rPr lang="ko-KR" altLang="en-US" smtClean="0"/>
              <a:t>2019-10-17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40FE2-6512-41F3-AF59-5E4DB885C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330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D4C16-7203-4DA5-8C14-1EF6E5D8D8C5}" type="datetimeFigureOut">
              <a:rPr lang="ko-KR" altLang="en-US" smtClean="0"/>
              <a:t>2019-10-17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137B-CB16-486C-8865-6264DD5F77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34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37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무제-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37" y="1"/>
            <a:ext cx="6815063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3131840" y="2301720"/>
            <a:ext cx="6012160" cy="2862318"/>
          </a:xfrm>
          <a:prstGeom prst="rect">
            <a:avLst/>
          </a:prstGeom>
          <a:gradFill>
            <a:gsLst>
              <a:gs pos="49000">
                <a:srgbClr val="7030A0">
                  <a:alpha val="26000"/>
                </a:srgbClr>
              </a:gs>
              <a:gs pos="100000">
                <a:schemeClr val="tx2">
                  <a:alpha val="49000"/>
                </a:schemeClr>
              </a:gs>
              <a:gs pos="2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1" y="-22807"/>
            <a:ext cx="6444207" cy="5186845"/>
            <a:chOff x="0" y="-30409"/>
            <a:chExt cx="5937111" cy="6915793"/>
          </a:xfrm>
        </p:grpSpPr>
        <p:sp>
          <p:nvSpPr>
            <p:cNvPr id="3" name="평행 사변형 2"/>
            <p:cNvSpPr/>
            <p:nvPr userDrawn="1"/>
          </p:nvSpPr>
          <p:spPr>
            <a:xfrm>
              <a:off x="1005071" y="-30409"/>
              <a:ext cx="4932040" cy="6915793"/>
            </a:xfrm>
            <a:prstGeom prst="parallelogram">
              <a:avLst>
                <a:gd name="adj" fmla="val 471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0" y="-30409"/>
              <a:ext cx="3419872" cy="6915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323528" y="1091658"/>
            <a:ext cx="4866752" cy="1188132"/>
          </a:xfrm>
        </p:spPr>
        <p:txBody>
          <a:bodyPr>
            <a:normAutofit/>
          </a:bodyPr>
          <a:lstStyle>
            <a:lvl1pPr algn="l">
              <a:defRPr lang="ko-KR" altLang="en-US" sz="40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스타일 편집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323528" y="2547373"/>
            <a:ext cx="4860235" cy="3240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000" b="0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pic>
        <p:nvPicPr>
          <p:cNvPr id="19" name="Picture 2" descr="C:\Users\USER\Desktop\작업\1.국가기상위성센터 CI,사진,일러스트\새로고PNG\2018국가기상위성센터 새로고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2"/>
          <a:stretch/>
        </p:blipFill>
        <p:spPr bwMode="auto">
          <a:xfrm>
            <a:off x="350713" y="4493188"/>
            <a:ext cx="1505272" cy="3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평행 사변형 6"/>
          <p:cNvSpPr/>
          <p:nvPr userDrawn="1"/>
        </p:nvSpPr>
        <p:spPr>
          <a:xfrm>
            <a:off x="3767561" y="3341914"/>
            <a:ext cx="1283409" cy="1822124"/>
          </a:xfrm>
          <a:prstGeom prst="parallelogram">
            <a:avLst>
              <a:gd name="adj" fmla="val 64929"/>
            </a:avLst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평행 사변형 20"/>
          <p:cNvSpPr/>
          <p:nvPr userDrawn="1"/>
        </p:nvSpPr>
        <p:spPr>
          <a:xfrm>
            <a:off x="5561856" y="0"/>
            <a:ext cx="1152128" cy="1124564"/>
          </a:xfrm>
          <a:prstGeom prst="parallelogram">
            <a:avLst>
              <a:gd name="adj" fmla="val 45962"/>
            </a:avLst>
          </a:prstGeom>
          <a:solidFill>
            <a:schemeClr val="accent1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평행 사변형 21"/>
          <p:cNvSpPr/>
          <p:nvPr userDrawn="1"/>
        </p:nvSpPr>
        <p:spPr>
          <a:xfrm>
            <a:off x="7844741" y="0"/>
            <a:ext cx="928857" cy="1685724"/>
          </a:xfrm>
          <a:prstGeom prst="parallelogram">
            <a:avLst>
              <a:gd name="adj" fmla="val 82283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평행 사변형 22"/>
          <p:cNvSpPr/>
          <p:nvPr userDrawn="1"/>
        </p:nvSpPr>
        <p:spPr>
          <a:xfrm>
            <a:off x="5497293" y="728099"/>
            <a:ext cx="946915" cy="957625"/>
          </a:xfrm>
          <a:prstGeom prst="parallelogram">
            <a:avLst>
              <a:gd name="adj" fmla="val 45962"/>
            </a:avLst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/>
          <p:cNvSpPr/>
          <p:nvPr userDrawn="1"/>
        </p:nvSpPr>
        <p:spPr>
          <a:xfrm>
            <a:off x="6915884" y="728099"/>
            <a:ext cx="928857" cy="1685724"/>
          </a:xfrm>
          <a:prstGeom prst="parallelogram">
            <a:avLst>
              <a:gd name="adj" fmla="val 82283"/>
            </a:avLst>
          </a:prstGeom>
          <a:gradFill>
            <a:gsLst>
              <a:gs pos="2083">
                <a:schemeClr val="accent1">
                  <a:tint val="66000"/>
                  <a:satMod val="160000"/>
                  <a:alpha val="0"/>
                </a:schemeClr>
              </a:gs>
              <a:gs pos="52000">
                <a:schemeClr val="accent1">
                  <a:tint val="66000"/>
                  <a:satMod val="160000"/>
                  <a:alpha val="3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67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작업\3.센터사진\Daytime 00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2"/>
          <p:cNvSpPr>
            <a:spLocks noGrp="1"/>
          </p:cNvSpPr>
          <p:nvPr>
            <p:ph type="body" idx="14"/>
          </p:nvPr>
        </p:nvSpPr>
        <p:spPr>
          <a:xfrm>
            <a:off x="539552" y="1509222"/>
            <a:ext cx="3240360" cy="342448"/>
          </a:xfrm>
        </p:spPr>
        <p:txBody>
          <a:bodyPr anchor="t">
            <a:noAutofit/>
          </a:bodyPr>
          <a:lstStyle>
            <a:lvl1pPr marL="0" indent="0" algn="l" defTabSz="914400" rtl="0" eaLnBrk="1" latinLnBrk="1" hangingPunct="1">
              <a:spcBef>
                <a:spcPct val="0"/>
              </a:spcBef>
              <a:buNone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203598"/>
            <a:ext cx="3178696" cy="270030"/>
          </a:xfrm>
        </p:spPr>
        <p:txBody>
          <a:bodyPr>
            <a:noAutofit/>
          </a:bodyPr>
          <a:lstStyle>
            <a:lvl1pPr marL="0" algn="l" defTabSz="914400" rtl="0" eaLnBrk="1" latinLnBrk="1" hangingPunct="1">
              <a:defRPr lang="ko-KR" altLang="en-US" sz="20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矩形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264313" y="339502"/>
            <a:ext cx="1827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spc="-100" baseline="0" dirty="0" smtClean="0">
                <a:solidFill>
                  <a:schemeClr val="tx2"/>
                </a:solidFill>
              </a:rPr>
              <a:t>Contents</a:t>
            </a:r>
            <a:endParaRPr lang="ko-KR" altLang="en-US" sz="3200" b="1" spc="-100" baseline="0" dirty="0">
              <a:solidFill>
                <a:schemeClr val="tx2"/>
              </a:solidFill>
            </a:endParaRPr>
          </a:p>
        </p:txBody>
      </p:sp>
      <p:sp>
        <p:nvSpPr>
          <p:cNvPr id="11" name="矩形 4"/>
          <p:cNvSpPr/>
          <p:nvPr userDrawn="1"/>
        </p:nvSpPr>
        <p:spPr>
          <a:xfrm>
            <a:off x="5148064" y="0"/>
            <a:ext cx="3995936" cy="5143500"/>
          </a:xfrm>
          <a:prstGeom prst="rect">
            <a:avLst/>
          </a:prstGeom>
          <a:solidFill>
            <a:schemeClr val="accent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/>
          <p:cNvSpPr/>
          <p:nvPr userDrawn="1"/>
        </p:nvSpPr>
        <p:spPr>
          <a:xfrm>
            <a:off x="4211960" y="0"/>
            <a:ext cx="144016" cy="51435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4"/>
          <p:cNvSpPr/>
          <p:nvPr userDrawn="1"/>
        </p:nvSpPr>
        <p:spPr>
          <a:xfrm>
            <a:off x="4067944" y="0"/>
            <a:ext cx="72008" cy="51435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직사각형 1"/>
          <p:cNvSpPr/>
          <p:nvPr userDrawn="1"/>
        </p:nvSpPr>
        <p:spPr>
          <a:xfrm>
            <a:off x="323528" y="915566"/>
            <a:ext cx="830591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010103" y="987574"/>
            <a:ext cx="14401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8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무제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8" y="1"/>
            <a:ext cx="9179219" cy="51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평행 사변형 6"/>
          <p:cNvSpPr/>
          <p:nvPr userDrawn="1"/>
        </p:nvSpPr>
        <p:spPr>
          <a:xfrm>
            <a:off x="179512" y="-1"/>
            <a:ext cx="8262664" cy="4083918"/>
          </a:xfrm>
          <a:prstGeom prst="parallelogram">
            <a:avLst>
              <a:gd name="adj" fmla="val 23523"/>
            </a:avLst>
          </a:prstGeom>
          <a:gradFill>
            <a:gsLst>
              <a:gs pos="0">
                <a:schemeClr val="bg1"/>
              </a:gs>
              <a:gs pos="42000">
                <a:srgbClr val="FFFFFF"/>
              </a:gs>
              <a:gs pos="9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33"/>
          <p:cNvSpPr>
            <a:spLocks noGrp="1"/>
          </p:cNvSpPr>
          <p:nvPr>
            <p:ph type="body" sz="quarter" idx="13"/>
          </p:nvPr>
        </p:nvSpPr>
        <p:spPr>
          <a:xfrm>
            <a:off x="1133872" y="843558"/>
            <a:ext cx="6192688" cy="81009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81340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16816" y="-1"/>
            <a:ext cx="8330613" cy="492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8119415" y="-1"/>
            <a:ext cx="557042" cy="4920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2" y="-1"/>
            <a:ext cx="129091" cy="4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矩形 84"/>
          <p:cNvSpPr/>
          <p:nvPr userDrawn="1"/>
        </p:nvSpPr>
        <p:spPr>
          <a:xfrm flipH="1">
            <a:off x="1" y="4947307"/>
            <a:ext cx="9143997" cy="2167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5"/>
          <p:cNvSpPr/>
          <p:nvPr userDrawn="1"/>
        </p:nvSpPr>
        <p:spPr>
          <a:xfrm>
            <a:off x="8316417" y="4880801"/>
            <a:ext cx="829193" cy="76979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86"/>
          <p:cNvSpPr/>
          <p:nvPr userDrawn="1"/>
        </p:nvSpPr>
        <p:spPr>
          <a:xfrm>
            <a:off x="8405280" y="4880800"/>
            <a:ext cx="740331" cy="283238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481" y="0"/>
            <a:ext cx="8303948" cy="492022"/>
          </a:xfrm>
        </p:spPr>
        <p:txBody>
          <a:bodyPr>
            <a:normAutofit/>
          </a:bodyPr>
          <a:lstStyle>
            <a:lvl1pPr algn="l">
              <a:defRPr lang="ko-KR" altLang="en-US" sz="28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 userDrawn="1">
            <p:ph idx="1"/>
          </p:nvPr>
        </p:nvSpPr>
        <p:spPr>
          <a:xfrm>
            <a:off x="323528" y="1059582"/>
            <a:ext cx="8229600" cy="3394472"/>
          </a:xfrm>
        </p:spPr>
        <p:txBody>
          <a:bodyPr>
            <a:norm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Aft>
                <a:spcPts val="200"/>
              </a:spcAft>
              <a:buBlip>
                <a:blip r:embed="rId2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3"/>
          </p:nvPr>
        </p:nvSpPr>
        <p:spPr>
          <a:xfrm>
            <a:off x="323528" y="789552"/>
            <a:ext cx="3813808" cy="2705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ko-KR" altLang="en-US" sz="18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23" y="4984862"/>
            <a:ext cx="625153" cy="141619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8405281" y="4880800"/>
            <a:ext cx="738718" cy="28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2DE9BDF-71CA-4E60-8269-1545F40B963E}" type="slidenum">
              <a:rPr lang="en-US" altLang="ko-KR" sz="1400" b="0" smtClean="0">
                <a:latin typeface="Calibri" pitchFamily="34" charset="0"/>
              </a:rPr>
              <a:t>‹#›</a:t>
            </a:fld>
            <a:endParaRPr lang="ko-KR" alt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452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64D4-B32B-4A51-9594-4142DA973DAE}" type="datetimeFigureOut">
              <a:rPr lang="ko-KR" altLang="en-US" smtClean="0"/>
              <a:t>2019-10-17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D124-8283-4C8F-A8D2-E075402C10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0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7" r:id="rId3"/>
    <p:sldLayoutId id="214748365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671650"/>
            <a:ext cx="4866752" cy="11881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The early results of inter-comparison</a:t>
            </a:r>
            <a:b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between AMI and AHI</a:t>
            </a:r>
            <a:endParaRPr lang="ko-KR" altLang="en-US" sz="20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75106" y="3165816"/>
            <a:ext cx="4860235" cy="972108"/>
          </a:xfrm>
        </p:spPr>
        <p:txBody>
          <a:bodyPr/>
          <a:lstStyle/>
          <a:p>
            <a:r>
              <a:rPr lang="en-US" altLang="ko-KR" sz="1400" spc="0" dirty="0" smtClean="0"/>
              <a:t>2019.10.17.</a:t>
            </a:r>
            <a:endParaRPr lang="en-US" altLang="ko-KR" sz="1400" spc="0" dirty="0"/>
          </a:p>
          <a:p>
            <a:r>
              <a:rPr lang="en-US" altLang="ko-KR" sz="1400" u="sng" spc="0" dirty="0" err="1" smtClean="0"/>
              <a:t>Hyeji</a:t>
            </a:r>
            <a:r>
              <a:rPr lang="en-US" altLang="ko-KR" sz="1400" u="sng" spc="0" dirty="0" smtClean="0"/>
              <a:t> Yang,</a:t>
            </a:r>
            <a:r>
              <a:rPr lang="en-US" altLang="ko-KR" sz="1400" spc="0" dirty="0" smtClean="0"/>
              <a:t> and </a:t>
            </a:r>
            <a:r>
              <a:rPr lang="en-US" altLang="ko-KR" sz="1400" u="sng" spc="0" dirty="0" err="1" smtClean="0"/>
              <a:t>Minju</a:t>
            </a:r>
            <a:r>
              <a:rPr lang="en-US" altLang="ko-KR" sz="1400" u="sng" spc="0" dirty="0" smtClean="0"/>
              <a:t> </a:t>
            </a:r>
            <a:r>
              <a:rPr lang="en-US" altLang="ko-KR" sz="1400" u="sng" spc="0" dirty="0" err="1" smtClean="0"/>
              <a:t>Gu</a:t>
            </a:r>
            <a:endParaRPr lang="ko-KR" altLang="en-US" sz="1400" u="sng" spc="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539552" y="3057804"/>
            <a:ext cx="360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Diurnal variation with LEOs  </a:t>
            </a:r>
            <a:endParaRPr lang="ko-KR" altLang="en-US" dirty="0"/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251520" y="555526"/>
            <a:ext cx="4464496" cy="1353448"/>
          </a:xfrm>
        </p:spPr>
        <p:txBody>
          <a:bodyPr>
            <a:noAutofit/>
          </a:bodyPr>
          <a:lstStyle/>
          <a:p>
            <a:r>
              <a:rPr lang="en-US" altLang="ko-KR" sz="1200" spc="0" dirty="0" smtClean="0"/>
              <a:t>IASI-A, IASI-B, AIRS, CrIS-SNPP and CrIS-NOAA20 </a:t>
            </a:r>
          </a:p>
          <a:p>
            <a:r>
              <a:rPr lang="en-US" altLang="ko-KR" sz="1200" spc="0" dirty="0" smtClean="0"/>
              <a:t>period of data : 1 June.~ 30 September. 2019</a:t>
            </a:r>
          </a:p>
          <a:p>
            <a:r>
              <a:rPr lang="en-US" altLang="ko-KR" sz="1200" spc="0" dirty="0" smtClean="0"/>
              <a:t>110 </a:t>
            </a:r>
            <a:r>
              <a:rPr lang="en-US" altLang="ko-KR" sz="1200" spc="0" dirty="0">
                <a:ea typeface="HyhwpEQ"/>
              </a:rPr>
              <a:t>≦</a:t>
            </a:r>
            <a:r>
              <a:rPr lang="en-US" altLang="ko-KR" sz="1200" spc="0" dirty="0"/>
              <a:t> </a:t>
            </a:r>
            <a:r>
              <a:rPr lang="en-US" altLang="ko-KR" sz="1200" spc="0" dirty="0" err="1"/>
              <a:t>lon</a:t>
            </a:r>
            <a:r>
              <a:rPr lang="en-US" altLang="ko-KR" sz="1200" spc="0" dirty="0"/>
              <a:t>. </a:t>
            </a:r>
            <a:r>
              <a:rPr lang="en-US" altLang="ko-KR" sz="1200" spc="0" dirty="0">
                <a:ea typeface="HyhwpEQ"/>
              </a:rPr>
              <a:t>≦ </a:t>
            </a:r>
            <a:r>
              <a:rPr lang="en-US" altLang="ko-KR" sz="1200" spc="0" dirty="0" smtClean="0"/>
              <a:t>170 </a:t>
            </a:r>
            <a:r>
              <a:rPr lang="en-US" altLang="ko-KR" sz="1200" spc="0" dirty="0"/>
              <a:t>and </a:t>
            </a:r>
            <a:r>
              <a:rPr lang="en-US" altLang="ko-KR" sz="1200" spc="0" dirty="0" smtClean="0"/>
              <a:t>-35 </a:t>
            </a:r>
            <a:r>
              <a:rPr lang="en-US" altLang="ko-KR" sz="1200" spc="0" dirty="0">
                <a:ea typeface="HyhwpEQ"/>
              </a:rPr>
              <a:t>≦</a:t>
            </a:r>
            <a:r>
              <a:rPr lang="en-US" altLang="ko-KR" sz="1200" spc="0" dirty="0"/>
              <a:t> lat. </a:t>
            </a:r>
            <a:r>
              <a:rPr lang="en-US" altLang="ko-KR" sz="1200" spc="0" dirty="0">
                <a:ea typeface="HyhwpEQ"/>
              </a:rPr>
              <a:t>≦ </a:t>
            </a:r>
            <a:r>
              <a:rPr lang="en-US" altLang="ko-KR" sz="1200" spc="0" dirty="0" smtClean="0">
                <a:ea typeface="HyhwpEQ"/>
              </a:rPr>
              <a:t>35</a:t>
            </a:r>
            <a:endParaRPr lang="en-US" altLang="ko-KR" sz="1200" spc="0" dirty="0" smtClean="0"/>
          </a:p>
          <a:p>
            <a:r>
              <a:rPr lang="en-US" altLang="ko-KR" sz="1200" spc="0" dirty="0" smtClean="0"/>
              <a:t> </a:t>
            </a:r>
            <a:r>
              <a:rPr lang="en-US" altLang="ko-KR" sz="1200" spc="0" dirty="0" smtClean="0">
                <a:solidFill>
                  <a:srgbClr val="FF0000"/>
                </a:solidFill>
              </a:rPr>
              <a:t>No large variation </a:t>
            </a:r>
            <a:endParaRPr lang="en-US" altLang="ko-KR" sz="1200" b="1" spc="0" dirty="0" smtClean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94" y="437567"/>
            <a:ext cx="2680056" cy="14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42" y="421942"/>
            <a:ext cx="2736304" cy="152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47" y="1877727"/>
            <a:ext cx="2736305" cy="152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15" y="1925367"/>
            <a:ext cx="2784970" cy="154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55" y="1937333"/>
            <a:ext cx="2774702" cy="15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925367"/>
            <a:ext cx="2736305" cy="15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02868"/>
            <a:ext cx="2730877" cy="15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83" y="3486475"/>
            <a:ext cx="2730877" cy="15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24" y="3457503"/>
            <a:ext cx="2812534" cy="156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13" y="3466388"/>
            <a:ext cx="2796542" cy="15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1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99" y="3061295"/>
            <a:ext cx="3408098" cy="189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8" y="3105505"/>
            <a:ext cx="3248944" cy="180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Issue : Diurnal variation </a:t>
            </a:r>
            <a:r>
              <a:rPr lang="en-US" altLang="ko-KR" dirty="0" smtClean="0"/>
              <a:t>with LEOs in </a:t>
            </a:r>
            <a:r>
              <a:rPr lang="en-US" altLang="ko-KR" dirty="0"/>
              <a:t>Australian Desert Area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8" y="1414269"/>
            <a:ext cx="3181313" cy="176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357863"/>
            <a:ext cx="3384375" cy="188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51520" y="555526"/>
            <a:ext cx="6480720" cy="959870"/>
          </a:xfrm>
        </p:spPr>
        <p:txBody>
          <a:bodyPr>
            <a:noAutofit/>
          </a:bodyPr>
          <a:lstStyle/>
          <a:p>
            <a:r>
              <a:rPr lang="en-US" altLang="ko-KR" sz="1200" spc="0" dirty="0" smtClean="0"/>
              <a:t>IASI-A, IASI-B, AIRS, CrIS-SNPP and CrIS-NOAA20 </a:t>
            </a:r>
          </a:p>
          <a:p>
            <a:r>
              <a:rPr lang="en-US" altLang="ko-KR" sz="1200" spc="0" dirty="0" smtClean="0"/>
              <a:t>period of data : 1 June.~ 30 September. 2019</a:t>
            </a:r>
          </a:p>
          <a:p>
            <a:r>
              <a:rPr lang="en-US" altLang="ko-KR" sz="1200" spc="0" dirty="0" smtClean="0"/>
              <a:t> for AMI Tb </a:t>
            </a:r>
            <a:r>
              <a:rPr lang="en-US" altLang="ko-KR" sz="1200" spc="0" dirty="0">
                <a:ea typeface="HyhwpEQ"/>
              </a:rPr>
              <a:t>≥ </a:t>
            </a:r>
            <a:r>
              <a:rPr lang="en-US" altLang="ko-KR" sz="1200" spc="0" dirty="0" smtClean="0">
                <a:ea typeface="HyhwpEQ"/>
              </a:rPr>
              <a:t> </a:t>
            </a:r>
            <a:r>
              <a:rPr lang="en-US" altLang="ko-KR" sz="1200" spc="0" dirty="0" smtClean="0"/>
              <a:t>300K (</a:t>
            </a:r>
            <a:r>
              <a:rPr lang="en-US" altLang="ko-KR" sz="1200" spc="0" dirty="0">
                <a:ea typeface="HyhwpEQ"/>
              </a:rPr>
              <a:t>≥  </a:t>
            </a:r>
            <a:r>
              <a:rPr lang="en-US" altLang="ko-KR" sz="1200" spc="0" dirty="0" smtClean="0"/>
              <a:t>280K for IR133), </a:t>
            </a:r>
            <a:r>
              <a:rPr lang="en-US" altLang="ko-KR" sz="1200" spc="0" dirty="0"/>
              <a:t>130 </a:t>
            </a:r>
            <a:r>
              <a:rPr lang="en-US" altLang="ko-KR" sz="1200" spc="0" dirty="0">
                <a:ea typeface="HyhwpEQ"/>
              </a:rPr>
              <a:t>≦</a:t>
            </a:r>
            <a:r>
              <a:rPr lang="en-US" altLang="ko-KR" sz="1200" spc="0" dirty="0"/>
              <a:t> </a:t>
            </a:r>
            <a:r>
              <a:rPr lang="en-US" altLang="ko-KR" sz="1200" spc="0" dirty="0" err="1"/>
              <a:t>lon</a:t>
            </a:r>
            <a:r>
              <a:rPr lang="en-US" altLang="ko-KR" sz="1200" spc="0" dirty="0"/>
              <a:t>. </a:t>
            </a:r>
            <a:r>
              <a:rPr lang="en-US" altLang="ko-KR" sz="1200" spc="0" dirty="0">
                <a:ea typeface="HyhwpEQ"/>
              </a:rPr>
              <a:t>≦ </a:t>
            </a:r>
            <a:r>
              <a:rPr lang="en-US" altLang="ko-KR" sz="1200" spc="0" dirty="0"/>
              <a:t>150 and -40 </a:t>
            </a:r>
            <a:r>
              <a:rPr lang="en-US" altLang="ko-KR" sz="1200" spc="0" dirty="0">
                <a:ea typeface="HyhwpEQ"/>
              </a:rPr>
              <a:t>≦</a:t>
            </a:r>
            <a:r>
              <a:rPr lang="en-US" altLang="ko-KR" sz="1200" spc="0" dirty="0"/>
              <a:t> lat. </a:t>
            </a:r>
            <a:r>
              <a:rPr lang="en-US" altLang="ko-KR" sz="1200" spc="0" dirty="0">
                <a:ea typeface="HyhwpEQ"/>
              </a:rPr>
              <a:t>≦ -20</a:t>
            </a:r>
            <a:endParaRPr lang="ko-KR" altLang="en-US" sz="1200" spc="0" dirty="0"/>
          </a:p>
          <a:p>
            <a:endParaRPr lang="en-US" altLang="ko-KR" sz="1200" b="1" spc="0" dirty="0" smtClean="0"/>
          </a:p>
        </p:txBody>
      </p:sp>
      <p:sp>
        <p:nvSpPr>
          <p:cNvPr id="10" name="오른쪽 화살표 9"/>
          <p:cNvSpPr/>
          <p:nvPr/>
        </p:nvSpPr>
        <p:spPr>
          <a:xfrm>
            <a:off x="4932040" y="771550"/>
            <a:ext cx="432048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5508104" y="740851"/>
            <a:ext cx="2232248" cy="349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6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>
                <a:solidFill>
                  <a:srgbClr val="C00000"/>
                </a:solidFill>
              </a:rPr>
              <a:t>A large variation from 07 to 14 (LST) </a:t>
            </a:r>
          </a:p>
        </p:txBody>
      </p:sp>
    </p:spTree>
    <p:extLst>
      <p:ext uri="{BB962C8B-B14F-4D97-AF65-F5344CB8AC3E}">
        <p14:creationId xmlns:p14="http://schemas.microsoft.com/office/powerpoint/2010/main" val="19791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3003798"/>
            <a:ext cx="3456384" cy="1188132"/>
          </a:xfrm>
        </p:spPr>
        <p:txBody>
          <a:bodyPr/>
          <a:lstStyle/>
          <a:p>
            <a:r>
              <a:rPr lang="en-US" altLang="ko-KR" dirty="0" smtClean="0"/>
              <a:t>Thank you </a:t>
            </a:r>
            <a:r>
              <a:rPr lang="en-US" altLang="ko-KR" dirty="0" smtClean="0">
                <a:sym typeface="Wingdings" panose="05000000000000000000" pitchFamily="2" charset="2"/>
              </a:rPr>
              <a:t>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0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1133872" y="339502"/>
            <a:ext cx="6192688" cy="3528392"/>
          </a:xfrm>
        </p:spPr>
        <p:txBody>
          <a:bodyPr/>
          <a:lstStyle/>
          <a:p>
            <a:r>
              <a:rPr lang="en-US" altLang="ko-KR" sz="2400" dirty="0" smtClean="0"/>
              <a:t>Contents</a:t>
            </a:r>
          </a:p>
          <a:p>
            <a:endParaRPr lang="en-US" altLang="ko-KR" sz="2400" dirty="0" smtClean="0"/>
          </a:p>
          <a:p>
            <a:pPr marL="457200" indent="-457200" algn="l">
              <a:buAutoNum type="arabicPeriod"/>
            </a:pPr>
            <a:r>
              <a:rPr lang="en-US" altLang="ko-KR" sz="2400" dirty="0" smtClean="0"/>
              <a:t>Introduction</a:t>
            </a:r>
          </a:p>
          <a:p>
            <a:pPr marL="457200" indent="-457200" algn="l">
              <a:buAutoNum type="arabicPeriod"/>
            </a:pPr>
            <a:r>
              <a:rPr lang="en-US" altLang="ko-K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Results</a:t>
            </a:r>
          </a:p>
          <a:p>
            <a:pPr marL="457200" indent="-457200" algn="l">
              <a:buAutoNum type="arabicPeriod"/>
            </a:pPr>
            <a:r>
              <a:rPr lang="en-US" altLang="ko-K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Issue</a:t>
            </a:r>
            <a:endParaRPr lang="ko-KR" alt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Information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8045" y="771550"/>
            <a:ext cx="82296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1400" spc="0" dirty="0" smtClean="0"/>
              <a:t>○ </a:t>
            </a:r>
            <a:r>
              <a:rPr lang="en-US" altLang="ko-KR" sz="1400" spc="0" dirty="0" smtClean="0"/>
              <a:t>Geo-Kompast-2A  AMI is launched on Dec. 5</a:t>
            </a:r>
            <a:r>
              <a:rPr lang="en-US" altLang="ko-KR" sz="1400" spc="0" baseline="30000" dirty="0" smtClean="0"/>
              <a:t>th</a:t>
            </a:r>
            <a:r>
              <a:rPr lang="en-US" altLang="ko-KR" sz="1400" spc="0" dirty="0" smtClean="0"/>
              <a:t> 2018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400" spc="0" dirty="0" smtClean="0"/>
              <a:t>  started regular operation on July 25</a:t>
            </a:r>
            <a:r>
              <a:rPr lang="en-US" altLang="ko-KR" sz="1400" spc="0" baseline="30000" dirty="0"/>
              <a:t>th</a:t>
            </a:r>
            <a:r>
              <a:rPr lang="en-US" altLang="ko-KR" sz="1400" spc="0" dirty="0" smtClean="0"/>
              <a:t> 2019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US" altLang="ko-KR" sz="1400" spc="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400" spc="0" dirty="0"/>
              <a:t>○ </a:t>
            </a:r>
            <a:r>
              <a:rPr lang="en-US" altLang="ko-KR" sz="1400" spc="0" dirty="0" smtClean="0"/>
              <a:t>AMI is similar imager with GOES-R ABI, </a:t>
            </a:r>
            <a:r>
              <a:rPr lang="en-US" altLang="ko-KR" sz="1400" spc="0" dirty="0" err="1" smtClean="0"/>
              <a:t>Himawari</a:t>
            </a:r>
            <a:r>
              <a:rPr lang="en-US" altLang="ko-KR" sz="1400" spc="0" dirty="0" smtClean="0"/>
              <a:t> AHI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400" spc="0" dirty="0" smtClean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400" spc="0" dirty="0"/>
              <a:t>○ </a:t>
            </a:r>
            <a:r>
              <a:rPr lang="en-US" altLang="ko-KR" sz="1400" spc="0" dirty="0" smtClean="0"/>
              <a:t>KMA compare AMI infrared channels to AHI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000" spc="0" dirty="0"/>
              <a:t> *</a:t>
            </a:r>
            <a:r>
              <a:rPr lang="en-US" altLang="ko-KR" sz="1000" spc="0" dirty="0" smtClean="0"/>
              <a:t> GK2A is located at 128.2ºE, H8 is located at 140.7ºE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26081"/>
              </p:ext>
            </p:extLst>
          </p:nvPr>
        </p:nvGraphicFramePr>
        <p:xfrm>
          <a:off x="5436096" y="692162"/>
          <a:ext cx="3528392" cy="3966762"/>
        </p:xfrm>
        <a:graphic>
          <a:graphicData uri="http://schemas.openxmlformats.org/drawingml/2006/table">
            <a:tbl>
              <a:tblPr/>
              <a:tblGrid>
                <a:gridCol w="425386">
                  <a:extLst>
                    <a:ext uri="{9D8B030D-6E8A-4147-A177-3AD203B41FA5}">
                      <a16:colId xmlns:a16="http://schemas.microsoft.com/office/drawing/2014/main" val="2454664252"/>
                    </a:ext>
                  </a:extLst>
                </a:gridCol>
                <a:gridCol w="369121">
                  <a:extLst>
                    <a:ext uri="{9D8B030D-6E8A-4147-A177-3AD203B41FA5}">
                      <a16:colId xmlns:a16="http://schemas.microsoft.com/office/drawing/2014/main" val="2749471330"/>
                    </a:ext>
                  </a:extLst>
                </a:gridCol>
                <a:gridCol w="794507">
                  <a:extLst>
                    <a:ext uri="{9D8B030D-6E8A-4147-A177-3AD203B41FA5}">
                      <a16:colId xmlns:a16="http://schemas.microsoft.com/office/drawing/2014/main" val="689464250"/>
                    </a:ext>
                  </a:extLst>
                </a:gridCol>
                <a:gridCol w="969689">
                  <a:extLst>
                    <a:ext uri="{9D8B030D-6E8A-4147-A177-3AD203B41FA5}">
                      <a16:colId xmlns:a16="http://schemas.microsoft.com/office/drawing/2014/main" val="1093487780"/>
                    </a:ext>
                  </a:extLst>
                </a:gridCol>
                <a:gridCol w="969689">
                  <a:extLst>
                    <a:ext uri="{9D8B030D-6E8A-4147-A177-3AD203B41FA5}">
                      <a16:colId xmlns:a16="http://schemas.microsoft.com/office/drawing/2014/main" val="2058908719"/>
                    </a:ext>
                  </a:extLst>
                </a:gridCol>
              </a:tblGrid>
              <a:tr h="108422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Bands</a:t>
                      </a: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Central wavelength (</a:t>
                      </a:r>
                      <a:r>
                        <a:rPr lang="ko-KR" altLang="en-US" sz="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㎛</a:t>
                      </a:r>
                      <a:r>
                        <a:rPr lang="en-US" altLang="ko-KR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91936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AMI</a:t>
                      </a: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AHI</a:t>
                      </a: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ABI</a:t>
                      </a: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04918"/>
                  </a:ext>
                </a:extLst>
              </a:tr>
              <a:tr h="216434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V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0.47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0.47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0.47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441351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0.51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0.51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339018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0.64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0.63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0.64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336391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0.85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0.85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0.86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02314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1.38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1.37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794653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1.61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1.61</a:t>
                      </a: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1.61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786770"/>
                  </a:ext>
                </a:extLst>
              </a:tr>
              <a:tr h="216434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2.25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2.25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27965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3.83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3.88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3.90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58545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6.24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6.24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6.18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867541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6.95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6.94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6.95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602870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10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7.34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7.34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7.34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693894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11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8.59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8.59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8.50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095817"/>
                  </a:ext>
                </a:extLst>
              </a:tr>
              <a:tr h="216434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12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9.62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9.63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9.61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80724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13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10.40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10.40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10.35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91651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14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11.21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11.23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11.2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62781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15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12.36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12.38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39043"/>
                  </a:ext>
                </a:extLst>
              </a:tr>
              <a:tr h="216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800" b="0" dirty="0" smtClean="0">
                          <a:latin typeface="+mn-ea"/>
                          <a:ea typeface="+mn-ea"/>
                        </a:rPr>
                        <a:t>16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13.31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13.28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</a:t>
                      </a:r>
                      <a:endParaRPr lang="en-US" sz="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374" marR="39374" marT="10886" marB="10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791498"/>
                  </a:ext>
                </a:extLst>
              </a:tr>
            </a:tbl>
          </a:graphicData>
        </a:graphic>
      </p:graphicFrame>
      <p:pic>
        <p:nvPicPr>
          <p:cNvPr id="8" name="Picture 2" descr="C:\Users\user\Desktop\ir_ahi_am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1790"/>
            <a:ext cx="3968159" cy="18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Method and Data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143481" y="759293"/>
            <a:ext cx="4665001" cy="25218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1400" b="1" spc="0" dirty="0" smtClean="0"/>
              <a:t>Methods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400" spc="0" dirty="0" smtClean="0"/>
              <a:t> ○ </a:t>
            </a:r>
            <a:r>
              <a:rPr lang="en-US" altLang="ko-KR" sz="1400" spc="0" dirty="0" smtClean="0"/>
              <a:t>Based on GSICS Algorithms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spc="0" dirty="0" smtClean="0"/>
              <a:t>  - Difference of Satellite Zenith Angle (Optical path)</a:t>
            </a:r>
            <a:r>
              <a:rPr lang="ko-KR" altLang="en-US" sz="1200" spc="0" dirty="0" smtClean="0"/>
              <a:t> </a:t>
            </a:r>
            <a:r>
              <a:rPr lang="en-US" altLang="ko-KR" sz="1200" spc="0" dirty="0" smtClean="0"/>
              <a:t>&lt; 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spc="0" dirty="0" smtClean="0"/>
              <a:t>  - Difference of Observation time</a:t>
            </a:r>
            <a:r>
              <a:rPr lang="ko-KR" altLang="en-US" sz="1200" spc="0" dirty="0" smtClean="0"/>
              <a:t> </a:t>
            </a:r>
            <a:r>
              <a:rPr lang="en-US" altLang="ko-KR" sz="1200" spc="0" dirty="0" smtClean="0"/>
              <a:t>&lt; 1min.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spc="0" dirty="0" smtClean="0"/>
              <a:t>  - STDV(Rad</a:t>
            </a:r>
            <a:r>
              <a:rPr lang="en-US" altLang="ko-KR" sz="1200" spc="0" baseline="-25000" dirty="0" smtClean="0"/>
              <a:t>9x9</a:t>
            </a:r>
            <a:r>
              <a:rPr lang="en-US" altLang="ko-KR" sz="1200" spc="0" dirty="0"/>
              <a:t>) </a:t>
            </a:r>
            <a:r>
              <a:rPr lang="en-US" altLang="ko-KR" sz="1200" spc="0" dirty="0" smtClean="0"/>
              <a:t>/ MEAN(Rad</a:t>
            </a:r>
            <a:r>
              <a:rPr lang="en-US" altLang="ko-KR" sz="1200" spc="0" baseline="-25000" dirty="0" smtClean="0"/>
              <a:t>9x9</a:t>
            </a:r>
            <a:r>
              <a:rPr lang="en-US" altLang="ko-KR" sz="1200" spc="0" dirty="0" smtClean="0"/>
              <a:t>) &lt; 1%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1400" b="1" spc="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400" b="1" spc="0" dirty="0" smtClean="0"/>
              <a:t>Data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200" spc="0" dirty="0" smtClean="0"/>
              <a:t> ○ </a:t>
            </a:r>
            <a:r>
              <a:rPr lang="en-US" altLang="ko-KR" sz="1200" spc="0" dirty="0" smtClean="0"/>
              <a:t>AMI, AHI lv1b data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200" spc="0" dirty="0" smtClean="0"/>
              <a:t> ○ </a:t>
            </a:r>
            <a:r>
              <a:rPr lang="en-US" altLang="ko-KR" sz="1200" spc="0" dirty="0" smtClean="0"/>
              <a:t>2019.8.1.~31. (10 minutes bin)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200" spc="0" dirty="0" smtClean="0"/>
              <a:t> ○ </a:t>
            </a:r>
            <a:r>
              <a:rPr lang="en-US" altLang="ko-KR" sz="1200" spc="0" dirty="0" smtClean="0"/>
              <a:t>Latitude </a:t>
            </a:r>
            <a:r>
              <a:rPr lang="en-US" altLang="ko-KR" sz="1200" spc="0" dirty="0"/>
              <a:t>&lt;</a:t>
            </a:r>
            <a:r>
              <a:rPr lang="ko-KR" altLang="en-US" sz="1200" spc="0" dirty="0"/>
              <a:t> </a:t>
            </a:r>
            <a:r>
              <a:rPr lang="en-US" altLang="ko-KR" sz="1200" spc="0" dirty="0"/>
              <a:t>±10º, Longitude &lt; 105~163ºE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1200" spc="0" dirty="0"/>
          </a:p>
        </p:txBody>
      </p:sp>
      <p:grpSp>
        <p:nvGrpSpPr>
          <p:cNvPr id="4" name="그룹 3"/>
          <p:cNvGrpSpPr/>
          <p:nvPr/>
        </p:nvGrpSpPr>
        <p:grpSpPr>
          <a:xfrm>
            <a:off x="5292080" y="627534"/>
            <a:ext cx="3661525" cy="3913463"/>
            <a:chOff x="4510875" y="98447"/>
            <a:chExt cx="3926390" cy="4846568"/>
          </a:xfrm>
        </p:grpSpPr>
        <p:cxnSp>
          <p:nvCxnSpPr>
            <p:cNvPr id="7" name="직선 화살표 연결선 6"/>
            <p:cNvCxnSpPr/>
            <p:nvPr/>
          </p:nvCxnSpPr>
          <p:spPr>
            <a:xfrm flipH="1">
              <a:off x="6754990" y="1833495"/>
              <a:ext cx="56" cy="217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6215430" y="1055368"/>
              <a:ext cx="1096050" cy="7819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rgbClr val="002060"/>
                  </a:solidFill>
                </a:rPr>
                <a:t>collocation</a:t>
              </a:r>
              <a:endParaRPr lang="ko-KR" altLang="en-US" sz="1000" dirty="0">
                <a:solidFill>
                  <a:srgbClr val="002060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215430" y="2696788"/>
              <a:ext cx="1096050" cy="9458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rgbClr val="002060"/>
                  </a:solidFill>
                </a:rPr>
                <a:t>Uniformity /</a:t>
              </a:r>
            </a:p>
            <a:p>
              <a:pPr algn="ctr"/>
              <a:r>
                <a:rPr lang="en-US" altLang="ko-KR" sz="1000" dirty="0" smtClean="0">
                  <a:solidFill>
                    <a:srgbClr val="002060"/>
                  </a:solidFill>
                </a:rPr>
                <a:t>Normality test</a:t>
              </a:r>
              <a:endParaRPr lang="ko-KR" altLang="en-US" sz="1000" dirty="0">
                <a:solidFill>
                  <a:srgbClr val="002060"/>
                </a:solidFill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7122390" y="98447"/>
              <a:ext cx="1314875" cy="659858"/>
              <a:chOff x="-2004660" y="1166664"/>
              <a:chExt cx="1663385" cy="514073"/>
            </a:xfrm>
          </p:grpSpPr>
          <p:sp>
            <p:nvSpPr>
              <p:cNvPr id="12" name="원통 11"/>
              <p:cNvSpPr/>
              <p:nvPr/>
            </p:nvSpPr>
            <p:spPr>
              <a:xfrm>
                <a:off x="-2004660" y="1166664"/>
                <a:ext cx="1663385" cy="49664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2004660" y="1294701"/>
                <a:ext cx="1663385" cy="3860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00" dirty="0" smtClean="0"/>
                  <a:t>Ref Lv1b Inter File Data</a:t>
                </a:r>
                <a:endParaRPr lang="ko-KR" altLang="en-US" sz="1000" dirty="0"/>
              </a:p>
            </p:txBody>
          </p:sp>
        </p:grpSp>
        <p:cxnSp>
          <p:nvCxnSpPr>
            <p:cNvPr id="14" name="직선 화살표 연결선 13"/>
            <p:cNvCxnSpPr/>
            <p:nvPr/>
          </p:nvCxnSpPr>
          <p:spPr>
            <a:xfrm>
              <a:off x="5787592" y="747249"/>
              <a:ext cx="973846" cy="2960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flipH="1">
              <a:off x="6761438" y="747249"/>
              <a:ext cx="1018390" cy="2960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그룹 15"/>
            <p:cNvGrpSpPr/>
            <p:nvPr/>
          </p:nvGrpSpPr>
          <p:grpSpPr>
            <a:xfrm>
              <a:off x="5364088" y="4543479"/>
              <a:ext cx="2805355" cy="401536"/>
              <a:chOff x="416241" y="6188640"/>
              <a:chExt cx="5273259" cy="378177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416241" y="6188640"/>
                <a:ext cx="5265455" cy="378177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6241" y="6251436"/>
                <a:ext cx="5273259" cy="28718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00" dirty="0" smtClean="0"/>
                  <a:t>Compare the Brightness Temperature</a:t>
                </a:r>
              </a:p>
            </p:txBody>
          </p:sp>
        </p:grpSp>
        <p:sp>
          <p:nvSpPr>
            <p:cNvPr id="19" name="원통 18"/>
            <p:cNvSpPr/>
            <p:nvPr/>
          </p:nvSpPr>
          <p:spPr>
            <a:xfrm>
              <a:off x="6101867" y="2053711"/>
              <a:ext cx="1314875" cy="418458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01867" y="2168599"/>
              <a:ext cx="1320215" cy="3049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 smtClean="0"/>
                <a:t>Collocated Data</a:t>
              </a:r>
              <a:endParaRPr lang="ko-KR" altLang="en-US" sz="1000" dirty="0"/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 flipH="1">
              <a:off x="6761918" y="2476079"/>
              <a:ext cx="56" cy="217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원통 21"/>
            <p:cNvSpPr/>
            <p:nvPr/>
          </p:nvSpPr>
          <p:spPr>
            <a:xfrm>
              <a:off x="4510875" y="1024539"/>
              <a:ext cx="1314875" cy="418458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 flipH="1">
              <a:off x="5951035" y="1241432"/>
              <a:ext cx="3899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33735" y="1119512"/>
              <a:ext cx="1320215" cy="3049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 smtClean="0"/>
                <a:t>Geometry Data</a:t>
              </a:r>
              <a:endParaRPr lang="ko-KR" altLang="en-US" sz="1000" dirty="0"/>
            </a:p>
          </p:txBody>
        </p:sp>
        <p:sp>
          <p:nvSpPr>
            <p:cNvPr id="25" name="원통 24"/>
            <p:cNvSpPr/>
            <p:nvPr/>
          </p:nvSpPr>
          <p:spPr>
            <a:xfrm>
              <a:off x="4518941" y="1488950"/>
              <a:ext cx="1314875" cy="418458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 flipH="1">
              <a:off x="5959101" y="1705843"/>
              <a:ext cx="3899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41801" y="1608820"/>
              <a:ext cx="1320215" cy="3049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 smtClean="0"/>
                <a:t>Col. criteria</a:t>
              </a:r>
              <a:endParaRPr lang="ko-KR" altLang="en-US" sz="1000" dirty="0"/>
            </a:p>
          </p:txBody>
        </p:sp>
        <p:sp>
          <p:nvSpPr>
            <p:cNvPr id="28" name="원통 27"/>
            <p:cNvSpPr/>
            <p:nvPr/>
          </p:nvSpPr>
          <p:spPr>
            <a:xfrm>
              <a:off x="4518941" y="2945711"/>
              <a:ext cx="1314875" cy="418458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 flipH="1">
              <a:off x="5959101" y="3153079"/>
              <a:ext cx="3899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541801" y="3065582"/>
              <a:ext cx="1320215" cy="3049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 smtClean="0"/>
                <a:t>Test criteria</a:t>
              </a:r>
              <a:endParaRPr lang="ko-KR" altLang="en-US" sz="1000" dirty="0"/>
            </a:p>
          </p:txBody>
        </p:sp>
        <p:sp>
          <p:nvSpPr>
            <p:cNvPr id="31" name="원통 30"/>
            <p:cNvSpPr/>
            <p:nvPr/>
          </p:nvSpPr>
          <p:spPr>
            <a:xfrm>
              <a:off x="6103782" y="3869748"/>
              <a:ext cx="1314875" cy="418458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03782" y="3983284"/>
              <a:ext cx="1320215" cy="3049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 smtClean="0"/>
                <a:t>Uniform Data</a:t>
              </a:r>
              <a:endParaRPr lang="ko-KR" altLang="en-US" sz="1000" dirty="0"/>
            </a:p>
          </p:txBody>
        </p:sp>
        <p:cxnSp>
          <p:nvCxnSpPr>
            <p:cNvPr id="33" name="직선 화살표 연결선 32"/>
            <p:cNvCxnSpPr/>
            <p:nvPr/>
          </p:nvCxnSpPr>
          <p:spPr>
            <a:xfrm flipH="1">
              <a:off x="6755967" y="4298688"/>
              <a:ext cx="56" cy="217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flipH="1">
              <a:off x="6766765" y="3633733"/>
              <a:ext cx="56" cy="217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/>
            <p:cNvGrpSpPr/>
            <p:nvPr/>
          </p:nvGrpSpPr>
          <p:grpSpPr>
            <a:xfrm>
              <a:off x="5145619" y="98447"/>
              <a:ext cx="1314875" cy="659858"/>
              <a:chOff x="-2004660" y="1166664"/>
              <a:chExt cx="1663385" cy="514073"/>
            </a:xfrm>
          </p:grpSpPr>
          <p:sp>
            <p:nvSpPr>
              <p:cNvPr id="36" name="원통 35"/>
              <p:cNvSpPr/>
              <p:nvPr/>
            </p:nvSpPr>
            <p:spPr>
              <a:xfrm>
                <a:off x="-2004660" y="1166664"/>
                <a:ext cx="1663385" cy="49664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-2004660" y="1294701"/>
                <a:ext cx="1663385" cy="3860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00" dirty="0" smtClean="0"/>
                  <a:t>Mon Lv1b Inter File Data</a:t>
                </a:r>
                <a:endParaRPr lang="ko-KR" altLang="en-US" sz="1000" dirty="0"/>
              </a:p>
            </p:txBody>
          </p:sp>
        </p:grp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92958"/>
            <a:ext cx="1427625" cy="14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1133872" y="339502"/>
            <a:ext cx="6192688" cy="3528392"/>
          </a:xfrm>
        </p:spPr>
        <p:txBody>
          <a:bodyPr/>
          <a:lstStyle/>
          <a:p>
            <a:r>
              <a:rPr lang="en-US" altLang="ko-KR" sz="2400" dirty="0" smtClean="0"/>
              <a:t>Contents</a:t>
            </a:r>
          </a:p>
          <a:p>
            <a:endParaRPr lang="en-US" altLang="ko-KR" sz="2400" dirty="0" smtClean="0"/>
          </a:p>
          <a:p>
            <a:pPr marL="457200" indent="-457200" algn="l">
              <a:buAutoNum type="arabicPeriod"/>
            </a:pPr>
            <a:r>
              <a:rPr lang="en-US" altLang="ko-K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457200" indent="-457200" algn="l">
              <a:buAutoNum type="arabicPeriod"/>
            </a:pPr>
            <a:r>
              <a:rPr lang="en-US" altLang="ko-KR" sz="2400" dirty="0" smtClean="0"/>
              <a:t>Results</a:t>
            </a:r>
          </a:p>
          <a:p>
            <a:pPr marL="457200" indent="-457200" algn="l">
              <a:buAutoNum type="arabicPeriod"/>
            </a:pPr>
            <a:r>
              <a:rPr lang="en-US" altLang="ko-K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Issue</a:t>
            </a:r>
            <a:endParaRPr lang="ko-KR" alt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58" y="627534"/>
            <a:ext cx="1139871" cy="113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AMI vs. AHI Tb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548" y="699542"/>
            <a:ext cx="880794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1200" spc="0" dirty="0"/>
              <a:t>○</a:t>
            </a:r>
            <a:r>
              <a:rPr lang="en-US" altLang="ko-KR" sz="1200" spc="100" dirty="0" smtClean="0"/>
              <a:t> This is the statistics of AMI and AHI IR channels in August 2019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200" spc="0" dirty="0"/>
              <a:t>○</a:t>
            </a:r>
            <a:r>
              <a:rPr lang="en-US" altLang="ko-KR" sz="1200" spc="100" dirty="0" smtClean="0"/>
              <a:t> Biases (AMI-AHI) are within </a:t>
            </a:r>
            <a:r>
              <a:rPr lang="en-US" altLang="ko-KR" sz="1200" u="sng" spc="100" dirty="0" smtClean="0"/>
              <a:t>0.5K</a:t>
            </a:r>
            <a:r>
              <a:rPr lang="en-US" altLang="ko-KR" sz="1200" spc="100" dirty="0" smtClean="0"/>
              <a:t>, except for SWIR038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000" spc="100" dirty="0"/>
              <a:t> </a:t>
            </a:r>
            <a:r>
              <a:rPr lang="en-US" altLang="ko-KR" sz="1000" spc="100" dirty="0" smtClean="0"/>
              <a:t>  * maybe </a:t>
            </a:r>
            <a:r>
              <a:rPr lang="en-US" altLang="ko-KR" sz="1000" spc="100" dirty="0"/>
              <a:t>attributed to AHI’s anomaly in lower </a:t>
            </a:r>
            <a:r>
              <a:rPr lang="en-US" altLang="ko-KR" sz="1000" spc="100" dirty="0" smtClean="0"/>
              <a:t>temperature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200" spc="0" dirty="0"/>
              <a:t>○</a:t>
            </a:r>
            <a:r>
              <a:rPr lang="en-US" altLang="ko-KR" sz="1200" spc="100" dirty="0" smtClean="0"/>
              <a:t> Biases contain the SRF difference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000" spc="100" dirty="0"/>
              <a:t> </a:t>
            </a:r>
            <a:r>
              <a:rPr lang="en-US" altLang="ko-KR" sz="1000" spc="100" dirty="0" smtClean="0"/>
              <a:t>  * e.g. WV063 is reduced </a:t>
            </a:r>
            <a:r>
              <a:rPr lang="en-US" altLang="ko-KR" sz="1000" u="sng" spc="100" dirty="0" smtClean="0"/>
              <a:t>to 0.088K </a:t>
            </a:r>
            <a:r>
              <a:rPr lang="en-US" altLang="ko-KR" sz="1000" spc="100" dirty="0" smtClean="0"/>
              <a:t>when SRF difference is corrected)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000" spc="100" dirty="0" smtClean="0"/>
              <a:t>   * SRF difference is corrected by applying SBAF(Spectral Band Adjustment Factor) provided by NASA Langley Lab.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81239"/>
              </p:ext>
            </p:extLst>
          </p:nvPr>
        </p:nvGraphicFramePr>
        <p:xfrm>
          <a:off x="539552" y="2293590"/>
          <a:ext cx="813462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770">
                  <a:extLst>
                    <a:ext uri="{9D8B030D-6E8A-4147-A177-3AD203B41FA5}">
                      <a16:colId xmlns:a16="http://schemas.microsoft.com/office/drawing/2014/main" val="2219953975"/>
                    </a:ext>
                  </a:extLst>
                </a:gridCol>
                <a:gridCol w="1355770">
                  <a:extLst>
                    <a:ext uri="{9D8B030D-6E8A-4147-A177-3AD203B41FA5}">
                      <a16:colId xmlns:a16="http://schemas.microsoft.com/office/drawing/2014/main" val="3569055525"/>
                    </a:ext>
                  </a:extLst>
                </a:gridCol>
                <a:gridCol w="1355770">
                  <a:extLst>
                    <a:ext uri="{9D8B030D-6E8A-4147-A177-3AD203B41FA5}">
                      <a16:colId xmlns:a16="http://schemas.microsoft.com/office/drawing/2014/main" val="3072729035"/>
                    </a:ext>
                  </a:extLst>
                </a:gridCol>
                <a:gridCol w="1355770">
                  <a:extLst>
                    <a:ext uri="{9D8B030D-6E8A-4147-A177-3AD203B41FA5}">
                      <a16:colId xmlns:a16="http://schemas.microsoft.com/office/drawing/2014/main" val="2237294633"/>
                    </a:ext>
                  </a:extLst>
                </a:gridCol>
                <a:gridCol w="1355770">
                  <a:extLst>
                    <a:ext uri="{9D8B030D-6E8A-4147-A177-3AD203B41FA5}">
                      <a16:colId xmlns:a16="http://schemas.microsoft.com/office/drawing/2014/main" val="1435725641"/>
                    </a:ext>
                  </a:extLst>
                </a:gridCol>
                <a:gridCol w="1355770">
                  <a:extLst>
                    <a:ext uri="{9D8B030D-6E8A-4147-A177-3AD203B41FA5}">
                      <a16:colId xmlns:a16="http://schemas.microsoft.com/office/drawing/2014/main" val="198208403"/>
                    </a:ext>
                  </a:extLst>
                </a:gridCol>
              </a:tblGrid>
              <a:tr h="19442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SWIR038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WV063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WV069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WV073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IR087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20421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Bias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0.558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0.393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0.070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-0.125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0.128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507219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RMSE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0.810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0.353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0.428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0.613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2.495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37600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Slope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0.951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1.001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0.993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0.981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0.990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669555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Intercept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14.781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0.041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1.896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4.782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2.885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08711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IR096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IR105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IR112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IR123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IR133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41582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Bias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0.062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0.186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0.128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0.242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-0.243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801338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RMSE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0.985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1.223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1.295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1.354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1.221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380008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Slope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0.993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0.998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0.995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0.984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550032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Intercept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1.765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0.685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1.498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0.504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3.904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69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3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52" y="773275"/>
            <a:ext cx="1237243" cy="123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그룹 17"/>
          <p:cNvGrpSpPr/>
          <p:nvPr/>
        </p:nvGrpSpPr>
        <p:grpSpPr>
          <a:xfrm>
            <a:off x="143481" y="706469"/>
            <a:ext cx="8873746" cy="4100160"/>
            <a:chOff x="-2202048" y="568884"/>
            <a:chExt cx="11429150" cy="4306962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3481" y="568884"/>
              <a:ext cx="2858719" cy="1440000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8383" y="568884"/>
              <a:ext cx="2858719" cy="144000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02048" y="2005371"/>
              <a:ext cx="2858719" cy="1440000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814" y="2005371"/>
              <a:ext cx="2858719" cy="144000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3481" y="2005371"/>
              <a:ext cx="2858719" cy="1440000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8383" y="2005371"/>
              <a:ext cx="2858719" cy="1440000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200139" y="3435846"/>
              <a:ext cx="2858719" cy="1440000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8580" y="3435846"/>
              <a:ext cx="2858719" cy="1440000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13481" y="3435845"/>
              <a:ext cx="2858719" cy="1440000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68383" y="3435845"/>
              <a:ext cx="2858719" cy="143999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Diurnal variation</a:t>
            </a:r>
            <a:endParaRPr lang="ko-KR" altLang="en-US" dirty="0"/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143482" y="734672"/>
            <a:ext cx="3436070" cy="11890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1200" spc="0" dirty="0"/>
              <a:t>○ </a:t>
            </a:r>
            <a:r>
              <a:rPr lang="en-US" altLang="ko-KR" sz="1200" spc="0" dirty="0" smtClean="0"/>
              <a:t>The range of variation is within 0.1K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200" spc="0" dirty="0"/>
              <a:t>○ </a:t>
            </a:r>
            <a:r>
              <a:rPr lang="en-US" altLang="ko-KR" sz="1200" spc="0" dirty="0" smtClean="0"/>
              <a:t>Very stable than COMS MI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000" spc="0" dirty="0" smtClean="0"/>
              <a:t>  * COMS MI SWIR(3.8um) 0.7K, WV(6.7um) 0.5K,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000" spc="0" dirty="0"/>
              <a:t> </a:t>
            </a:r>
            <a:r>
              <a:rPr lang="en-US" altLang="ko-KR" sz="1000" spc="0" dirty="0" smtClean="0"/>
              <a:t>                 IR1(10..8um) 0.8K, IR2(11.2um) 0.3K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000" spc="0" dirty="0"/>
              <a:t> </a:t>
            </a:r>
            <a:r>
              <a:rPr lang="en-US" altLang="ko-KR" sz="1000" spc="0" dirty="0" smtClean="0"/>
              <a:t>                 in summer(</a:t>
            </a:r>
            <a:r>
              <a:rPr lang="en-US" altLang="ko-KR" sz="1000" spc="0" dirty="0" err="1" smtClean="0"/>
              <a:t>Jun.~Aug</a:t>
            </a:r>
            <a:r>
              <a:rPr lang="en-US" altLang="ko-KR" sz="1000" spc="0" dirty="0" smtClean="0"/>
              <a:t>.)</a:t>
            </a:r>
            <a:endParaRPr lang="ko-KR" altLang="en-US" sz="1000" spc="0" dirty="0"/>
          </a:p>
        </p:txBody>
      </p:sp>
      <p:sp>
        <p:nvSpPr>
          <p:cNvPr id="16" name="설명선 2 15"/>
          <p:cNvSpPr/>
          <p:nvPr/>
        </p:nvSpPr>
        <p:spPr>
          <a:xfrm>
            <a:off x="5148064" y="1640855"/>
            <a:ext cx="648072" cy="120250"/>
          </a:xfrm>
          <a:prstGeom prst="borderCallout2">
            <a:avLst>
              <a:gd name="adj1" fmla="val 54126"/>
              <a:gd name="adj2" fmla="val 107109"/>
              <a:gd name="adj3" fmla="val 48363"/>
              <a:gd name="adj4" fmla="val 111387"/>
              <a:gd name="adj5" fmla="val -30300"/>
              <a:gd name="adj6" fmla="val 129916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midnight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1133872" y="339502"/>
            <a:ext cx="6192688" cy="3528392"/>
          </a:xfrm>
        </p:spPr>
        <p:txBody>
          <a:bodyPr/>
          <a:lstStyle/>
          <a:p>
            <a:r>
              <a:rPr lang="en-US" altLang="ko-KR" sz="2400" dirty="0" smtClean="0"/>
              <a:t>Contents</a:t>
            </a:r>
          </a:p>
          <a:p>
            <a:endParaRPr lang="en-US" altLang="ko-KR" sz="2400" dirty="0" smtClean="0"/>
          </a:p>
          <a:p>
            <a:pPr marL="457200" indent="-457200" algn="l">
              <a:buAutoNum type="arabicPeriod"/>
            </a:pPr>
            <a:r>
              <a:rPr lang="en-US" altLang="ko-K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457200" indent="-457200" algn="l">
              <a:buAutoNum type="arabicPeriod"/>
            </a:pPr>
            <a:r>
              <a:rPr lang="en-US" altLang="ko-K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Results</a:t>
            </a:r>
          </a:p>
          <a:p>
            <a:pPr marL="457200" indent="-457200" algn="l">
              <a:buAutoNum type="arabicPeriod"/>
            </a:pPr>
            <a:r>
              <a:rPr lang="en-US" altLang="ko-KR" sz="2400" dirty="0" smtClean="0"/>
              <a:t>Issue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0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Issue : </a:t>
            </a:r>
            <a:r>
              <a:rPr lang="en-US" altLang="ko-KR" dirty="0" smtClean="0"/>
              <a:t>Diurnal variation in Australian Desert Area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143480" y="1203598"/>
            <a:ext cx="8966561" cy="3613932"/>
            <a:chOff x="-2065958" y="509571"/>
            <a:chExt cx="11209958" cy="426200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5803" y="509571"/>
              <a:ext cx="2880000" cy="1440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000" y="509571"/>
              <a:ext cx="2880000" cy="1440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065958" y="1903487"/>
              <a:ext cx="2880000" cy="1440000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683" y="1885951"/>
              <a:ext cx="2880000" cy="144000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5534" y="1894719"/>
              <a:ext cx="2880000" cy="1440000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923" y="1903487"/>
              <a:ext cx="2880000" cy="1440000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062629" y="3331575"/>
              <a:ext cx="2880000" cy="144000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9760" y="3325950"/>
              <a:ext cx="2880000" cy="1440000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91880" y="3325950"/>
              <a:ext cx="2880000" cy="144000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64000" y="3325950"/>
              <a:ext cx="2880000" cy="1440000"/>
            </a:xfrm>
            <a:prstGeom prst="rect">
              <a:avLst/>
            </a:prstGeom>
          </p:spPr>
        </p:pic>
      </p:grpSp>
      <p:pic>
        <p:nvPicPr>
          <p:cNvPr id="21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8" y="-4625"/>
            <a:ext cx="1168442" cy="11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90719" y="911349"/>
            <a:ext cx="5417385" cy="959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200" spc="0" dirty="0"/>
              <a:t>○</a:t>
            </a:r>
            <a:r>
              <a:rPr lang="en-US" altLang="ko-KR" sz="1200" spc="0" dirty="0" smtClean="0"/>
              <a:t> Data in </a:t>
            </a:r>
            <a:r>
              <a:rPr lang="en-US" altLang="ko-KR" sz="1200" spc="0" dirty="0" smtClean="0"/>
              <a:t>132~136ºE</a:t>
            </a:r>
            <a:r>
              <a:rPr lang="en-US" altLang="ko-KR" sz="1200" spc="0" dirty="0"/>
              <a:t>, </a:t>
            </a:r>
            <a:r>
              <a:rPr lang="en-US" altLang="ko-KR" sz="1200" spc="0" dirty="0" smtClean="0"/>
              <a:t>15ºS~30ºS were used (orange colored area)</a:t>
            </a:r>
          </a:p>
          <a:p>
            <a:pPr marL="0" indent="0">
              <a:buNone/>
            </a:pPr>
            <a:r>
              <a:rPr lang="ko-KR" altLang="en-US" sz="1200" spc="0" dirty="0"/>
              <a:t>○ </a:t>
            </a:r>
            <a:r>
              <a:rPr lang="en-US" altLang="ko-KR" sz="1200" spc="0" dirty="0" smtClean="0"/>
              <a:t>The range of variation is greater than 0.5K during </a:t>
            </a:r>
            <a:r>
              <a:rPr lang="en-US" altLang="ko-KR" sz="1200" b="1" spc="0" dirty="0" smtClean="0"/>
              <a:t>daytime</a:t>
            </a:r>
          </a:p>
          <a:p>
            <a:pPr marL="0" indent="0">
              <a:buNone/>
            </a:pPr>
            <a:r>
              <a:rPr lang="ko-KR" altLang="en-US" sz="1200" spc="0" dirty="0"/>
              <a:t>○ </a:t>
            </a:r>
            <a:r>
              <a:rPr lang="en-US" altLang="ko-KR" sz="1200" spc="0" dirty="0" smtClean="0"/>
              <a:t>This appeared on surface sensitive+IR133</a:t>
            </a:r>
          </a:p>
        </p:txBody>
      </p:sp>
    </p:spTree>
    <p:extLst>
      <p:ext uri="{BB962C8B-B14F-4D97-AF65-F5344CB8AC3E}">
        <p14:creationId xmlns:p14="http://schemas.microsoft.com/office/powerpoint/2010/main" val="42567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601</Words>
  <Application>Microsoft Office PowerPoint</Application>
  <PresentationFormat>화면 슬라이드 쇼(16:9)</PresentationFormat>
  <Paragraphs>217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HyhwpEQ</vt:lpstr>
      <vt:lpstr>宋体</vt:lpstr>
      <vt:lpstr>맑은 고딕</vt:lpstr>
      <vt:lpstr>Arial</vt:lpstr>
      <vt:lpstr>Calibri</vt:lpstr>
      <vt:lpstr>Wingdings</vt:lpstr>
      <vt:lpstr>Office 테마</vt:lpstr>
      <vt:lpstr>The early results of inter-comparison between AMI and AHI</vt:lpstr>
      <vt:lpstr>PowerPoint 프레젠테이션</vt:lpstr>
      <vt:lpstr>Information</vt:lpstr>
      <vt:lpstr>Method and Data</vt:lpstr>
      <vt:lpstr>PowerPoint 프레젠테이션</vt:lpstr>
      <vt:lpstr>AMI vs. AHI Tb</vt:lpstr>
      <vt:lpstr>Diurnal variation</vt:lpstr>
      <vt:lpstr>PowerPoint 프레젠테이션</vt:lpstr>
      <vt:lpstr>Issue : Diurnal variation in Australian Desert Area</vt:lpstr>
      <vt:lpstr>Diurnal variation with LEOs  </vt:lpstr>
      <vt:lpstr>Issue : Diurnal variation with LEOs in Australian Desert Area</vt:lpstr>
      <vt:lpstr>Thank you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229</cp:revision>
  <dcterms:created xsi:type="dcterms:W3CDTF">2018-07-25T01:41:35Z</dcterms:created>
  <dcterms:modified xsi:type="dcterms:W3CDTF">2019-10-17T05:31:01Z</dcterms:modified>
</cp:coreProperties>
</file>