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2" r:id="rId1"/>
  </p:sldMasterIdLst>
  <p:notesMasterIdLst>
    <p:notesMasterId r:id="rId24"/>
  </p:notesMasterIdLst>
  <p:sldIdLst>
    <p:sldId id="728" r:id="rId2"/>
    <p:sldId id="814" r:id="rId3"/>
    <p:sldId id="816" r:id="rId4"/>
    <p:sldId id="811" r:id="rId5"/>
    <p:sldId id="758" r:id="rId6"/>
    <p:sldId id="759" r:id="rId7"/>
    <p:sldId id="805" r:id="rId8"/>
    <p:sldId id="815" r:id="rId9"/>
    <p:sldId id="765" r:id="rId10"/>
    <p:sldId id="779" r:id="rId11"/>
    <p:sldId id="806" r:id="rId12"/>
    <p:sldId id="807" r:id="rId13"/>
    <p:sldId id="810" r:id="rId14"/>
    <p:sldId id="809" r:id="rId15"/>
    <p:sldId id="817" r:id="rId16"/>
    <p:sldId id="780" r:id="rId17"/>
    <p:sldId id="800" r:id="rId18"/>
    <p:sldId id="804" r:id="rId19"/>
    <p:sldId id="803" r:id="rId20"/>
    <p:sldId id="821" r:id="rId21"/>
    <p:sldId id="822" r:id="rId22"/>
    <p:sldId id="81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8000"/>
    <a:srgbClr val="FF6600"/>
    <a:srgbClr val="FF9900"/>
    <a:srgbClr val="CCFF66"/>
    <a:srgbClr val="CCFF99"/>
    <a:srgbClr val="99FF33"/>
    <a:srgbClr val="33CC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5" autoAdjust="0"/>
    <p:restoredTop sz="96395" autoAdjust="0"/>
  </p:normalViewPr>
  <p:slideViewPr>
    <p:cSldViewPr>
      <p:cViewPr varScale="1">
        <p:scale>
          <a:sx n="101" d="100"/>
          <a:sy n="101" d="100"/>
        </p:scale>
        <p:origin x="144" y="246"/>
      </p:cViewPr>
      <p:guideLst/>
    </p:cSldViewPr>
  </p:slideViewPr>
  <p:outlineViewPr>
    <p:cViewPr>
      <p:scale>
        <a:sx n="33" d="100"/>
        <a:sy n="33" d="100"/>
      </p:scale>
      <p:origin x="0" y="-72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646"/>
    </p:cViewPr>
  </p:sorterViewPr>
  <p:notesViewPr>
    <p:cSldViewPr>
      <p:cViewPr varScale="1">
        <p:scale>
          <a:sx n="82" d="100"/>
          <a:sy n="82" d="100"/>
        </p:scale>
        <p:origin x="3156" y="9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iangqiam.wu\Documents\5%20ABI\54%20Technical\542%20Radiometric\26%20GEO-GEO\ABI_PFAAST_TROPIC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GOES-16/17 </a:t>
            </a:r>
            <a:r>
              <a:rPr lang="en-US" sz="2000" dirty="0"/>
              <a:t>ABI Radiance </a:t>
            </a:r>
            <a:r>
              <a:rPr lang="en-US" sz="2000" baseline="0" dirty="0" smtClean="0"/>
              <a:t>Differences, Tropical Profile</a:t>
            </a:r>
            <a:r>
              <a:rPr lang="en-US" sz="2000" dirty="0" smtClean="0"/>
              <a:t> </a:t>
            </a:r>
            <a:endParaRPr lang="en-US" sz="2000" dirty="0"/>
          </a:p>
        </c:rich>
      </c:tx>
      <c:layout>
        <c:manualLayout>
          <c:xMode val="edge"/>
          <c:yMode val="edge"/>
          <c:x val="0.15922107869437852"/>
          <c:y val="7.93650793650793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G17_ABI_PFAAST_TROPICAL!$M$25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G17_ABI_PFAAST_TROPICAL!$N$2:$W$2</c:f>
              <c:numCache>
                <c:formatCode>General</c:formatCode>
                <c:ptCount val="10"/>
                <c:pt idx="0">
                  <c:v>3.9</c:v>
                </c:pt>
                <c:pt idx="1">
                  <c:v>6.2</c:v>
                </c:pt>
                <c:pt idx="2">
                  <c:v>6.9</c:v>
                </c:pt>
                <c:pt idx="3">
                  <c:v>7.3</c:v>
                </c:pt>
                <c:pt idx="4">
                  <c:v>8.4</c:v>
                </c:pt>
                <c:pt idx="5">
                  <c:v>9.6</c:v>
                </c:pt>
                <c:pt idx="6">
                  <c:v>10.3</c:v>
                </c:pt>
                <c:pt idx="7">
                  <c:v>11.2</c:v>
                </c:pt>
                <c:pt idx="8">
                  <c:v>12.3</c:v>
                </c:pt>
                <c:pt idx="9">
                  <c:v>13.3</c:v>
                </c:pt>
              </c:numCache>
            </c:numRef>
          </c:cat>
          <c:val>
            <c:numRef>
              <c:f>G17_ABI_PFAAST_TROPICAL!$N$25:$W$25</c:f>
              <c:numCache>
                <c:formatCode>0.00%</c:formatCode>
                <c:ptCount val="10"/>
                <c:pt idx="0">
                  <c:v>-1.3013451246073601E-2</c:v>
                </c:pt>
                <c:pt idx="1">
                  <c:v>-7.6066422960739872E-4</c:v>
                </c:pt>
                <c:pt idx="2">
                  <c:v>7.1632247266555215E-3</c:v>
                </c:pt>
                <c:pt idx="3">
                  <c:v>7.3252867345007758E-4</c:v>
                </c:pt>
                <c:pt idx="4">
                  <c:v>4.2934150960978693E-3</c:v>
                </c:pt>
                <c:pt idx="5">
                  <c:v>2.1260993239004956E-3</c:v>
                </c:pt>
                <c:pt idx="6">
                  <c:v>-1.7683602753266049E-3</c:v>
                </c:pt>
                <c:pt idx="7">
                  <c:v>6.232339873375308E-4</c:v>
                </c:pt>
                <c:pt idx="8">
                  <c:v>9.6282452093964449E-5</c:v>
                </c:pt>
                <c:pt idx="9">
                  <c:v>-2.2718345097356072E-2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D-4ACE-A453-A51180E9FB1A}"/>
            </c:ext>
          </c:extLst>
        </c:ser>
        <c:ser>
          <c:idx val="1"/>
          <c:order val="1"/>
          <c:tx>
            <c:strRef>
              <c:f>G17_ABI_PFAAST_TROPICAL!$M$28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G17_ABI_PFAAST_TROPICAL!$N$2:$W$2</c:f>
              <c:numCache>
                <c:formatCode>General</c:formatCode>
                <c:ptCount val="10"/>
                <c:pt idx="0">
                  <c:v>3.9</c:v>
                </c:pt>
                <c:pt idx="1">
                  <c:v>6.2</c:v>
                </c:pt>
                <c:pt idx="2">
                  <c:v>6.9</c:v>
                </c:pt>
                <c:pt idx="3">
                  <c:v>7.3</c:v>
                </c:pt>
                <c:pt idx="4">
                  <c:v>8.4</c:v>
                </c:pt>
                <c:pt idx="5">
                  <c:v>9.6</c:v>
                </c:pt>
                <c:pt idx="6">
                  <c:v>10.3</c:v>
                </c:pt>
                <c:pt idx="7">
                  <c:v>11.2</c:v>
                </c:pt>
                <c:pt idx="8">
                  <c:v>12.3</c:v>
                </c:pt>
                <c:pt idx="9">
                  <c:v>13.3</c:v>
                </c:pt>
              </c:numCache>
            </c:numRef>
          </c:cat>
          <c:val>
            <c:numRef>
              <c:f>G17_ABI_PFAAST_TROPICAL!$N$28:$W$28</c:f>
              <c:numCache>
                <c:formatCode>0.00%</c:formatCode>
                <c:ptCount val="10"/>
                <c:pt idx="0">
                  <c:v>-1.2998419111189137E-2</c:v>
                </c:pt>
                <c:pt idx="1">
                  <c:v>-7.5993616536202584E-4</c:v>
                </c:pt>
                <c:pt idx="2">
                  <c:v>7.1720192869491502E-3</c:v>
                </c:pt>
                <c:pt idx="3">
                  <c:v>7.2838099407714996E-4</c:v>
                </c:pt>
                <c:pt idx="4">
                  <c:v>4.3005136650063362E-3</c:v>
                </c:pt>
                <c:pt idx="5">
                  <c:v>2.1360509703621674E-3</c:v>
                </c:pt>
                <c:pt idx="6">
                  <c:v>-1.7774730240048937E-3</c:v>
                </c:pt>
                <c:pt idx="7">
                  <c:v>6.2255402744841929E-4</c:v>
                </c:pt>
                <c:pt idx="8">
                  <c:v>9.1144044303160187E-5</c:v>
                </c:pt>
                <c:pt idx="9">
                  <c:v>-2.2886518379025274E-2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D-4ACE-A453-A51180E9FB1A}"/>
            </c:ext>
          </c:extLst>
        </c:ser>
        <c:ser>
          <c:idx val="2"/>
          <c:order val="2"/>
          <c:tx>
            <c:strRef>
              <c:f>G17_ABI_PFAAST_TROPICAL!$M$36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G17_ABI_PFAAST_TROPICAL!$N$2:$W$2</c:f>
              <c:numCache>
                <c:formatCode>General</c:formatCode>
                <c:ptCount val="10"/>
                <c:pt idx="0">
                  <c:v>3.9</c:v>
                </c:pt>
                <c:pt idx="1">
                  <c:v>6.2</c:v>
                </c:pt>
                <c:pt idx="2">
                  <c:v>6.9</c:v>
                </c:pt>
                <c:pt idx="3">
                  <c:v>7.3</c:v>
                </c:pt>
                <c:pt idx="4">
                  <c:v>8.4</c:v>
                </c:pt>
                <c:pt idx="5">
                  <c:v>9.6</c:v>
                </c:pt>
                <c:pt idx="6">
                  <c:v>10.3</c:v>
                </c:pt>
                <c:pt idx="7">
                  <c:v>11.2</c:v>
                </c:pt>
                <c:pt idx="8">
                  <c:v>12.3</c:v>
                </c:pt>
                <c:pt idx="9">
                  <c:v>13.3</c:v>
                </c:pt>
              </c:numCache>
            </c:numRef>
          </c:cat>
          <c:val>
            <c:numRef>
              <c:f>G17_ABI_PFAAST_TROPICAL!$N$36:$W$36</c:f>
              <c:numCache>
                <c:formatCode>0.00%</c:formatCode>
                <c:ptCount val="10"/>
                <c:pt idx="0">
                  <c:v>-1.2938429015727526E-2</c:v>
                </c:pt>
                <c:pt idx="1">
                  <c:v>-7.6463945797708769E-4</c:v>
                </c:pt>
                <c:pt idx="2">
                  <c:v>7.1925250421332257E-3</c:v>
                </c:pt>
                <c:pt idx="3">
                  <c:v>7.1663772935220331E-4</c:v>
                </c:pt>
                <c:pt idx="4">
                  <c:v>4.3170074524646676E-3</c:v>
                </c:pt>
                <c:pt idx="5">
                  <c:v>2.1607321936993888E-3</c:v>
                </c:pt>
                <c:pt idx="6">
                  <c:v>-1.802340155622221E-3</c:v>
                </c:pt>
                <c:pt idx="7">
                  <c:v>6.2122695846814936E-4</c:v>
                </c:pt>
                <c:pt idx="8">
                  <c:v>7.7732740781828003E-5</c:v>
                </c:pt>
                <c:pt idx="9">
                  <c:v>-2.3327076481767874E-2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4D-4ACE-A453-A51180E9FB1A}"/>
            </c:ext>
          </c:extLst>
        </c:ser>
        <c:ser>
          <c:idx val="3"/>
          <c:order val="3"/>
          <c:tx>
            <c:strRef>
              <c:f>G17_ABI_PFAAST_TROPICAL!$M$52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G17_ABI_PFAAST_TROPICAL!$N$52:$W$52</c:f>
              <c:numCache>
                <c:formatCode>0.00%</c:formatCode>
                <c:ptCount val="10"/>
                <c:pt idx="0">
                  <c:v>-1.2821954785738349E-2</c:v>
                </c:pt>
                <c:pt idx="1">
                  <c:v>-7.7130607829258685E-4</c:v>
                </c:pt>
                <c:pt idx="2">
                  <c:v>7.2270294923615173E-3</c:v>
                </c:pt>
                <c:pt idx="3">
                  <c:v>6.9081577880749268E-4</c:v>
                </c:pt>
                <c:pt idx="4">
                  <c:v>4.3420356296569977E-3</c:v>
                </c:pt>
                <c:pt idx="5">
                  <c:v>2.1991967942162965E-3</c:v>
                </c:pt>
                <c:pt idx="6">
                  <c:v>-1.8544850029384541E-3</c:v>
                </c:pt>
                <c:pt idx="7">
                  <c:v>6.1975377562085445E-4</c:v>
                </c:pt>
                <c:pt idx="8">
                  <c:v>5.3138836522997273E-5</c:v>
                </c:pt>
                <c:pt idx="9">
                  <c:v>-2.4174548999979645E-2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4D-4ACE-A453-A51180E9F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4190832"/>
        <c:axId val="1184192080"/>
      </c:barChart>
      <c:catAx>
        <c:axId val="1184190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Channel Central Wavelength (µm)</a:t>
                </a:r>
              </a:p>
            </c:rich>
          </c:tx>
          <c:layout>
            <c:manualLayout>
              <c:xMode val="edge"/>
              <c:yMode val="edge"/>
              <c:x val="0.35482578740157478"/>
              <c:y val="0.74114443709803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192080"/>
        <c:crosses val="autoZero"/>
        <c:auto val="1"/>
        <c:lblAlgn val="ctr"/>
        <c:lblOffset val="100"/>
        <c:noMultiLvlLbl val="0"/>
      </c:catAx>
      <c:valAx>
        <c:axId val="1184192080"/>
        <c:scaling>
          <c:orientation val="minMax"/>
          <c:min val="-2.5000000000000005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(G17-G16)/G17</a:t>
                </a:r>
                <a:r>
                  <a:rPr lang="en-US" sz="1800" baseline="0" dirty="0"/>
                  <a:t> (%)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19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2345800524935"/>
          <c:y val="0.84795115305243329"/>
          <c:w val="0.23830861767279091"/>
          <c:h val="7.0623910560798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BF855-2B8E-4846-AF7E-EAC7D649CB04}" type="datetimeFigureOut">
              <a:rPr lang="en-US" smtClean="0"/>
              <a:t>10/17/2019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88DD6-89D6-42F8-9832-B6F1F11B46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0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65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1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9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80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0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8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4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86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90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4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28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5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9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6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2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8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97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88DD6-89D6-42F8-9832-B6F1F11B46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9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6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4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5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34001" cy="4805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371601"/>
            <a:ext cx="5334000" cy="4805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97034" y="492557"/>
            <a:ext cx="9775767" cy="685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0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5335589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166" y="1600201"/>
            <a:ext cx="5280023" cy="458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8398" y="1143001"/>
            <a:ext cx="5334001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1600201"/>
            <a:ext cx="5334000" cy="458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97034" y="492557"/>
            <a:ext cx="9775767" cy="685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8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7034" y="492557"/>
            <a:ext cx="9775767" cy="6858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34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10058400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1"/>
            <a:ext cx="109347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7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5638800" cy="4805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638800" cy="48053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2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1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0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1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4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10058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347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7418-5481-4E5B-A2F4-9A93734A071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GOES-R Downloadable Logo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64258"/>
            <a:ext cx="965199" cy="6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noaa logo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9" y="76200"/>
            <a:ext cx="86907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5943600"/>
            <a:ext cx="731053" cy="8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58" r:id="rId12"/>
    <p:sldLayoutId id="2147483659" r:id="rId13"/>
    <p:sldLayoutId id="2147483660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sdis.noaa.gov/content/why-does-noaa-collaborate-internationall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l.ucar.edu/~djohnson/satellite/geo_coverage2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pm.org/en/bipm-services/calibrations/traceabilit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l.ucar.edu/~djohnson/satellite/geo_coverage2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19673"/>
            <a:ext cx="10058400" cy="2042627"/>
          </a:xfrm>
        </p:spPr>
        <p:txBody>
          <a:bodyPr anchor="ctr">
            <a:noAutofit/>
          </a:bodyPr>
          <a:lstStyle/>
          <a:p>
            <a:r>
              <a:rPr lang="en-US" sz="7200" dirty="0"/>
              <a:t>Calibration </a:t>
            </a:r>
            <a:r>
              <a:rPr lang="en-US" sz="7200" dirty="0" smtClean="0"/>
              <a:t>Considerations for </a:t>
            </a:r>
            <a:r>
              <a:rPr lang="en-US" sz="7200" dirty="0"/>
              <a:t>GEO 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733800"/>
            <a:ext cx="6858000" cy="2705100"/>
          </a:xfrm>
        </p:spPr>
        <p:txBody>
          <a:bodyPr>
            <a:normAutofit fontScale="92500" lnSpcReduction="20000"/>
          </a:bodyPr>
          <a:lstStyle/>
          <a:p>
            <a:r>
              <a:rPr lang="en-US" sz="2800" u="sng" dirty="0"/>
              <a:t>Xiangqian Wu</a:t>
            </a:r>
            <a:r>
              <a:rPr lang="en-US" sz="2800" u="sng" baseline="30000" dirty="0"/>
              <a:t>1</a:t>
            </a:r>
            <a:r>
              <a:rPr lang="en-US" sz="2800" dirty="0"/>
              <a:t>, Fangfang Yu</a:t>
            </a:r>
            <a:r>
              <a:rPr lang="en-US" sz="2800" baseline="30000" dirty="0"/>
              <a:t>2</a:t>
            </a:r>
            <a:r>
              <a:rPr lang="en-US" sz="2800" dirty="0"/>
              <a:t>, Hyelim Yoo</a:t>
            </a:r>
            <a:r>
              <a:rPr lang="en-US" sz="2800" baseline="30000" dirty="0"/>
              <a:t>2</a:t>
            </a:r>
            <a:r>
              <a:rPr lang="en-US" sz="2800" dirty="0"/>
              <a:t>, Satya Kalluri</a:t>
            </a:r>
            <a:r>
              <a:rPr lang="en-US" sz="2800" baseline="30000" dirty="0"/>
              <a:t>1</a:t>
            </a:r>
            <a:r>
              <a:rPr lang="en-US" sz="2800" dirty="0"/>
              <a:t>, and Changyong Cao</a:t>
            </a:r>
            <a:r>
              <a:rPr lang="en-US" sz="2800" baseline="30000" dirty="0"/>
              <a:t>1</a:t>
            </a:r>
          </a:p>
          <a:p>
            <a:endParaRPr lang="en-US" sz="2800" dirty="0"/>
          </a:p>
          <a:p>
            <a:r>
              <a:rPr lang="en-US" dirty="0" smtClean="0"/>
              <a:t>1: </a:t>
            </a:r>
            <a:r>
              <a:rPr lang="en-US" dirty="0" smtClean="0"/>
              <a:t>NOAA/NESDIS/STAR 2</a:t>
            </a:r>
            <a:r>
              <a:rPr lang="en-US" dirty="0" smtClean="0"/>
              <a:t>: University of </a:t>
            </a:r>
            <a:r>
              <a:rPr lang="en-US" dirty="0" smtClean="0"/>
              <a:t>Maryland</a:t>
            </a:r>
          </a:p>
          <a:p>
            <a:endParaRPr lang="en-US" dirty="0" smtClean="0"/>
          </a:p>
          <a:p>
            <a:r>
              <a:rPr lang="en-US" dirty="0" smtClean="0"/>
              <a:t>Originally Presented to JSC on 2019-10-03</a:t>
            </a:r>
          </a:p>
          <a:p>
            <a:r>
              <a:rPr lang="en-US" dirty="0" smtClean="0"/>
              <a:t>Modified for GSICS Web Meeting on 2019-10-17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GEO-GEO Inter-Calibration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Requirement Review:</a:t>
            </a:r>
          </a:p>
          <a:p>
            <a:pPr lvl="1"/>
            <a:r>
              <a:rPr lang="en-US" sz="3200" dirty="0" smtClean="0"/>
              <a:t>At the same time:</a:t>
            </a:r>
          </a:p>
          <a:p>
            <a:pPr lvl="2"/>
            <a:r>
              <a:rPr lang="en-US" sz="2800" dirty="0" smtClean="0">
                <a:solidFill>
                  <a:srgbClr val="008000"/>
                </a:solidFill>
              </a:rPr>
              <a:t>Often &lt;1 min, or ~5 min if one scans S→N</a:t>
            </a:r>
            <a:r>
              <a:rPr lang="en-US" sz="2800" dirty="0" smtClean="0"/>
              <a:t>.</a:t>
            </a:r>
          </a:p>
          <a:p>
            <a:pPr lvl="1"/>
            <a:r>
              <a:rPr lang="en-US" sz="3200" dirty="0" smtClean="0"/>
              <a:t>Over </a:t>
            </a:r>
            <a:r>
              <a:rPr lang="en-US" sz="3200" dirty="0"/>
              <a:t>the same </a:t>
            </a:r>
            <a:r>
              <a:rPr lang="en-US" sz="3200" dirty="0" smtClean="0"/>
              <a:t>region:</a:t>
            </a:r>
          </a:p>
          <a:p>
            <a:pPr lvl="2"/>
            <a:r>
              <a:rPr lang="en-US" sz="2800" dirty="0" smtClean="0">
                <a:solidFill>
                  <a:srgbClr val="008000"/>
                </a:solidFill>
              </a:rPr>
              <a:t>Usually,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9900"/>
                </a:solidFill>
              </a:rPr>
              <a:t>except for parallax</a:t>
            </a:r>
            <a:r>
              <a:rPr lang="en-US" sz="2800" dirty="0"/>
              <a:t>.</a:t>
            </a:r>
          </a:p>
          <a:p>
            <a:pPr lvl="1"/>
            <a:r>
              <a:rPr lang="en-US" sz="3200" dirty="0"/>
              <a:t>From the same </a:t>
            </a:r>
            <a:r>
              <a:rPr lang="en-US" sz="3200" dirty="0" smtClean="0"/>
              <a:t>angle:</a:t>
            </a:r>
          </a:p>
          <a:p>
            <a:pPr lvl="2"/>
            <a:r>
              <a:rPr lang="en-US" sz="2800" dirty="0" smtClean="0"/>
              <a:t>Never, therefore </a:t>
            </a:r>
          </a:p>
          <a:p>
            <a:pPr lvl="3"/>
            <a:r>
              <a:rPr lang="en-US" sz="2400" dirty="0" smtClean="0">
                <a:solidFill>
                  <a:srgbClr val="FF0000"/>
                </a:solidFill>
              </a:rPr>
              <a:t>Difficult for VNIR.</a:t>
            </a:r>
          </a:p>
          <a:p>
            <a:pPr lvl="3"/>
            <a:r>
              <a:rPr lang="en-US" sz="2400" dirty="0" smtClean="0">
                <a:solidFill>
                  <a:srgbClr val="FF9900"/>
                </a:solidFill>
              </a:rPr>
              <a:t>Minimize (geometric path) and accounts for optical path</a:t>
            </a:r>
            <a:endParaRPr lang="en-US" sz="2400" dirty="0">
              <a:solidFill>
                <a:srgbClr val="FF9900"/>
              </a:solidFill>
            </a:endParaRPr>
          </a:p>
          <a:p>
            <a:pPr lvl="1"/>
            <a:r>
              <a:rPr lang="en-US" sz="3200" dirty="0"/>
              <a:t>With the same spectral (polarization) </a:t>
            </a:r>
            <a:r>
              <a:rPr lang="en-US" sz="3200" dirty="0" smtClean="0"/>
              <a:t>responses:</a:t>
            </a:r>
          </a:p>
          <a:p>
            <a:pPr lvl="2"/>
            <a:r>
              <a:rPr lang="en-US" sz="2800" dirty="0" smtClean="0">
                <a:solidFill>
                  <a:srgbClr val="FF9900"/>
                </a:solidFill>
              </a:rPr>
              <a:t>Channel-dependent. Account for the uncertainty.</a:t>
            </a:r>
            <a:endParaRPr lang="en-US" sz="2800" dirty="0">
              <a:solidFill>
                <a:srgbClr val="FF99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0" y="1333500"/>
            <a:ext cx="2933700" cy="308649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372600" y="4457700"/>
            <a:ext cx="2705100" cy="1638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dirty="0" smtClean="0"/>
              <a:t>26 Sep 2019, 2205 UTC.</a:t>
            </a:r>
          </a:p>
          <a:p>
            <a:pPr marL="173038" indent="-173038"/>
            <a:r>
              <a:rPr lang="en-US" dirty="0" smtClean="0"/>
              <a:t>GOES-16/17 are viewing forward and backward scattering, respectively.</a:t>
            </a:r>
          </a:p>
          <a:p>
            <a:pPr marL="173038" indent="-173038"/>
            <a:r>
              <a:rPr lang="en-US" dirty="0" smtClean="0"/>
              <a:t>The apparent difference is due largely to viewing geometry.</a:t>
            </a:r>
          </a:p>
          <a:p>
            <a:pPr marL="404813" lvl="1" indent="-171450"/>
            <a:r>
              <a:rPr lang="en-US" dirty="0" smtClean="0"/>
              <a:t>It also changes with viewing geometry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620500" y="27051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86900" y="27051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58300" y="2743200"/>
            <a:ext cx="45719" cy="45719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01100" y="2781300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Sun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9700" y="2400300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GOES-17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163300" y="2400300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GOES-16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96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loud"/>
          <p:cNvSpPr txBox="1">
            <a:spLocks noChangeAspect="1" noEditPoints="1" noChangeArrowheads="1"/>
          </p:cNvSpPr>
          <p:nvPr/>
        </p:nvSpPr>
        <p:spPr bwMode="auto">
          <a:xfrm>
            <a:off x="10401300" y="3924300"/>
            <a:ext cx="1371600" cy="266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" dirty="0" smtClean="0"/>
              <a:t> 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Parallax: 106W Viewed by GOES-16 (075W)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4000500" cy="48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371600"/>
            <a:ext cx="3314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800" dirty="0"/>
              <a:t>~0.7*(Cloud </a:t>
            </a:r>
            <a:r>
              <a:rPr lang="en-US" sz="2800" dirty="0" smtClean="0"/>
              <a:t>Height) when </a:t>
            </a:r>
            <a:r>
              <a:rPr lang="en-US" sz="2800" dirty="0"/>
              <a:t>two GEOs are </a:t>
            </a:r>
            <a:r>
              <a:rPr lang="en-US" sz="2800" dirty="0" smtClean="0"/>
              <a:t>60° apart.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800" u="sng" dirty="0" smtClean="0"/>
              <a:t>~12 </a:t>
            </a:r>
            <a:r>
              <a:rPr lang="en-US" sz="2800" u="sng" dirty="0"/>
              <a:t>km </a:t>
            </a:r>
            <a:r>
              <a:rPr lang="en-US" sz="2800" u="sng" dirty="0" smtClean="0"/>
              <a:t>(6 ABI IR pixels</a:t>
            </a:r>
            <a:r>
              <a:rPr lang="en-US" sz="2800" u="sng" dirty="0"/>
              <a:t>) in </a:t>
            </a:r>
            <a:r>
              <a:rPr lang="en-US" sz="2800" u="sng" dirty="0" smtClean="0"/>
              <a:t>tropics.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800" dirty="0" smtClean="0"/>
              <a:t>Mitigate </a:t>
            </a:r>
            <a:r>
              <a:rPr lang="en-US" sz="2800" dirty="0"/>
              <a:t>parallax </a:t>
            </a:r>
            <a:r>
              <a:rPr lang="en-US" sz="2800" dirty="0" smtClean="0"/>
              <a:t>error:</a:t>
            </a:r>
          </a:p>
          <a:p>
            <a:pPr lvl="1" indent="-238125">
              <a:buFont typeface="Arial" panose="020B0604020202020204" pitchFamily="34" charset="0"/>
              <a:buChar char="•"/>
            </a:pPr>
            <a:r>
              <a:rPr lang="en-US" sz="2800" dirty="0" smtClean="0"/>
              <a:t>Large </a:t>
            </a:r>
            <a:r>
              <a:rPr lang="en-US" sz="2800" dirty="0"/>
              <a:t>area – dilute the </a:t>
            </a:r>
            <a:r>
              <a:rPr lang="en-US" sz="2800" dirty="0" smtClean="0"/>
              <a:t>error.</a:t>
            </a:r>
          </a:p>
          <a:p>
            <a:pPr lvl="1" indent="-238125">
              <a:buFont typeface="Arial" panose="020B0604020202020204" pitchFamily="34" charset="0"/>
              <a:buChar char="•"/>
            </a:pPr>
            <a:r>
              <a:rPr lang="en-US" sz="2800" dirty="0" smtClean="0"/>
              <a:t>Uniformity </a:t>
            </a:r>
            <a:r>
              <a:rPr lang="en-US" sz="2800" dirty="0"/>
              <a:t>filter – avoid the error.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11696700" y="3886200"/>
            <a:ext cx="369332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dirty="0"/>
              <a:t>T. Schmit &amp; M. Gunshor</a:t>
            </a:r>
          </a:p>
        </p:txBody>
      </p:sp>
      <p:sp>
        <p:nvSpPr>
          <p:cNvPr id="48" name="Cloud"/>
          <p:cNvSpPr txBox="1">
            <a:spLocks noChangeAspect="1" noEditPoints="1" noChangeArrowheads="1"/>
          </p:cNvSpPr>
          <p:nvPr/>
        </p:nvSpPr>
        <p:spPr bwMode="auto">
          <a:xfrm>
            <a:off x="10363200" y="3314700"/>
            <a:ext cx="1371600" cy="266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" dirty="0" smtClean="0"/>
              <a:t> </a:t>
            </a:r>
            <a:endParaRPr lang="en-US" sz="600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0439400" y="1714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363200" y="16383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07442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04394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08204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03632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220700" y="1714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3144500" y="16383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35255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32207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36017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31445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353800" y="1714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277600" y="16383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16586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113538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17348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12776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648700" y="1714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572500" y="16383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89535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86487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90297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85725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48" idx="3"/>
          </p:cNvCxnSpPr>
          <p:nvPr/>
        </p:nvCxnSpPr>
        <p:spPr>
          <a:xfrm>
            <a:off x="10591800" y="1714500"/>
            <a:ext cx="457200" cy="16154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48" idx="3"/>
          </p:cNvCxnSpPr>
          <p:nvPr/>
        </p:nvCxnSpPr>
        <p:spPr>
          <a:xfrm flipH="1">
            <a:off x="11049000" y="1752600"/>
            <a:ext cx="457200" cy="15773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305800" y="4381500"/>
            <a:ext cx="5469194" cy="36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8" idx="3"/>
          </p:cNvCxnSpPr>
          <p:nvPr/>
        </p:nvCxnSpPr>
        <p:spPr>
          <a:xfrm flipH="1">
            <a:off x="10782300" y="3329949"/>
            <a:ext cx="266700" cy="105155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8" idx="3"/>
          </p:cNvCxnSpPr>
          <p:nvPr/>
        </p:nvCxnSpPr>
        <p:spPr>
          <a:xfrm>
            <a:off x="11049000" y="3329949"/>
            <a:ext cx="381000" cy="105155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48" idx="3"/>
          </p:cNvCxnSpPr>
          <p:nvPr/>
        </p:nvCxnSpPr>
        <p:spPr>
          <a:xfrm flipH="1">
            <a:off x="11049000" y="1714500"/>
            <a:ext cx="2324100" cy="16154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48" idx="3"/>
          </p:cNvCxnSpPr>
          <p:nvPr/>
        </p:nvCxnSpPr>
        <p:spPr>
          <a:xfrm>
            <a:off x="8801100" y="1714500"/>
            <a:ext cx="2247900" cy="16154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8" idx="3"/>
          </p:cNvCxnSpPr>
          <p:nvPr/>
        </p:nvCxnSpPr>
        <p:spPr>
          <a:xfrm>
            <a:off x="11049000" y="3329949"/>
            <a:ext cx="1524000" cy="101345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8" idx="3"/>
          </p:cNvCxnSpPr>
          <p:nvPr/>
        </p:nvCxnSpPr>
        <p:spPr>
          <a:xfrm flipH="1">
            <a:off x="9639300" y="3329949"/>
            <a:ext cx="1409700" cy="105155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1087100" y="4305300"/>
            <a:ext cx="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Rectangle 233"/>
          <p:cNvSpPr/>
          <p:nvPr/>
        </p:nvSpPr>
        <p:spPr>
          <a:xfrm>
            <a:off x="5295900" y="1752600"/>
            <a:ext cx="1600200" cy="40005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Rectangle 234"/>
          <p:cNvSpPr/>
          <p:nvPr/>
        </p:nvSpPr>
        <p:spPr>
          <a:xfrm>
            <a:off x="5981700" y="1752600"/>
            <a:ext cx="152400" cy="40005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5" name="Straight Arrow Connector 254"/>
          <p:cNvCxnSpPr>
            <a:endCxn id="191" idx="3"/>
          </p:cNvCxnSpPr>
          <p:nvPr/>
        </p:nvCxnSpPr>
        <p:spPr>
          <a:xfrm>
            <a:off x="8839200" y="1752600"/>
            <a:ext cx="2247900" cy="218694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420100" y="47244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Proportional to satellite separation and cloud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7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loud"/>
          <p:cNvSpPr txBox="1">
            <a:spLocks noChangeAspect="1" noEditPoints="1" noChangeArrowheads="1"/>
          </p:cNvSpPr>
          <p:nvPr/>
        </p:nvSpPr>
        <p:spPr bwMode="auto">
          <a:xfrm>
            <a:off x="10401300" y="3924300"/>
            <a:ext cx="1371600" cy="266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600" dirty="0" smtClean="0"/>
              <a:t> 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Parallax: 106W Viewed by GOES-17 (137W)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4000500" cy="480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>
            <a:off x="11696700" y="3886200"/>
            <a:ext cx="369332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dirty="0"/>
              <a:t>T. Schmit &amp; M. Gunshor</a:t>
            </a:r>
          </a:p>
        </p:txBody>
      </p:sp>
      <p:sp>
        <p:nvSpPr>
          <p:cNvPr id="9" name="Cloud"/>
          <p:cNvSpPr txBox="1">
            <a:spLocks noChangeAspect="1" noEditPoints="1" noChangeArrowheads="1"/>
          </p:cNvSpPr>
          <p:nvPr/>
        </p:nvSpPr>
        <p:spPr bwMode="auto">
          <a:xfrm>
            <a:off x="10363200" y="3314700"/>
            <a:ext cx="1371600" cy="266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439400" y="1714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363200" y="16383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7442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4394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8204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3632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220700" y="1714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144500" y="16383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5255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2207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6017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31445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353800" y="1714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277600" y="16383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16586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3538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17348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12776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48700" y="1714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72500" y="16383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9535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648700" y="16383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0297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572500" y="14859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3"/>
          </p:cNvCxnSpPr>
          <p:nvPr/>
        </p:nvCxnSpPr>
        <p:spPr>
          <a:xfrm>
            <a:off x="10591800" y="1714500"/>
            <a:ext cx="457200" cy="1615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9" idx="3"/>
          </p:cNvCxnSpPr>
          <p:nvPr/>
        </p:nvCxnSpPr>
        <p:spPr>
          <a:xfrm flipH="1">
            <a:off x="11049000" y="1752600"/>
            <a:ext cx="457200" cy="15773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305800" y="4381500"/>
            <a:ext cx="5486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3"/>
          </p:cNvCxnSpPr>
          <p:nvPr/>
        </p:nvCxnSpPr>
        <p:spPr>
          <a:xfrm flipH="1">
            <a:off x="10782300" y="3329949"/>
            <a:ext cx="266700" cy="105155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3"/>
          </p:cNvCxnSpPr>
          <p:nvPr/>
        </p:nvCxnSpPr>
        <p:spPr>
          <a:xfrm>
            <a:off x="11049000" y="3329949"/>
            <a:ext cx="381000" cy="105155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9" idx="3"/>
          </p:cNvCxnSpPr>
          <p:nvPr/>
        </p:nvCxnSpPr>
        <p:spPr>
          <a:xfrm flipH="1">
            <a:off x="11049000" y="1714500"/>
            <a:ext cx="2324100" cy="16154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9" idx="3"/>
          </p:cNvCxnSpPr>
          <p:nvPr/>
        </p:nvCxnSpPr>
        <p:spPr>
          <a:xfrm>
            <a:off x="8801100" y="1714500"/>
            <a:ext cx="2247900" cy="16154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3"/>
          </p:cNvCxnSpPr>
          <p:nvPr/>
        </p:nvCxnSpPr>
        <p:spPr>
          <a:xfrm>
            <a:off x="11049000" y="3329949"/>
            <a:ext cx="1524000" cy="101345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3"/>
          </p:cNvCxnSpPr>
          <p:nvPr/>
        </p:nvCxnSpPr>
        <p:spPr>
          <a:xfrm flipH="1">
            <a:off x="9639300" y="3329949"/>
            <a:ext cx="1409700" cy="1051551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1087100" y="4305300"/>
            <a:ext cx="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9600" y="1371600"/>
            <a:ext cx="3314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800" dirty="0"/>
              <a:t>~0.7*(Cloud </a:t>
            </a:r>
            <a:r>
              <a:rPr lang="en-US" sz="2800" dirty="0" smtClean="0"/>
              <a:t>Height) when </a:t>
            </a:r>
            <a:r>
              <a:rPr lang="en-US" sz="2800" dirty="0"/>
              <a:t>two GEOs are </a:t>
            </a:r>
            <a:r>
              <a:rPr lang="en-US" sz="2800" dirty="0" smtClean="0"/>
              <a:t>60° apart.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800" u="sng" dirty="0"/>
              <a:t>~12 km (6 ABI IR pixels) in tropics.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sz="2800" dirty="0" smtClean="0"/>
              <a:t>Mitigate </a:t>
            </a:r>
            <a:r>
              <a:rPr lang="en-US" sz="2800" dirty="0"/>
              <a:t>parallax </a:t>
            </a:r>
            <a:r>
              <a:rPr lang="en-US" sz="2800" dirty="0" smtClean="0"/>
              <a:t>error:</a:t>
            </a:r>
          </a:p>
          <a:p>
            <a:pPr lvl="1" indent="-238125">
              <a:buFont typeface="Arial" panose="020B0604020202020204" pitchFamily="34" charset="0"/>
              <a:buChar char="•"/>
            </a:pPr>
            <a:r>
              <a:rPr lang="en-US" sz="2800" dirty="0" smtClean="0"/>
              <a:t>Large </a:t>
            </a:r>
            <a:r>
              <a:rPr lang="en-US" sz="2800" dirty="0"/>
              <a:t>area – dilute the </a:t>
            </a:r>
            <a:r>
              <a:rPr lang="en-US" sz="2800" dirty="0" smtClean="0"/>
              <a:t>error.</a:t>
            </a:r>
          </a:p>
          <a:p>
            <a:pPr lvl="1" indent="-238125">
              <a:buFont typeface="Arial" panose="020B0604020202020204" pitchFamily="34" charset="0"/>
              <a:buChar char="•"/>
            </a:pPr>
            <a:r>
              <a:rPr lang="en-US" sz="2800" dirty="0" smtClean="0"/>
              <a:t>Uniformity </a:t>
            </a:r>
            <a:r>
              <a:rPr lang="en-US" sz="2800" dirty="0"/>
              <a:t>filter – avoid the error.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5900" y="1752600"/>
            <a:ext cx="1600200" cy="40005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839200" y="1752600"/>
            <a:ext cx="2247900" cy="218694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420100" y="472440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Proportional to satellite separation and cloud height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981700" y="1752600"/>
            <a:ext cx="152400" cy="40005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7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Compromise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13</a:t>
            </a:fld>
            <a:endParaRPr lang="en-US" dirty="0"/>
          </a:p>
        </p:txBody>
      </p:sp>
      <p:pic>
        <p:nvPicPr>
          <p:cNvPr id="12" name="Picture 11"/>
          <p:cNvPicPr preferRelativeResize="0">
            <a:picLocks/>
          </p:cNvPicPr>
          <p:nvPr/>
        </p:nvPicPr>
        <p:blipFill rotWithShape="1">
          <a:blip r:embed="rId3"/>
          <a:srcRect l="1531" t="8227" r="1482" b="2072"/>
          <a:stretch/>
        </p:blipFill>
        <p:spPr>
          <a:xfrm>
            <a:off x="3314700" y="1143000"/>
            <a:ext cx="5486401" cy="4991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1600" y="1028700"/>
            <a:ext cx="2933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common target needs to be small to minimize viewing zenith angle difference, and to be large to increase sample size.</a:t>
            </a:r>
          </a:p>
          <a:p>
            <a:endParaRPr lang="en-US" sz="2400" dirty="0" smtClean="0"/>
          </a:p>
          <a:p>
            <a:r>
              <a:rPr lang="en-US" sz="2400" dirty="0" smtClean="0"/>
              <a:t>AHI at 140°E.</a:t>
            </a:r>
          </a:p>
          <a:p>
            <a:r>
              <a:rPr lang="en-US" sz="2400" dirty="0" smtClean="0"/>
              <a:t>ABI at 137°W.</a:t>
            </a:r>
          </a:p>
          <a:p>
            <a:r>
              <a:rPr lang="en-US" sz="2400" dirty="0" smtClean="0"/>
              <a:t>Path length difference</a:t>
            </a:r>
          </a:p>
          <a:p>
            <a:r>
              <a:rPr lang="en-US" sz="2400" dirty="0"/>
              <a:t>(</a:t>
            </a:r>
            <a:r>
              <a:rPr lang="el-GR" sz="2400" dirty="0" smtClean="0"/>
              <a:t>δ</a:t>
            </a:r>
            <a:r>
              <a:rPr lang="en-US" sz="2400" dirty="0" smtClean="0"/>
              <a:t> </a:t>
            </a:r>
            <a:r>
              <a:rPr lang="en-US" sz="2400" dirty="0"/>
              <a:t>sec(VZA</a:t>
            </a:r>
            <a:r>
              <a:rPr lang="en-US" sz="2400" dirty="0" smtClean="0"/>
              <a:t>)) is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2</a:t>
            </a:r>
            <a:r>
              <a:rPr lang="en-US" sz="2400" dirty="0">
                <a:solidFill>
                  <a:srgbClr val="FFC000"/>
                </a:solidFill>
              </a:rPr>
              <a:t>%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20</a:t>
            </a:r>
            <a:r>
              <a:rPr lang="en-US" sz="2400" dirty="0" smtClean="0">
                <a:solidFill>
                  <a:srgbClr val="7030A0"/>
                </a:solidFill>
              </a:rPr>
              <a:t>%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 preferRelativeResize="0">
            <a:picLocks/>
          </p:cNvPicPr>
          <p:nvPr/>
        </p:nvPicPr>
        <p:blipFill rotWithShape="1">
          <a:blip r:embed="rId3"/>
          <a:srcRect l="4113" t="4977" r="6288" b="15694"/>
          <a:stretch/>
        </p:blipFill>
        <p:spPr>
          <a:xfrm>
            <a:off x="8115300" y="3886200"/>
            <a:ext cx="3390900" cy="2781300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4"/>
          <a:srcRect l="4031" t="5880" r="6989" b="14696"/>
          <a:stretch/>
        </p:blipFill>
        <p:spPr>
          <a:xfrm>
            <a:off x="762000" y="3924300"/>
            <a:ext cx="3390900" cy="2667000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 rotWithShape="1">
          <a:blip r:embed="rId5"/>
          <a:srcRect l="4507" t="5896" r="6989" b="15615"/>
          <a:stretch/>
        </p:blipFill>
        <p:spPr>
          <a:xfrm>
            <a:off x="4457700" y="3924300"/>
            <a:ext cx="3390900" cy="2705100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6"/>
          <a:srcRect l="4693" t="5522" r="7370" b="14602"/>
          <a:stretch/>
        </p:blipFill>
        <p:spPr>
          <a:xfrm>
            <a:off x="8115301" y="1143000"/>
            <a:ext cx="3380014" cy="26289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7"/>
          <a:srcRect l="4333" t="6018" r="7076" b="14270"/>
          <a:stretch/>
        </p:blipFill>
        <p:spPr>
          <a:xfrm>
            <a:off x="4419601" y="1181100"/>
            <a:ext cx="3390900" cy="25908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8"/>
          <a:srcRect l="3927" t="5735" r="7196" b="14259"/>
          <a:stretch/>
        </p:blipFill>
        <p:spPr>
          <a:xfrm>
            <a:off x="762000" y="1175657"/>
            <a:ext cx="3429000" cy="25962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GOES-17 – Himawari-8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733800"/>
            <a:ext cx="1807611" cy="4154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Uniform Pixels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4700" y="3733800"/>
            <a:ext cx="1175322" cy="4154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All Pixels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2895600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9900"/>
                </a:solidFill>
              </a:rPr>
              <a:t>Effects of Small </a:t>
            </a:r>
            <a:r>
              <a:rPr lang="en-US" b="1" dirty="0">
                <a:solidFill>
                  <a:srgbClr val="FF9900"/>
                </a:solidFill>
              </a:rPr>
              <a:t>Sample Size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4400" y="2933700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Effects of Residual Parallax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" y="5524500"/>
            <a:ext cx="1101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Sample size and parallax increase uncertainty, but not necessarily bias.</a:t>
            </a:r>
            <a:endParaRPr lang="en-US" sz="2000" dirty="0">
              <a:solidFill>
                <a:srgbClr val="008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3300"/>
                </a:solidFill>
              </a:rPr>
              <a:t>MJO &amp; ENSO lead to bias for absorptive channels at large VZA, but still relatively temporary.</a:t>
            </a:r>
            <a:endParaRPr lang="en-US" sz="2000" dirty="0">
              <a:solidFill>
                <a:srgbClr val="FF3300"/>
              </a:solidFill>
            </a:endParaRPr>
          </a:p>
        </p:txBody>
      </p:sp>
      <p:cxnSp>
        <p:nvCxnSpPr>
          <p:cNvPr id="25" name="Straight Arrow Connector 24"/>
          <p:cNvCxnSpPr>
            <a:stCxn id="19" idx="0"/>
          </p:cNvCxnSpPr>
          <p:nvPr/>
        </p:nvCxnSpPr>
        <p:spPr>
          <a:xfrm flipH="1" flipV="1">
            <a:off x="1333500" y="2476500"/>
            <a:ext cx="1238250" cy="4191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</p:cNvCxnSpPr>
          <p:nvPr/>
        </p:nvCxnSpPr>
        <p:spPr>
          <a:xfrm flipH="1">
            <a:off x="1447800" y="3264932"/>
            <a:ext cx="1123950" cy="164996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4300" y="3086100"/>
            <a:ext cx="800100" cy="15621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86200" y="2438400"/>
            <a:ext cx="952500" cy="6477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0"/>
          </p:cNvCxnSpPr>
          <p:nvPr/>
        </p:nvCxnSpPr>
        <p:spPr>
          <a:xfrm flipH="1" flipV="1">
            <a:off x="5600700" y="2667000"/>
            <a:ext cx="628650" cy="2667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543800" y="3124200"/>
            <a:ext cx="3352800" cy="25527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7505700" y="2819400"/>
            <a:ext cx="2857500" cy="3048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2"/>
          </p:cNvCxnSpPr>
          <p:nvPr/>
        </p:nvCxnSpPr>
        <p:spPr>
          <a:xfrm flipH="1">
            <a:off x="5600700" y="3303032"/>
            <a:ext cx="628650" cy="180236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GEO-GEO Inter-Calibration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Requirement Review: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the same time:</a:t>
            </a:r>
          </a:p>
          <a:p>
            <a:pPr lvl="2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&lt;1 min, or ~5 min if one scans S→N.</a:t>
            </a:r>
          </a:p>
          <a:p>
            <a:pPr lvl="1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same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region:</a:t>
            </a:r>
          </a:p>
          <a:p>
            <a:pPr lvl="2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Usually, except for parallax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1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From the same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angle:</a:t>
            </a:r>
          </a:p>
          <a:p>
            <a:pPr lvl="2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Never, therefore </a:t>
            </a:r>
          </a:p>
          <a:p>
            <a:pPr lvl="3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Difficult for VNIR.</a:t>
            </a:r>
          </a:p>
          <a:p>
            <a:pPr lvl="3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Minimize (geometric path) and accounts for optical path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200" dirty="0"/>
              <a:t>With the same spectral (polarization) </a:t>
            </a:r>
            <a:r>
              <a:rPr lang="en-US" sz="3200" dirty="0" smtClean="0"/>
              <a:t>responses:</a:t>
            </a:r>
          </a:p>
          <a:p>
            <a:pPr lvl="2"/>
            <a:r>
              <a:rPr lang="en-US" sz="2800" dirty="0" smtClean="0">
                <a:solidFill>
                  <a:srgbClr val="FF9900"/>
                </a:solidFill>
              </a:rPr>
              <a:t>Channel-dependent. Account for the uncertainty.</a:t>
            </a:r>
            <a:endParaRPr lang="en-US" sz="2800" dirty="0">
              <a:solidFill>
                <a:srgbClr val="FF99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Impacts of SRF Difference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52634"/>
              </p:ext>
            </p:extLst>
          </p:nvPr>
        </p:nvGraphicFramePr>
        <p:xfrm>
          <a:off x="1524000" y="1371600"/>
          <a:ext cx="91440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59817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d_lon = 30°, d_lat = </a:t>
            </a:r>
            <a:r>
              <a:rPr lang="en-US" dirty="0">
                <a:solidFill>
                  <a:srgbClr val="0070C0"/>
                </a:solidFill>
              </a:rPr>
              <a:t>0°</a:t>
            </a:r>
            <a:r>
              <a:rPr lang="en-US" dirty="0"/>
              <a:t>, </a:t>
            </a:r>
            <a:r>
              <a:rPr lang="en-US" dirty="0">
                <a:solidFill>
                  <a:srgbClr val="FF6600"/>
                </a:solidFill>
              </a:rPr>
              <a:t>10°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20°</a:t>
            </a:r>
            <a:r>
              <a:rPr lang="en-US" dirty="0"/>
              <a:t>, and </a:t>
            </a:r>
            <a:r>
              <a:rPr lang="en-US" strike="sngStrike" dirty="0">
                <a:solidFill>
                  <a:srgbClr val="FF9900"/>
                </a:solidFill>
              </a:rPr>
              <a:t>30°</a:t>
            </a:r>
          </a:p>
        </p:txBody>
      </p:sp>
      <p:sp>
        <p:nvSpPr>
          <p:cNvPr id="12" name="TextBox 11"/>
          <p:cNvSpPr txBox="1"/>
          <p:nvPr/>
        </p:nvSpPr>
        <p:spPr>
          <a:xfrm rot="10800000">
            <a:off x="11696700" y="3924300"/>
            <a:ext cx="369332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dirty="0"/>
              <a:t>M. Gunshor, PFAAST Tropical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40005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en-US" b="1" dirty="0">
                <a:solidFill>
                  <a:srgbClr val="008000"/>
                </a:solidFill>
              </a:rPr>
              <a:t>Constant</a:t>
            </a:r>
            <a:r>
              <a:rPr lang="en-US" dirty="0"/>
              <a:t>” difference for window channels. </a:t>
            </a:r>
          </a:p>
          <a:p>
            <a:pPr algn="ctr"/>
            <a:r>
              <a:rPr lang="en-US" b="1" dirty="0">
                <a:solidFill>
                  <a:srgbClr val="FF9900"/>
                </a:solidFill>
              </a:rPr>
              <a:t>Variable</a:t>
            </a:r>
            <a:r>
              <a:rPr lang="en-US" dirty="0"/>
              <a:t> differences for absorptive channels, </a:t>
            </a:r>
          </a:p>
          <a:p>
            <a:pPr algn="ctr"/>
            <a:r>
              <a:rPr lang="en-US" dirty="0"/>
              <a:t>depending on constituents and temperature profiles.</a:t>
            </a:r>
            <a:r>
              <a:rPr lang="en-US" strike="sngStrike" dirty="0">
                <a:solidFill>
                  <a:srgbClr val="FF9900"/>
                </a:solidFill>
              </a:rPr>
              <a:t>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flipH="1" flipV="1">
            <a:off x="3238500" y="3657600"/>
            <a:ext cx="2857500" cy="34290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0"/>
          </p:cNvCxnSpPr>
          <p:nvPr/>
        </p:nvCxnSpPr>
        <p:spPr>
          <a:xfrm flipV="1">
            <a:off x="6096000" y="3238500"/>
            <a:ext cx="1409700" cy="76200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0"/>
          </p:cNvCxnSpPr>
          <p:nvPr/>
        </p:nvCxnSpPr>
        <p:spPr>
          <a:xfrm flipV="1">
            <a:off x="6096000" y="3238500"/>
            <a:ext cx="2095500" cy="76200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0"/>
          </p:cNvCxnSpPr>
          <p:nvPr/>
        </p:nvCxnSpPr>
        <p:spPr>
          <a:xfrm flipV="1">
            <a:off x="6096000" y="3619500"/>
            <a:ext cx="3505200" cy="38100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0"/>
          </p:cNvCxnSpPr>
          <p:nvPr/>
        </p:nvCxnSpPr>
        <p:spPr>
          <a:xfrm flipV="1">
            <a:off x="6096000" y="3200400"/>
            <a:ext cx="3162300" cy="80010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0"/>
          </p:cNvCxnSpPr>
          <p:nvPr/>
        </p:nvCxnSpPr>
        <p:spPr>
          <a:xfrm flipH="1" flipV="1">
            <a:off x="3771900" y="3200400"/>
            <a:ext cx="2324100" cy="80010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0"/>
          </p:cNvCxnSpPr>
          <p:nvPr/>
        </p:nvCxnSpPr>
        <p:spPr>
          <a:xfrm flipH="1" flipV="1">
            <a:off x="4610100" y="3162300"/>
            <a:ext cx="1485900" cy="83820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0"/>
          </p:cNvCxnSpPr>
          <p:nvPr/>
        </p:nvCxnSpPr>
        <p:spPr>
          <a:xfrm flipV="1">
            <a:off x="6096000" y="3200400"/>
            <a:ext cx="609600" cy="80010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677400" y="20193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1.3K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24100" y="198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0.3K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198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0.2K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5295900" y="3162300"/>
            <a:ext cx="800100" cy="83820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0"/>
          </p:cNvCxnSpPr>
          <p:nvPr/>
        </p:nvCxnSpPr>
        <p:spPr>
          <a:xfrm flipV="1">
            <a:off x="6096000" y="3200400"/>
            <a:ext cx="0" cy="80010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G16 at </a:t>
            </a:r>
            <a:r>
              <a:rPr lang="en-US" dirty="0" smtClean="0"/>
              <a:t>75°W; G17 </a:t>
            </a:r>
            <a:r>
              <a:rPr lang="en-US" dirty="0"/>
              <a:t>at </a:t>
            </a:r>
            <a:r>
              <a:rPr lang="en-US" dirty="0" smtClean="0">
                <a:solidFill>
                  <a:srgbClr val="FF3300"/>
                </a:solidFill>
              </a:rPr>
              <a:t>89°W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137°W</a:t>
            </a:r>
          </a:p>
        </p:txBody>
      </p:sp>
      <p:pic>
        <p:nvPicPr>
          <p:cNvPr id="7" name="Content Placeholder 6"/>
          <p:cNvPicPr preferRelativeResize="0">
            <a:picLocks noGrp="1"/>
          </p:cNvPicPr>
          <p:nvPr>
            <p:ph idx="1"/>
          </p:nvPr>
        </p:nvPicPr>
        <p:blipFill rotWithShape="1">
          <a:blip r:embed="rId3"/>
          <a:srcRect l="3097" t="5689" r="3917" b="14217"/>
          <a:stretch/>
        </p:blipFill>
        <p:spPr>
          <a:xfrm>
            <a:off x="6248400" y="3924300"/>
            <a:ext cx="4000500" cy="24003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4"/>
          <a:srcRect l="2688" t="5543" r="3815" b="15374"/>
          <a:stretch/>
        </p:blipFill>
        <p:spPr>
          <a:xfrm>
            <a:off x="1981200" y="1409700"/>
            <a:ext cx="4000500" cy="240030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5"/>
          <a:srcRect l="2663" t="5542" r="4557" b="15230"/>
          <a:stretch/>
        </p:blipFill>
        <p:spPr>
          <a:xfrm>
            <a:off x="6248400" y="1371601"/>
            <a:ext cx="3962400" cy="240030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6"/>
          <a:srcRect l="2894" t="6123" r="3917" b="14073"/>
          <a:stretch/>
        </p:blipFill>
        <p:spPr>
          <a:xfrm>
            <a:off x="1981202" y="4000500"/>
            <a:ext cx="4038599" cy="24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62900" y="44196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, different SRF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1900" y="19050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O, similar SRF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200" y="18288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, similar SRF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7600" y="44577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Window, </a:t>
            </a:r>
            <a:r>
              <a:rPr lang="en-US" dirty="0"/>
              <a:t>similar SRF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0861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 9/21 of </a:t>
            </a:r>
            <a:r>
              <a:rPr lang="en-US" sz="3200" b="1" dirty="0" smtClean="0">
                <a:solidFill>
                  <a:srgbClr val="FF0000"/>
                </a:solidFill>
              </a:rPr>
              <a:t>2018</a:t>
            </a:r>
            <a:r>
              <a:rPr lang="en-US" sz="3200" dirty="0" smtClean="0"/>
              <a:t> and </a:t>
            </a:r>
            <a:r>
              <a:rPr lang="en-US" sz="3200" b="1" dirty="0" smtClean="0">
                <a:solidFill>
                  <a:srgbClr val="0000FF"/>
                </a:solidFill>
              </a:rPr>
              <a:t>2019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GEO-GEO Inter-Calibration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Through a transfer reference:</a:t>
            </a:r>
          </a:p>
          <a:p>
            <a:r>
              <a:rPr lang="en-US" dirty="0" smtClean="0"/>
              <a:t>LEO:</a:t>
            </a:r>
          </a:p>
          <a:p>
            <a:pPr lvl="1"/>
            <a:r>
              <a:rPr lang="en-US" dirty="0" smtClean="0"/>
              <a:t>At the same time: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&lt;5 min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the same </a:t>
            </a:r>
            <a:r>
              <a:rPr lang="en-US" dirty="0" smtClean="0"/>
              <a:t>region: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To the extent of geolocation accuracy of both GEO &amp; LEO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From the same </a:t>
            </a:r>
            <a:r>
              <a:rPr lang="en-US" dirty="0" smtClean="0"/>
              <a:t>angle: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Ray matching, or relaxed when unnecessary.</a:t>
            </a:r>
            <a:endParaRPr lang="en-US" dirty="0">
              <a:solidFill>
                <a:srgbClr val="FF9900"/>
              </a:solidFill>
            </a:endParaRPr>
          </a:p>
          <a:p>
            <a:pPr lvl="1"/>
            <a:r>
              <a:rPr lang="en-US" dirty="0"/>
              <a:t>With the same spectral (polarization) </a:t>
            </a:r>
            <a:r>
              <a:rPr lang="en-US" dirty="0" smtClean="0"/>
              <a:t>responses: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Yes if one is hyperspectral instrument.</a:t>
            </a:r>
          </a:p>
          <a:p>
            <a:r>
              <a:rPr lang="en-US" dirty="0" smtClean="0"/>
              <a:t>Other References:</a:t>
            </a:r>
          </a:p>
          <a:p>
            <a:pPr lvl="1"/>
            <a:r>
              <a:rPr lang="en-US" dirty="0" smtClean="0"/>
              <a:t>Minimize the difference and account for the residual, e.g.:</a:t>
            </a:r>
          </a:p>
          <a:p>
            <a:pPr lvl="2"/>
            <a:r>
              <a:rPr lang="en-US" dirty="0" smtClean="0"/>
              <a:t>Lunar: ROLO/GIRO to account for difference in time and spectral. Also over-sampling</a:t>
            </a:r>
            <a:r>
              <a:rPr lang="en-US" dirty="0"/>
              <a:t>.</a:t>
            </a:r>
            <a:endParaRPr lang="en-US" dirty="0" smtClean="0"/>
          </a:p>
          <a:p>
            <a:pPr lvl="2"/>
            <a:r>
              <a:rPr lang="en-US" dirty="0" smtClean="0"/>
              <a:t>Pseudo-Invariant Calibration Site (PICS): RadCalNet to account for difference in time &amp; angle.</a:t>
            </a:r>
          </a:p>
          <a:p>
            <a:pPr lvl="2"/>
            <a:r>
              <a:rPr lang="en-US" dirty="0" smtClean="0"/>
              <a:t>Deep Convective Cloud (DCC): SBAF to account for difference in angle.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OES-16 ABI - IR Inter-Calibration  - CrIS/IASI - Band 12 (9.6µm) - nightti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772" y="1371600"/>
            <a:ext cx="640655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G16 ABI B12 – LEO’s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3810000"/>
            <a:ext cx="5029200" cy="38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6700" y="1143000"/>
            <a:ext cx="2933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dirty="0" smtClean="0"/>
              <a:t>Initially, ABI bias was -0.1K &amp; -0.2K as compared to S-NPP CrIS &amp; IASI-B.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dirty="0" smtClean="0"/>
              <a:t>IASI-B updated its calibration (nonlinearity). Observed the predicted change of -0.1K. CrIS showed that ABI was stable.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dirty="0" smtClean="0"/>
              <a:t>ABI updated its calibration (scan mirror emissivity). The difference between CrIS and IASI-B was reduced as predicted.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dirty="0" smtClean="0"/>
              <a:t>ABI updated its calibration (BB temperature). The bias was reduced by ~0.2K as predicted.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39200" y="1143000"/>
            <a:ext cx="2933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dirty="0" smtClean="0"/>
              <a:t>It’s important to compare with multiple hyperspectral sounders. </a:t>
            </a:r>
          </a:p>
          <a:p>
            <a:pPr marL="165100" indent="-165100">
              <a:buFont typeface="Arial" panose="020B0604020202020204" pitchFamily="34" charset="0"/>
              <a:buChar char="•"/>
            </a:pPr>
            <a:r>
              <a:rPr lang="en-US" dirty="0" smtClean="0"/>
              <a:t>ABI calibration is on a par with hyperspectral sounders in terms of accuracy, precision, and stability.</a:t>
            </a:r>
          </a:p>
        </p:txBody>
      </p:sp>
    </p:spTree>
    <p:extLst>
      <p:ext uri="{BB962C8B-B14F-4D97-AF65-F5344CB8AC3E}">
        <p14:creationId xmlns:p14="http://schemas.microsoft.com/office/powerpoint/2010/main" val="35702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GEO Ring?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3604" y="1333500"/>
            <a:ext cx="9200596" cy="49075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24000" y="1295400"/>
            <a:ext cx="3048000" cy="876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24100" y="3086100"/>
            <a:ext cx="83820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1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Difference Dilemma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B682-E80C-4840-BE0A-ADFF0F4BA11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GOES-17 ABI - IR Inter-Calibration  - Band 16 (13.3µm) - night_CRIS(gain set 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6" y="1600200"/>
            <a:ext cx="410094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ES-17 ABI - GOES-16 ABI TB Difference - Band 16 (13.3µm) - Full-Disk - 10-08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05300"/>
            <a:ext cx="4572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ES-16 ABI - IR Inter-Calibration  - CrIS/IASI - Band 16 (13.3µm) - night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74" y="1588656"/>
            <a:ext cx="4096327" cy="27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0" y="10287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(G17-IASI) – (G16-IASI) </a:t>
            </a:r>
            <a:r>
              <a:rPr lang="en-US" sz="2400" b="1" dirty="0">
                <a:solidFill>
                  <a:srgbClr val="FF0000"/>
                </a:solidFill>
              </a:rPr>
              <a:t>≠</a:t>
            </a:r>
            <a:r>
              <a:rPr lang="en-US" sz="2400" dirty="0"/>
              <a:t> G17 - G16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5800" y="49149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~-0.8K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34400" y="33147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~-0.1K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33900" y="32766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~+0.5K</a:t>
            </a:r>
          </a:p>
        </p:txBody>
      </p:sp>
      <p:cxnSp>
        <p:nvCxnSpPr>
          <p:cNvPr id="8" name="Straight Arrow Connector 7"/>
          <p:cNvCxnSpPr>
            <a:endCxn id="20" idx="0"/>
          </p:cNvCxnSpPr>
          <p:nvPr/>
        </p:nvCxnSpPr>
        <p:spPr>
          <a:xfrm>
            <a:off x="4610100" y="1485900"/>
            <a:ext cx="361950" cy="1790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9" idx="0"/>
          </p:cNvCxnSpPr>
          <p:nvPr/>
        </p:nvCxnSpPr>
        <p:spPr>
          <a:xfrm>
            <a:off x="6096000" y="1490366"/>
            <a:ext cx="2876550" cy="1824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8" idx="0"/>
          </p:cNvCxnSpPr>
          <p:nvPr/>
        </p:nvCxnSpPr>
        <p:spPr>
          <a:xfrm>
            <a:off x="7620000" y="1409700"/>
            <a:ext cx="1123950" cy="3505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43400"/>
            <a:ext cx="3695700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" y="3962400"/>
            <a:ext cx="315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 the same “</a:t>
            </a:r>
            <a:r>
              <a:rPr lang="en-US" sz="2400" dirty="0"/>
              <a:t>IASI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19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8" grpId="0"/>
      <p:bldP spid="19" grpId="0"/>
      <p:bldP spid="20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OES-17 ABI - IR Inter-Calibration  - Band 08 (6.2µm) - night_IA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114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OES-16 ABI - IR Inter-Calibration  - CrIS/IASI - Band 08 (6.2µm) - day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1"/>
            <a:ext cx="4114800" cy="27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Double Difference Dilemma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B682-E80C-4840-BE0A-ADFF0F4BA11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10287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(G17-IASI) – (G16-IASI) 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</a:t>
            </a:r>
            <a:r>
              <a:rPr lang="en-US" sz="2400" dirty="0"/>
              <a:t> G17 - G16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3900" y="32766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~-0.1K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4400" y="33147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~-0.1K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48768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~-0.8K</a:t>
            </a:r>
          </a:p>
        </p:txBody>
      </p:sp>
      <p:pic>
        <p:nvPicPr>
          <p:cNvPr id="1034" name="Picture 10" descr="GOES-17 ABI - GOES-16 ABI TB Difference - Band 08 (6.2µm) - Full-Disk - 10-08-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4322619"/>
            <a:ext cx="4572001" cy="229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305800" y="49149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~-0.0K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10100" y="1485900"/>
            <a:ext cx="361950" cy="1790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0" y="1490366"/>
            <a:ext cx="2876550" cy="1824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20000" y="1409700"/>
            <a:ext cx="1123950" cy="3505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" y="3962400"/>
            <a:ext cx="315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Similar “</a:t>
            </a:r>
            <a:r>
              <a:rPr lang="en-US" sz="2400" dirty="0"/>
              <a:t>IASI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43400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GEO ring, or frequent and seamlessly merged images by a ring of geostationary meteorological satellites, becomes more feasible with the new generation of GEOs.</a:t>
            </a:r>
          </a:p>
          <a:p>
            <a:r>
              <a:rPr lang="en-US" sz="3600" dirty="0" smtClean="0"/>
              <a:t>All participating GEOs must be well calibrated. </a:t>
            </a:r>
          </a:p>
          <a:p>
            <a:pPr lvl="1"/>
            <a:r>
              <a:rPr lang="en-US" sz="3200" dirty="0" smtClean="0"/>
              <a:t>SI traceability is part of calibration performance.</a:t>
            </a:r>
          </a:p>
          <a:p>
            <a:r>
              <a:rPr lang="en-US" sz="3600" dirty="0" smtClean="0"/>
              <a:t>GEO-GEO, or inter-calibration among wide- or narrow-band instruments:</a:t>
            </a:r>
          </a:p>
          <a:p>
            <a:pPr lvl="1"/>
            <a:r>
              <a:rPr lang="en-US" sz="3200" dirty="0" smtClean="0"/>
              <a:t>Valuable tool to </a:t>
            </a:r>
            <a:r>
              <a:rPr lang="en-US" sz="3200" dirty="0"/>
              <a:t>detect and diagnose anomaly at diurnal or shorter time </a:t>
            </a:r>
            <a:r>
              <a:rPr lang="en-US" sz="3200" dirty="0" smtClean="0"/>
              <a:t>scales.</a:t>
            </a:r>
          </a:p>
          <a:p>
            <a:pPr lvl="2"/>
            <a:r>
              <a:rPr lang="en-US" sz="2800" dirty="0" smtClean="0"/>
              <a:t>Did not elaborate in this presentation.</a:t>
            </a:r>
          </a:p>
          <a:p>
            <a:pPr lvl="1"/>
            <a:r>
              <a:rPr lang="en-US" sz="3200" dirty="0" smtClean="0"/>
              <a:t>Parallax, zenith angle, and climate variations lead to GEO-GEO differences at various time scales.</a:t>
            </a:r>
          </a:p>
          <a:p>
            <a:pPr lvl="2"/>
            <a:r>
              <a:rPr lang="en-US" sz="2800" dirty="0" smtClean="0"/>
              <a:t>Random over sufficiently long time, therefore impacts on precision instead of accuracy.</a:t>
            </a:r>
          </a:p>
          <a:p>
            <a:pPr lvl="1"/>
            <a:r>
              <a:rPr lang="en-US" sz="3200" dirty="0" smtClean="0"/>
              <a:t>SRF difference results in bias that is neither static nor random, which is the most difficult obstacle.</a:t>
            </a:r>
          </a:p>
          <a:p>
            <a:r>
              <a:rPr lang="en-US" sz="3600" dirty="0" smtClean="0"/>
              <a:t>GEO-LEO, or inter-calibration with hyperspectral instruments:</a:t>
            </a:r>
          </a:p>
          <a:p>
            <a:pPr lvl="1"/>
            <a:r>
              <a:rPr lang="en-US" sz="3200" dirty="0" smtClean="0"/>
              <a:t>Best practice for validation of instrument calibration. </a:t>
            </a:r>
          </a:p>
          <a:p>
            <a:pPr lvl="1"/>
            <a:r>
              <a:rPr lang="en-US" sz="3200" dirty="0" smtClean="0"/>
              <a:t>Reveal bias among GEOs via double-difference for channels of identical SRF or invariant spectral radiance.</a:t>
            </a:r>
          </a:p>
          <a:p>
            <a:r>
              <a:rPr lang="en-US" sz="3600" dirty="0" smtClean="0"/>
              <a:t>Instrument calibration is necessary but may not be sufficient for GEO ring.</a:t>
            </a:r>
          </a:p>
          <a:p>
            <a:pPr lvl="1"/>
            <a:r>
              <a:rPr lang="en-US" sz="3200" dirty="0" smtClean="0"/>
              <a:t>Often need data harmonization and homogenization, in addition to instrument calibration.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GEO Ring?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3604" y="1333500"/>
            <a:ext cx="9200596" cy="49075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524000" y="1295400"/>
            <a:ext cx="3048000" cy="876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 Ring – A constellation of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1602"/>
            <a:ext cx="3238500" cy="49910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… geostationary meteorological satellites (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operated by various national and international agencies</a:t>
            </a:r>
            <a:r>
              <a:rPr lang="en-US" sz="4000" dirty="0" smtClean="0"/>
              <a:t>) that provide complete coverage of the non-polar part of the Earth.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81100"/>
            <a:ext cx="8032541" cy="5197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1400" y="533400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GOES-EAST 1977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9911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GOES-WEST 1977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5500" y="167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GMS 1977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9300" y="5105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METEOSAT 1977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1447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FY-2 1997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7100" y="1409700"/>
            <a:ext cx="80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COMS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3300" y="1524000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Uneven Distribution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53700" y="15621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LEO</a:t>
            </a:r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4248150" y="2170331"/>
            <a:ext cx="1200150" cy="106816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>
            <a:off x="4248150" y="2170331"/>
            <a:ext cx="3448050" cy="68716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</p:cNvCxnSpPr>
          <p:nvPr/>
        </p:nvCxnSpPr>
        <p:spPr>
          <a:xfrm flipH="1">
            <a:off x="8077200" y="1931432"/>
            <a:ext cx="2781300" cy="225956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0800000">
            <a:off x="11689006" y="1143000"/>
            <a:ext cx="353943" cy="47625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100" dirty="0">
                <a:hlinkClick r:id="rId4"/>
              </a:rPr>
              <a:t>https://</a:t>
            </a:r>
            <a:r>
              <a:rPr lang="en-US" sz="1100" dirty="0" smtClean="0">
                <a:hlinkClick r:id="rId4"/>
              </a:rPr>
              <a:t>www.nesdis.noaa.gov/content/why-does-noaa-collaborate-internationally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9900" y="3200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IODC 1998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Merge Frequent Coverage Globally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71600"/>
            <a:ext cx="11037812" cy="4858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9878331" y="3761469"/>
            <a:ext cx="3989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://ral.ucar.edu/~djohnson/satellite/geo_coverage2.html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1188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Unlike LEO, a GEO monitors a relatively small part of the Earth much frequently.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5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Opportunity and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prospective of such a </a:t>
            </a:r>
            <a:r>
              <a:rPr lang="en-US" sz="3200" dirty="0" smtClean="0"/>
              <a:t>“GEO Ring” </a:t>
            </a:r>
            <a:r>
              <a:rPr lang="en-US" sz="3200" dirty="0"/>
              <a:t>becomes more attractive as </a:t>
            </a:r>
            <a:r>
              <a:rPr lang="en-US" sz="3200" dirty="0" smtClean="0"/>
              <a:t>a new </a:t>
            </a:r>
            <a:r>
              <a:rPr lang="en-US" sz="3200" dirty="0"/>
              <a:t>generation of advanced geostationary meteorological </a:t>
            </a:r>
            <a:r>
              <a:rPr lang="en-US" sz="3200" dirty="0" smtClean="0"/>
              <a:t>satellites are </a:t>
            </a:r>
            <a:r>
              <a:rPr lang="en-US" sz="3200" dirty="0"/>
              <a:t>being </a:t>
            </a:r>
            <a:r>
              <a:rPr lang="en-US" sz="3200" dirty="0" smtClean="0"/>
              <a:t>deployed with </a:t>
            </a:r>
            <a:r>
              <a:rPr lang="en-US" sz="3200" dirty="0"/>
              <a:t>similar </a:t>
            </a:r>
            <a:r>
              <a:rPr lang="en-US" sz="3200" dirty="0" smtClean="0"/>
              <a:t>capability:</a:t>
            </a:r>
          </a:p>
          <a:p>
            <a:pPr lvl="1"/>
            <a:r>
              <a:rPr lang="en-US" sz="2800" dirty="0" smtClean="0"/>
              <a:t>AHI </a:t>
            </a:r>
            <a:r>
              <a:rPr lang="en-US" sz="2800" dirty="0"/>
              <a:t>(2014), ABI (2016 &amp; 2018), AGRI (2016), AMI (2018), and FCI (</a:t>
            </a:r>
            <a:r>
              <a:rPr lang="en-US" sz="2800" dirty="0" smtClean="0"/>
              <a:t>2021)</a:t>
            </a:r>
          </a:p>
          <a:p>
            <a:pPr lvl="1"/>
            <a:r>
              <a:rPr lang="en-US" sz="2800" dirty="0" smtClean="0"/>
              <a:t>Channel allocation (16)</a:t>
            </a:r>
          </a:p>
          <a:p>
            <a:pPr lvl="1"/>
            <a:r>
              <a:rPr lang="en-US" sz="2800" dirty="0" smtClean="0"/>
              <a:t>Spatial resolution (0.5-2km)</a:t>
            </a:r>
          </a:p>
          <a:p>
            <a:pPr lvl="1"/>
            <a:r>
              <a:rPr lang="en-US" sz="2800" dirty="0" smtClean="0"/>
              <a:t>Cadence (10 min)</a:t>
            </a:r>
          </a:p>
          <a:p>
            <a:pPr lvl="1"/>
            <a:r>
              <a:rPr lang="en-US" sz="2800" dirty="0" smtClean="0"/>
              <a:t>Performance (noise, accuracy, stability, geolocation, etc.)</a:t>
            </a:r>
          </a:p>
          <a:p>
            <a:r>
              <a:rPr lang="en-US" sz="3200" dirty="0"/>
              <a:t>Each </a:t>
            </a:r>
            <a:r>
              <a:rPr lang="en-US" sz="3200" dirty="0" smtClean="0"/>
              <a:t>participating </a:t>
            </a:r>
            <a:r>
              <a:rPr lang="en-US" sz="3200" dirty="0"/>
              <a:t>instrument must be well calibrated.</a:t>
            </a:r>
          </a:p>
          <a:p>
            <a:pPr lvl="1"/>
            <a:r>
              <a:rPr lang="en-US" sz="2800" dirty="0"/>
              <a:t>To avoid unpleasant seams after merge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 </a:t>
            </a:r>
            <a:r>
              <a:rPr lang="en-US" dirty="0" smtClean="0"/>
              <a:t>Traceability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371601"/>
            <a:ext cx="10934700" cy="2781299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Useful, but neither necessary nor sufficient.</a:t>
            </a:r>
          </a:p>
          <a:p>
            <a:pPr lvl="1"/>
            <a:r>
              <a:rPr lang="en-US" sz="4000" dirty="0"/>
              <a:t>Unbroken chain of documented uncertainty.</a:t>
            </a:r>
          </a:p>
          <a:p>
            <a:pPr lvl="1"/>
            <a:r>
              <a:rPr lang="en-US" sz="4000" dirty="0" smtClean="0"/>
              <a:t>Not necessary: Seamless if wrong by the same but unknown amount.</a:t>
            </a:r>
          </a:p>
          <a:p>
            <a:pPr lvl="1"/>
            <a:r>
              <a:rPr lang="en-US" sz="4000" dirty="0" smtClean="0"/>
              <a:t>Not sufficient: Knowledge of uncertainty, not the magnitude.</a:t>
            </a:r>
            <a:endParaRPr lang="en-US" sz="4000" dirty="0"/>
          </a:p>
          <a:p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Non-trivial to maintain SI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traceability 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satellite instruments upon and long after launch</a:t>
            </a:r>
            <a:r>
              <a:rPr lang="en-US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67907"/>
              </p:ext>
            </p:extLst>
          </p:nvPr>
        </p:nvGraphicFramePr>
        <p:xfrm>
          <a:off x="609600" y="4076700"/>
          <a:ext cx="10972800" cy="2475182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6101486"/>
                    </a:ext>
                  </a:extLst>
                </a:gridCol>
              </a:tblGrid>
              <a:tr h="315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959778"/>
                  </a:ext>
                </a:extLst>
              </a:tr>
              <a:tr h="315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5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0020"/>
                  </a:ext>
                </a:extLst>
              </a:tr>
              <a:tr h="1700578">
                <a:tc>
                  <a:txBody>
                    <a:bodyPr/>
                    <a:lstStyle/>
                    <a:p>
                      <a:pPr algn="l"/>
                      <a:r>
                        <a:rPr lang="en-US" sz="2400" b="1" u="none" strike="noStrike" dirty="0">
                          <a:solidFill>
                            <a:srgbClr val="193B7F"/>
                          </a:solidFill>
                          <a:effectLst/>
                          <a:latin typeface="Verdana" panose="020B0604030504040204" pitchFamily="34" charset="0"/>
                        </a:rPr>
                        <a:t>metrological </a:t>
                      </a:r>
                      <a:r>
                        <a:rPr lang="en-US" sz="2400" b="1" u="none" strike="noStrike" dirty="0" smtClean="0">
                          <a:solidFill>
                            <a:srgbClr val="193B7F"/>
                          </a:solidFill>
                          <a:effectLst/>
                          <a:latin typeface="Verdana" panose="020B0604030504040204" pitchFamily="34" charset="0"/>
                        </a:rPr>
                        <a:t>traceability</a:t>
                      </a:r>
                      <a:r>
                        <a:rPr lang="en-US" sz="2400" b="1" u="none" strike="noStrike" baseline="0" dirty="0" smtClean="0">
                          <a:solidFill>
                            <a:srgbClr val="193B7F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n-US" sz="2400" b="0" u="none" strike="noStrike" baseline="0" dirty="0" smtClean="0">
                          <a:solidFill>
                            <a:srgbClr val="193B7F"/>
                          </a:solidFill>
                          <a:effectLst/>
                          <a:latin typeface="Verdana" panose="020B0604030504040204" pitchFamily="34" charset="0"/>
                        </a:rPr>
                        <a:t>is the </a:t>
                      </a:r>
                      <a:r>
                        <a:rPr lang="en-US" sz="2400" b="0" u="none" strike="noStrike" dirty="0" smtClean="0">
                          <a:solidFill>
                            <a:srgbClr val="193B7F"/>
                          </a:solidFill>
                          <a:effectLst/>
                          <a:latin typeface="Verdana" panose="020B0604030504040204" pitchFamily="34" charset="0"/>
                        </a:rPr>
                        <a:t>property </a:t>
                      </a:r>
                      <a:r>
                        <a:rPr lang="en-US" sz="2400" b="0" u="none" strike="noStrike" dirty="0">
                          <a:solidFill>
                            <a:srgbClr val="193B7F"/>
                          </a:solidFill>
                          <a:effectLst/>
                          <a:latin typeface="Verdana" panose="020B0604030504040204" pitchFamily="34" charset="0"/>
                        </a:rPr>
                        <a:t>of a measurement result whereby the result can be related to a reference through a </a:t>
                      </a:r>
                      <a:r>
                        <a:rPr lang="en-US" sz="2400" b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documented unbroken chain of calibrations</a:t>
                      </a:r>
                      <a:r>
                        <a:rPr lang="en-US" sz="2400" b="0" u="none" strike="noStrike" dirty="0">
                          <a:solidFill>
                            <a:srgbClr val="193B7F"/>
                          </a:solidFill>
                          <a:effectLst/>
                          <a:latin typeface="Verdana" panose="020B0604030504040204" pitchFamily="34" charset="0"/>
                        </a:rPr>
                        <a:t>, each contributing to the measurement uncertainty</a:t>
                      </a:r>
                    </a:p>
                  </a:txBody>
                  <a:tcPr marL="190500" marR="190500" marT="190500" marB="1905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60455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4305300"/>
            <a:ext cx="819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Bureau International des Poids et Masures, adopted by WMO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11715380" y="952500"/>
            <a:ext cx="369332" cy="4876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https://www.bipm.org/en/bipm-services/calibrations/traceability.html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39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about </a:t>
            </a:r>
            <a:r>
              <a:rPr lang="en-US" u="sng" dirty="0" smtClean="0"/>
              <a:t>Inter-Calibration</a:t>
            </a:r>
            <a:r>
              <a:rPr lang="en-US" dirty="0" smtClean="0"/>
              <a:t>?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71600"/>
            <a:ext cx="11037812" cy="4858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9878331" y="3761469"/>
            <a:ext cx="3989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://ral.ucar.edu/~djohnson/satellite/geo_coverage2.html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295400"/>
            <a:ext cx="1188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Unlike LEO, each GEO covers a relatively small part of the Earth, but much frequently.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915400" y="2667000"/>
            <a:ext cx="4953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686800" y="3200400"/>
            <a:ext cx="838200" cy="495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686800" y="3771900"/>
            <a:ext cx="72390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63000" y="4114800"/>
            <a:ext cx="4953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01100" y="2933700"/>
            <a:ext cx="72390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48700" y="3505200"/>
            <a:ext cx="838200" cy="495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17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Inter-Calibration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Calibration is the process </a:t>
            </a:r>
            <a:r>
              <a:rPr lang="en-US" dirty="0" smtClean="0"/>
              <a:t>of </a:t>
            </a:r>
            <a:r>
              <a:rPr lang="en-US" dirty="0"/>
              <a:t>determining </a:t>
            </a:r>
            <a:r>
              <a:rPr lang="en-US" dirty="0" smtClean="0"/>
              <a:t>instrument responses to known signals in </a:t>
            </a:r>
            <a:r>
              <a:rPr lang="en-US" dirty="0"/>
              <a:t>order to </a:t>
            </a:r>
            <a:r>
              <a:rPr lang="en-US" dirty="0" smtClean="0"/>
              <a:t>determine instrument response to unknown signals.</a:t>
            </a:r>
            <a:endParaRPr lang="en-US" dirty="0"/>
          </a:p>
          <a:p>
            <a:r>
              <a:rPr lang="en-US" dirty="0"/>
              <a:t>Inter-calibration is the process of </a:t>
            </a:r>
            <a:r>
              <a:rPr lang="en-US" dirty="0" smtClean="0"/>
              <a:t>assessing calibration of multiple </a:t>
            </a:r>
            <a:r>
              <a:rPr lang="en-US" dirty="0"/>
              <a:t>instruments </a:t>
            </a:r>
            <a:r>
              <a:rPr lang="en-US" dirty="0" smtClean="0"/>
              <a:t>by observing common targets at the </a:t>
            </a:r>
            <a:r>
              <a:rPr lang="en-US" dirty="0"/>
              <a:t>same </a:t>
            </a:r>
            <a:r>
              <a:rPr lang="en-US" dirty="0" smtClean="0"/>
              <a:t>time, over the </a:t>
            </a:r>
            <a:r>
              <a:rPr lang="en-US" dirty="0"/>
              <a:t>same </a:t>
            </a:r>
            <a:r>
              <a:rPr lang="en-US" dirty="0" smtClean="0"/>
              <a:t>region, from </a:t>
            </a:r>
            <a:r>
              <a:rPr lang="en-US" dirty="0"/>
              <a:t>the same </a:t>
            </a:r>
            <a:r>
              <a:rPr lang="en-US" dirty="0" smtClean="0"/>
              <a:t>angle, and with the same spectral (polarization) responses.</a:t>
            </a:r>
          </a:p>
          <a:p>
            <a:pPr lvl="1"/>
            <a:r>
              <a:rPr lang="en-US" dirty="0" smtClean="0"/>
              <a:t>None is likely to be true in reality. The best practice is to minimize these effects, and </a:t>
            </a:r>
            <a:r>
              <a:rPr lang="en-US" dirty="0"/>
              <a:t>properly </a:t>
            </a:r>
            <a:r>
              <a:rPr lang="en-US" dirty="0" smtClean="0"/>
              <a:t>account for the residual effects in analysis.</a:t>
            </a:r>
          </a:p>
          <a:p>
            <a:pPr lvl="1"/>
            <a:r>
              <a:rPr lang="en-US" dirty="0" smtClean="0"/>
              <a:t>Can include radiative transfer model + NWP model</a:t>
            </a:r>
          </a:p>
          <a:p>
            <a:pPr lvl="1"/>
            <a:r>
              <a:rPr lang="en-US" dirty="0"/>
              <a:t>If one </a:t>
            </a:r>
            <a:r>
              <a:rPr lang="en-US" dirty="0" smtClean="0"/>
              <a:t>of the measurements is considered known, this may become calibration, for example “GSICS Correction” (with other assumptions)</a:t>
            </a:r>
            <a:endParaRPr lang="en-US" dirty="0"/>
          </a:p>
          <a:p>
            <a:pPr lvl="1"/>
            <a:r>
              <a:rPr lang="en-US" dirty="0" smtClean="0"/>
              <a:t>Valuable even if none of the measurements is perfect or better than the other, as long as their errors are independent.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2019-10-03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Joint Satellite Conference, Boston, 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7418-5481-4E5B-A2F4-9A93734A07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42806</TotalTime>
  <Words>1691</Words>
  <Application>Microsoft Office PowerPoint</Application>
  <PresentationFormat>Widescreen</PresentationFormat>
  <Paragraphs>270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Office Theme</vt:lpstr>
      <vt:lpstr>Calibration Considerations for GEO Ring</vt:lpstr>
      <vt:lpstr>What Is GEO Ring?</vt:lpstr>
      <vt:lpstr>What Is GEO Ring?</vt:lpstr>
      <vt:lpstr>GEO Ring – A constellation of …</vt:lpstr>
      <vt:lpstr>Merge Frequent Coverage Globally</vt:lpstr>
      <vt:lpstr>Opportunity and Challenge</vt:lpstr>
      <vt:lpstr>SI Traceability</vt:lpstr>
      <vt:lpstr>How about Inter-Calibration?</vt:lpstr>
      <vt:lpstr>What Is Inter-Calibration</vt:lpstr>
      <vt:lpstr>Direct GEO-GEO Inter-Calibration</vt:lpstr>
      <vt:lpstr>Parallax: 106W Viewed by GOES-16 (075W)</vt:lpstr>
      <vt:lpstr>Parallax: 106W Viewed by GOES-17 (137W)</vt:lpstr>
      <vt:lpstr>Another Compromise</vt:lpstr>
      <vt:lpstr>GOES-17 – Himawari-8</vt:lpstr>
      <vt:lpstr>Direct GEO-GEO Inter-Calibration</vt:lpstr>
      <vt:lpstr>Impacts of SRF Difference</vt:lpstr>
      <vt:lpstr>G16 at 75°W; G17 at 89°W and 137°W</vt:lpstr>
      <vt:lpstr>Indirect GEO-GEO Inter-Calibration</vt:lpstr>
      <vt:lpstr>G16 ABI B12 – LEO’s</vt:lpstr>
      <vt:lpstr>Double Difference Dilemma</vt:lpstr>
      <vt:lpstr>Double Difference Dilemma</vt:lpstr>
      <vt:lpstr>Summary</vt:lpstr>
    </vt:vector>
  </TitlesOfParts>
  <Company>DOC\NOAA\NESDIS\OACIO-S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Xiangqian Wu</dc:creator>
  <cp:lastModifiedBy>Xiangqian Wu</cp:lastModifiedBy>
  <cp:revision>607</cp:revision>
  <dcterms:created xsi:type="dcterms:W3CDTF">2018-05-13T12:07:38Z</dcterms:created>
  <dcterms:modified xsi:type="dcterms:W3CDTF">2019-10-17T21:27:19Z</dcterms:modified>
</cp:coreProperties>
</file>