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4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7F5B8-8E84-4237-AB14-580E42CCE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5AABF7-89F5-46D2-99AB-B7E8B5767A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E5A9A-B11A-4E4A-9027-94FE814FA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39CD-B2C6-4422-821C-16D86C13676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B3066-FB7A-4643-892B-B890430F8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FD712-96C0-491F-B56C-844ABBC16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6B2-0C9D-470C-996B-AE325A77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1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8B92F-766D-49DE-A744-51C0FD352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FF080-E596-41F8-A459-0981E9C89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23FC3-D748-4294-8043-F2695A8F8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39CD-B2C6-4422-821C-16D86C13676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E68A3-53D4-45CA-9318-41F113B31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09AA1-8DFF-43AA-A197-3FC3465EC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6B2-0C9D-470C-996B-AE325A77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79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00881A-E2C8-4F3F-9217-3D753F48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4BDECD-0DD3-44BB-BC73-4DECCE874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61790-F52F-4A05-995E-50165335F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39CD-B2C6-4422-821C-16D86C13676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71857-A849-4DCD-834D-4E0AD642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6A495-A554-4F13-866F-295F9A4C1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6B2-0C9D-470C-996B-AE325A77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24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(Doh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759" y="76200"/>
            <a:ext cx="10515600" cy="551022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endParaRPr lang="ko-KR" alt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121921" y="735870"/>
            <a:ext cx="1130808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11145521" y="6652800"/>
            <a:ext cx="1046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1DDF0A2-C106-43E5-8EA9-B1F17B7001B3}" type="slidenum">
              <a:rPr lang="ko-KR" altLang="en-US" sz="90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pPr algn="r"/>
              <a:t>‹#›</a:t>
            </a:fld>
            <a:endParaRPr lang="en-US" altLang="ko-KR" sz="900" dirty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 rot="16200000">
            <a:off x="11602721" y="6315622"/>
            <a:ext cx="1046480" cy="150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375" dirty="0" err="1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t>dohy</a:t>
            </a:r>
            <a:endParaRPr lang="en-US" altLang="ko-KR" sz="375" dirty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7293" y="914400"/>
            <a:ext cx="11406194" cy="5853816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1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81846" y="1"/>
            <a:ext cx="2110154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305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013C4-334A-4A0E-B128-A0D10E85F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3388E-9822-4752-BE48-AB836D633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377C1-87D4-4653-8AEF-089C9B492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39CD-B2C6-4422-821C-16D86C13676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3E51D-F6FA-4E2C-BE36-8B4EF5BD8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00DEE-7AA6-41B4-8FE9-72078CBEC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6B2-0C9D-470C-996B-AE325A77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7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36217-2F28-4725-902B-FFB707C4A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0C5D21-B61F-4B81-90AA-6F426B3B7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5CFEA-F0E1-4016-B7D8-406EFE61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39CD-B2C6-4422-821C-16D86C13676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E8043-F0DF-4DFA-95EF-190B15ACA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38A6E-D528-413B-A915-D6A5185C7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6B2-0C9D-470C-996B-AE325A77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1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82D38-491E-44C9-84FB-6365297DC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937FD-8A6B-47FB-8BD7-352DAC9917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FBD405-B143-41C7-A1F5-91221EF35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01B1C2-11B8-489C-9EC9-18AA5D8D3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39CD-B2C6-4422-821C-16D86C13676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AE260-7EA8-435D-93E3-04D5034B0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63BFF2-69B8-41AB-94A2-9564A8095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6B2-0C9D-470C-996B-AE325A77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12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C0271-3949-4C03-990A-110235314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B072D-2752-41BB-B1E4-25F8E2135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A2A02A-17D3-4036-A8AB-7A448C826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057323-FA6E-4F7F-AE8F-CD051EC4F6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883A-F931-4147-A693-4720E5F11E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F4FAAC-E766-4419-BF2E-03A1F8626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39CD-B2C6-4422-821C-16D86C13676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539560-9C63-440D-B1DD-2D6E12872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5CC93E-7235-4189-A18F-B5FF811BF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6B2-0C9D-470C-996B-AE325A77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8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CD24B-83A5-45A0-8E45-2DD1078C1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073BEA-A5B0-4E77-A375-ADEC65769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39CD-B2C6-4422-821C-16D86C13676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089CB9-7BA6-40A9-81B7-DA8DF54A5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FB5F-1E00-496C-BE89-A42236C92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6B2-0C9D-470C-996B-AE325A77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4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766297-A53B-48C6-892C-68784A7A9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39CD-B2C6-4422-821C-16D86C13676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09D84-7DEA-44B9-90EE-CB34693BF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D2236-F4FE-4747-8281-EC875477C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6B2-0C9D-470C-996B-AE325A77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7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DC7FC-A08E-4370-A5EC-67E39680D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DE30E-9323-4587-B6D0-38DB8042C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90A44C-9FB4-48D8-BE5B-F8A2E4AB2D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586629-F463-45BC-A0D4-39C647EE7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39CD-B2C6-4422-821C-16D86C13676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B3762-CD30-49B9-947F-8FEBB22AD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C3919-E637-45A4-9FE3-E0FB0CCF9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6B2-0C9D-470C-996B-AE325A77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22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036C7-19B9-4192-B9F7-FCF7B0682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589D6A-3A4F-40FC-AB40-ED4B34447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2172AB-89A0-40DC-9E35-AA9EE2EC1D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76025-A424-4702-BF2F-8A6E0EDD6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39CD-B2C6-4422-821C-16D86C13676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A35CB0-90BE-4F8F-8FC8-F79B6A71F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9CAFB9-15DE-49DB-92F7-8B954AD79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06B2-0C9D-470C-996B-AE325A77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0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CDD5D4-5630-4158-97E3-3EE9C66B1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AE2893-5CE8-4C9B-8561-78AE82A10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EA604-6DDA-453E-8A58-9920A52387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C39CD-B2C6-4422-821C-16D86C136766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82E58-E22D-4DFB-B5DE-960E6DA70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5BE82-55E9-48CD-A6F4-CBF1FF4722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006B2-0C9D-470C-996B-AE325A774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1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000" dirty="0">
                <a:latin typeface="+mn-lt"/>
              </a:rPr>
              <a:t>GRWG (VIS/NIR)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176" y="825582"/>
            <a:ext cx="9267533" cy="495219"/>
          </a:xfrm>
        </p:spPr>
        <p:txBody>
          <a:bodyPr/>
          <a:lstStyle/>
          <a:p>
            <a:pPr marL="0" indent="0">
              <a:buNone/>
            </a:pPr>
            <a:r>
              <a:rPr lang="en-GB" altLang="ko-KR" b="1" i="1" dirty="0">
                <a:solidFill>
                  <a:srgbClr val="C00000"/>
                </a:solidFill>
                <a:latin typeface="+mn-lt"/>
              </a:rPr>
              <a:t>WED (day-3) AM – </a:t>
            </a:r>
            <a:r>
              <a:rPr lang="en-GB" altLang="ko-KR" sz="2400" b="1" i="1" dirty="0">
                <a:solidFill>
                  <a:srgbClr val="3333FF"/>
                </a:solidFill>
                <a:latin typeface="+mn-lt"/>
              </a:rPr>
              <a:t>Tom Stone</a:t>
            </a:r>
            <a:endParaRPr lang="en-US" altLang="ko-KR" dirty="0">
              <a:solidFill>
                <a:srgbClr val="3333FF"/>
              </a:solidFill>
              <a:latin typeface="+mn-lt"/>
            </a:endParaRPr>
          </a:p>
          <a:p>
            <a:pPr marL="0" indent="0">
              <a:buNone/>
            </a:pPr>
            <a:endParaRPr lang="en-GB" sz="1100" dirty="0">
              <a:solidFill>
                <a:srgbClr val="3333FF"/>
              </a:solidFill>
              <a:latin typeface="+mn-lt"/>
            </a:endParaRPr>
          </a:p>
          <a:p>
            <a:pPr marL="0" indent="0">
              <a:buNone/>
            </a:pPr>
            <a:endParaRPr lang="en-GB" sz="2000" dirty="0">
              <a:latin typeface="+mn-lt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10881" y="1383643"/>
            <a:ext cx="9291765" cy="4869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2400" dirty="0">
                <a:solidFill>
                  <a:srgbClr val="FF0000"/>
                </a:solidFill>
              </a:rPr>
              <a:t>Update on 3</a:t>
            </a:r>
            <a:r>
              <a:rPr lang="en-US" altLang="ja-JP" sz="2400" baseline="30000" dirty="0">
                <a:solidFill>
                  <a:srgbClr val="FF0000"/>
                </a:solidFill>
              </a:rPr>
              <a:t>rd</a:t>
            </a:r>
            <a:r>
              <a:rPr lang="en-US" altLang="ja-JP" sz="2400" dirty="0">
                <a:solidFill>
                  <a:srgbClr val="FF0000"/>
                </a:solidFill>
              </a:rPr>
              <a:t> Lunar Calibration workshop</a:t>
            </a:r>
            <a:endParaRPr lang="en-US" altLang="ja-JP" dirty="0">
              <a:solidFill>
                <a:srgbClr val="FF0000"/>
              </a:solidFill>
            </a:endParaRPr>
          </a:p>
          <a:p>
            <a:pPr marL="442913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dirty="0"/>
              <a:t>Planning </a:t>
            </a:r>
            <a:r>
              <a:rPr lang="en-US" altLang="ja-JP" sz="2000" dirty="0" err="1"/>
              <a:t>webmeeting</a:t>
            </a:r>
            <a:r>
              <a:rPr lang="en-US" altLang="ja-JP" sz="2000" dirty="0"/>
              <a:t>:  10 December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2400" dirty="0">
                <a:solidFill>
                  <a:srgbClr val="FF0000"/>
                </a:solidFill>
              </a:rPr>
              <a:t>New Moon measurements</a:t>
            </a:r>
          </a:p>
          <a:p>
            <a:pPr marL="442913" lvl="0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dirty="0">
                <a:solidFill>
                  <a:prstClr val="black"/>
                </a:solidFill>
              </a:rPr>
              <a:t>High-altitude aircraft observations (Kevin </a:t>
            </a:r>
            <a:r>
              <a:rPr lang="en-US" altLang="ja-JP" sz="2000" dirty="0" err="1">
                <a:solidFill>
                  <a:prstClr val="black"/>
                </a:solidFill>
              </a:rPr>
              <a:t>Turpie</a:t>
            </a:r>
            <a:r>
              <a:rPr lang="en-US" altLang="ja-JP" sz="2000" dirty="0">
                <a:solidFill>
                  <a:prstClr val="black"/>
                </a:solidFill>
              </a:rPr>
              <a:t>)</a:t>
            </a:r>
          </a:p>
          <a:p>
            <a:pPr marL="442913" lvl="0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dirty="0">
                <a:solidFill>
                  <a:prstClr val="black"/>
                </a:solidFill>
              </a:rPr>
              <a:t>CMA campaign (Scott)</a:t>
            </a:r>
          </a:p>
          <a:p>
            <a:pPr marL="442913" lvl="0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dirty="0">
                <a:solidFill>
                  <a:prstClr val="black"/>
                </a:solidFill>
              </a:rPr>
              <a:t>NIST Mauna Loa project (NIST, Steve Maxwell)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2400" dirty="0">
                <a:solidFill>
                  <a:srgbClr val="FF0000"/>
                </a:solidFill>
              </a:rPr>
              <a:t>Lunar modeling efforts</a:t>
            </a:r>
          </a:p>
          <a:p>
            <a:pPr marL="442913" lvl="0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dirty="0"/>
              <a:t>Lunar irradiance model </a:t>
            </a:r>
            <a:r>
              <a:rPr lang="en-US" altLang="ja-JP" sz="2000" dirty="0">
                <a:solidFill>
                  <a:prstClr val="black"/>
                </a:solidFill>
              </a:rPr>
              <a:t>using aerosol photometer data (ESA, Marc B. or Stefan A.)</a:t>
            </a:r>
          </a:p>
          <a:p>
            <a:pPr marL="442913" lvl="0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dirty="0">
                <a:solidFill>
                  <a:prstClr val="black"/>
                </a:solidFill>
              </a:rPr>
              <a:t>Spacecraft and Earth-based Lunar Irradiance Model  - SLIM (Hugh Kieffer)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2400" dirty="0">
                <a:solidFill>
                  <a:srgbClr val="FF0000"/>
                </a:solidFill>
              </a:rPr>
              <a:t>Lunar calibration updates </a:t>
            </a:r>
            <a:r>
              <a:rPr lang="en-US" altLang="ja-JP" sz="2000" dirty="0">
                <a:solidFill>
                  <a:prstClr val="black"/>
                </a:solidFill>
              </a:rPr>
              <a:t>(instrument teams)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ja-JP" sz="2400" dirty="0">
                <a:solidFill>
                  <a:srgbClr val="FF0000"/>
                </a:solidFill>
              </a:rPr>
              <a:t>Other topics</a:t>
            </a:r>
          </a:p>
          <a:p>
            <a:pPr marL="442913" lvl="0" indent="-26670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2000" dirty="0">
                <a:solidFill>
                  <a:prstClr val="black"/>
                </a:solidFill>
              </a:rPr>
              <a:t>Lunar </a:t>
            </a:r>
            <a:r>
              <a:rPr lang="en-US" altLang="ja-JP" sz="2000" dirty="0">
                <a:solidFill>
                  <a:srgbClr val="3333FF"/>
                </a:solidFill>
              </a:rPr>
              <a:t>MTF</a:t>
            </a:r>
            <a:r>
              <a:rPr lang="en-US" altLang="ja-JP" sz="2000" dirty="0">
                <a:solidFill>
                  <a:prstClr val="black"/>
                </a:solidFill>
              </a:rPr>
              <a:t> (Fangfang, others?)</a:t>
            </a:r>
          </a:p>
        </p:txBody>
      </p:sp>
    </p:spTree>
    <p:extLst>
      <p:ext uri="{BB962C8B-B14F-4D97-AF65-F5344CB8AC3E}">
        <p14:creationId xmlns:p14="http://schemas.microsoft.com/office/powerpoint/2010/main" val="1738335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98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Theme</vt:lpstr>
      <vt:lpstr>GRWG (VIS/NIR)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GRWG (VIS/NIR) - Lunar</dc:title>
  <dc:creator>Stone, Thomas C</dc:creator>
  <cp:lastModifiedBy>Stone, Thomas C</cp:lastModifiedBy>
  <cp:revision>4</cp:revision>
  <dcterms:created xsi:type="dcterms:W3CDTF">2019-11-24T22:50:17Z</dcterms:created>
  <dcterms:modified xsi:type="dcterms:W3CDTF">2019-11-24T23:21:08Z</dcterms:modified>
</cp:coreProperties>
</file>