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0" r:id="rId3"/>
    <p:sldId id="379" r:id="rId4"/>
    <p:sldId id="419" r:id="rId5"/>
    <p:sldId id="439" r:id="rId6"/>
    <p:sldId id="420" r:id="rId7"/>
    <p:sldId id="421" r:id="rId8"/>
    <p:sldId id="437" r:id="rId9"/>
    <p:sldId id="434" r:id="rId10"/>
    <p:sldId id="425" r:id="rId11"/>
    <p:sldId id="430" r:id="rId12"/>
    <p:sldId id="436" r:id="rId13"/>
    <p:sldId id="432" r:id="rId14"/>
    <p:sldId id="429" r:id="rId15"/>
    <p:sldId id="428" r:id="rId16"/>
    <p:sldId id="417" r:id="rId17"/>
    <p:sldId id="338" r:id="rId1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  <p15:guide id="17" orient="horz" pos="3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FFCC"/>
    <a:srgbClr val="FFFF99"/>
    <a:srgbClr val="4E0B55"/>
    <a:srgbClr val="A2DADE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885" autoAdjust="0"/>
  </p:normalViewPr>
  <p:slideViewPr>
    <p:cSldViewPr snapToGrid="0">
      <p:cViewPr varScale="1">
        <p:scale>
          <a:sx n="108" d="100"/>
          <a:sy n="108" d="100"/>
        </p:scale>
        <p:origin x="870" y="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  <p:guide orient="horz" pos="3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22 November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7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22 November 2019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74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22 November 2019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934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22/11/2019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16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22/11/2019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17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9060" y="735870"/>
            <a:ext cx="918781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58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9748" y="89919"/>
            <a:ext cx="8915400" cy="5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914400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4" r:id="rId3"/>
    <p:sldLayoutId id="2147484452" r:id="rId4"/>
    <p:sldLayoutId id="2147484453" r:id="rId5"/>
    <p:sldLayoutId id="2147484454" r:id="rId6"/>
    <p:sldLayoutId id="2147484462" r:id="rId7"/>
    <p:sldLayoutId id="2147484463" r:id="rId8"/>
    <p:sldLayoutId id="2147484455" r:id="rId9"/>
    <p:sldLayoutId id="2147484456" r:id="rId10"/>
    <p:sldLayoutId id="2147484457" r:id="rId11"/>
    <p:sldLayoutId id="2147484458" r:id="rId12"/>
    <p:sldLayoutId id="2147484459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201403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tar.nesdis.noaa.gov/smcd/GCC/MeetingActions.php" TargetMode="External"/><Relationship Id="rId5" Type="http://schemas.openxmlformats.org/officeDocument/2006/relationships/hyperlink" Target="https://docs.zoho.com/file/564hm59f78ac1c03c4c6693b018c5978686ae" TargetMode="External"/><Relationship Id="rId4" Type="http://schemas.openxmlformats.org/officeDocument/2006/relationships/hyperlink" Target="https://docs.zoho.com/file/4y2upaba8d4d8fea343cbbb35341f1f6adb1b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6"/>
            <a:ext cx="8420100" cy="2186526"/>
          </a:xfrm>
        </p:spPr>
        <p:txBody>
          <a:bodyPr/>
          <a:lstStyle/>
          <a:p>
            <a:r>
              <a:rPr lang="en-IE" sz="6000" b="1" dirty="0" smtClean="0">
                <a:latin typeface="+mn-lt"/>
              </a:rPr>
              <a:t>Outline Agenda</a:t>
            </a:r>
            <a:r>
              <a:rPr lang="en-IE" sz="2800" b="1" dirty="0" smtClean="0">
                <a:latin typeface="+mn-lt"/>
              </a:rPr>
              <a:t> (ver.1.</a:t>
            </a:r>
            <a:r>
              <a:rPr lang="en-US" altLang="zh-CN" sz="2800" b="1" dirty="0" smtClean="0">
                <a:latin typeface="+mn-lt"/>
              </a:rPr>
              <a:t>0</a:t>
            </a:r>
            <a:r>
              <a:rPr lang="en-IE" sz="2800" b="1" dirty="0" smtClean="0">
                <a:latin typeface="+mn-lt"/>
              </a:rPr>
              <a:t>)</a:t>
            </a:r>
            <a:r>
              <a:rPr lang="en-IE" sz="6000" b="1" dirty="0" smtClean="0">
                <a:latin typeface="+mn-lt"/>
              </a:rPr>
              <a:t/>
            </a:r>
            <a:br>
              <a:rPr lang="en-IE" sz="6000" b="1" dirty="0" smtClean="0">
                <a:latin typeface="+mn-lt"/>
              </a:rPr>
            </a:br>
            <a:r>
              <a:rPr lang="en-IE" sz="3600" b="1" dirty="0" smtClean="0">
                <a:latin typeface="+mn-lt"/>
              </a:rPr>
              <a:t>20</a:t>
            </a:r>
            <a:r>
              <a:rPr lang="en-US" altLang="zh-CN" sz="3600" b="1" dirty="0" smtClean="0">
                <a:latin typeface="+mn-lt"/>
              </a:rPr>
              <a:t>20</a:t>
            </a:r>
            <a:r>
              <a:rPr lang="en-IE" sz="3600" b="1" dirty="0" smtClean="0">
                <a:latin typeface="+mn-lt"/>
              </a:rPr>
              <a:t> GSICS Annual </a:t>
            </a:r>
            <a:r>
              <a:rPr lang="en-IE" sz="3600" b="1" dirty="0">
                <a:latin typeface="+mn-lt"/>
              </a:rPr>
              <a:t>M</a:t>
            </a:r>
            <a:r>
              <a:rPr lang="en-IE" sz="3600" b="1" dirty="0" smtClean="0">
                <a:latin typeface="+mn-lt"/>
              </a:rPr>
              <a:t>eeting</a:t>
            </a:r>
            <a:r>
              <a:rPr lang="en-IE" sz="3200" dirty="0" smtClean="0">
                <a:latin typeface="+mn-lt"/>
              </a:rPr>
              <a:t/>
            </a:r>
            <a:br>
              <a:rPr lang="en-IE" sz="3200" dirty="0" smtClean="0">
                <a:latin typeface="+mn-lt"/>
              </a:rPr>
            </a:br>
            <a:r>
              <a:rPr lang="en-US" altLang="zh-CN" sz="3200" dirty="0" smtClean="0">
                <a:latin typeface="+mn-lt"/>
              </a:rPr>
              <a:t>Seoul</a:t>
            </a:r>
            <a:r>
              <a:rPr lang="en-IE" sz="3200" dirty="0" smtClean="0">
                <a:latin typeface="+mn-lt"/>
              </a:rPr>
              <a:t>, Korea</a:t>
            </a:r>
            <a:br>
              <a:rPr lang="en-IE" sz="3200" dirty="0" smtClean="0">
                <a:latin typeface="+mn-lt"/>
              </a:rPr>
            </a:br>
            <a:r>
              <a:rPr lang="en-IE" sz="3200" dirty="0" smtClean="0">
                <a:latin typeface="+mn-lt"/>
              </a:rPr>
              <a:t>16-20 March 2020</a:t>
            </a:r>
            <a:endParaRPr lang="en-GB" sz="6000" dirty="0" smtClean="0">
              <a:latin typeface="+mn-lt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1126" y="559293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22 November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(VIS/NIR)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495219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WED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day-3) – 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Dave </a:t>
            </a:r>
            <a:r>
              <a:rPr lang="en-GB" altLang="ko-KR" sz="2400" b="1" i="1" dirty="0" err="1" smtClean="0">
                <a:solidFill>
                  <a:srgbClr val="3333FF"/>
                </a:solidFill>
                <a:latin typeface="+mn-lt"/>
              </a:rPr>
              <a:t>Doelling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 / Tom Stone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83643"/>
            <a:ext cx="9291765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Proposed topics at 2019 Annual Meeting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b="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ja-JP" sz="2400" b="0" baseline="30000" dirty="0" smtClean="0">
                <a:solidFill>
                  <a:srgbClr val="FF0000"/>
                </a:solidFill>
                <a:latin typeface="+mn-lt"/>
              </a:rPr>
              <a:t>rd</a:t>
            </a:r>
            <a:r>
              <a:rPr lang="en-US" altLang="ja-JP" sz="2400" b="0" dirty="0" smtClean="0">
                <a:solidFill>
                  <a:srgbClr val="FF0000"/>
                </a:solidFill>
                <a:latin typeface="+mn-lt"/>
              </a:rPr>
              <a:t> Lunar Calibration workshop planning</a:t>
            </a: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(AM or PM)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Update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on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GIRO validation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ROLO (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Tom)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Lunar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MTF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altLang="ja-JP" sz="2000" b="0" dirty="0" err="1">
                <a:solidFill>
                  <a:schemeClr val="tx1"/>
                </a:solidFill>
                <a:latin typeface="+mn-lt"/>
              </a:rPr>
              <a:t>Fangfang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, others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?)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Lunar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irradiance model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using aerosol photometer data (ESA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High-altitude aircraft observations (</a:t>
            </a:r>
            <a:r>
              <a:rPr lang="en-US" altLang="ja-JP" sz="2000" b="0" dirty="0" err="1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ja-JP" sz="2000" b="0" dirty="0" err="1" smtClean="0">
                <a:solidFill>
                  <a:schemeClr val="tx1"/>
                </a:solidFill>
                <a:latin typeface="+mn-lt"/>
              </a:rPr>
              <a:t>upley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altLang="ja-JP" sz="2000" b="0" dirty="0" smtClean="0">
              <a:solidFill>
                <a:schemeClr val="tx1"/>
              </a:solidFill>
              <a:latin typeface="+mn-lt"/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Inter-band calibration?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err="1" smtClean="0">
                <a:solidFill>
                  <a:schemeClr val="tx1"/>
                </a:solidFill>
                <a:latin typeface="+mn-lt"/>
              </a:rPr>
              <a:t>Straylight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 characterization?</a:t>
            </a:r>
            <a:endParaRPr lang="en-US" altLang="ja-JP" sz="20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b="0" dirty="0" smtClean="0">
                <a:solidFill>
                  <a:srgbClr val="FF0000"/>
                </a:solidFill>
                <a:latin typeface="+mn-lt"/>
              </a:rPr>
              <a:t>Other VIS/NIR Calibration </a:t>
            </a:r>
            <a:r>
              <a:rPr lang="en-US" altLang="ja-JP" sz="1800" b="0" dirty="0" smtClean="0">
                <a:solidFill>
                  <a:srgbClr val="FF0000"/>
                </a:solidFill>
                <a:latin typeface="+mn-lt"/>
              </a:rPr>
              <a:t>(AM or PM)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rgbClr val="FF0000"/>
                </a:solidFill>
                <a:latin typeface="+mn-lt"/>
              </a:rPr>
              <a:t>NPP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VIIRS as the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VIS/NIR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reference instrument: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NOAA </a:t>
            </a: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v2 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processing (invite </a:t>
            </a:r>
            <a:r>
              <a:rPr lang="en-US" altLang="ja-JP" sz="2000" b="0" dirty="0" err="1">
                <a:solidFill>
                  <a:schemeClr val="tx1"/>
                </a:solidFill>
                <a:latin typeface="+mn-lt"/>
              </a:rPr>
              <a:t>Changyong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 Cao from NOAA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?) =&gt; could be discussed in Plenary</a:t>
            </a:r>
            <a:endParaRPr lang="en-US" altLang="ja-JP" sz="2000" b="0" dirty="0">
              <a:solidFill>
                <a:schemeClr val="tx1"/>
              </a:solidFill>
              <a:latin typeface="+mn-lt"/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Calibration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</a:t>
            </a:r>
            <a:r>
              <a:rPr lang="en-US" altLang="ja-JP" sz="2000" b="0" dirty="0">
                <a:solidFill>
                  <a:srgbClr val="3333FF"/>
                </a:solidFill>
                <a:latin typeface="+mn-lt"/>
              </a:rPr>
              <a:t>Rayleigh scattering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(Bertrand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Calibration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against </a:t>
            </a:r>
            <a:r>
              <a:rPr lang="en-US" altLang="ja-JP" sz="2000" b="0" dirty="0" smtClean="0">
                <a:solidFill>
                  <a:srgbClr val="3333FF"/>
                </a:solidFill>
                <a:latin typeface="+mn-lt"/>
              </a:rPr>
              <a:t>DCC</a:t>
            </a:r>
            <a:r>
              <a:rPr lang="en-US" altLang="ja-JP" sz="2000" b="0" dirty="0" smtClean="0">
                <a:solidFill>
                  <a:schemeClr val="tx1"/>
                </a:solidFill>
                <a:latin typeface="+mn-lt"/>
              </a:rPr>
              <a:t>, incl. paper submission </a:t>
            </a:r>
            <a:r>
              <a:rPr lang="en-US" altLang="ja-JP" sz="2000" b="0" dirty="0">
                <a:solidFill>
                  <a:schemeClr val="tx1"/>
                </a:solidFill>
                <a:latin typeface="+mn-lt"/>
              </a:rPr>
              <a:t>(Dave)</a:t>
            </a:r>
          </a:p>
        </p:txBody>
      </p:sp>
    </p:spTree>
    <p:extLst>
      <p:ext uri="{BB962C8B-B14F-4D97-AF65-F5344CB8AC3E}">
        <p14:creationId xmlns:p14="http://schemas.microsoft.com/office/powerpoint/2010/main" val="17383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(MW)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853816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WED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day-3)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Ralph Ferraro /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Qifeng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Lu 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46699"/>
            <a:ext cx="9291765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Topics at 2019 Annual Meeting – Tentative thoughts</a:t>
            </a:r>
          </a:p>
          <a:p>
            <a:pPr marL="268288" indent="-268288">
              <a:lnSpc>
                <a:spcPct val="130000"/>
              </a:lnSpc>
              <a:buFont typeface="Wingdings" panose="05000000000000000000" pitchFamily="2" charset="2"/>
              <a:buChar char="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We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could potentially go </a:t>
            </a:r>
            <a:r>
              <a:rPr lang="en-US" altLang="ja-JP" sz="1800" b="0" dirty="0" smtClean="0">
                <a:solidFill>
                  <a:srgbClr val="3333FF"/>
                </a:solidFill>
                <a:latin typeface="+mn-lt"/>
              </a:rPr>
              <a:t>ALL DAY</a:t>
            </a:r>
          </a:p>
          <a:p>
            <a:pPr marL="268288" indent="-268288">
              <a:lnSpc>
                <a:spcPct val="130000"/>
              </a:lnSpc>
              <a:buFont typeface="Wingdings" panose="05000000000000000000" pitchFamily="2" charset="2"/>
              <a:buChar char="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We have the </a:t>
            </a:r>
            <a:r>
              <a:rPr lang="en-US" altLang="ja-JP" sz="1800" b="0" dirty="0" smtClean="0">
                <a:solidFill>
                  <a:srgbClr val="3333FF"/>
                </a:solidFill>
                <a:latin typeface="+mn-lt"/>
              </a:rPr>
              <a:t>action from CGMS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and we propose a special session….</a:t>
            </a:r>
          </a:p>
          <a:p>
            <a:pPr marL="268288">
              <a:lnSpc>
                <a:spcPct val="130000"/>
              </a:lnSpc>
            </a:pPr>
            <a:r>
              <a:rPr lang="en-US" altLang="ja-JP" sz="1600" b="0" i="1" dirty="0" smtClean="0">
                <a:solidFill>
                  <a:schemeClr val="tx1"/>
                </a:solidFill>
                <a:latin typeface="+mn-lt"/>
              </a:rPr>
              <a:t>“</a:t>
            </a:r>
            <a:r>
              <a:rPr lang="en-US" altLang="ja-JP" sz="1600" b="0" i="1" dirty="0">
                <a:solidFill>
                  <a:schemeClr val="tx1"/>
                </a:solidFill>
                <a:latin typeface="+mn-lt"/>
              </a:rPr>
              <a:t>GSICS is requested to </a:t>
            </a:r>
            <a:r>
              <a:rPr lang="en-US" altLang="ja-JP" sz="1600" b="0" i="1" dirty="0" err="1">
                <a:solidFill>
                  <a:srgbClr val="3333FF"/>
                </a:solidFill>
                <a:latin typeface="+mn-lt"/>
              </a:rPr>
              <a:t>organise</a:t>
            </a:r>
            <a:r>
              <a:rPr lang="en-US" altLang="ja-JP" sz="1600" b="0" i="1" dirty="0">
                <a:solidFill>
                  <a:srgbClr val="3333FF"/>
                </a:solidFill>
                <a:latin typeface="+mn-lt"/>
              </a:rPr>
              <a:t> an expert meeting on the </a:t>
            </a:r>
            <a:r>
              <a:rPr lang="en-US" altLang="ja-JP" sz="1600" b="0" i="1" dirty="0" err="1">
                <a:solidFill>
                  <a:srgbClr val="3333FF"/>
                </a:solidFill>
                <a:latin typeface="+mn-lt"/>
              </a:rPr>
              <a:t>intercalibration</a:t>
            </a:r>
            <a:r>
              <a:rPr lang="en-US" altLang="ja-JP" sz="1600" b="0" i="1" dirty="0">
                <a:solidFill>
                  <a:srgbClr val="3333FF"/>
                </a:solidFill>
                <a:latin typeface="+mn-lt"/>
              </a:rPr>
              <a:t> of operational PMW sensors</a:t>
            </a:r>
            <a:r>
              <a:rPr lang="en-US" altLang="ja-JP" sz="1600" b="0" i="1" dirty="0">
                <a:solidFill>
                  <a:schemeClr val="tx1"/>
                </a:solidFill>
                <a:latin typeface="+mn-lt"/>
              </a:rPr>
              <a:t> to meet the WIGOS 2040 targets for a coordinated effort to share information on current and future PMW instruments and report to </a:t>
            </a:r>
            <a:r>
              <a:rPr lang="en-US" altLang="ja-JP" sz="1600" b="0" i="1" dirty="0" smtClean="0">
                <a:solidFill>
                  <a:schemeClr val="tx1"/>
                </a:solidFill>
                <a:latin typeface="+mn-lt"/>
              </a:rPr>
              <a:t>CGMS-47.”</a:t>
            </a:r>
            <a:endParaRPr lang="en-US" altLang="ja-JP" sz="1600" b="0" i="1" dirty="0">
              <a:solidFill>
                <a:schemeClr val="tx1"/>
              </a:solidFill>
              <a:latin typeface="+mn-lt"/>
            </a:endParaRPr>
          </a:p>
          <a:p>
            <a:pPr marL="534988" indent="-26670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Depending on virtual attendance (can ESA support this?), we may have to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span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the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session across morning and afternoon</a:t>
            </a:r>
          </a:p>
          <a:p>
            <a:pPr marL="534988" indent="-26670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Invite list would include anyone who attends the meeting, who our group proposes.  A tentative additional list includes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: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8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GRWG (IR)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63" y="738496"/>
            <a:ext cx="9267533" cy="606055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THU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day-4) –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Likun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Wang / Tim 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Hewison</a:t>
            </a:r>
            <a:endParaRPr lang="en-US" altLang="ko-KR" sz="28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4337" y="1146402"/>
            <a:ext cx="9291765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>
              <a:lnSpc>
                <a:spcPct val="120000"/>
              </a:lnSpc>
            </a:pPr>
            <a:r>
              <a:rPr lang="en-US" altLang="ja-JP" sz="2000" i="1" dirty="0" smtClean="0">
                <a:solidFill>
                  <a:schemeClr val="tx1"/>
                </a:solidFill>
                <a:latin typeface="+mn-lt"/>
              </a:rPr>
              <a:t>Proposed Topics at 2019 Annual Meeting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Cal/Val status/results on the latest or future instruments: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Hyperspectral instruments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FY-4A/GIIRS and FY-3D/HIRAS (CMA)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MetOp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-C/IASI (CNES and EUMETSAT)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IASI/NG (CNES) or MTG-S (ESA)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Narrow- or broad band instrument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Sentinel-3 (EUMETSAT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), GOES-17/ABI (NOAA), …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for hyperspectral IR instruments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difference (web meeting planned)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IASI (3), </a:t>
            </a: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CrIS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(2), AIRS(1), GIIRS(GEO), HIRAS(1)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err="1">
                <a:solidFill>
                  <a:schemeClr val="tx1"/>
                </a:solidFill>
                <a:latin typeface="+mn-lt"/>
              </a:rPr>
              <a:t>IRRefUTable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Report (web meeting)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The way forward (reprocessing, FCDR ideas)   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Inter-calibration for LEO and GEO broad- and narrow-band IR bands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Issues, products, new findings, and the way forward of LEO-GEO and GEO-GEO comparison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Updates on research topics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Collocation, Gap filling, SRF retrievals, and Budget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and uncertainty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analysis 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Action review from last year’s meeting</a:t>
            </a:r>
          </a:p>
          <a:p>
            <a:pPr marL="461963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New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ideas and topics  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52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sz="4000" dirty="0" smtClean="0">
                <a:latin typeface="+mn-lt"/>
              </a:rPr>
              <a:t>GRWG (</a:t>
            </a:r>
            <a:r>
              <a:rPr lang="en-GB" sz="4000" dirty="0">
                <a:latin typeface="+mn-lt"/>
              </a:rPr>
              <a:t>UV-</a:t>
            </a:r>
            <a:r>
              <a:rPr lang="en-US" altLang="zh-CN" sz="3600" dirty="0">
                <a:latin typeface="+mn-lt"/>
              </a:rPr>
              <a:t>Reflective Solar </a:t>
            </a:r>
            <a:r>
              <a:rPr lang="en-US" altLang="zh-CN" sz="3600" dirty="0" smtClean="0">
                <a:latin typeface="+mn-lt"/>
              </a:rPr>
              <a:t>Spectrometer</a:t>
            </a:r>
            <a:r>
              <a:rPr lang="en-GB" sz="4000" dirty="0" smtClean="0">
                <a:latin typeface="+mn-lt"/>
              </a:rPr>
              <a:t>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825581"/>
            <a:ext cx="9267533" cy="521118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THU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day-4)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Rosemary Munro / Larry Flynn</a:t>
            </a:r>
          </a:p>
          <a:p>
            <a:pPr marL="0" indent="0">
              <a:buNone/>
            </a:pPr>
            <a:endParaRPr lang="en-GB" sz="1100" dirty="0" smtClean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346699"/>
            <a:ext cx="9513429" cy="373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000" b="0" i="1" dirty="0" smtClean="0">
                <a:solidFill>
                  <a:srgbClr val="FF0000"/>
                </a:solidFill>
                <a:latin typeface="+mn-lt"/>
              </a:rPr>
              <a:t>NOAA’s Suggestion for </a:t>
            </a:r>
            <a:r>
              <a:rPr lang="en-US" altLang="ja-JP" sz="2000" b="0" i="1" dirty="0" smtClean="0">
                <a:solidFill>
                  <a:srgbClr val="FF0000"/>
                </a:solidFill>
                <a:latin typeface="+mn-lt"/>
              </a:rPr>
              <a:t>2020 </a:t>
            </a:r>
            <a:r>
              <a:rPr lang="en-US" altLang="ja-JP" sz="2000" b="0" i="1" dirty="0" smtClean="0">
                <a:solidFill>
                  <a:srgbClr val="FF0000"/>
                </a:solidFill>
                <a:latin typeface="+mn-lt"/>
              </a:rPr>
              <a:t>Annual </a:t>
            </a:r>
            <a:r>
              <a:rPr lang="en-US" altLang="ja-JP" sz="2000" b="0" i="1" dirty="0">
                <a:solidFill>
                  <a:srgbClr val="FF0000"/>
                </a:solidFill>
                <a:latin typeface="+mn-lt"/>
              </a:rPr>
              <a:t>Meeting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UV Project Reports</a:t>
            </a:r>
          </a:p>
          <a:p>
            <a:pPr marL="628650" indent="-268288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Solar / Reflectivity /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Initial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Residuals /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Calibration Best Practices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Sentinel 5P </a:t>
            </a:r>
            <a:r>
              <a:rPr lang="en-US" altLang="ja-JP" sz="1800" b="0" dirty="0" err="1" smtClean="0">
                <a:solidFill>
                  <a:schemeClr val="tx1"/>
                </a:solidFill>
                <a:latin typeface="+mn-lt"/>
              </a:rPr>
              <a:t>TropOMI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, 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NOAA-20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OMPS,  </a:t>
            </a:r>
            <a:r>
              <a:rPr lang="en-US" altLang="ja-JP" sz="1800" b="0" dirty="0" err="1">
                <a:solidFill>
                  <a:schemeClr val="tx1"/>
                </a:solidFill>
                <a:latin typeface="+mn-lt"/>
              </a:rPr>
              <a:t>Metop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-C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GOME-2, 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GF-5 EMI,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FY-3F </a:t>
            </a: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OMS-N &amp; OMS-L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>
                <a:solidFill>
                  <a:schemeClr val="tx1"/>
                </a:solidFill>
                <a:latin typeface="+mn-lt"/>
              </a:rPr>
              <a:t> UV in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GEO/L1 Orbits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Reference Solar 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Spectra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Tools Development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CEOS ACVC </a:t>
            </a:r>
            <a:r>
              <a:rPr lang="en-DE" altLang="ja-JP" sz="1800" b="0" dirty="0" smtClean="0">
                <a:solidFill>
                  <a:schemeClr val="tx1"/>
                </a:solidFill>
                <a:latin typeface="+mn-lt"/>
              </a:rPr>
              <a:t>–</a:t>
            </a: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 including validation across GEO constellation and LEO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sz="1800" b="0" dirty="0" smtClean="0">
                <a:solidFill>
                  <a:schemeClr val="tx1"/>
                </a:solidFill>
                <a:latin typeface="+mn-lt"/>
              </a:rPr>
              <a:t>Strategy for inter-calibration of SWIR spectrometers (CO2, CH4, </a:t>
            </a:r>
            <a:r>
              <a:rPr lang="en-DE" altLang="ja-JP" sz="1800" b="0" dirty="0" smtClean="0">
                <a:solidFill>
                  <a:schemeClr val="tx1"/>
                </a:solidFill>
                <a:latin typeface="+mn-lt"/>
              </a:rPr>
              <a:t>…</a:t>
            </a:r>
            <a:r>
              <a:rPr lang="en-GB" altLang="ja-JP" sz="18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360363" indent="-184150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GB" altLang="ja-JP" sz="1800" b="0" dirty="0" smtClean="0">
                <a:solidFill>
                  <a:schemeClr val="tx1"/>
                </a:solidFill>
                <a:latin typeface="+mn-lt"/>
              </a:rPr>
              <a:t>Invite presentations from CMA</a:t>
            </a:r>
            <a:endParaRPr lang="en-US" altLang="ja-JP" sz="1800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79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GDWG</a:t>
            </a:r>
            <a:endParaRPr lang="en-GB" sz="4000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2615" y="935378"/>
            <a:ext cx="9463385" cy="5516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WED (</a:t>
            </a:r>
            <a:r>
              <a:rPr lang="en-GB" sz="2800" b="1" i="1" dirty="0">
                <a:solidFill>
                  <a:srgbClr val="C00000"/>
                </a:solidFill>
                <a:latin typeface="+mn-lt"/>
              </a:rPr>
              <a:t>day-3) ~ </a:t>
            </a: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THU (</a:t>
            </a:r>
            <a:r>
              <a:rPr lang="en-GB" sz="2800" b="1" i="1" dirty="0">
                <a:solidFill>
                  <a:srgbClr val="C00000"/>
                </a:solidFill>
                <a:latin typeface="+mn-lt"/>
              </a:rPr>
              <a:t>day-4</a:t>
            </a: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altLang="ko-KR" b="1" i="1" dirty="0" smtClean="0">
                <a:solidFill>
                  <a:srgbClr val="C00000"/>
                </a:solidFill>
                <a:latin typeface="+mn-lt"/>
              </a:rPr>
              <a:t>–</a:t>
            </a:r>
            <a:r>
              <a:rPr lang="en-GB" altLang="zh-CN" sz="2600" b="1" i="1" dirty="0" smtClean="0">
                <a:solidFill>
                  <a:srgbClr val="3333FF"/>
                </a:solidFill>
                <a:latin typeface="+mn-lt"/>
              </a:rPr>
              <a:t>A.K</a:t>
            </a:r>
            <a:r>
              <a:rPr lang="en-GB" altLang="zh-CN" sz="2600" b="1" i="1" dirty="0">
                <a:solidFill>
                  <a:srgbClr val="3333FF"/>
                </a:solidFill>
                <a:latin typeface="+mn-lt"/>
              </a:rPr>
              <a:t>. </a:t>
            </a:r>
            <a:r>
              <a:rPr lang="en-GB" altLang="zh-CN" sz="2600" b="1" i="1" dirty="0" err="1">
                <a:solidFill>
                  <a:srgbClr val="3333FF"/>
                </a:solidFill>
                <a:latin typeface="+mn-lt"/>
              </a:rPr>
              <a:t>Mitra</a:t>
            </a:r>
            <a:r>
              <a:rPr lang="en-GB" altLang="zh-CN" sz="2600" b="1" i="1" dirty="0">
                <a:solidFill>
                  <a:srgbClr val="3333FF"/>
                </a:solidFill>
                <a:latin typeface="+mn-lt"/>
              </a:rPr>
              <a:t>/Peter </a:t>
            </a:r>
            <a:r>
              <a:rPr lang="en-GB" altLang="zh-CN" sz="2600" b="1" i="1" dirty="0" err="1">
                <a:solidFill>
                  <a:srgbClr val="3333FF"/>
                </a:solidFill>
                <a:latin typeface="+mn-lt"/>
              </a:rPr>
              <a:t>Miu</a:t>
            </a:r>
            <a:r>
              <a:rPr lang="en-GB" altLang="zh-CN" sz="2600" b="1" i="1" dirty="0">
                <a:solidFill>
                  <a:srgbClr val="3333FF"/>
                </a:solidFill>
                <a:latin typeface="+mn-lt"/>
              </a:rPr>
              <a:t> </a:t>
            </a:r>
            <a:endParaRPr lang="ko-KR" altLang="en-US" sz="2600" b="1" i="1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1607385"/>
            <a:ext cx="92917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GDWG Baseline Reviews – actions, website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, products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metadata/structures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GSICS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Collaboration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Servers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Configuration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services, and mirroring (CMA, EUMETSAT, ISRO, NOAA)</a:t>
            </a: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PICS/SNO data extraction function</a:t>
            </a:r>
          </a:p>
          <a:p>
            <a:pPr marL="919163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Dissemination</a:t>
            </a:r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How EUMETSAT’s pathfinder activities would benefit GSICS (EUMETSAT)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Visualization of GSICS Products</a:t>
            </a:r>
          </a:p>
          <a:p>
            <a:pPr marL="895350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Updating progress of GSICS Plotting Tool (EUMETSAT)</a:t>
            </a:r>
          </a:p>
          <a:p>
            <a:pPr marL="895350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Implementation on GSICS Product Catalog (NOAA)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ESA’s activities relevant to GDWG activities =&gt; ESA to check</a:t>
            </a:r>
          </a:p>
          <a:p>
            <a:pPr marL="901700" indent="-26987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E.g., data center, websites, metadata conventions for ESA’s products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Use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GitHub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for GSICS developments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Event logging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Action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tracking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(NOAA)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Access for GSICS on Clouds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(NOAA)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GSICS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websites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(Wiki, WMO GSICS Portal)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Instrument </a:t>
            </a:r>
            <a:r>
              <a:rPr lang="en-US" altLang="ja-JP" sz="1600" b="0" dirty="0">
                <a:solidFill>
                  <a:srgbClr val="3333FF"/>
                </a:solidFill>
                <a:latin typeface="+mn-lt"/>
              </a:rPr>
              <a:t>Performance </a:t>
            </a:r>
            <a:r>
              <a:rPr lang="en-US" altLang="ja-JP" sz="1600" b="0" dirty="0" smtClean="0">
                <a:solidFill>
                  <a:srgbClr val="3333FF"/>
                </a:solidFill>
                <a:latin typeface="+mn-lt"/>
              </a:rPr>
              <a:t>Monitoring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 system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493825" cy="5597236"/>
          </a:xfrm>
        </p:spPr>
        <p:txBody>
          <a:bodyPr/>
          <a:lstStyle/>
          <a:p>
            <a:pPr marL="0" indent="0"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+mn-lt"/>
              </a:rPr>
              <a:t>FRI (day-5) – </a:t>
            </a:r>
            <a:r>
              <a:rPr lang="en-GB" altLang="ko-KR" sz="2400" b="1" i="1" dirty="0" smtClean="0">
                <a:solidFill>
                  <a:srgbClr val="3333FF"/>
                </a:solidFill>
                <a:latin typeface="+mn-lt"/>
              </a:rPr>
              <a:t>AM: GCC, PM: GRWG Chair/Vice-Chair</a:t>
            </a:r>
            <a:endParaRPr lang="en-GB" sz="2400" dirty="0" smtClean="0">
              <a:solidFill>
                <a:schemeClr val="accent3"/>
              </a:solidFill>
              <a:latin typeface="+mn-lt"/>
            </a:endParaRPr>
          </a:p>
          <a:p>
            <a:r>
              <a:rPr lang="en-GB" altLang="ja-JP" sz="2400" dirty="0" smtClean="0">
                <a:latin typeface="+mn-lt"/>
              </a:rPr>
              <a:t>Cross-cutting issues</a:t>
            </a:r>
          </a:p>
          <a:p>
            <a:r>
              <a:rPr lang="en-US" altLang="ja-JP" sz="2400" dirty="0" smtClean="0">
                <a:latin typeface="+mn-lt"/>
              </a:rPr>
              <a:t>Reporting </a:t>
            </a:r>
            <a:r>
              <a:rPr lang="en-US" altLang="ja-JP" sz="2400" dirty="0">
                <a:latin typeface="+mn-lt"/>
              </a:rPr>
              <a:t>Outcomes &amp; Planning Future </a:t>
            </a:r>
            <a:r>
              <a:rPr lang="en-US" altLang="ja-JP" sz="2400" dirty="0" smtClean="0">
                <a:latin typeface="+mn-lt"/>
              </a:rPr>
              <a:t>Meetings</a:t>
            </a: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GRWG/GDWG/GCC</a:t>
            </a: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GSICS </a:t>
            </a:r>
            <a:r>
              <a:rPr lang="en-US" altLang="ja-JP" sz="2000" dirty="0">
                <a:latin typeface="+mn-lt"/>
              </a:rPr>
              <a:t>Quarterly </a:t>
            </a:r>
            <a:r>
              <a:rPr lang="en-US" altLang="ja-JP" sz="2000" dirty="0" smtClean="0">
                <a:latin typeface="+mn-lt"/>
              </a:rPr>
              <a:t>– towards </a:t>
            </a:r>
            <a:r>
              <a:rPr lang="en-US" altLang="ja-JP" sz="2000" dirty="0">
                <a:latin typeface="+mn-lt"/>
              </a:rPr>
              <a:t>collaboration with contemporary journals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+mn-lt"/>
              </a:rPr>
              <a:t>Membership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latin typeface="+mn-lt"/>
              </a:rPr>
              <a:t>Upcoming Special Issues</a:t>
            </a:r>
            <a:endParaRPr lang="en-US" altLang="ja-JP" sz="1800" dirty="0" smtClean="0">
              <a:latin typeface="+mn-lt"/>
            </a:endParaRPr>
          </a:p>
          <a:p>
            <a:pPr marL="631825" lvl="1" indent="-268288"/>
            <a:r>
              <a:rPr lang="en-US" altLang="ja-JP" sz="2000" dirty="0" smtClean="0">
                <a:latin typeface="+mn-lt"/>
              </a:rPr>
              <a:t>Planning </a:t>
            </a:r>
            <a:r>
              <a:rPr lang="en-US" altLang="ja-JP" sz="2000" dirty="0">
                <a:latin typeface="+mn-lt"/>
              </a:rPr>
              <a:t>Web </a:t>
            </a:r>
            <a:r>
              <a:rPr lang="en-US" altLang="ja-JP" sz="2000" dirty="0" smtClean="0">
                <a:latin typeface="+mn-lt"/>
              </a:rPr>
              <a:t>Meetings and </a:t>
            </a:r>
            <a:r>
              <a:rPr lang="en-US" altLang="ja-JP" sz="2000" dirty="0">
                <a:latin typeface="+mn-lt"/>
              </a:rPr>
              <a:t>Face-to-Face </a:t>
            </a:r>
            <a:r>
              <a:rPr lang="en-US" altLang="ja-JP" sz="2000" dirty="0" smtClean="0">
                <a:latin typeface="+mn-lt"/>
              </a:rPr>
              <a:t>Meetings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Annual Meeting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Joint Meeting with observer/associate member (e.g. CEOS/WGCV) </a:t>
            </a:r>
          </a:p>
          <a:p>
            <a:pPr marL="806450" lvl="1" indent="-268288"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+mn-lt"/>
              </a:rPr>
              <a:t>Users Workshop </a:t>
            </a:r>
            <a:r>
              <a:rPr lang="en-DE" altLang="ja-JP" sz="1800" dirty="0" smtClean="0">
                <a:latin typeface="+mn-lt"/>
              </a:rPr>
              <a:t>–</a:t>
            </a:r>
            <a:r>
              <a:rPr lang="en-US" altLang="ja-JP" sz="1800" dirty="0" smtClean="0">
                <a:latin typeface="+mn-lt"/>
              </a:rPr>
              <a:t> </a:t>
            </a:r>
            <a:endParaRPr lang="en-US" altLang="ja-JP" sz="1800" dirty="0" smtClean="0">
              <a:latin typeface="+mn-lt"/>
            </a:endParaRPr>
          </a:p>
          <a:p>
            <a:pPr marL="901700" lvl="2" indent="-188913"/>
            <a:r>
              <a:rPr lang="en-US" altLang="ja-JP" sz="1600" dirty="0" smtClean="0"/>
              <a:t>Outcome of 2019 Users Workshop </a:t>
            </a:r>
            <a:r>
              <a:rPr lang="en-US" altLang="ja-JP" sz="1500" dirty="0" smtClean="0">
                <a:latin typeface="+mn-lt"/>
              </a:rPr>
              <a:t>at ITSC </a:t>
            </a:r>
            <a:r>
              <a:rPr lang="en-US" altLang="ja-JP" sz="1500" dirty="0" smtClean="0">
                <a:latin typeface="+mn-lt"/>
              </a:rPr>
              <a:t>Conference </a:t>
            </a:r>
            <a:r>
              <a:rPr lang="en-US" altLang="ja-JP" sz="1500" dirty="0" smtClean="0">
                <a:latin typeface="+mn-lt"/>
              </a:rPr>
              <a:t>2019</a:t>
            </a:r>
          </a:p>
          <a:p>
            <a:pPr marL="901700" lvl="2" indent="-188913"/>
            <a:r>
              <a:rPr lang="en-US" altLang="ja-JP" sz="1500" dirty="0" smtClean="0">
                <a:latin typeface="+mn-lt"/>
              </a:rPr>
              <a:t>Planning future User Workshops</a:t>
            </a:r>
          </a:p>
          <a:p>
            <a:pPr marL="501650" lvl="1" indent="-188913"/>
            <a:r>
              <a:rPr lang="en-GB" sz="2000" dirty="0">
                <a:solidFill>
                  <a:srgbClr val="FF0000"/>
                </a:solidFill>
              </a:rPr>
              <a:t>Adoption of </a:t>
            </a:r>
            <a:r>
              <a:rPr lang="en-GB" sz="2000" dirty="0" smtClean="0">
                <a:solidFill>
                  <a:srgbClr val="FF0000"/>
                </a:solidFill>
              </a:rPr>
              <a:t>GSICS vocabulary (e.g. based on FIDUCEO, &amp; other standards)</a:t>
            </a:r>
            <a:endParaRPr lang="en-GB" sz="2000" dirty="0">
              <a:solidFill>
                <a:srgbClr val="FF0000"/>
              </a:solidFill>
            </a:endParaRPr>
          </a:p>
          <a:p>
            <a:pPr marL="501650" lvl="1" indent="-188913"/>
            <a:endParaRPr lang="en-US" altLang="ja-JP" sz="19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1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latin typeface="+mn-lt"/>
              </a:rPr>
              <a:t>Online Meeting Agenda / Minutes</a:t>
            </a:r>
            <a:endParaRPr lang="ko-KR" altLang="en-US" sz="3600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05" y="1301762"/>
            <a:ext cx="9385314" cy="48354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68288" indent="-268288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Detailed agenda and meeting minutes will be prepared on </a:t>
            </a:r>
            <a:r>
              <a:rPr lang="en-GB" altLang="ja-JP" sz="2400" b="0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ZoHo</a:t>
            </a:r>
            <a:r>
              <a:rPr lang="en-GB" altLang="ja-JP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 </a:t>
            </a:r>
            <a:r>
              <a:rPr lang="en-GB" altLang="ja-JP" sz="24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Sheet (similar to Google spreadsheet</a:t>
            </a:r>
            <a:r>
              <a:rPr lang="en-GB" altLang="ja-JP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 </a:t>
            </a:r>
            <a:endParaRPr lang="en-GB" sz="2400" b="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Exported </a:t>
            </a:r>
            <a:r>
              <a:rPr lang="en-IE" altLang="ja-JP" sz="20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as HTML and embedded into GSICS </a:t>
            </a: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Wiki (with hyperlinks to presentations) </a:t>
            </a:r>
          </a:p>
          <a:p>
            <a:pPr marL="628650">
              <a:spcBef>
                <a:spcPts val="450"/>
              </a:spcBef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http</a:t>
            </a:r>
            <a:r>
              <a:rPr lang="en-IE" altLang="ja-JP" sz="2000" b="0" dirty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://</a:t>
            </a:r>
            <a:r>
              <a:rPr lang="en-IE" altLang="ja-JP" sz="2000" b="0" dirty="0" smtClean="0">
                <a:solidFill>
                  <a:schemeClr val="tx1"/>
                </a:solidFill>
                <a:latin typeface="+mn-lt"/>
                <a:cs typeface="Arial" pitchFamily="34" charset="0"/>
                <a:hlinkClick r:id="rId3"/>
              </a:rPr>
              <a:t>gsics.atmos.umd.edu/bin/view/Development/AnnualMeeting2020</a:t>
            </a: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Anyone can access, but need invitations to edit – GDWG Chair to do this</a:t>
            </a:r>
          </a:p>
          <a:p>
            <a:pPr marL="628650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628650" algn="l"/>
                <a:tab pos="80327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Example for 2018 Meeting: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4"/>
              </a:rPr>
              <a:t> Agenda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/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5"/>
              </a:rPr>
              <a:t>Minutes</a:t>
            </a:r>
            <a:endParaRPr lang="en-GB" sz="2000" b="0" dirty="0" smtClean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268288" indent="-268288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Minutes will be updated during the meeting period of time</a:t>
            </a:r>
          </a:p>
          <a:p>
            <a:pPr marL="628650" lvl="1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ja-JP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By volunteer minutes takers and all presenters</a:t>
            </a:r>
          </a:p>
          <a:p>
            <a:pPr marL="628650" lvl="1" indent="-268288">
              <a:spcBef>
                <a:spcPts val="450"/>
              </a:spcBef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New actions will be reviewed on Day-5 morning, and uploaded on </a:t>
            </a:r>
            <a:r>
              <a:rPr lang="en-GB" sz="2000" b="0" dirty="0" smtClean="0">
                <a:solidFill>
                  <a:srgbClr val="000000"/>
                </a:solidFill>
                <a:latin typeface="+mn-lt"/>
                <a:cs typeface="Arial" pitchFamily="34" charset="0"/>
                <a:hlinkClick r:id="rId6"/>
              </a:rPr>
              <a:t>GCC Action Tracking Page</a:t>
            </a:r>
            <a:endParaRPr lang="en-GB" altLang="ko-KR" sz="2400" dirty="0" smtClean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84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113948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Calibri" pitchFamily="32" charset="0"/>
              </a:rPr>
              <a:t>2</a:t>
            </a:r>
            <a:r>
              <a:rPr lang="en-GB" sz="3200" baseline="30000" dirty="0" smtClean="0">
                <a:solidFill>
                  <a:srgbClr val="000000"/>
                </a:solidFill>
                <a:latin typeface="Calibri" pitchFamily="32" charset="0"/>
              </a:rPr>
              <a:t>nd</a:t>
            </a:r>
            <a:r>
              <a:rPr lang="en-GB" sz="3200" dirty="0" smtClean="0">
                <a:solidFill>
                  <a:srgbClr val="000000"/>
                </a:solidFill>
                <a:latin typeface="Calibri" pitchFamily="32" charset="0"/>
              </a:rPr>
              <a:t> preparatory meeting needed?</a:t>
            </a:r>
          </a:p>
          <a:p>
            <a:pPr marL="914400" lvl="1" indent="-4572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The group agreed there is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a special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need for the 2</a:t>
            </a:r>
            <a:r>
              <a:rPr lang="en-GB" sz="2400" b="0" baseline="30000" dirty="0" smtClean="0">
                <a:solidFill>
                  <a:srgbClr val="000000"/>
                </a:solidFill>
                <a:latin typeface="Calibri" pitchFamily="32" charset="0"/>
              </a:rPr>
              <a:t>nd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 meeting at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present </a:t>
            </a:r>
            <a:r>
              <a:rPr lang="en-DE" sz="2400" b="0" dirty="0" smtClean="0">
                <a:solidFill>
                  <a:srgbClr val="000000"/>
                </a:solidFill>
                <a:latin typeface="Calibri" pitchFamily="32" charset="0"/>
              </a:rPr>
              <a:t>–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 e.g. </a:t>
            </a:r>
            <a:r>
              <a:rPr lang="en-GB" sz="2400" b="0" smtClean="0">
                <a:solidFill>
                  <a:srgbClr val="000000"/>
                </a:solidFill>
                <a:latin typeface="Calibri" pitchFamily="32" charset="0"/>
              </a:rPr>
              <a:t>in January 2020</a:t>
            </a: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1371600" lvl="2" indent="-4572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Maybe separate for GDWG</a:t>
            </a: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914400" lvl="1" indent="-457200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Session Chairs will coordinate the details of each session.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latin typeface="+mn-lt"/>
              </a:rPr>
              <a:t>Any </a:t>
            </a:r>
            <a:r>
              <a:rPr lang="en-US" altLang="ko-KR" sz="4000" dirty="0">
                <a:latin typeface="+mn-lt"/>
              </a:rPr>
              <a:t>O</a:t>
            </a:r>
            <a:r>
              <a:rPr lang="en-US" altLang="ko-KR" sz="4000" dirty="0" smtClean="0">
                <a:latin typeface="+mn-lt"/>
              </a:rPr>
              <a:t>ther Business?</a:t>
            </a:r>
            <a:endParaRPr lang="ko-KR" altLang="en-US" sz="4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latin typeface="+mn-lt"/>
              </a:rPr>
              <a:t>Today’s Agenda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51" y="1034478"/>
            <a:ext cx="9697733" cy="5497898"/>
          </a:xfrm>
        </p:spPr>
        <p:txBody>
          <a:bodyPr/>
          <a:lstStyle/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ko-KR" altLang="ko-KR" sz="2000" dirty="0" smtClean="0">
                <a:latin typeface="+mn-lt"/>
              </a:rPr>
              <a:t>Planning</a:t>
            </a:r>
            <a:r>
              <a:rPr lang="en-US" altLang="ko-KR" sz="2000" dirty="0" smtClean="0">
                <a:latin typeface="+mn-lt"/>
              </a:rPr>
              <a:t> Annual </a:t>
            </a:r>
            <a:r>
              <a:rPr lang="en-US" altLang="ko-KR" sz="2000" dirty="0">
                <a:latin typeface="+mn-lt"/>
              </a:rPr>
              <a:t>Meeting </a:t>
            </a:r>
            <a:r>
              <a:rPr lang="en-US" altLang="ko-KR" sz="2000" dirty="0" smtClean="0">
                <a:latin typeface="+mn-lt"/>
              </a:rPr>
              <a:t>Agenda – </a:t>
            </a:r>
            <a:r>
              <a:rPr lang="en-US" altLang="ko-KR" sz="2000" dirty="0">
                <a:latin typeface="+mn-lt"/>
              </a:rPr>
              <a:t>GRWG/GDWG </a:t>
            </a:r>
            <a:r>
              <a:rPr lang="en-US" altLang="ko-KR" sz="2000" dirty="0" smtClean="0">
                <a:latin typeface="+mn-lt"/>
              </a:rPr>
              <a:t>Chairs + GCC</a:t>
            </a:r>
            <a:endParaRPr lang="ko-KR" altLang="ko-KR" sz="20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Outline </a:t>
            </a:r>
            <a:r>
              <a:rPr lang="en-US" altLang="ko-KR" sz="1800" dirty="0" smtClean="0">
                <a:latin typeface="+mn-lt"/>
              </a:rPr>
              <a:t>of A</a:t>
            </a:r>
            <a:r>
              <a:rPr lang="ko-KR" altLang="ko-KR" sz="1800" dirty="0" smtClean="0">
                <a:latin typeface="+mn-lt"/>
              </a:rPr>
              <a:t>genda</a:t>
            </a:r>
            <a:endParaRPr lang="ko-KR" altLang="ko-KR" sz="18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Mini </a:t>
            </a:r>
            <a:r>
              <a:rPr lang="ko-KR" altLang="ko-KR" sz="1800" dirty="0" smtClean="0">
                <a:latin typeface="+mn-lt"/>
              </a:rPr>
              <a:t>Conference</a:t>
            </a:r>
            <a:endParaRPr lang="en-US" altLang="ko-KR" sz="1800" dirty="0" smtClean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>
                <a:latin typeface="+mn-lt"/>
              </a:rPr>
              <a:t>Topics for </a:t>
            </a:r>
            <a:r>
              <a:rPr lang="en-US" altLang="ko-KR" sz="1800" dirty="0" smtClean="0">
                <a:latin typeface="+mn-lt"/>
              </a:rPr>
              <a:t>Plenary/GRWG/GDWG Sessions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>
                <a:latin typeface="+mn-lt"/>
              </a:rPr>
              <a:t>Online Meeting Agenda / Minutes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AOB</a:t>
            </a:r>
            <a:endParaRPr lang="ko-KR" altLang="ko-KR" sz="1800" dirty="0">
              <a:latin typeface="+mn-lt"/>
            </a:endParaRP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en-US" altLang="ko-KR" sz="2000" dirty="0">
                <a:latin typeface="+mn-lt"/>
              </a:rPr>
              <a:t>Annual GSICS Calibration Report for {Agency</a:t>
            </a:r>
            <a:r>
              <a:rPr lang="en-US" altLang="ko-KR" sz="2000" dirty="0" smtClean="0">
                <a:latin typeface="+mn-lt"/>
              </a:rPr>
              <a:t>} – Masaya Takahashi (JMA) =&gt; Canceled due to time constraints. To be discussed via </a:t>
            </a:r>
            <a:r>
              <a:rPr lang="en-US" altLang="ko-KR" sz="2000" dirty="0" err="1" smtClean="0">
                <a:latin typeface="+mn-lt"/>
              </a:rPr>
              <a:t>gsics</a:t>
            </a:r>
            <a:r>
              <a:rPr lang="en-US" altLang="ko-KR" sz="2000" dirty="0" smtClean="0">
                <a:latin typeface="+mn-lt"/>
              </a:rPr>
              <a:t>-dev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ko-KR" altLang="ko-KR" sz="2000" dirty="0" smtClean="0">
                <a:latin typeface="+mn-lt"/>
              </a:rPr>
              <a:t>Logistics</a:t>
            </a:r>
            <a:r>
              <a:rPr lang="en-US" altLang="ko-KR" sz="2000" dirty="0" smtClean="0">
                <a:latin typeface="+mn-lt"/>
              </a:rPr>
              <a:t> – </a:t>
            </a:r>
            <a:r>
              <a:rPr lang="en-US" altLang="ko-KR" sz="2000" dirty="0" err="1" smtClean="0">
                <a:latin typeface="+mn-lt"/>
              </a:rPr>
              <a:t>Dohyeong</a:t>
            </a:r>
            <a:r>
              <a:rPr lang="en-US" altLang="ko-KR" sz="2000" dirty="0" smtClean="0">
                <a:latin typeface="+mn-lt"/>
              </a:rPr>
              <a:t> Kim</a:t>
            </a:r>
            <a:r>
              <a:rPr lang="en-US" altLang="zh-CN" dirty="0" smtClean="0"/>
              <a:t> </a:t>
            </a:r>
            <a:r>
              <a:rPr lang="en-US" altLang="ko-KR" sz="2000" dirty="0" smtClean="0">
                <a:latin typeface="+mn-lt"/>
              </a:rPr>
              <a:t>(KMA</a:t>
            </a:r>
            <a:r>
              <a:rPr lang="en-US" altLang="ko-KR" sz="1800" dirty="0" smtClean="0">
                <a:latin typeface="+mn-lt"/>
              </a:rPr>
              <a:t>)</a:t>
            </a:r>
            <a:endParaRPr lang="ko-KR" altLang="ko-KR" sz="1800" dirty="0" smtClean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Venue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 smtClean="0">
                <a:latin typeface="+mn-lt"/>
              </a:rPr>
              <a:t>Lunches</a:t>
            </a:r>
            <a:r>
              <a:rPr lang="en-US" altLang="ko-KR" sz="1800" dirty="0" smtClean="0">
                <a:latin typeface="+mn-lt"/>
              </a:rPr>
              <a:t>, </a:t>
            </a:r>
            <a:r>
              <a:rPr lang="ko-KR" altLang="ko-KR" sz="1800" dirty="0" smtClean="0">
                <a:latin typeface="+mn-lt"/>
              </a:rPr>
              <a:t>Group </a:t>
            </a:r>
            <a:r>
              <a:rPr lang="ko-KR" altLang="ko-KR" sz="1800" dirty="0">
                <a:latin typeface="+mn-lt"/>
              </a:rPr>
              <a:t>Dinner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Registration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Recommended Hotel</a:t>
            </a: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Transport </a:t>
            </a:r>
            <a:r>
              <a:rPr lang="en-US" altLang="ko-KR" sz="1800" dirty="0" smtClean="0">
                <a:latin typeface="+mn-lt"/>
              </a:rPr>
              <a:t>O</a:t>
            </a:r>
            <a:r>
              <a:rPr lang="ko-KR" altLang="ko-KR" sz="1800" dirty="0" smtClean="0">
                <a:latin typeface="+mn-lt"/>
              </a:rPr>
              <a:t>ptions</a:t>
            </a:r>
            <a:endParaRPr lang="ko-KR" altLang="ko-KR" sz="1800" dirty="0">
              <a:latin typeface="+mn-lt"/>
            </a:endParaRPr>
          </a:p>
          <a:p>
            <a:pPr lvl="1" fontAlgn="ctr">
              <a:lnSpc>
                <a:spcPct val="120000"/>
              </a:lnSpc>
              <a:spcBef>
                <a:spcPts val="0"/>
              </a:spcBef>
            </a:pPr>
            <a:r>
              <a:rPr lang="ko-KR" altLang="ko-KR" sz="1800" dirty="0">
                <a:latin typeface="+mn-lt"/>
              </a:rPr>
              <a:t>Remote </a:t>
            </a:r>
            <a:r>
              <a:rPr lang="en-US" altLang="ko-KR" sz="1800" dirty="0" smtClean="0">
                <a:latin typeface="+mn-lt"/>
              </a:rPr>
              <a:t>A</a:t>
            </a:r>
            <a:r>
              <a:rPr lang="ko-KR" altLang="ko-KR" sz="1800" dirty="0" smtClean="0">
                <a:latin typeface="+mn-lt"/>
              </a:rPr>
              <a:t>ccess</a:t>
            </a:r>
            <a:endParaRPr lang="ko-KR" altLang="ko-KR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sz="3600" dirty="0" smtClean="0">
                <a:latin typeface="+mn-lt"/>
              </a:rPr>
              <a:t>Outlook of 2020 Annual Meeting Agenda</a:t>
            </a:r>
            <a:endParaRPr lang="en-GB" sz="3600" dirty="0">
              <a:latin typeface="+mn-lt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4231"/>
              </p:ext>
            </p:extLst>
          </p:nvPr>
        </p:nvGraphicFramePr>
        <p:xfrm>
          <a:off x="157018" y="1068943"/>
          <a:ext cx="9748981" cy="548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35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9625">
                <a:tc>
                  <a:txBody>
                    <a:bodyPr/>
                    <a:lstStyle/>
                    <a:p>
                      <a:pPr algn="l" latinLnBrk="1"/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Monday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(16 </a:t>
                      </a:r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Tuesday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(17 </a:t>
                      </a:r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Wednesday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(18</a:t>
                      </a:r>
                      <a:r>
                        <a:rPr lang="en-US" altLang="ko-KR" sz="1800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ko-KR" sz="1800" baseline="0" dirty="0" smtClean="0">
                          <a:latin typeface="+mn-lt"/>
                          <a:cs typeface="Arial" pitchFamily="34" charset="0"/>
                        </a:rPr>
                        <a:t>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Thursday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(19 </a:t>
                      </a:r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Friday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(20 </a:t>
                      </a:r>
                      <a:r>
                        <a:rPr lang="en-US" altLang="ko-KR" sz="1800" dirty="0" smtClean="0">
                          <a:latin typeface="+mn-lt"/>
                          <a:cs typeface="Arial" pitchFamily="34" charset="0"/>
                        </a:rPr>
                        <a:t>Mar)</a:t>
                      </a:r>
                      <a:endParaRPr lang="ko-KR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78"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2400" b="1" dirty="0" smtClean="0">
                          <a:latin typeface="+mn-lt"/>
                          <a:cs typeface="Arial" pitchFamily="34" charset="0"/>
                        </a:rPr>
                        <a:t>AM</a:t>
                      </a:r>
                      <a:endParaRPr lang="ko-KR" altLang="en-US" sz="2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“Mini Conference” </a:t>
                      </a:r>
                    </a:p>
                    <a:p>
                      <a:pPr latinLnBrk="1"/>
                      <a:r>
                        <a:rPr lang="en-IE" altLang="ko-KR" sz="1600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Dohy</a:t>
                      </a:r>
                      <a:r>
                        <a:rPr lang="en-IE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Kim</a:t>
                      </a:r>
                      <a:endParaRPr lang="en-IE" altLang="ko-KR" sz="1600" baseline="0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latinLnBrk="1"/>
                      <a:endParaRPr lang="en-IE" altLang="ko-KR" sz="1600" baseline="0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 rowSpan="3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u="none" dirty="0" smtClean="0">
                          <a:latin typeface="+mn-lt"/>
                          <a:cs typeface="Arial" pitchFamily="34" charset="0"/>
                        </a:rPr>
                        <a:t>Plenary: WG +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b="0" i="0" u="none" dirty="0" smtClean="0">
                          <a:latin typeface="+mn-lt"/>
                          <a:cs typeface="Arial" pitchFamily="34" charset="0"/>
                        </a:rPr>
                        <a:t>Subgroup Reports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b="0" i="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Fangfang</a:t>
                      </a:r>
                      <a:r>
                        <a:rPr lang="en-IE" altLang="ko-KR" sz="1600" b="0" i="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Yu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VIS/NIR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(Lunar)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Tom Stone</a:t>
                      </a:r>
                      <a:endParaRPr lang="en-IE" altLang="ko-KR" sz="16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strike="sngStrik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Masaya Takahashi</a:t>
                      </a:r>
                      <a:endParaRPr lang="en-IE" altLang="ko-KR" sz="1600" strike="sngStrike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Likun</a:t>
                      </a: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Wang/ Tim</a:t>
                      </a:r>
                      <a:r>
                        <a:rPr lang="en-IE" altLang="ko-KR" sz="1600" u="none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IE" altLang="ko-KR" sz="1600" u="none" baseline="0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IE" altLang="ko-KR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A.K. </a:t>
                      </a:r>
                      <a:r>
                        <a:rPr lang="en-GB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/Peter </a:t>
                      </a:r>
                      <a:r>
                        <a:rPr lang="en-GB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Miu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en-IE" altLang="ko-KR" sz="2000" b="0" i="0" dirty="0" smtClean="0">
                          <a:latin typeface="+mn-lt"/>
                          <a:cs typeface="Arial" pitchFamily="34" charset="0"/>
                        </a:rPr>
                        <a:t>Cross-cutting &amp; W</a:t>
                      </a: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rap-up 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GCC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UV-</a:t>
                      </a:r>
                      <a:r>
                        <a:rPr lang="en-US" altLang="zh-CN" sz="1600" dirty="0" smtClean="0"/>
                        <a:t>Reflective Solar Spectrometer</a:t>
                      </a:r>
                      <a:endParaRPr lang="en-IE" altLang="ko-KR" sz="16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Rose Munro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97672"/>
                  </a:ext>
                </a:extLst>
              </a:tr>
              <a:tr h="8966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MW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Ralph Ferrero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altLang="ko-KR" sz="16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6778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2400" b="1" dirty="0" smtClean="0">
                          <a:latin typeface="+mn-lt"/>
                          <a:cs typeface="Arial" pitchFamily="34" charset="0"/>
                        </a:rPr>
                        <a:t>PM</a:t>
                      </a:r>
                      <a:endParaRPr lang="ko-KR" altLang="en-US" sz="2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2000" i="0" u="none" dirty="0" smtClean="0">
                          <a:latin typeface="+mn-lt"/>
                          <a:cs typeface="Arial" pitchFamily="34" charset="0"/>
                        </a:rPr>
                        <a:t>Agency Reports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Scott</a:t>
                      </a:r>
                      <a:r>
                        <a:rPr lang="en-US" altLang="ko-KR" sz="1600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Hu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Plenary: </a:t>
                      </a:r>
                      <a:r>
                        <a:rPr lang="en-IE" altLang="ko-KR" sz="2000" i="0" dirty="0" smtClean="0">
                          <a:latin typeface="+mn-lt"/>
                          <a:cs typeface="Arial" pitchFamily="34" charset="0"/>
                        </a:rPr>
                        <a:t>Cross-cutting Topics</a:t>
                      </a:r>
                      <a:endParaRPr lang="en-IE" altLang="ko-KR" sz="2000" i="0" u="sng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GCC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VIS/NIR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Dave </a:t>
                      </a: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Doelling</a:t>
                      </a:r>
                      <a:endParaRPr lang="en-IE" altLang="ko-KR" sz="16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strike="sngStrik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Masaya</a:t>
                      </a:r>
                      <a:r>
                        <a:rPr lang="en-IE" altLang="ko-KR" sz="1600" u="none" strike="sngStrike" baseline="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Takahashi</a:t>
                      </a:r>
                      <a:endParaRPr lang="en-IE" altLang="ko-KR" sz="2000" strike="sngStrike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IR?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Likun</a:t>
                      </a: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 Wang / Tim </a:t>
                      </a:r>
                      <a:r>
                        <a:rPr lang="en-IE" altLang="ko-KR" sz="1600" u="none" dirty="0" err="1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Hewison</a:t>
                      </a:r>
                      <a:endParaRPr lang="en-IE" altLang="ko-KR" sz="16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GDWG</a:t>
                      </a:r>
                    </a:p>
                    <a:p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A.K. </a:t>
                      </a:r>
                      <a:r>
                        <a:rPr lang="en-GB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/Peter </a:t>
                      </a:r>
                      <a:r>
                        <a:rPr lang="en-GB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Miu</a:t>
                      </a:r>
                      <a:r>
                        <a:rPr lang="en-GB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Reporting Outcomes &amp; Planning Future Meetings</a:t>
                      </a:r>
                    </a:p>
                    <a:p>
                      <a:pPr latinLnBrk="1"/>
                      <a:r>
                        <a:rPr lang="en-IE" altLang="ko-KR" sz="1600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Scott Hu</a:t>
                      </a:r>
                      <a:endParaRPr lang="ko-KR" altLang="en-US" sz="1600" dirty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2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MW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Ralph Ferrero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UV</a:t>
                      </a:r>
                      <a:r>
                        <a:rPr lang="en-IE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Reflective Solar Spectrometer</a:t>
                      </a:r>
                      <a:r>
                        <a:rPr lang="en-IE" altLang="ko-KR" sz="2000" dirty="0" smtClean="0">
                          <a:latin typeface="+mn-lt"/>
                          <a:cs typeface="Arial" pitchFamily="34" charset="0"/>
                        </a:rPr>
                        <a:t>?</a:t>
                      </a:r>
                      <a:endParaRPr lang="en-IE" altLang="ko-KR" sz="2000" u="none" dirty="0" smtClean="0">
                        <a:solidFill>
                          <a:srgbClr val="C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1600" u="none" dirty="0" smtClean="0">
                          <a:solidFill>
                            <a:srgbClr val="C00000"/>
                          </a:solidFill>
                          <a:latin typeface="+mn-lt"/>
                          <a:cs typeface="Arial" pitchFamily="34" charset="0"/>
                        </a:rPr>
                        <a:t>Rose Munro</a:t>
                      </a:r>
                      <a:endParaRPr lang="ko-KR" altLang="en-US" sz="2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883080"/>
                  </a:ext>
                </a:extLst>
              </a:tr>
              <a:tr h="99923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ETC</a:t>
                      </a:r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+mn-lt"/>
                          <a:cs typeface="Arial" pitchFamily="34" charset="0"/>
                        </a:rPr>
                        <a:t>Ice Breaker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ko-KR" sz="2000" u="none" dirty="0" smtClean="0">
                          <a:latin typeface="+mn-lt"/>
                          <a:cs typeface="Arial" pitchFamily="34" charset="0"/>
                        </a:rPr>
                        <a:t>Working Groups’ Dinner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strike="sng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Lunch time (3</a:t>
                      </a:r>
                      <a:r>
                        <a:rPr lang="en-US" altLang="ko-KR" sz="1600" b="0" strike="sngStrike" baseline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0 min):</a:t>
                      </a:r>
                    </a:p>
                    <a:p>
                      <a:pPr algn="l" latinLnBrk="1"/>
                      <a:r>
                        <a:rPr lang="en-US" altLang="ko-KR" sz="1600" b="0" strike="sngStrike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Visit to KMA 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3333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075044" y="775857"/>
            <a:ext cx="260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Names in Red: Session Chairs</a:t>
            </a:r>
            <a:endParaRPr kumimoji="1" lang="ja-JP" altLang="en-US" sz="1600" b="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54529" y="1793512"/>
            <a:ext cx="1210447" cy="646331"/>
          </a:xfrm>
          <a:prstGeom prst="rect">
            <a:avLst/>
          </a:prstGeom>
          <a:solidFill>
            <a:srgbClr val="3333FF"/>
          </a:solidFill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en-IE" altLang="ja-JP" sz="1800" dirty="0">
                <a:latin typeface="+mn-lt"/>
              </a:rPr>
              <a:t>Start time </a:t>
            </a:r>
            <a:r>
              <a:rPr lang="en-IE" altLang="ja-JP" sz="1800" dirty="0" smtClean="0">
                <a:latin typeface="+mn-lt"/>
              </a:rPr>
              <a:t>08:30</a:t>
            </a:r>
            <a:endParaRPr lang="en-IE" altLang="ja-JP" sz="1800" dirty="0">
              <a:latin typeface="+mn-lt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56943" y="5645345"/>
            <a:ext cx="1144257" cy="646331"/>
          </a:xfrm>
          <a:prstGeom prst="rect">
            <a:avLst/>
          </a:prstGeom>
          <a:solidFill>
            <a:srgbClr val="3333FF"/>
          </a:solidFill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en-IE" altLang="ja-JP" sz="1800" dirty="0" smtClean="0">
                <a:latin typeface="+mn-lt"/>
              </a:rPr>
              <a:t>End </a:t>
            </a:r>
            <a:r>
              <a:rPr lang="en-IE" altLang="ja-JP" sz="1800" dirty="0">
                <a:latin typeface="+mn-lt"/>
              </a:rPr>
              <a:t>time </a:t>
            </a:r>
            <a:r>
              <a:rPr lang="en-IE" altLang="ja-JP" sz="1800" dirty="0" smtClean="0">
                <a:latin typeface="+mn-lt"/>
              </a:rPr>
              <a:t>16:00</a:t>
            </a:r>
            <a:endParaRPr lang="en-IE" altLang="ja-JP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4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Mini-Conference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75" y="904875"/>
            <a:ext cx="9239825" cy="5853816"/>
          </a:xfrm>
        </p:spPr>
        <p:txBody>
          <a:bodyPr/>
          <a:lstStyle/>
          <a:p>
            <a:pPr marL="0" lvl="1" indent="0">
              <a:buNone/>
            </a:pPr>
            <a:r>
              <a:rPr lang="en-GB" b="1" i="1" dirty="0" smtClean="0">
                <a:solidFill>
                  <a:srgbClr val="C00000"/>
                </a:solidFill>
                <a:latin typeface="+mn-lt"/>
              </a:rPr>
              <a:t>MON (day-1) AM –</a:t>
            </a:r>
            <a:r>
              <a:rPr lang="en-GB" b="1" i="1" dirty="0" smtClean="0">
                <a:solidFill>
                  <a:srgbClr val="3333FF"/>
                </a:solidFill>
                <a:latin typeface="+mn-lt"/>
              </a:rPr>
              <a:t> Chair: </a:t>
            </a:r>
            <a:r>
              <a:rPr lang="en-US" altLang="ko-KR" b="1" i="1" dirty="0" err="1" smtClean="0">
                <a:solidFill>
                  <a:srgbClr val="3333FF"/>
                </a:solidFill>
                <a:latin typeface="+mn-lt"/>
              </a:rPr>
              <a:t>Dohyeong</a:t>
            </a:r>
            <a:r>
              <a:rPr lang="en-US" altLang="ko-KR" b="1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altLang="ko-KR" b="1" i="1" dirty="0">
                <a:solidFill>
                  <a:srgbClr val="3333FF"/>
                </a:solidFill>
                <a:latin typeface="+mn-lt"/>
              </a:rPr>
              <a:t>Kim</a:t>
            </a:r>
            <a:r>
              <a:rPr lang="en-US" altLang="zh-CN" b="1" i="1" dirty="0">
                <a:solidFill>
                  <a:srgbClr val="3333FF"/>
                </a:solidFill>
                <a:latin typeface="+mn-lt"/>
              </a:rPr>
              <a:t> </a:t>
            </a:r>
            <a:endParaRPr lang="en-GB" b="1" i="1" dirty="0">
              <a:solidFill>
                <a:srgbClr val="3333FF"/>
              </a:solidFill>
              <a:latin typeface="+mn-lt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altLang="ko-KR" dirty="0" smtClean="0">
                <a:latin typeface="+mn-lt"/>
              </a:rPr>
              <a:t>Meeting participants/observers present </a:t>
            </a:r>
            <a:r>
              <a:rPr lang="en-US" altLang="ko-KR" dirty="0">
                <a:latin typeface="+mn-lt"/>
              </a:rPr>
              <a:t>their recent calibration </a:t>
            </a:r>
            <a:r>
              <a:rPr lang="en-US" altLang="ko-KR" dirty="0" smtClean="0">
                <a:latin typeface="+mn-lt"/>
              </a:rPr>
              <a:t>activities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Which </a:t>
            </a:r>
            <a:r>
              <a:rPr lang="en-US" altLang="ko-KR" dirty="0">
                <a:latin typeface="+mn-lt"/>
              </a:rPr>
              <a:t>may not be covered in the agenda of the main </a:t>
            </a:r>
            <a:r>
              <a:rPr lang="en-US" altLang="ko-KR" dirty="0" smtClean="0">
                <a:latin typeface="+mn-lt"/>
              </a:rPr>
              <a:t>meeting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But </a:t>
            </a:r>
            <a:r>
              <a:rPr lang="en-US" altLang="ko-KR" dirty="0">
                <a:latin typeface="+mn-lt"/>
              </a:rPr>
              <a:t>are nevertheless of interest to development of future inter-calibration </a:t>
            </a:r>
            <a:r>
              <a:rPr lang="en-US" altLang="ko-KR" dirty="0" smtClean="0">
                <a:latin typeface="+mn-lt"/>
              </a:rPr>
              <a:t>products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Good opportunity for local host to invite </a:t>
            </a:r>
            <a:r>
              <a:rPr lang="en-US" altLang="ko-KR" dirty="0" err="1" smtClean="0">
                <a:latin typeface="+mn-lt"/>
              </a:rPr>
              <a:t>cal</a:t>
            </a:r>
            <a:r>
              <a:rPr lang="en-US" altLang="ko-KR" dirty="0" smtClean="0">
                <a:latin typeface="+mn-lt"/>
              </a:rPr>
              <a:t>/</a:t>
            </a:r>
            <a:r>
              <a:rPr lang="en-US" altLang="ko-KR" dirty="0" err="1" smtClean="0">
                <a:latin typeface="+mn-lt"/>
              </a:rPr>
              <a:t>val</a:t>
            </a:r>
            <a:r>
              <a:rPr lang="en-US" altLang="ko-KR" dirty="0" smtClean="0">
                <a:latin typeface="+mn-lt"/>
              </a:rPr>
              <a:t> specialists who are not GSICS members</a:t>
            </a:r>
          </a:p>
          <a:p>
            <a:pPr marL="1200150" lvl="3" indent="-342900">
              <a:buFont typeface="Arial" panose="020B0604020202020204" pitchFamily="34" charset="0"/>
              <a:buChar char="–"/>
            </a:pPr>
            <a:r>
              <a:rPr lang="en-US" altLang="ko-KR" dirty="0" smtClean="0">
                <a:latin typeface="+mn-lt"/>
              </a:rPr>
              <a:t>E.g</a:t>
            </a:r>
            <a:r>
              <a:rPr lang="en-US" altLang="ko-KR" dirty="0">
                <a:latin typeface="+mn-lt"/>
              </a:rPr>
              <a:t>., </a:t>
            </a:r>
            <a:r>
              <a:rPr lang="en-US" altLang="ko-KR" dirty="0">
                <a:solidFill>
                  <a:prstClr val="black"/>
                </a:solidFill>
                <a:latin typeface="Calibri" pitchFamily="34" charset="0"/>
                <a:ea typeface="맑은 고딕"/>
                <a:cs typeface="Calibri" panose="020F0502020204030204" pitchFamily="34" charset="0"/>
              </a:rPr>
              <a:t>GK2A/AMI commissioning test and calibration activities</a:t>
            </a:r>
          </a:p>
          <a:p>
            <a:pPr marL="742950" lvl="2" indent="-342900">
              <a:buFont typeface="Arial" panose="020B0604020202020204" pitchFamily="34" charset="0"/>
              <a:buChar char="–"/>
            </a:pPr>
            <a:r>
              <a:rPr lang="en-US" altLang="zh-CN" dirty="0">
                <a:latin typeface="+mn-lt"/>
              </a:rPr>
              <a:t>Action from GSICS-EP-20, A.GRWG.20190516.2</a:t>
            </a:r>
            <a:endParaRPr lang="en-US" altLang="ko-KR" dirty="0">
              <a:latin typeface="+mn-lt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73460"/>
              </p:ext>
            </p:extLst>
          </p:nvPr>
        </p:nvGraphicFramePr>
        <p:xfrm>
          <a:off x="146054" y="5425984"/>
          <a:ext cx="9505946" cy="568452"/>
        </p:xfrm>
        <a:graphic>
          <a:graphicData uri="http://schemas.openxmlformats.org/drawingml/2006/table">
            <a:tbl>
              <a:tblPr/>
              <a:tblGrid>
                <a:gridCol w="1972892">
                  <a:extLst>
                    <a:ext uri="{9D8B030D-6E8A-4147-A177-3AD203B41FA5}">
                      <a16:colId xmlns:a16="http://schemas.microsoft.com/office/drawing/2014/main" val="3250093138"/>
                    </a:ext>
                  </a:extLst>
                </a:gridCol>
                <a:gridCol w="4869689">
                  <a:extLst>
                    <a:ext uri="{9D8B030D-6E8A-4147-A177-3AD203B41FA5}">
                      <a16:colId xmlns:a16="http://schemas.microsoft.com/office/drawing/2014/main" val="3028846552"/>
                    </a:ext>
                  </a:extLst>
                </a:gridCol>
                <a:gridCol w="1487518">
                  <a:extLst>
                    <a:ext uri="{9D8B030D-6E8A-4147-A177-3AD203B41FA5}">
                      <a16:colId xmlns:a16="http://schemas.microsoft.com/office/drawing/2014/main" val="354099858"/>
                    </a:ext>
                  </a:extLst>
                </a:gridCol>
                <a:gridCol w="1175847">
                  <a:extLst>
                    <a:ext uri="{9D8B030D-6E8A-4147-A177-3AD203B41FA5}">
                      <a16:colId xmlns:a16="http://schemas.microsoft.com/office/drawing/2014/main" val="1466096475"/>
                    </a:ext>
                  </a:extLst>
                </a:gridCol>
              </a:tblGrid>
              <a:tr h="540385">
                <a:tc>
                  <a:txBody>
                    <a:bodyPr/>
                    <a:lstStyle/>
                    <a:p>
                      <a:pPr marL="0" rtl="0" fontAlgn="t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A.GRWG.20190516.2</a:t>
                      </a:r>
                      <a:endParaRPr lang="en-US" sz="16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t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GRWG to organize the mini-conference on MW inter-calibration in 2020 GSICS annual meeting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t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GRWG+GDWG chair</a:t>
                      </a:r>
                      <a:endParaRPr lang="en-US" sz="16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t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March 2020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330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335" y="103094"/>
            <a:ext cx="6012701" cy="551022"/>
          </a:xfrm>
        </p:spPr>
        <p:txBody>
          <a:bodyPr/>
          <a:lstStyle/>
          <a:p>
            <a:pPr algn="l"/>
            <a:r>
              <a:rPr kumimoji="1" lang="en-US" altLang="ja-JP" sz="2400" dirty="0" smtClean="0">
                <a:latin typeface="+mj-lt"/>
              </a:rPr>
              <a:t>Mini Conference Agenda proposed by KMA</a:t>
            </a:r>
            <a:br>
              <a:rPr kumimoji="1" lang="en-US" altLang="ja-JP" sz="2400" dirty="0" smtClean="0">
                <a:latin typeface="+mj-lt"/>
              </a:rPr>
            </a:br>
            <a:r>
              <a:rPr kumimoji="1" lang="en-US" altLang="ja-JP" sz="2400" dirty="0" smtClean="0">
                <a:latin typeface="+mj-lt"/>
              </a:rPr>
              <a:t> </a:t>
            </a:r>
            <a:r>
              <a:rPr kumimoji="1" lang="en-US" altLang="ja-JP" sz="2000" dirty="0" smtClean="0">
                <a:latin typeface="+mj-lt"/>
              </a:rPr>
              <a:t>– starting point for discussion!</a:t>
            </a:r>
            <a:endParaRPr kumimoji="1" lang="ja-JP" altLang="en-US" sz="2000" dirty="0">
              <a:latin typeface="+mj-lt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66158"/>
              </p:ext>
            </p:extLst>
          </p:nvPr>
        </p:nvGraphicFramePr>
        <p:xfrm>
          <a:off x="553571" y="1751038"/>
          <a:ext cx="8602938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16 </a:t>
                      </a:r>
                      <a:r>
                        <a:rPr kumimoji="1" lang="en-US" altLang="ja-JP" baseline="0" dirty="0" smtClean="0"/>
                        <a:t>March </a:t>
                      </a:r>
                      <a:r>
                        <a:rPr kumimoji="1" lang="en-US" altLang="ja-JP" baseline="0" dirty="0" smtClean="0"/>
                        <a:t>2020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Presenter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08:30</a:t>
                      </a:r>
                      <a:r>
                        <a:rPr kumimoji="1" lang="en-US" altLang="ja-JP" baseline="0" dirty="0" smtClean="0"/>
                        <a:t> – 08:35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Welcome KMA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08:35</a:t>
                      </a:r>
                      <a:r>
                        <a:rPr kumimoji="1" lang="en-US" altLang="ja-JP" baseline="0" dirty="0" smtClean="0"/>
                        <a:t> – 08:45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Welcome and Introduction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GRWG</a:t>
                      </a:r>
                      <a:r>
                        <a:rPr kumimoji="1" lang="en-US" altLang="ja-JP" baseline="0" dirty="0" smtClean="0"/>
                        <a:t> Chair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08:45</a:t>
                      </a:r>
                      <a:r>
                        <a:rPr kumimoji="1" lang="en-US" altLang="ja-JP" baseline="0" dirty="0" smtClean="0"/>
                        <a:t> – 09:00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Logistics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09:00</a:t>
                      </a:r>
                      <a:r>
                        <a:rPr kumimoji="1" lang="en-US" altLang="ja-JP" baseline="0" dirty="0" smtClean="0"/>
                        <a:t> – 10:00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 space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Programme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10:00</a:t>
                      </a:r>
                      <a:r>
                        <a:rPr kumimoji="1" lang="en-US" altLang="ja-JP" baseline="0" dirty="0" smtClean="0"/>
                        <a:t> – 11:00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 Mission status (e.g. GK-2A)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KMA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11:00 – 11:30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Coffee Break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trike="sngStrike" baseline="0" dirty="0" smtClean="0"/>
                        <a:t>11:30 – 12:30</a:t>
                      </a:r>
                      <a:endParaRPr kumimoji="1" lang="ja-JP" alt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strike="sng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Mini-conference on MW inter-calibration</a:t>
                      </a:r>
                    </a:p>
                    <a:p>
                      <a:r>
                        <a:rPr kumimoji="1" lang="en-US" altLang="ja-JP" sz="1800" b="1" strike="sng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  <a:endParaRPr kumimoji="1" lang="ja-JP" altLang="en-US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CN" strike="sngStrike" dirty="0" smtClean="0"/>
                        <a:t>Ralph and </a:t>
                      </a:r>
                      <a:r>
                        <a:rPr kumimoji="1" lang="en-US" altLang="zh-CN" strike="sngStrike" dirty="0" err="1" smtClean="0"/>
                        <a:t>Qifeng</a:t>
                      </a:r>
                      <a:endParaRPr kumimoji="1" lang="ja-JP" alt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12:30 – 13:00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??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01486" y="823536"/>
            <a:ext cx="71263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Volunteers </a:t>
            </a:r>
            <a:r>
              <a:rPr lang="en-GB" altLang="ko-KR" sz="2000" b="0" dirty="0">
                <a:solidFill>
                  <a:srgbClr val="3333FF"/>
                </a:solidFill>
                <a:latin typeface="+mn-lt"/>
              </a:rPr>
              <a:t>and/or </a:t>
            </a: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invitations inside/outside KMA?</a:t>
            </a:r>
            <a:endParaRPr lang="en-GB" altLang="ko-KR" sz="2000" b="0" dirty="0">
              <a:solidFill>
                <a:srgbClr val="3333FF"/>
              </a:solidFill>
              <a:latin typeface="+mn-lt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ko-KR" sz="2000" b="0" dirty="0">
                <a:solidFill>
                  <a:srgbClr val="3333FF"/>
                </a:solidFill>
                <a:latin typeface="+mn-lt"/>
              </a:rPr>
              <a:t>Need full day</a:t>
            </a:r>
            <a:r>
              <a:rPr lang="en-GB" altLang="ko-KR" sz="2000" b="0" dirty="0" smtClean="0">
                <a:solidFill>
                  <a:srgbClr val="3333FF"/>
                </a:solidFill>
                <a:latin typeface="+mn-lt"/>
              </a:rPr>
              <a:t>? =&gt; The groups agreed half-day Mini Conference </a:t>
            </a:r>
            <a:endParaRPr lang="en-US" altLang="ko-KR" sz="2000" b="0" dirty="0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18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 </a:t>
            </a:r>
            <a:r>
              <a:rPr lang="en-GB" sz="3200" dirty="0" smtClean="0">
                <a:latin typeface="+mn-lt"/>
              </a:rPr>
              <a:t>(Agency/Chair Report)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914400"/>
            <a:ext cx="9374908" cy="4913745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en-GB" b="1" i="1" dirty="0" smtClean="0">
                <a:solidFill>
                  <a:srgbClr val="C00000"/>
                </a:solidFill>
                <a:latin typeface="+mn-lt"/>
              </a:rPr>
              <a:t>MON (day-1) PM ~ TUE (day-2) AM </a:t>
            </a:r>
            <a:r>
              <a:rPr lang="en-GB" altLang="ko-KR" b="1" i="1" dirty="0">
                <a:solidFill>
                  <a:srgbClr val="C00000"/>
                </a:solidFill>
              </a:rPr>
              <a:t>– 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Scott Hu / </a:t>
            </a:r>
            <a:r>
              <a:rPr lang="en-US" b="1" i="1" dirty="0" err="1" smtClean="0">
                <a:solidFill>
                  <a:srgbClr val="3333FF"/>
                </a:solidFill>
                <a:latin typeface="+mn-lt"/>
              </a:rPr>
              <a:t>Fangfang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 Yu</a:t>
            </a:r>
            <a:endParaRPr lang="en-GB" b="1" i="1" dirty="0" smtClean="0">
              <a:solidFill>
                <a:srgbClr val="3333FF"/>
              </a:solidFill>
              <a:latin typeface="+mn-lt"/>
            </a:endParaRPr>
          </a:p>
          <a:p>
            <a:pPr marL="342900" lvl="1" indent="-342900">
              <a:lnSpc>
                <a:spcPct val="110000"/>
              </a:lnSpc>
              <a:buFont typeface="Arial" charset="0"/>
              <a:buChar char="•"/>
            </a:pPr>
            <a:r>
              <a:rPr lang="en-GB" altLang="ko-KR" sz="2400" dirty="0" smtClean="0">
                <a:latin typeface="+mn-lt"/>
              </a:rPr>
              <a:t>Agency Reports (20 min each agency)</a:t>
            </a:r>
          </a:p>
          <a:p>
            <a:pPr marL="720725" lvl="2" indent="-320675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GB" altLang="ko-KR" dirty="0" smtClean="0">
                <a:latin typeface="+mn-lt"/>
              </a:rPr>
              <a:t>10 to 15 Agencies (12 in 2018 meeting)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Focusing on action status/progress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Highlights on satellite/instruments updates and reports on calibration activities are also included.</a:t>
            </a:r>
          </a:p>
          <a:p>
            <a:pPr marL="989013" lvl="3" indent="-360363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+mn-lt"/>
              </a:rPr>
              <a:t>Proposal for 2020 Meeting: preparing</a:t>
            </a:r>
            <a:r>
              <a:rPr lang="en-US" altLang="ko-KR" sz="1800" dirty="0" smtClean="0">
                <a:latin typeface="+mn-lt"/>
              </a:rPr>
              <a:t> </a:t>
            </a:r>
            <a:r>
              <a:rPr lang="en-US" altLang="ko-KR" sz="1800" dirty="0">
                <a:solidFill>
                  <a:srgbClr val="0000FF"/>
                </a:solidFill>
                <a:latin typeface="+mn-lt"/>
              </a:rPr>
              <a:t>Annual GSICS report on </a:t>
            </a:r>
            <a:r>
              <a:rPr lang="en-US" altLang="ko-KR" sz="1800" dirty="0" smtClean="0">
                <a:solidFill>
                  <a:srgbClr val="0000FF"/>
                </a:solidFill>
                <a:latin typeface="+mn-lt"/>
              </a:rPr>
              <a:t>radiometric calibration performance for GEO imagers validated by GSICS inter-calibration approach</a:t>
            </a:r>
          </a:p>
          <a:p>
            <a:pPr>
              <a:lnSpc>
                <a:spcPct val="110000"/>
              </a:lnSpc>
            </a:pPr>
            <a:r>
              <a:rPr lang="en-US" altLang="ko-KR" sz="2400" dirty="0" smtClean="0">
                <a:latin typeface="+mn-lt"/>
              </a:rPr>
              <a:t>GCC, GDWG, GRWG reports (60 min)</a:t>
            </a:r>
          </a:p>
          <a:p>
            <a:pPr>
              <a:lnSpc>
                <a:spcPct val="110000"/>
              </a:lnSpc>
            </a:pPr>
            <a:r>
              <a:rPr lang="en-US" altLang="ko-KR" sz="2400" dirty="0" smtClean="0">
                <a:latin typeface="+mn-lt"/>
              </a:rPr>
              <a:t>GRWG Subgroup Reports</a:t>
            </a:r>
            <a:endParaRPr lang="en-US" altLang="ko-KR" sz="2400" dirty="0">
              <a:latin typeface="+mn-lt"/>
            </a:endParaRPr>
          </a:p>
          <a:p>
            <a:pPr marL="715963" lvl="2" indent="-342900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en-US" dirty="0" smtClean="0">
                <a:latin typeface="+mn-lt"/>
              </a:rPr>
              <a:t>UV, VIS/NIR, IR, MW (20 min each)</a:t>
            </a:r>
          </a:p>
        </p:txBody>
      </p:sp>
    </p:spTree>
    <p:extLst>
      <p:ext uri="{BB962C8B-B14F-4D97-AF65-F5344CB8AC3E}">
        <p14:creationId xmlns:p14="http://schemas.microsoft.com/office/powerpoint/2010/main" val="13227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+mn-lt"/>
              </a:rPr>
              <a:t>Plenary Session (GRWG+GDWG)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97" y="937597"/>
            <a:ext cx="9036267" cy="5667161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TUE </a:t>
            </a:r>
            <a:r>
              <a:rPr lang="en-GB" altLang="ko-KR" sz="2800" b="1" i="1" dirty="0">
                <a:solidFill>
                  <a:srgbClr val="C00000"/>
                </a:solidFill>
                <a:latin typeface="+mn-lt"/>
              </a:rPr>
              <a:t>(day-2) </a:t>
            </a:r>
            <a:r>
              <a:rPr lang="en-GB" altLang="ko-KR" sz="2800" b="1" i="1" dirty="0" smtClean="0">
                <a:solidFill>
                  <a:srgbClr val="C00000"/>
                </a:solidFill>
                <a:latin typeface="+mn-lt"/>
              </a:rPr>
              <a:t>PM – 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GCC (Larry Flynn/</a:t>
            </a:r>
            <a:r>
              <a:rPr lang="en-GB" altLang="ko-KR" sz="2800" b="1" i="1" dirty="0" err="1" smtClean="0">
                <a:solidFill>
                  <a:srgbClr val="3333FF"/>
                </a:solidFill>
                <a:latin typeface="+mn-lt"/>
              </a:rPr>
              <a:t>Manik</a:t>
            </a:r>
            <a:r>
              <a:rPr lang="en-GB" altLang="ko-KR" sz="2800" b="1" i="1" dirty="0" smtClean="0">
                <a:solidFill>
                  <a:srgbClr val="3333FF"/>
                </a:solidFill>
                <a:latin typeface="+mn-lt"/>
              </a:rPr>
              <a:t> Bali)?</a:t>
            </a:r>
            <a:endParaRPr lang="en-US" altLang="ko-KR" sz="2800" dirty="0" smtClean="0">
              <a:solidFill>
                <a:srgbClr val="3333FF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en-US" altLang="ko-KR" sz="2400" dirty="0" smtClean="0">
                <a:latin typeface="+mn-lt"/>
              </a:rPr>
              <a:t>WG Cross-cutting topics to be discussed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E.g., </a:t>
            </a:r>
            <a:r>
              <a:rPr lang="en-US" altLang="ko-KR" sz="2000" dirty="0">
                <a:latin typeface="+mn-lt"/>
              </a:rPr>
              <a:t>Defining GSICS Deliverables/Maturity, GSICS Procedure for Product Acceptance, Requirements for GSICS Websites, </a:t>
            </a:r>
            <a:r>
              <a:rPr lang="en-US" altLang="ko-KR" sz="2000" dirty="0" smtClean="0">
                <a:latin typeface="+mn-lt"/>
              </a:rPr>
              <a:t>SBAF </a:t>
            </a:r>
            <a:r>
              <a:rPr lang="en-US" altLang="ko-KR" sz="2000" dirty="0">
                <a:latin typeface="+mn-lt"/>
              </a:rPr>
              <a:t>Tool, Selecting GISCS </a:t>
            </a:r>
            <a:r>
              <a:rPr lang="en-US" altLang="ko-KR" sz="2000" dirty="0" smtClean="0">
                <a:latin typeface="+mn-lt"/>
              </a:rPr>
              <a:t>References, Plotting Tool.</a:t>
            </a:r>
            <a:endParaRPr lang="en-US" altLang="ko-KR" sz="2000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There is also a room for the same discussion on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Day-5 AM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Topics for Day-2</a:t>
            </a:r>
            <a:r>
              <a:rPr lang="en-US" altLang="ko-KR" sz="2000" dirty="0" smtClean="0">
                <a:latin typeface="+mn-lt"/>
              </a:rPr>
              <a:t>: issues to be discussed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before WGs breakout sessions</a:t>
            </a:r>
          </a:p>
          <a:p>
            <a:pPr marL="1081088" lvl="1" indent="-360363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+mn-lt"/>
              </a:rPr>
              <a:t>Results are </a:t>
            </a:r>
            <a:r>
              <a:rPr lang="en-US" altLang="ko-KR" sz="2000" dirty="0" smtClean="0">
                <a:solidFill>
                  <a:srgbClr val="3333FF"/>
                </a:solidFill>
                <a:latin typeface="+mn-lt"/>
              </a:rPr>
              <a:t>back to Plenary on Day-5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en-US" altLang="ko-KR" sz="2400" dirty="0" smtClean="0">
                <a:latin typeface="+mn-lt"/>
              </a:rPr>
              <a:t>GEO-ring/Recalibration/Reprocessing session </a:t>
            </a:r>
            <a:r>
              <a:rPr lang="en-GB" altLang="ko-KR" sz="2400" b="1" i="1" dirty="0" smtClean="0">
                <a:solidFill>
                  <a:srgbClr val="3333FF"/>
                </a:solidFill>
              </a:rPr>
              <a:t>(Andy </a:t>
            </a:r>
            <a:r>
              <a:rPr lang="en-DE" altLang="ko-KR" sz="2400" b="1" i="1" dirty="0" smtClean="0">
                <a:solidFill>
                  <a:srgbClr val="3333FF"/>
                </a:solidFill>
              </a:rPr>
              <a:t>–</a:t>
            </a:r>
            <a:r>
              <a:rPr lang="en-GB" altLang="ko-KR" sz="2400" b="1" i="1" dirty="0" smtClean="0">
                <a:solidFill>
                  <a:srgbClr val="3333FF"/>
                </a:solidFill>
              </a:rPr>
              <a:t> tbc)</a:t>
            </a:r>
            <a:endParaRPr lang="en-US" altLang="ko-KR" sz="2400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2000" dirty="0" smtClean="0">
                <a:latin typeface="+mn-lt"/>
              </a:rPr>
              <a:t>Tim: “ISCCP-NG</a:t>
            </a:r>
            <a:r>
              <a:rPr lang="en-US" altLang="zh-CN" sz="2000" dirty="0">
                <a:latin typeface="+mn-lt"/>
              </a:rPr>
              <a:t>” workshop raised some important issues for GSICS, which may provide extra stimulus for our activities – in particular, the need to generate inter-calibration products for all channels of advanced  GEO imagers initially (by 2022) – and other instruments thereafter</a:t>
            </a:r>
            <a:r>
              <a:rPr lang="en-US" altLang="zh-CN" sz="2000" dirty="0" smtClean="0">
                <a:latin typeface="+mn-lt"/>
              </a:rPr>
              <a:t>. </a:t>
            </a:r>
            <a:r>
              <a:rPr lang="en-US" altLang="zh-CN" sz="2000" dirty="0">
                <a:latin typeface="+mn-lt"/>
              </a:rPr>
              <a:t>(Andy </a:t>
            </a:r>
            <a:r>
              <a:rPr lang="en-US" altLang="zh-CN" sz="2000" dirty="0" err="1">
                <a:latin typeface="+mn-lt"/>
              </a:rPr>
              <a:t>Heidinger</a:t>
            </a:r>
            <a:r>
              <a:rPr lang="en-US" altLang="zh-CN" sz="2000" dirty="0">
                <a:latin typeface="+mn-lt"/>
              </a:rPr>
              <a:t>)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>
                <a:latin typeface="+mn-lt"/>
              </a:rPr>
              <a:t>SI-traceable Space-based Climate Observing </a:t>
            </a:r>
            <a:r>
              <a:rPr lang="en-US" altLang="ko-KR" sz="2000" dirty="0" smtClean="0">
                <a:latin typeface="+mn-lt"/>
              </a:rPr>
              <a:t>System workshop </a:t>
            </a:r>
            <a:r>
              <a:rPr lang="en-US" altLang="ko-KR" sz="2000" dirty="0">
                <a:latin typeface="+mn-lt"/>
              </a:rPr>
              <a:t>outcome (</a:t>
            </a:r>
            <a:r>
              <a:rPr lang="en-US" altLang="ja-JP" sz="2000" dirty="0">
                <a:latin typeface="+mn-lt"/>
              </a:rPr>
              <a:t>Nigel Fox 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lang="en-US" altLang="ko-KR" sz="2000" dirty="0">
                <a:latin typeface="+mn-lt"/>
              </a:rPr>
              <a:t>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Recalibration/reprocessing workshop Planning (Scott)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altLang="ko-K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85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>
                <a:latin typeface="+mj-lt"/>
              </a:rPr>
              <a:t>Proposed Topics </a:t>
            </a:r>
            <a:r>
              <a:rPr kumimoji="1" lang="en-US" altLang="ja-JP" sz="3200" b="0" dirty="0" smtClean="0">
                <a:latin typeface="+mj-lt"/>
              </a:rPr>
              <a:t>- Inputs from CMA</a:t>
            </a:r>
            <a:endParaRPr kumimoji="1" lang="ja-JP" altLang="en-US" sz="3200" b="0" dirty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9700" y="886702"/>
            <a:ext cx="9162473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Plenary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CMA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GPRC 2019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report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Xiuqing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Hu/Na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FY-3D/MERSI-II </a:t>
            </a:r>
            <a:r>
              <a:rPr kumimoji="1" lang="en-US" altLang="zh-CN" sz="1600" b="0" dirty="0" smtClean="0">
                <a:solidFill>
                  <a:schemeClr val="tx1"/>
                </a:solidFill>
                <a:latin typeface="+mn-lt"/>
              </a:rPr>
              <a:t>Calibration update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(Na Xu)</a:t>
            </a:r>
            <a:endParaRPr kumimoji="1" lang="ja-JP" altLang="en-US" sz="1600" b="0" dirty="0" smtClean="0">
              <a:solidFill>
                <a:srgbClr val="FF0000"/>
              </a:solidFill>
              <a:latin typeface="+mn-lt"/>
            </a:endParaRP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rgbClr val="3333FF"/>
                </a:solidFill>
                <a:latin typeface="+mn-lt"/>
              </a:rPr>
              <a:t>Recalibration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 progress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for historical FY instrument data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(Ling Sun/</a:t>
            </a:r>
            <a:r>
              <a:rPr kumimoji="1" lang="en-US" altLang="ja-JP" sz="1600" b="0" dirty="0" err="1">
                <a:solidFill>
                  <a:schemeClr val="tx1"/>
                </a:solidFill>
              </a:rPr>
              <a:t>Xiuqing</a:t>
            </a:r>
            <a:r>
              <a:rPr kumimoji="1" lang="en-US" altLang="ja-JP" sz="1600" b="0" dirty="0">
                <a:solidFill>
                  <a:schemeClr val="tx1"/>
                </a:solidFill>
              </a:rPr>
              <a:t> Hu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VIS/NIR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Chinese PICS selection and characterization (Ling 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wang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quality analysis of </a:t>
            </a:r>
            <a:r>
              <a:rPr kumimoji="1" lang="en-US" altLang="ja-JP" sz="1600" b="0" dirty="0">
                <a:solidFill>
                  <a:srgbClr val="3333FF"/>
                </a:solidFill>
                <a:latin typeface="+mn-lt"/>
              </a:rPr>
              <a:t>FY-3/MERSI RSBs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based on simulation over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ocean (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Ling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Sun)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400" b="0" dirty="0">
                <a:solidFill>
                  <a:schemeClr val="tx1"/>
                </a:solidFill>
              </a:rPr>
              <a:t>Instrument </a:t>
            </a:r>
            <a:r>
              <a:rPr kumimoji="1" lang="en-US" altLang="ja-JP" sz="1400" b="0" dirty="0">
                <a:solidFill>
                  <a:srgbClr val="3333FF"/>
                </a:solidFill>
              </a:rPr>
              <a:t>degradation monitoring based on AI </a:t>
            </a:r>
            <a:r>
              <a:rPr kumimoji="1" lang="en-US" altLang="ja-JP" sz="1400" b="0" dirty="0">
                <a:solidFill>
                  <a:schemeClr val="tx1"/>
                </a:solidFill>
              </a:rPr>
              <a:t>method</a:t>
            </a:r>
            <a:r>
              <a:rPr kumimoji="1" lang="ja-JP" altLang="en-US" sz="1400" b="0" dirty="0">
                <a:solidFill>
                  <a:schemeClr val="tx1"/>
                </a:solidFill>
              </a:rPr>
              <a:t> </a:t>
            </a:r>
            <a:r>
              <a:rPr kumimoji="1" lang="en-US" altLang="ja-JP" sz="1400" b="0" dirty="0">
                <a:solidFill>
                  <a:schemeClr val="tx1"/>
                </a:solidFill>
              </a:rPr>
              <a:t>(</a:t>
            </a:r>
            <a:r>
              <a:rPr kumimoji="1" lang="en-US" altLang="ja-JP" sz="1400" b="0" dirty="0" err="1">
                <a:solidFill>
                  <a:schemeClr val="tx1"/>
                </a:solidFill>
              </a:rPr>
              <a:t>Xiuqing</a:t>
            </a:r>
            <a:r>
              <a:rPr kumimoji="1" lang="en-US" altLang="ja-JP" sz="1400" b="0" dirty="0">
                <a:solidFill>
                  <a:schemeClr val="tx1"/>
                </a:solidFill>
              </a:rPr>
              <a:t> Hu)</a:t>
            </a:r>
            <a:endParaRPr kumimoji="1" lang="ja-JP" altLang="en-US" sz="1400" b="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IR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IR Re-calibration overview for FY historical sensors(Na Xu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534988" lvl="1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FY-3D/HIRAS on-orbit performance monitoring(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Chengli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Qi):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MW (</a:t>
            </a:r>
            <a:r>
              <a:rPr kumimoji="1" lang="en-US" altLang="ja-JP" sz="1800" b="0" dirty="0" err="1" smtClean="0">
                <a:solidFill>
                  <a:schemeClr val="tx1"/>
                </a:solidFill>
                <a:latin typeface="+mn-lt"/>
              </a:rPr>
              <a:t>Qifeng</a:t>
            </a: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 Lu)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FY-3 MWTS recalibration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FY-3 MWHS recalibration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FY-3 MWRI recalibration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sz="1800" b="0" dirty="0" smtClean="0">
                <a:solidFill>
                  <a:schemeClr val="tx1"/>
                </a:solidFill>
                <a:latin typeface="+mn-lt"/>
              </a:rPr>
              <a:t>GDWG</a:t>
            </a:r>
          </a:p>
          <a:p>
            <a:pPr marL="534988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CMA 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GPRC data group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report (</a:t>
            </a:r>
            <a:r>
              <a:rPr kumimoji="1" lang="en-US" altLang="ja-JP" sz="1600" b="0" dirty="0" err="1">
                <a:solidFill>
                  <a:schemeClr val="tx1"/>
                </a:solidFill>
                <a:latin typeface="+mn-lt"/>
              </a:rPr>
              <a:t>Zhe</a:t>
            </a:r>
            <a:r>
              <a:rPr kumimoji="1" lang="en-US" altLang="ja-JP" sz="16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en-US" altLang="ja-JP" sz="1600" b="0" dirty="0" smtClean="0">
                <a:solidFill>
                  <a:schemeClr val="tx1"/>
                </a:solidFill>
                <a:latin typeface="+mn-lt"/>
              </a:rPr>
              <a:t>Xu)</a:t>
            </a:r>
            <a:endParaRPr kumimoji="1" lang="en-US" altLang="ja-JP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55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3600" dirty="0" smtClean="0">
                <a:latin typeface="+mj-lt"/>
              </a:rPr>
              <a:t>Potential Topics for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+mj-lt"/>
              </a:rPr>
              <a:t>2020 </a:t>
            </a:r>
            <a:r>
              <a:rPr kumimoji="1" lang="en-US" altLang="ja-JP" sz="3600" dirty="0" smtClean="0">
                <a:latin typeface="+mj-lt"/>
              </a:rPr>
              <a:t>Plenary Session</a:t>
            </a:r>
            <a:endParaRPr kumimoji="1" lang="ja-JP" altLang="en-US" sz="3600" dirty="0">
              <a:latin typeface="+mj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7880" y="783303"/>
            <a:ext cx="9291765" cy="559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 smtClean="0">
                <a:solidFill>
                  <a:srgbClr val="FF0000"/>
                </a:solidFill>
                <a:latin typeface="+mn-lt"/>
              </a:rPr>
              <a:t>WG cross-cutting topics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Cal/Val status/results on the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latest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instruments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Instrument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performance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monitoring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: requirements from GSICS</a:t>
            </a:r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GSICS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Plotting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Tool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: updates at EUMETSAT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Action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Tracking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Tool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: updates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Interaction with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Space Weather community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: GDWG Chair to discuss with Co-chair of CGMS Coordination Group for Space Weather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New GSICS Products/Deliverables: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Product outreach/promotion (GCC)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GSICS Product Catalog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: updates – dissemination/visualization (GCC)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FF0000"/>
                </a:solidFill>
                <a:latin typeface="+mn-lt"/>
              </a:rPr>
              <a:t>Special session on re-calibration/re-processing incl. data dissemination on Tue PM. Chair: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GEO-Ring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SCOPE-CM/IOGEO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strike="sngStrike" dirty="0">
                <a:solidFill>
                  <a:srgbClr val="3333FF"/>
                </a:solidFill>
                <a:latin typeface="+mn-lt"/>
              </a:rPr>
              <a:t>FIDUCEO: </a:t>
            </a:r>
            <a:r>
              <a:rPr lang="en-US" altLang="ja-JP" sz="1400" b="0" strike="sngStrike" dirty="0">
                <a:solidFill>
                  <a:schemeClr val="tx1"/>
                </a:solidFill>
                <a:latin typeface="+mn-lt"/>
              </a:rPr>
              <a:t>updates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CLARREO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 Pathfinder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Inter-calibration for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climate monitoring </a:t>
            </a: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system (collaboration w/ ISCCP (, CGMS ISWGs, CM-SAF) )</a:t>
            </a:r>
            <a:endParaRPr lang="en-US" altLang="ja-JP" sz="1400" b="0" dirty="0">
              <a:solidFill>
                <a:srgbClr val="3333FF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New WMO GSICS Portal website</a:t>
            </a:r>
            <a:endParaRPr lang="en-US" altLang="ja-JP" sz="1400" b="0" dirty="0">
              <a:solidFill>
                <a:srgbClr val="3333FF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rgbClr val="3333FF"/>
                </a:solidFill>
                <a:latin typeface="+mn-lt"/>
              </a:rPr>
              <a:t>WMO </a:t>
            </a:r>
            <a:r>
              <a:rPr lang="en-US" altLang="ja-JP" sz="1400" b="0" dirty="0">
                <a:solidFill>
                  <a:srgbClr val="3333FF"/>
                </a:solidFill>
                <a:latin typeface="+mn-lt"/>
              </a:rPr>
              <a:t>CIMO Guide Updating; PART III: Space-based observation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"/>
            </a:pPr>
            <a:r>
              <a:rPr lang="en-US" altLang="ja-JP" sz="1600" b="0" dirty="0" smtClean="0">
                <a:solidFill>
                  <a:srgbClr val="FF0000"/>
                </a:solidFill>
                <a:latin typeface="+mn-lt"/>
              </a:rPr>
              <a:t>Preparation for forthcoming meetings: could also fit on Day-5 or GRWG sessions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2020-Q3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Pre-launch Characterization (GSICS-WGCV)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2019 Q4 SI-traceable Reference Instrument (GSICS-WGCV)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2020? Lunar Calibration (GSICS-WGCV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Recalibration/Reprocessing Workshop?</a:t>
            </a:r>
            <a:endParaRPr lang="en-US" altLang="ja-JP" sz="1400" b="0" dirty="0" smtClean="0">
              <a:solidFill>
                <a:schemeClr val="tx1"/>
              </a:solidFill>
              <a:latin typeface="+mn-lt"/>
            </a:endParaRP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Microwave imager inter-calibration workshop</a:t>
            </a:r>
            <a:endParaRPr lang="en-US" altLang="ja-JP" sz="1400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070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6533</TotalTime>
  <Words>1799</Words>
  <Application>Microsoft Office PowerPoint</Application>
  <PresentationFormat>A4 Paper (210x297 mm)</PresentationFormat>
  <Paragraphs>287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맑은 고딕</vt:lpstr>
      <vt:lpstr>ＭＳ Ｐゴシック</vt:lpstr>
      <vt:lpstr>宋体</vt:lpstr>
      <vt:lpstr>Arial</vt:lpstr>
      <vt:lpstr>Calibri</vt:lpstr>
      <vt:lpstr>Helvetica</vt:lpstr>
      <vt:lpstr>Tahoma</vt:lpstr>
      <vt:lpstr>Times New Roman</vt:lpstr>
      <vt:lpstr>Wingdings</vt:lpstr>
      <vt:lpstr>Office Theme</vt:lpstr>
      <vt:lpstr>Outline Agenda (ver.1.0) 2020 GSICS Annual Meeting Seoul, Korea 16-20 March 2020</vt:lpstr>
      <vt:lpstr>Today’s Agenda</vt:lpstr>
      <vt:lpstr>Outlook of 2020 Annual Meeting Agenda</vt:lpstr>
      <vt:lpstr>Mini-Conference</vt:lpstr>
      <vt:lpstr>Mini Conference Agenda proposed by KMA  – starting point for discussion!</vt:lpstr>
      <vt:lpstr>Plenary Session (Agency/Chair Report)</vt:lpstr>
      <vt:lpstr>Plenary Session (GRWG+GDWG)</vt:lpstr>
      <vt:lpstr>Proposed Topics - Inputs from CMA</vt:lpstr>
      <vt:lpstr>Potential Topics for 2020 Plenary Session</vt:lpstr>
      <vt:lpstr>GRWG (VIS/NIR)</vt:lpstr>
      <vt:lpstr>GRWG (MW)</vt:lpstr>
      <vt:lpstr>GRWG (IR)</vt:lpstr>
      <vt:lpstr>GRWG (UV-Reflective Solar Spectrometer)</vt:lpstr>
      <vt:lpstr>GDWG</vt:lpstr>
      <vt:lpstr>Plenary Session</vt:lpstr>
      <vt:lpstr>Online Meeting Agenda / Minutes</vt:lpstr>
      <vt:lpstr>Any Other Business?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1550</cp:revision>
  <cp:lastPrinted>2006-03-06T14:11:17Z</cp:lastPrinted>
  <dcterms:created xsi:type="dcterms:W3CDTF">1997-07-23T08:21:02Z</dcterms:created>
  <dcterms:modified xsi:type="dcterms:W3CDTF">2019-11-22T13:38:21Z</dcterms:modified>
</cp:coreProperties>
</file>