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589" r:id="rId2"/>
    <p:sldId id="653" r:id="rId3"/>
    <p:sldId id="654" r:id="rId4"/>
    <p:sldId id="655" r:id="rId5"/>
    <p:sldId id="656" r:id="rId6"/>
    <p:sldId id="657" r:id="rId7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ewison" initials="TH" lastIdx="1" clrIdx="0">
    <p:extLst>
      <p:ext uri="{19B8F6BF-5375-455C-9EA6-DF929625EA0E}">
        <p15:presenceInfo xmlns:p15="http://schemas.microsoft.com/office/powerpoint/2012/main" userId="S-1-5-21-993398506-3102826466-2400345913-2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3588" autoAdjust="0"/>
  </p:normalViewPr>
  <p:slideViewPr>
    <p:cSldViewPr snapToGrid="0">
      <p:cViewPr varScale="1">
        <p:scale>
          <a:sx n="100" d="100"/>
          <a:sy n="100" d="100"/>
        </p:scale>
        <p:origin x="720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84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29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894" y="9734293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9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 smtClean="0"/>
              <a:t>Likun/Dorothée</a:t>
            </a:r>
            <a:r>
              <a:rPr lang="en-DE" baseline="0" dirty="0" smtClean="0"/>
              <a:t> to revise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18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15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15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EUM/RSP/VWG/19/1111767, v1 Draft, 20 August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715266" y="2681207"/>
            <a:ext cx="8334866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Sebastien Wagner, Rose Munro, Bertrand Fougnie, Christophe Accadia,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Viju John, </a:t>
            </a:r>
            <a:r>
              <a:rPr lang="en-US" sz="20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 Holmlund, Dorothée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Coppens, </a:t>
            </a:r>
            <a:b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Prepared for web meeting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2019-11-22</a:t>
            </a:r>
            <a:endParaRPr lang="en-GB" sz="1800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EUMETSAT proposed items for 2020 GSICS Working Groups Meeting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6594" name="Picture 2" descr="http://gsics.atmos.umd.edu/pub/Development/Logos/GSICS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190072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000" dirty="0" smtClean="0"/>
              <a:t>Plenary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GB" sz="4800" dirty="0"/>
              <a:t>EUMETSAT Agency </a:t>
            </a:r>
            <a:r>
              <a:rPr lang="en-GB" sz="4800" dirty="0" smtClean="0"/>
              <a:t>Report</a:t>
            </a:r>
          </a:p>
          <a:p>
            <a:pPr lvl="1"/>
            <a:endParaRPr lang="en-GB" sz="4908" dirty="0"/>
          </a:p>
          <a:p>
            <a:pPr lvl="0"/>
            <a:r>
              <a:rPr lang="en-GB" sz="4800" dirty="0"/>
              <a:t>Feedback from ISCCP-NG workshop</a:t>
            </a:r>
            <a:endParaRPr lang="en-GB" sz="5400" dirty="0"/>
          </a:p>
          <a:p>
            <a:pPr lvl="1"/>
            <a:r>
              <a:rPr lang="en-GB" sz="4000" dirty="0"/>
              <a:t>impetus for GSICS to develop inter-calibration methods for all channels of advanced GEO </a:t>
            </a:r>
            <a:r>
              <a:rPr lang="en-GB" sz="4000" dirty="0" smtClean="0"/>
              <a:t>imagers</a:t>
            </a:r>
          </a:p>
          <a:p>
            <a:pPr lvl="1"/>
            <a:endParaRPr lang="en-GB" sz="4400" dirty="0"/>
          </a:p>
          <a:p>
            <a:pPr lvl="0"/>
            <a:r>
              <a:rPr lang="en-GB" sz="4800" dirty="0"/>
              <a:t>Feedback from Workshop on SI-traceable Space-based Climate Observing System</a:t>
            </a:r>
            <a:endParaRPr lang="en-GB" sz="5400" dirty="0"/>
          </a:p>
          <a:p>
            <a:pPr lvl="1"/>
            <a:r>
              <a:rPr lang="en-GB" sz="4000" dirty="0"/>
              <a:t>Coordination with CLARREO &amp; TRUTHS missions</a:t>
            </a:r>
            <a:endParaRPr lang="en-GB" sz="4400" dirty="0"/>
          </a:p>
          <a:p>
            <a:pPr lvl="1"/>
            <a:r>
              <a:rPr lang="en-GB" sz="4000" dirty="0"/>
              <a:t>Development of methods to tie GSICS products to absolute </a:t>
            </a:r>
            <a:r>
              <a:rPr lang="en-GB" sz="4000" dirty="0" smtClean="0"/>
              <a:t>SI-scale</a:t>
            </a:r>
          </a:p>
          <a:p>
            <a:pPr lvl="1"/>
            <a:endParaRPr lang="en-GB" sz="4000" dirty="0" smtClean="0"/>
          </a:p>
          <a:p>
            <a:r>
              <a:rPr lang="en-GB" dirty="0" smtClean="0"/>
              <a:t>Plans </a:t>
            </a:r>
            <a:r>
              <a:rPr lang="en-GB" dirty="0"/>
              <a:t>for Pre-flight Characterisation &amp; Calibration </a:t>
            </a:r>
            <a:r>
              <a:rPr lang="en-GB" dirty="0" smtClean="0"/>
              <a:t>Workshop</a:t>
            </a:r>
          </a:p>
          <a:p>
            <a:pPr lvl="1"/>
            <a:endParaRPr lang="en-GB" dirty="0"/>
          </a:p>
          <a:p>
            <a:r>
              <a:rPr lang="en-GB" sz="4500" dirty="0"/>
              <a:t>GSICS Plotting Tool </a:t>
            </a:r>
            <a:r>
              <a:rPr lang="en-GB" sz="4500" dirty="0" smtClean="0"/>
              <a:t>enhancements</a:t>
            </a:r>
          </a:p>
          <a:p>
            <a:endParaRPr lang="en-GB" sz="4500" dirty="0" smtClean="0"/>
          </a:p>
          <a:p>
            <a:r>
              <a:rPr lang="en-GB" sz="4500" dirty="0" smtClean="0"/>
              <a:t>Adoption of </a:t>
            </a:r>
            <a:r>
              <a:rPr lang="en-GB" sz="4500" smtClean="0"/>
              <a:t>FIDUCEO vocabulary</a:t>
            </a:r>
            <a:endParaRPr lang="en-GB" sz="4500" dirty="0" smtClean="0"/>
          </a:p>
          <a:p>
            <a:pPr lvl="1"/>
            <a:endParaRPr lang="en-GB" sz="4008" dirty="0"/>
          </a:p>
          <a:p>
            <a:r>
              <a:rPr lang="en-GB" sz="4800" dirty="0" smtClean="0">
                <a:solidFill>
                  <a:srgbClr val="FF0000"/>
                </a:solidFill>
              </a:rPr>
              <a:t>Heikki </a:t>
            </a:r>
            <a:r>
              <a:rPr lang="en-GB" sz="4800" dirty="0">
                <a:solidFill>
                  <a:srgbClr val="FF0000"/>
                </a:solidFill>
              </a:rPr>
              <a:t>Pohjola (WMO) requested 20min slot</a:t>
            </a:r>
          </a:p>
          <a:p>
            <a:endParaRPr lang="en-GB" sz="4500" dirty="0"/>
          </a:p>
          <a:p>
            <a:pPr marL="0" indent="0">
              <a:buNone/>
            </a:pPr>
            <a:r>
              <a:rPr lang="en-GB" sz="4500" dirty="0" smtClean="0"/>
              <a:t> 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77974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VIS/NIR multispectral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Lunar </a:t>
            </a:r>
            <a:r>
              <a:rPr lang="en-GB" dirty="0"/>
              <a:t>Calibration</a:t>
            </a:r>
          </a:p>
          <a:p>
            <a:pPr lvl="1"/>
            <a:r>
              <a:rPr lang="en-GB" dirty="0" smtClean="0"/>
              <a:t>Development </a:t>
            </a:r>
            <a:r>
              <a:rPr lang="en-GB" dirty="0"/>
              <a:t>of lunar inter-calibration algorithm</a:t>
            </a:r>
          </a:p>
          <a:p>
            <a:pPr lvl="1"/>
            <a:r>
              <a:rPr lang="en-GB" dirty="0" smtClean="0"/>
              <a:t>Plans </a:t>
            </a:r>
            <a:r>
              <a:rPr lang="en-GB" dirty="0"/>
              <a:t>for Lunar Calibration Workshop</a:t>
            </a:r>
          </a:p>
          <a:p>
            <a:r>
              <a:rPr lang="en-GB" dirty="0" smtClean="0"/>
              <a:t>DCC</a:t>
            </a:r>
          </a:p>
          <a:p>
            <a:pPr lvl="1"/>
            <a:r>
              <a:rPr lang="en-GB" dirty="0" smtClean="0"/>
              <a:t>– </a:t>
            </a:r>
            <a:r>
              <a:rPr lang="en-GB" dirty="0"/>
              <a:t>extension to other channels (in VIS/NIR/SWIR)</a:t>
            </a:r>
          </a:p>
          <a:p>
            <a:r>
              <a:rPr lang="en-GB" dirty="0" smtClean="0"/>
              <a:t>Rayleigh </a:t>
            </a:r>
            <a:r>
              <a:rPr lang="en-GB" dirty="0"/>
              <a:t>Scattering </a:t>
            </a:r>
            <a:r>
              <a:rPr lang="en-GB" dirty="0" smtClean="0"/>
              <a:t>algorithm</a:t>
            </a:r>
          </a:p>
          <a:p>
            <a:pPr lvl="1"/>
            <a:endParaRPr lang="en-GB" dirty="0"/>
          </a:p>
          <a:p>
            <a:r>
              <a:rPr lang="en-GB" dirty="0" smtClean="0"/>
              <a:t>Pseudo </a:t>
            </a:r>
            <a:r>
              <a:rPr lang="en-GB" dirty="0"/>
              <a:t>Invariant Calibration Sites </a:t>
            </a:r>
            <a:endParaRPr lang="en-GB" dirty="0" smtClean="0"/>
          </a:p>
          <a:p>
            <a:pPr lvl="1"/>
            <a:r>
              <a:rPr lang="en-GB" dirty="0" smtClean="0"/>
              <a:t>– </a:t>
            </a:r>
            <a:r>
              <a:rPr lang="en-GB" dirty="0"/>
              <a:t>data exchange (open action)</a:t>
            </a:r>
          </a:p>
          <a:p>
            <a:r>
              <a:rPr lang="en-GB" dirty="0" err="1" smtClean="0"/>
              <a:t>Polarimeter</a:t>
            </a:r>
            <a:r>
              <a:rPr lang="en-GB" dirty="0" smtClean="0"/>
              <a:t> Inter-calibration</a:t>
            </a:r>
          </a:p>
          <a:p>
            <a:pPr lvl="1"/>
            <a:r>
              <a:rPr lang="en-GB" dirty="0" smtClean="0"/>
              <a:t>EUMETSAT </a:t>
            </a:r>
            <a:r>
              <a:rPr lang="en-GB" dirty="0"/>
              <a:t>to propose to </a:t>
            </a:r>
            <a:r>
              <a:rPr lang="en-GB" dirty="0" smtClean="0"/>
              <a:t>specialist meeting 2020Q3/Q4</a:t>
            </a:r>
          </a:p>
          <a:p>
            <a:pPr lvl="1"/>
            <a:r>
              <a:rPr lang="en-GB" dirty="0" smtClean="0"/>
              <a:t>To review existing activities and propose strawman algorithm by 2021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58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Infrared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4492" dirty="0"/>
              <a:t>GEO-LEO IR </a:t>
            </a:r>
            <a:endParaRPr lang="en-GB" sz="4892" dirty="0"/>
          </a:p>
          <a:p>
            <a:pPr lvl="1"/>
            <a:r>
              <a:rPr lang="en-GB" sz="4093" dirty="0"/>
              <a:t>Progress towards operational status</a:t>
            </a:r>
            <a:endParaRPr lang="en-GB" sz="4493" dirty="0"/>
          </a:p>
          <a:p>
            <a:pPr lvl="1"/>
            <a:r>
              <a:rPr lang="en-GB" sz="4093" dirty="0"/>
              <a:t>Further developments of GEO-LEO IR algorithm</a:t>
            </a:r>
            <a:endParaRPr lang="en-GB" sz="4493" dirty="0"/>
          </a:p>
          <a:p>
            <a:r>
              <a:rPr lang="en-GB" sz="4492" dirty="0" smtClean="0"/>
              <a:t>Reference Sensors:</a:t>
            </a:r>
          </a:p>
          <a:p>
            <a:pPr lvl="1"/>
            <a:r>
              <a:rPr lang="en-GB" sz="4000" dirty="0" smtClean="0"/>
              <a:t>Migration </a:t>
            </a:r>
            <a:r>
              <a:rPr lang="en-GB" sz="4000" dirty="0"/>
              <a:t>/ Update on </a:t>
            </a:r>
            <a:r>
              <a:rPr lang="en-GB" sz="4000" dirty="0" smtClean="0"/>
              <a:t>IASI-A/B/C</a:t>
            </a:r>
          </a:p>
          <a:p>
            <a:pPr lvl="1"/>
            <a:r>
              <a:rPr lang="en-GB" sz="4000" dirty="0" smtClean="0"/>
              <a:t>Plans for rapid validation of FY-3E/HIRAS calibration</a:t>
            </a:r>
            <a:endParaRPr lang="en-GB" sz="4400" dirty="0"/>
          </a:p>
          <a:p>
            <a:r>
              <a:rPr lang="en-GB" sz="4492" dirty="0"/>
              <a:t>Definition of strawman GEO-GEO </a:t>
            </a:r>
            <a:r>
              <a:rPr lang="en-GB" sz="4492" dirty="0" smtClean="0"/>
              <a:t>algorithm</a:t>
            </a:r>
          </a:p>
          <a:p>
            <a:pPr lvl="1"/>
            <a:endParaRPr lang="en-GB" sz="4000" dirty="0" smtClean="0"/>
          </a:p>
          <a:p>
            <a:r>
              <a:rPr lang="en-GB" sz="4492" dirty="0" smtClean="0"/>
              <a:t>LEO-LEO IR</a:t>
            </a:r>
          </a:p>
          <a:p>
            <a:pPr lvl="1"/>
            <a:r>
              <a:rPr lang="en-GB" sz="4400" dirty="0" smtClean="0"/>
              <a:t>Update on SLSTR-IASI </a:t>
            </a:r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02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Plans to develop inter-calibration algorithm for microwave </a:t>
            </a:r>
            <a:r>
              <a:rPr lang="en-GB" dirty="0" smtClean="0"/>
              <a:t>imagers:</a:t>
            </a:r>
          </a:p>
          <a:p>
            <a:pPr lvl="1"/>
            <a:r>
              <a:rPr lang="en-GB" dirty="0" smtClean="0"/>
              <a:t>Wes Berg report on GPM XCAL algorithm &amp; lessons learnt</a:t>
            </a:r>
          </a:p>
          <a:p>
            <a:pPr lvl="1"/>
            <a:r>
              <a:rPr lang="en-GB" dirty="0" smtClean="0"/>
              <a:t>EUMETSAT propose </a:t>
            </a:r>
            <a:r>
              <a:rPr lang="en-US" dirty="0"/>
              <a:t>workshop 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explore the implementation of the GPM XCAL algorithms to inter-calibrate other microwave </a:t>
            </a:r>
            <a:r>
              <a:rPr lang="en-US" dirty="0" smtClean="0"/>
              <a:t>imagers</a:t>
            </a:r>
            <a:endParaRPr lang="en-GB" dirty="0"/>
          </a:p>
          <a:p>
            <a:r>
              <a:rPr lang="en-GB" dirty="0"/>
              <a:t>Harmonisation </a:t>
            </a:r>
            <a:r>
              <a:rPr lang="en-GB" dirty="0" smtClean="0"/>
              <a:t>of microwave humidity sounders</a:t>
            </a:r>
          </a:p>
          <a:p>
            <a:pPr lvl="1"/>
            <a:r>
              <a:rPr lang="en-GB" dirty="0" smtClean="0"/>
              <a:t>for FCDR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12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UV/VIS/NIR/SWIR Spectrometer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Plans to develop inter-calibration algorithm for SWIR sounders (CO2, CH4)</a:t>
            </a:r>
          </a:p>
          <a:p>
            <a:pPr lvl="1"/>
            <a:r>
              <a:rPr lang="en-GB" dirty="0" smtClean="0"/>
              <a:t>Rose to expand</a:t>
            </a:r>
            <a:r>
              <a:rPr lang="en-DE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44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(16_9 format) Template (153450 V2W)</Template>
  <TotalTime>8137</TotalTime>
  <Words>271</Words>
  <Application>Microsoft Office PowerPoint</Application>
  <PresentationFormat>Widescreen</PresentationFormat>
  <Paragraphs>60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Plenary Discussion</vt:lpstr>
      <vt:lpstr>VIS/NIR multispectral session</vt:lpstr>
      <vt:lpstr>Infrared Session</vt:lpstr>
      <vt:lpstr>Microwave</vt:lpstr>
      <vt:lpstr>UV/VIS/NIR/SWIR Spectrometer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197</cp:revision>
  <cp:lastPrinted>2019-09-06T09:10:44Z</cp:lastPrinted>
  <dcterms:created xsi:type="dcterms:W3CDTF">2019-08-16T09:13:38Z</dcterms:created>
  <dcterms:modified xsi:type="dcterms:W3CDTF">2019-11-20T14:07:50Z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1111767</vt:lpwstr>
  </property>
  <property fmtid="{D5CDD505-2E9C-101B-9397-08002B2CF9AE}" pid="3" name="DM_DOCNAME">
    <vt:lpwstr>Hewison Extending GSICS to Absolute Scale</vt:lpwstr>
  </property>
  <property fmtid="{D5CDD505-2E9C-101B-9397-08002B2CF9AE}" pid="4" name="DM_AUTHOR">
    <vt:lpwstr>Tim Hewison</vt:lpwstr>
  </property>
  <property fmtid="{D5CDD505-2E9C-101B-9397-08002B2CF9AE}" pid="5" name="DM_E_DOC_NO">
    <vt:lpwstr>EUM/RSP/VWG/19/1111767</vt:lpwstr>
  </property>
  <property fmtid="{D5CDD505-2E9C-101B-9397-08002B2CF9AE}" pid="6" name="DM_E_VER_NO">
    <vt:lpwstr>1 Draft</vt:lpwstr>
  </property>
  <property fmtid="{D5CDD505-2E9C-101B-9397-08002B2CF9AE}" pid="7" name="DM_E_ISS_DATE">
    <vt:lpwstr>20 August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