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714" r:id="rId2"/>
    <p:sldId id="744" r:id="rId3"/>
    <p:sldId id="743" r:id="rId4"/>
    <p:sldId id="736" r:id="rId5"/>
    <p:sldId id="745" r:id="rId6"/>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guide id="3" orient="horz" pos="2957">
          <p15:clr>
            <a:srgbClr val="A4A3A4"/>
          </p15:clr>
        </p15:guide>
        <p15:guide id="4"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99"/>
    <a:srgbClr val="008000"/>
    <a:srgbClr val="FFFFCC"/>
    <a:srgbClr val="5F5F5F"/>
    <a:srgbClr val="333333"/>
    <a:srgbClr val="FF3300"/>
    <a:srgbClr val="CC3300"/>
    <a:srgbClr val="80008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59" autoAdjust="0"/>
    <p:restoredTop sz="91694" autoAdjust="0"/>
  </p:normalViewPr>
  <p:slideViewPr>
    <p:cSldViewPr snapToGrid="0">
      <p:cViewPr varScale="1">
        <p:scale>
          <a:sx n="85" d="100"/>
          <a:sy n="85" d="100"/>
        </p:scale>
        <p:origin x="4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8" d="100"/>
          <a:sy n="88" d="100"/>
        </p:scale>
        <p:origin x="-2874" y="-108"/>
      </p:cViewPr>
      <p:guideLst>
        <p:guide orient="horz" pos="3126"/>
        <p:guide pos="2142"/>
        <p:guide orient="horz" pos="2957"/>
        <p:guide pos="2238"/>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3078513" cy="468448"/>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4022304" y="0"/>
            <a:ext cx="3078513" cy="468448"/>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8918525"/>
            <a:ext cx="3078513" cy="468448"/>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4022304" y="8918525"/>
            <a:ext cx="3078513" cy="468448"/>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8513" cy="468448"/>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4022304" y="0"/>
            <a:ext cx="3078513" cy="468448"/>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1204913" y="706438"/>
            <a:ext cx="4692650" cy="3519487"/>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9917" y="4460764"/>
            <a:ext cx="5682643" cy="4222036"/>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918525"/>
            <a:ext cx="3078513" cy="468448"/>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4022304" y="8918525"/>
            <a:ext cx="3078513" cy="468448"/>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69078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a:t>GSICS </a:t>
            </a:r>
            <a:r>
              <a:rPr lang="en-GB" sz="1000" b="1" dirty="0" smtClean="0"/>
              <a:t>Agency</a:t>
            </a:r>
            <a:r>
              <a:rPr lang="en-GB" sz="1000" b="1" baseline="0" dirty="0" smtClean="0"/>
              <a:t> Report</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4"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empest.colostate.edu/dat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ropbox.com/s/nz102uzgqnlbb1u/moradi_rt.pdf?dl=0"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
        <p:nvSpPr>
          <p:cNvPr id="2051" name="Rectangle 2"/>
          <p:cNvSpPr>
            <a:spLocks noGrp="1" noChangeArrowheads="1"/>
          </p:cNvSpPr>
          <p:nvPr>
            <p:ph type="ctrTitle"/>
          </p:nvPr>
        </p:nvSpPr>
        <p:spPr bwMode="auto">
          <a:xfrm>
            <a:off x="668338" y="1727200"/>
            <a:ext cx="7772400" cy="16598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dirty="0" smtClean="0">
                <a:solidFill>
                  <a:srgbClr val="FF0000"/>
                </a:solidFill>
              </a:rPr>
              <a:t>Initial consideration on contribution to the annual meeting</a:t>
            </a:r>
            <a:endParaRPr lang="en-US" sz="3200" dirty="0" smtClean="0">
              <a:solidFill>
                <a:srgbClr val="0000FF"/>
              </a:solidFill>
            </a:endParaRPr>
          </a:p>
        </p:txBody>
      </p:sp>
      <p:sp>
        <p:nvSpPr>
          <p:cNvPr id="2052" name="Rectangle 3"/>
          <p:cNvSpPr>
            <a:spLocks noGrp="1" noChangeArrowheads="1"/>
          </p:cNvSpPr>
          <p:nvPr>
            <p:ph type="subTitle" idx="1"/>
          </p:nvPr>
        </p:nvSpPr>
        <p:spPr>
          <a:xfrm>
            <a:off x="668338" y="2914650"/>
            <a:ext cx="7561262" cy="2876550"/>
          </a:xfrm>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400" i="1" dirty="0" smtClean="0">
                <a:solidFill>
                  <a:srgbClr val="0000FF"/>
                </a:solidFill>
                <a:latin typeface="+mj-lt"/>
                <a:ea typeface="+mj-ea"/>
                <a:cs typeface="+mj-cs"/>
              </a:rPr>
              <a:t>MW Subgroup</a:t>
            </a:r>
            <a:endParaRPr lang="en-US" altLang="zh-CN" sz="2400" b="1" dirty="0" smtClean="0">
              <a:latin typeface="Times New Roman" pitchFamily="18" charset="0"/>
              <a:ea typeface="宋体" pitchFamily="2" charset="-122"/>
            </a:endParaRPr>
          </a:p>
          <a:p>
            <a:pPr eaLnBrk="1" hangingPunct="1">
              <a:lnSpc>
                <a:spcPct val="80000"/>
              </a:lnSpc>
            </a:pPr>
            <a:endParaRPr lang="en-US" altLang="zh-CN" sz="2000" dirty="0" smtClean="0">
              <a:latin typeface="Times New Roman" pitchFamily="18" charset="0"/>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  General progress</a:t>
            </a:r>
            <a:endParaRPr lang="zh-CN" altLang="en-US" dirty="0"/>
          </a:p>
        </p:txBody>
      </p:sp>
      <p:sp>
        <p:nvSpPr>
          <p:cNvPr id="3" name="内容占位符 2"/>
          <p:cNvSpPr>
            <a:spLocks noGrp="1"/>
          </p:cNvSpPr>
          <p:nvPr>
            <p:ph idx="1"/>
          </p:nvPr>
        </p:nvSpPr>
        <p:spPr>
          <a:xfrm>
            <a:off x="257175" y="1600200"/>
            <a:ext cx="8758238" cy="4525963"/>
          </a:xfrm>
        </p:spPr>
        <p:txBody>
          <a:bodyPr/>
          <a:lstStyle/>
          <a:p>
            <a:r>
              <a:rPr lang="en-US" altLang="zh-CN" sz="2000" dirty="0" smtClean="0"/>
              <a:t>The fourth MW subgroup meeting was held on 19</a:t>
            </a:r>
            <a:r>
              <a:rPr lang="en-US" altLang="zh-CN" sz="2000" baseline="30000" dirty="0" smtClean="0"/>
              <a:t>th</a:t>
            </a:r>
            <a:r>
              <a:rPr lang="en-US" altLang="zh-CN" sz="2000" dirty="0" smtClean="0"/>
              <a:t> NOV, 2019</a:t>
            </a:r>
          </a:p>
          <a:p>
            <a:r>
              <a:rPr lang="en-US" altLang="zh-CN" sz="2000" dirty="0" smtClean="0"/>
              <a:t>The outcome on the gap analysis of MWI was report to CGMS-47 as an plenary talk</a:t>
            </a:r>
          </a:p>
          <a:p>
            <a:r>
              <a:rPr lang="en-US" altLang="zh-CN" sz="2000" dirty="0" smtClean="0"/>
              <a:t>The MWS FCDR is coming and looking for the user feedback</a:t>
            </a:r>
          </a:p>
          <a:p>
            <a:r>
              <a:rPr lang="en-US" altLang="zh-CN" sz="2000" dirty="0" smtClean="0"/>
              <a:t>The planned documentation of XCAL for GSICS MW is good starting to initialize the cooperation</a:t>
            </a:r>
          </a:p>
          <a:p>
            <a:r>
              <a:rPr lang="en-US" altLang="zh-CN" sz="2000" dirty="0" smtClean="0"/>
              <a:t>Instrumental performance monitoring and uncertainty characterization  based on SNO and RTM simulation is more evidential and methodological </a:t>
            </a:r>
          </a:p>
          <a:p>
            <a:r>
              <a:rPr lang="en-US" altLang="zh-CN" sz="2000" dirty="0" smtClean="0"/>
              <a:t>SNPP and NOAA-20 ATMS reprocessing are completed and the latest calibration has been operational since October 15, 2019</a:t>
            </a:r>
          </a:p>
          <a:p>
            <a:r>
              <a:rPr lang="en-US" altLang="zh-CN" sz="2000" dirty="0" err="1" smtClean="0"/>
              <a:t>CubeSAT</a:t>
            </a:r>
            <a:r>
              <a:rPr lang="en-US" altLang="zh-CN" sz="2000" dirty="0" smtClean="0"/>
              <a:t> TEMPEST-D microwave SDR are now available at </a:t>
            </a:r>
            <a:r>
              <a:rPr lang="en-US" sz="2000" dirty="0"/>
              <a:t>(</a:t>
            </a:r>
            <a:r>
              <a:rPr lang="en-US" sz="2000" dirty="0">
                <a:hlinkClick r:id="rId2"/>
              </a:rPr>
              <a:t>https://tempest.colostate.edu/data</a:t>
            </a:r>
            <a:r>
              <a:rPr lang="en-US" sz="2000" dirty="0"/>
              <a:t>)</a:t>
            </a:r>
            <a:r>
              <a:rPr lang="en-US" altLang="zh-CN" sz="2000" dirty="0" smtClean="0">
                <a:solidFill>
                  <a:srgbClr val="FF0000"/>
                </a:solidFill>
              </a:rPr>
              <a:t> </a:t>
            </a:r>
            <a:endParaRPr lang="zh-CN" altLang="en-US" sz="2000" dirty="0">
              <a:solidFill>
                <a:srgbClr val="FF0000"/>
              </a:solidFill>
            </a:endParaRPr>
          </a:p>
        </p:txBody>
      </p:sp>
      <p:sp>
        <p:nvSpPr>
          <p:cNvPr id="4" name="灯片编号占位符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extLst>
      <p:ext uri="{BB962C8B-B14F-4D97-AF65-F5344CB8AC3E}">
        <p14:creationId xmlns:p14="http://schemas.microsoft.com/office/powerpoint/2010/main" val="61485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779" y="118926"/>
            <a:ext cx="5879805" cy="1143000"/>
          </a:xfrm>
        </p:spPr>
        <p:txBody>
          <a:bodyPr/>
          <a:lstStyle/>
          <a:p>
            <a:r>
              <a:rPr lang="en-US" dirty="0" smtClean="0">
                <a:solidFill>
                  <a:srgbClr val="0000FF"/>
                </a:solidFill>
              </a:rPr>
              <a:t>Action Items</a:t>
            </a:r>
            <a:endParaRPr lang="en-US" i="1" dirty="0">
              <a:solidFill>
                <a:srgbClr val="0000FF"/>
              </a:solidFill>
            </a:endParaRPr>
          </a:p>
        </p:txBody>
      </p:sp>
      <p:sp>
        <p:nvSpPr>
          <p:cNvPr id="3" name="Slide Number Placeholder 2"/>
          <p:cNvSpPr>
            <a:spLocks noGrp="1"/>
          </p:cNvSpPr>
          <p:nvPr>
            <p:ph type="sldNum" sz="quarter" idx="10"/>
          </p:nvPr>
        </p:nvSpPr>
        <p:spPr/>
        <p:txBody>
          <a:bodyPr/>
          <a:lstStyle/>
          <a:p>
            <a:pPr>
              <a:defRPr/>
            </a:pPr>
            <a:fld id="{D24831DE-8CB6-4B98-B2F1-D4EBA8FF1804}" type="slidenum">
              <a:rPr lang="en-US" smtClean="0"/>
              <a:pPr>
                <a:defRPr/>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6601889"/>
              </p:ext>
            </p:extLst>
          </p:nvPr>
        </p:nvGraphicFramePr>
        <p:xfrm>
          <a:off x="180751" y="1354667"/>
          <a:ext cx="8756569" cy="4230804"/>
        </p:xfrm>
        <a:graphic>
          <a:graphicData uri="http://schemas.openxmlformats.org/drawingml/2006/table">
            <a:tbl>
              <a:tblPr>
                <a:tableStyleId>{D7AC3CCA-C797-4891-BE02-D94E43425B78}</a:tableStyleId>
              </a:tblPr>
              <a:tblGrid>
                <a:gridCol w="1065589">
                  <a:extLst>
                    <a:ext uri="{9D8B030D-6E8A-4147-A177-3AD203B41FA5}">
                      <a16:colId xmlns:a16="http://schemas.microsoft.com/office/drawing/2014/main" val="20000"/>
                    </a:ext>
                  </a:extLst>
                </a:gridCol>
                <a:gridCol w="3463446">
                  <a:extLst>
                    <a:ext uri="{9D8B030D-6E8A-4147-A177-3AD203B41FA5}">
                      <a16:colId xmlns:a16="http://schemas.microsoft.com/office/drawing/2014/main" val="20002"/>
                    </a:ext>
                  </a:extLst>
                </a:gridCol>
                <a:gridCol w="4227534">
                  <a:extLst>
                    <a:ext uri="{9D8B030D-6E8A-4147-A177-3AD203B41FA5}">
                      <a16:colId xmlns:a16="http://schemas.microsoft.com/office/drawing/2014/main" val="20003"/>
                    </a:ext>
                  </a:extLst>
                </a:gridCol>
              </a:tblGrid>
              <a:tr h="325201">
                <a:tc>
                  <a:txBody>
                    <a:bodyPr/>
                    <a:lstStyle/>
                    <a:p>
                      <a:pPr algn="ctr" fontAlgn="b"/>
                      <a:r>
                        <a:rPr lang="en-US" sz="1000" b="1" u="none" strike="noStrike" dirty="0">
                          <a:effectLst/>
                        </a:rPr>
                        <a:t>Action Id</a:t>
                      </a:r>
                      <a:endParaRPr lang="en-US" sz="1000" b="1" i="0" u="none" strike="noStrike" dirty="0">
                        <a:solidFill>
                          <a:srgbClr val="000000"/>
                        </a:solidFill>
                        <a:effectLst/>
                        <a:latin typeface="Calibri"/>
                      </a:endParaRPr>
                    </a:p>
                  </a:txBody>
                  <a:tcPr marL="5812" marR="5812" marT="5812" marB="0" anchor="ctr">
                    <a:solidFill>
                      <a:schemeClr val="accent1">
                        <a:lumMod val="90000"/>
                      </a:schemeClr>
                    </a:solidFill>
                  </a:tcPr>
                </a:tc>
                <a:tc>
                  <a:txBody>
                    <a:bodyPr/>
                    <a:lstStyle/>
                    <a:p>
                      <a:pPr algn="ctr" fontAlgn="b"/>
                      <a:r>
                        <a:rPr lang="en-US" sz="1000" b="1" u="none" strike="noStrike" dirty="0">
                          <a:effectLst/>
                        </a:rPr>
                        <a:t>Summary</a:t>
                      </a:r>
                      <a:endParaRPr lang="en-US" sz="1000" b="1" i="0" u="none" strike="noStrike" dirty="0">
                        <a:solidFill>
                          <a:srgbClr val="000000"/>
                        </a:solidFill>
                        <a:effectLst/>
                        <a:latin typeface="Calibri"/>
                      </a:endParaRPr>
                    </a:p>
                  </a:txBody>
                  <a:tcPr marL="5812" marR="5812" marT="5812" marB="0" anchor="ctr">
                    <a:solidFill>
                      <a:schemeClr val="accent1">
                        <a:lumMod val="90000"/>
                      </a:schemeClr>
                    </a:solidFill>
                  </a:tcPr>
                </a:tc>
                <a:tc>
                  <a:txBody>
                    <a:bodyPr/>
                    <a:lstStyle/>
                    <a:p>
                      <a:pPr algn="ctr" fontAlgn="b"/>
                      <a:r>
                        <a:rPr lang="en-US" sz="1000" b="1" u="none" strike="noStrike" dirty="0" smtClean="0">
                          <a:effectLst/>
                        </a:rPr>
                        <a:t>Status</a:t>
                      </a:r>
                      <a:endParaRPr lang="en-US" sz="1000" b="1" i="0" u="none" strike="noStrike" dirty="0" smtClean="0">
                        <a:solidFill>
                          <a:srgbClr val="000000"/>
                        </a:solidFill>
                        <a:effectLst/>
                        <a:latin typeface="Calibri"/>
                      </a:endParaRPr>
                    </a:p>
                  </a:txBody>
                  <a:tcPr marL="5812" marR="5812" marT="5812" marB="0" anchor="ctr">
                    <a:solidFill>
                      <a:schemeClr val="accent1">
                        <a:lumMod val="90000"/>
                      </a:schemeClr>
                    </a:solidFill>
                  </a:tcPr>
                </a:tc>
                <a:extLst>
                  <a:ext uri="{0D108BD9-81ED-4DB2-BD59-A6C34878D82A}">
                    <a16:rowId xmlns:a16="http://schemas.microsoft.com/office/drawing/2014/main" val="10000"/>
                  </a:ext>
                </a:extLst>
              </a:tr>
              <a:tr h="200677">
                <a:tc>
                  <a:txBody>
                    <a:bodyPr/>
                    <a:lstStyle/>
                    <a:p>
                      <a:pPr algn="l" fontAlgn="ctr"/>
                      <a:r>
                        <a:rPr lang="en-US" altLang="zh-CN" sz="800" b="1" u="none" strike="noStrike" kern="1200" dirty="0" smtClean="0">
                          <a:solidFill>
                            <a:schemeClr val="dk1"/>
                          </a:solidFill>
                          <a:effectLst/>
                          <a:latin typeface="+mn-lt"/>
                          <a:ea typeface="+mn-ea"/>
                          <a:cs typeface="+mn-cs"/>
                        </a:rPr>
                        <a:t>R.GMW.2019.5j.1</a:t>
                      </a:r>
                      <a:r>
                        <a:rPr lang="en-US" sz="800" b="1" u="none" strike="noStrike" kern="1200" dirty="0" smtClean="0">
                          <a:solidFill>
                            <a:schemeClr val="dk1"/>
                          </a:solidFill>
                          <a:effectLst/>
                          <a:latin typeface="+mn-lt"/>
                          <a:ea typeface="+mn-ea"/>
                          <a:cs typeface="+mn-cs"/>
                        </a:rPr>
                        <a:t> </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chemeClr val="dk1"/>
                          </a:solidFill>
                          <a:effectLst/>
                          <a:latin typeface="+mn-lt"/>
                          <a:ea typeface="+mn-ea"/>
                          <a:cs typeface="+mn-cs"/>
                        </a:rPr>
                        <a:t>Shengli Wu (CMA) to </a:t>
                      </a:r>
                      <a:r>
                        <a:rPr lang="en-US" altLang="zh-CN" sz="800" b="1" u="none" strike="noStrike" kern="1200" dirty="0" err="1" smtClean="0">
                          <a:solidFill>
                            <a:schemeClr val="dk1"/>
                          </a:solidFill>
                          <a:effectLst/>
                          <a:latin typeface="+mn-lt"/>
                          <a:ea typeface="+mn-ea"/>
                          <a:cs typeface="+mn-cs"/>
                        </a:rPr>
                        <a:t>analyse</a:t>
                      </a:r>
                      <a:r>
                        <a:rPr lang="en-US" altLang="zh-CN" sz="800" b="1" u="none" strike="noStrike" kern="1200" dirty="0" smtClean="0">
                          <a:solidFill>
                            <a:schemeClr val="dk1"/>
                          </a:solidFill>
                          <a:effectLst/>
                          <a:latin typeface="+mn-lt"/>
                          <a:ea typeface="+mn-ea"/>
                          <a:cs typeface="+mn-cs"/>
                        </a:rPr>
                        <a:t> SNOs as a function of radiance and latitude</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rgbClr val="0000FF"/>
                          </a:solidFill>
                          <a:effectLst/>
                          <a:latin typeface="+mn-lt"/>
                          <a:ea typeface="+mn-ea"/>
                          <a:cs typeface="+mn-cs"/>
                        </a:rPr>
                        <a:t>Shengli reported that this work has been completed and will show at the next meeting</a:t>
                      </a:r>
                      <a:endParaRPr lang="en-US" sz="800" b="1" u="none" strike="noStrike" kern="1200" dirty="0">
                        <a:solidFill>
                          <a:srgbClr val="0000FF"/>
                        </a:solidFill>
                        <a:effectLst/>
                        <a:latin typeface="+mn-lt"/>
                        <a:ea typeface="+mn-ea"/>
                        <a:cs typeface="+mn-cs"/>
                      </a:endParaRPr>
                    </a:p>
                  </a:txBody>
                  <a:tcPr marL="5812" marR="5812" marT="5812" marB="0" anchor="ctr"/>
                </a:tc>
                <a:extLst>
                  <a:ext uri="{0D108BD9-81ED-4DB2-BD59-A6C34878D82A}">
                    <a16:rowId xmlns:a16="http://schemas.microsoft.com/office/drawing/2014/main" val="10001"/>
                  </a:ext>
                </a:extLst>
              </a:tr>
              <a:tr h="333054">
                <a:tc>
                  <a:txBody>
                    <a:bodyPr/>
                    <a:lstStyle/>
                    <a:p>
                      <a:pPr algn="l" fontAlgn="ctr"/>
                      <a:r>
                        <a:rPr lang="en-US" altLang="zh-CN" sz="800" b="1" u="none" strike="noStrike" kern="1200" dirty="0" smtClean="0">
                          <a:solidFill>
                            <a:schemeClr val="dk1"/>
                          </a:solidFill>
                          <a:effectLst/>
                          <a:latin typeface="+mn-lt"/>
                          <a:ea typeface="+mn-ea"/>
                          <a:cs typeface="+mn-cs"/>
                        </a:rPr>
                        <a:t>A.GMW.2019.5n.2</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chemeClr val="dk1"/>
                          </a:solidFill>
                          <a:effectLst/>
                          <a:latin typeface="+mn-lt"/>
                          <a:ea typeface="+mn-ea"/>
                          <a:cs typeface="+mn-cs"/>
                        </a:rPr>
                        <a:t>Shengli Wu (CMA) to attempt to apply X-Cal algorithms to MWRI and report on completeness of algorithm description (by 2019-09) and results (by 2020-03)</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rgbClr val="0000FF"/>
                          </a:solidFill>
                          <a:effectLst/>
                          <a:latin typeface="+mn-lt"/>
                          <a:ea typeface="+mn-ea"/>
                          <a:cs typeface="+mn-cs"/>
                        </a:rPr>
                        <a:t>Discussion on this, Ralph noted excitement by Mitch Goldberg on this, Rachel and Shengli need to work out what is exactly needed to carry this out. Rachel indicated that she will try to update the information on the web site. </a:t>
                      </a:r>
                      <a:endParaRPr lang="en-US" sz="800" b="1" u="none" strike="noStrike" kern="1200" dirty="0">
                        <a:solidFill>
                          <a:srgbClr val="0000FF"/>
                        </a:solidFill>
                        <a:effectLst/>
                        <a:latin typeface="+mn-lt"/>
                        <a:ea typeface="+mn-ea"/>
                        <a:cs typeface="+mn-cs"/>
                      </a:endParaRPr>
                    </a:p>
                  </a:txBody>
                  <a:tcPr marL="5812" marR="5812" marT="5812" marB="0" anchor="ctr"/>
                </a:tc>
                <a:extLst>
                  <a:ext uri="{0D108BD9-81ED-4DB2-BD59-A6C34878D82A}">
                    <a16:rowId xmlns:a16="http://schemas.microsoft.com/office/drawing/2014/main" val="10002"/>
                  </a:ext>
                </a:extLst>
              </a:tr>
              <a:tr h="333054">
                <a:tc>
                  <a:txBody>
                    <a:bodyPr/>
                    <a:lstStyle/>
                    <a:p>
                      <a:pPr algn="l" fontAlgn="ctr"/>
                      <a:r>
                        <a:rPr lang="en-US" altLang="zh-CN" sz="800" b="1" u="none" strike="noStrike" kern="1200" dirty="0" smtClean="0">
                          <a:solidFill>
                            <a:schemeClr val="dk1"/>
                          </a:solidFill>
                          <a:effectLst/>
                          <a:latin typeface="+mn-lt"/>
                          <a:ea typeface="+mn-ea"/>
                          <a:cs typeface="+mn-cs"/>
                        </a:rPr>
                        <a:t>A.GMW.20190507.1</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chemeClr val="dk1"/>
                          </a:solidFill>
                          <a:effectLst/>
                          <a:latin typeface="+mn-lt"/>
                          <a:ea typeface="+mn-ea"/>
                          <a:cs typeface="+mn-cs"/>
                        </a:rPr>
                        <a:t>Rachel </a:t>
                      </a:r>
                      <a:r>
                        <a:rPr lang="en-US" altLang="zh-CN" sz="800" b="1" u="none" strike="noStrike" kern="1200" dirty="0" err="1" smtClean="0">
                          <a:solidFill>
                            <a:schemeClr val="dk1"/>
                          </a:solidFill>
                          <a:effectLst/>
                          <a:latin typeface="+mn-lt"/>
                          <a:ea typeface="+mn-ea"/>
                          <a:cs typeface="+mn-cs"/>
                        </a:rPr>
                        <a:t>Kroodsma</a:t>
                      </a:r>
                      <a:r>
                        <a:rPr lang="en-US" altLang="zh-CN" sz="800" b="1" u="none" strike="noStrike" kern="1200" dirty="0" smtClean="0">
                          <a:solidFill>
                            <a:schemeClr val="dk1"/>
                          </a:solidFill>
                          <a:effectLst/>
                          <a:latin typeface="+mn-lt"/>
                          <a:ea typeface="+mn-ea"/>
                          <a:cs typeface="+mn-cs"/>
                        </a:rPr>
                        <a:t> and Shengli Wu to work out details in order for CMA to apply X-Cal corrections to MWRI</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rgbClr val="0000FF"/>
                          </a:solidFill>
                          <a:effectLst/>
                          <a:latin typeface="+mn-lt"/>
                          <a:ea typeface="+mn-ea"/>
                          <a:cs typeface="+mn-cs"/>
                        </a:rPr>
                        <a:t>CMA is working on the SNO and double difference analysis by RTM with GMI samples. Shengli WU is keen to report the progress to GSICS meeting in Seoul 2020</a:t>
                      </a:r>
                      <a:endParaRPr lang="en-US" sz="800" b="1" u="none" strike="noStrike" kern="1200" dirty="0">
                        <a:solidFill>
                          <a:srgbClr val="0000FF"/>
                        </a:solidFill>
                        <a:effectLst/>
                        <a:latin typeface="+mn-lt"/>
                        <a:ea typeface="+mn-ea"/>
                        <a:cs typeface="+mn-cs"/>
                      </a:endParaRPr>
                    </a:p>
                  </a:txBody>
                  <a:tcPr marL="5812" marR="5812" marT="5812" marB="0" anchor="ctr"/>
                </a:tc>
                <a:extLst>
                  <a:ext uri="{0D108BD9-81ED-4DB2-BD59-A6C34878D82A}">
                    <a16:rowId xmlns:a16="http://schemas.microsoft.com/office/drawing/2014/main" val="10003"/>
                  </a:ext>
                </a:extLst>
              </a:tr>
              <a:tr h="777125">
                <a:tc>
                  <a:txBody>
                    <a:bodyPr/>
                    <a:lstStyle/>
                    <a:p>
                      <a:pPr algn="l" fontAlgn="ctr"/>
                      <a:r>
                        <a:rPr lang="en-US" altLang="zh-CN" sz="800" b="1" u="none" strike="noStrike" kern="1200" dirty="0" smtClean="0">
                          <a:solidFill>
                            <a:schemeClr val="dk1"/>
                          </a:solidFill>
                          <a:effectLst/>
                          <a:latin typeface="+mn-lt"/>
                          <a:ea typeface="+mn-ea"/>
                          <a:cs typeface="+mn-cs"/>
                        </a:rPr>
                        <a:t>A.GMW.2019.5m.1</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sz="800" b="1" u="none" strike="noStrike" kern="1200" dirty="0">
                          <a:solidFill>
                            <a:schemeClr val="dk1"/>
                          </a:solidFill>
                          <a:effectLst/>
                          <a:latin typeface="+mn-lt"/>
                          <a:ea typeface="+mn-ea"/>
                          <a:cs typeface="+mn-cs"/>
                        </a:rPr>
                        <a:t> </a:t>
                      </a:r>
                      <a:r>
                        <a:rPr lang="en-US" altLang="zh-CN" sz="800" b="1" u="none" strike="noStrike" kern="1200" dirty="0" err="1" smtClean="0">
                          <a:solidFill>
                            <a:schemeClr val="dk1"/>
                          </a:solidFill>
                          <a:effectLst/>
                          <a:latin typeface="+mn-lt"/>
                          <a:ea typeface="+mn-ea"/>
                          <a:cs typeface="+mn-cs"/>
                        </a:rPr>
                        <a:t>Bomin</a:t>
                      </a:r>
                      <a:r>
                        <a:rPr lang="en-US" altLang="zh-CN" sz="800" b="1" u="none" strike="noStrike" kern="1200" dirty="0" smtClean="0">
                          <a:solidFill>
                            <a:schemeClr val="dk1"/>
                          </a:solidFill>
                          <a:effectLst/>
                          <a:latin typeface="+mn-lt"/>
                          <a:ea typeface="+mn-ea"/>
                          <a:cs typeface="+mn-cs"/>
                        </a:rPr>
                        <a:t> Sun (NOAA) to repeat analysis of time series with regular operational RS92 radiosondes and report comparison of results with those from GRUAN </a:t>
                      </a:r>
                      <a:r>
                        <a:rPr lang="en-US" altLang="zh-CN" sz="800" b="1" u="none" strike="noStrike" kern="1200" dirty="0" err="1" smtClean="0">
                          <a:solidFill>
                            <a:schemeClr val="dk1"/>
                          </a:solidFill>
                          <a:effectLst/>
                          <a:latin typeface="+mn-lt"/>
                          <a:ea typeface="+mn-ea"/>
                          <a:cs typeface="+mn-cs"/>
                        </a:rPr>
                        <a:t>sondes</a:t>
                      </a:r>
                      <a:r>
                        <a:rPr lang="en-US" altLang="zh-CN" sz="800" b="1" u="none" strike="noStrike" kern="1200" dirty="0" smtClean="0">
                          <a:solidFill>
                            <a:schemeClr val="dk1"/>
                          </a:solidFill>
                          <a:effectLst/>
                          <a:latin typeface="+mn-lt"/>
                          <a:ea typeface="+mn-ea"/>
                          <a:cs typeface="+mn-cs"/>
                        </a:rPr>
                        <a:t>. (Some of this was shown in Tony's presentation, at least the start of the study) </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err="1" smtClean="0">
                          <a:solidFill>
                            <a:srgbClr val="0000FF"/>
                          </a:solidFill>
                          <a:effectLst/>
                          <a:latin typeface="+mn-lt"/>
                          <a:ea typeface="+mn-ea"/>
                          <a:cs typeface="+mn-cs"/>
                        </a:rPr>
                        <a:t>Bomin</a:t>
                      </a:r>
                      <a:r>
                        <a:rPr lang="en-US" altLang="zh-CN" sz="800" b="1" u="none" strike="noStrike" kern="1200" dirty="0" smtClean="0">
                          <a:solidFill>
                            <a:srgbClr val="0000FF"/>
                          </a:solidFill>
                          <a:effectLst/>
                          <a:latin typeface="+mn-lt"/>
                          <a:ea typeface="+mn-ea"/>
                          <a:cs typeface="+mn-cs"/>
                        </a:rPr>
                        <a:t> plans to report it at GSICS meeting in Seoul 2020</a:t>
                      </a:r>
                      <a:endParaRPr lang="en-US" sz="800" b="1" u="none" strike="noStrike" kern="1200" dirty="0">
                        <a:solidFill>
                          <a:srgbClr val="0000FF"/>
                        </a:solidFill>
                        <a:effectLst/>
                        <a:latin typeface="+mn-lt"/>
                        <a:ea typeface="+mn-ea"/>
                        <a:cs typeface="+mn-cs"/>
                      </a:endParaRPr>
                    </a:p>
                  </a:txBody>
                  <a:tcPr marL="5812" marR="5812" marT="5812" marB="0" anchor="ctr"/>
                </a:tc>
                <a:extLst>
                  <a:ext uri="{0D108BD9-81ED-4DB2-BD59-A6C34878D82A}">
                    <a16:rowId xmlns:a16="http://schemas.microsoft.com/office/drawing/2014/main" val="10004"/>
                  </a:ext>
                </a:extLst>
              </a:tr>
              <a:tr h="333054">
                <a:tc>
                  <a:txBody>
                    <a:bodyPr/>
                    <a:lstStyle/>
                    <a:p>
                      <a:pPr algn="l" fontAlgn="ctr"/>
                      <a:r>
                        <a:rPr lang="en-US" altLang="zh-CN" sz="800" b="1" u="none" strike="noStrike" kern="1200" dirty="0" smtClean="0">
                          <a:solidFill>
                            <a:schemeClr val="dk1"/>
                          </a:solidFill>
                          <a:effectLst/>
                          <a:latin typeface="+mn-lt"/>
                          <a:ea typeface="+mn-ea"/>
                          <a:cs typeface="+mn-cs"/>
                        </a:rPr>
                        <a:t>A.GMW.2019.5o.1</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sz="800" b="1" u="none" strike="noStrike" kern="1200" dirty="0">
                          <a:solidFill>
                            <a:schemeClr val="dk1"/>
                          </a:solidFill>
                          <a:effectLst/>
                          <a:latin typeface="+mn-lt"/>
                          <a:ea typeface="+mn-ea"/>
                          <a:cs typeface="+mn-cs"/>
                        </a:rPr>
                        <a:t> </a:t>
                      </a:r>
                      <a:r>
                        <a:rPr lang="en-US" altLang="zh-CN" sz="800" b="1" u="none" strike="noStrike" kern="1200" dirty="0" smtClean="0">
                          <a:solidFill>
                            <a:schemeClr val="dk1"/>
                          </a:solidFill>
                          <a:effectLst/>
                          <a:latin typeface="+mn-lt"/>
                          <a:ea typeface="+mn-ea"/>
                          <a:cs typeface="+mn-cs"/>
                        </a:rPr>
                        <a:t>Isaac </a:t>
                      </a:r>
                      <a:r>
                        <a:rPr lang="en-US" altLang="zh-CN" sz="800" b="1" u="none" strike="noStrike" kern="1200" dirty="0" err="1" smtClean="0">
                          <a:solidFill>
                            <a:schemeClr val="dk1"/>
                          </a:solidFill>
                          <a:effectLst/>
                          <a:latin typeface="+mn-lt"/>
                          <a:ea typeface="+mn-ea"/>
                          <a:cs typeface="+mn-cs"/>
                        </a:rPr>
                        <a:t>Moradi</a:t>
                      </a:r>
                      <a:r>
                        <a:rPr lang="en-US" altLang="zh-CN" sz="800" b="1" u="none" strike="noStrike" kern="1200" dirty="0" smtClean="0">
                          <a:solidFill>
                            <a:schemeClr val="dk1"/>
                          </a:solidFill>
                          <a:effectLst/>
                          <a:latin typeface="+mn-lt"/>
                          <a:ea typeface="+mn-ea"/>
                          <a:cs typeface="+mn-cs"/>
                        </a:rPr>
                        <a:t> (UMD) to address large differences between N20 &amp; SNPP WV channels with LBL model and compare the massive ensemble over the tropics. (Progress noted in minutes above; Isaac will report on in next meeting) </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r>
                        <a:rPr lang="en-US" sz="800" kern="1200" dirty="0" smtClean="0">
                          <a:solidFill>
                            <a:schemeClr val="dk1"/>
                          </a:solidFill>
                          <a:effectLst/>
                          <a:latin typeface="+mn-lt"/>
                          <a:ea typeface="+mn-ea"/>
                          <a:cs typeface="+mn-cs"/>
                        </a:rPr>
                        <a:t>Isaac has further studied the difference and presented the results at CISESS science meeting: </a:t>
                      </a:r>
                      <a:r>
                        <a:rPr lang="en-US" sz="800" u="sng" kern="1200" dirty="0" smtClean="0">
                          <a:solidFill>
                            <a:schemeClr val="dk1"/>
                          </a:solidFill>
                          <a:effectLst/>
                          <a:latin typeface="+mn-lt"/>
                          <a:ea typeface="+mn-ea"/>
                          <a:cs typeface="+mn-cs"/>
                          <a:hlinkClick r:id="rId2"/>
                        </a:rPr>
                        <a:t>https://www.dropbox.com/s/nz102uzgqnlbb1u/moradi_rt.pdf?dl=0</a:t>
                      </a:r>
                      <a:r>
                        <a:rPr lang="en-US" sz="800" kern="1200" dirty="0" smtClean="0">
                          <a:solidFill>
                            <a:schemeClr val="dk1"/>
                          </a:solidFill>
                          <a:effectLst/>
                          <a:latin typeface="+mn-lt"/>
                          <a:ea typeface="+mn-ea"/>
                          <a:cs typeface="+mn-cs"/>
                        </a:rPr>
                        <a:t>. Using the reprocessed SNPP and NOAA-20 ATMS data, he found that the difference is small ( &lt; 0.25 K ) even for WV channels. The new ATMS calibration used in the reprocessing has been operational since October 15, 2019. Resolved.</a:t>
                      </a:r>
                      <a:endParaRPr lang="en-US" sz="800" kern="1200" dirty="0">
                        <a:solidFill>
                          <a:schemeClr val="dk1"/>
                        </a:solidFill>
                        <a:effectLst/>
                        <a:latin typeface="+mn-lt"/>
                        <a:ea typeface="+mn-ea"/>
                        <a:cs typeface="+mn-cs"/>
                      </a:endParaRPr>
                    </a:p>
                  </a:txBody>
                  <a:tcPr marL="5812" marR="5812" marT="5812" marB="0" anchor="ctr"/>
                </a:tc>
                <a:extLst>
                  <a:ext uri="{0D108BD9-81ED-4DB2-BD59-A6C34878D82A}">
                    <a16:rowId xmlns:a16="http://schemas.microsoft.com/office/drawing/2014/main" val="10005"/>
                  </a:ext>
                </a:extLst>
              </a:tr>
              <a:tr h="444072">
                <a:tc>
                  <a:txBody>
                    <a:bodyPr/>
                    <a:lstStyle/>
                    <a:p>
                      <a:pPr algn="l" fontAlgn="ctr"/>
                      <a:r>
                        <a:rPr lang="en-US" altLang="zh-CN" sz="800" b="1" u="none" strike="noStrike" kern="1200" dirty="0" smtClean="0">
                          <a:solidFill>
                            <a:schemeClr val="dk1"/>
                          </a:solidFill>
                          <a:effectLst/>
                          <a:latin typeface="+mn-lt"/>
                          <a:ea typeface="+mn-ea"/>
                          <a:cs typeface="+mn-cs"/>
                        </a:rPr>
                        <a:t>A.GMW.2019.5n.1</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chemeClr val="dk1"/>
                          </a:solidFill>
                          <a:effectLst/>
                          <a:latin typeface="+mn-lt"/>
                          <a:ea typeface="+mn-ea"/>
                          <a:cs typeface="+mn-cs"/>
                        </a:rPr>
                        <a:t>Rachel </a:t>
                      </a:r>
                      <a:r>
                        <a:rPr lang="en-US" altLang="zh-CN" sz="800" b="1" u="none" strike="noStrike" kern="1200" dirty="0" err="1" smtClean="0">
                          <a:solidFill>
                            <a:schemeClr val="dk1"/>
                          </a:solidFill>
                          <a:effectLst/>
                          <a:latin typeface="+mn-lt"/>
                          <a:ea typeface="+mn-ea"/>
                          <a:cs typeface="+mn-cs"/>
                        </a:rPr>
                        <a:t>Kroodsma</a:t>
                      </a:r>
                      <a:r>
                        <a:rPr lang="en-US" altLang="zh-CN" sz="800" b="1" u="none" strike="noStrike" kern="1200" dirty="0" smtClean="0">
                          <a:solidFill>
                            <a:schemeClr val="dk1"/>
                          </a:solidFill>
                          <a:effectLst/>
                          <a:latin typeface="+mn-lt"/>
                          <a:ea typeface="+mn-ea"/>
                          <a:cs typeface="+mn-cs"/>
                        </a:rPr>
                        <a:t> (NASA) to contact Wes Berg about sharing ATBD and university code with CMA</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rgbClr val="0000FF"/>
                          </a:solidFill>
                          <a:effectLst/>
                          <a:latin typeface="+mn-lt"/>
                          <a:ea typeface="+mn-ea"/>
                          <a:cs typeface="+mn-cs"/>
                        </a:rPr>
                        <a:t>Wes</a:t>
                      </a:r>
                      <a:r>
                        <a:rPr lang="en-US" altLang="zh-CN" sz="800" b="1" u="none" strike="noStrike" kern="1200" baseline="0" dirty="0" smtClean="0">
                          <a:solidFill>
                            <a:srgbClr val="0000FF"/>
                          </a:solidFill>
                          <a:effectLst/>
                          <a:latin typeface="+mn-lt"/>
                          <a:ea typeface="+mn-ea"/>
                          <a:cs typeface="+mn-cs"/>
                        </a:rPr>
                        <a:t> discussed the issue at the 4</a:t>
                      </a:r>
                      <a:r>
                        <a:rPr lang="en-US" altLang="zh-CN" sz="800" b="1" u="none" strike="noStrike" kern="1200" baseline="30000" dirty="0" smtClean="0">
                          <a:solidFill>
                            <a:srgbClr val="0000FF"/>
                          </a:solidFill>
                          <a:effectLst/>
                          <a:latin typeface="+mn-lt"/>
                          <a:ea typeface="+mn-ea"/>
                          <a:cs typeface="+mn-cs"/>
                        </a:rPr>
                        <a:t>th</a:t>
                      </a:r>
                      <a:r>
                        <a:rPr lang="en-US" altLang="zh-CN" sz="800" b="1" u="none" strike="noStrike" kern="1200" baseline="0" dirty="0" smtClean="0">
                          <a:solidFill>
                            <a:srgbClr val="0000FF"/>
                          </a:solidFill>
                          <a:effectLst/>
                          <a:latin typeface="+mn-lt"/>
                          <a:ea typeface="+mn-ea"/>
                          <a:cs typeface="+mn-cs"/>
                        </a:rPr>
                        <a:t> MW meeting on 11/19/19. The issue (sharing code and data) is more about different policy beyond GSICS control. The action item is resolved within GSICS.</a:t>
                      </a:r>
                      <a:endParaRPr lang="en-US" sz="800" b="1" u="none" strike="noStrike" kern="1200" dirty="0">
                        <a:solidFill>
                          <a:srgbClr val="0000FF"/>
                        </a:solidFill>
                        <a:effectLst/>
                        <a:latin typeface="+mn-lt"/>
                        <a:ea typeface="+mn-ea"/>
                        <a:cs typeface="+mn-cs"/>
                      </a:endParaRPr>
                    </a:p>
                  </a:txBody>
                  <a:tcPr marL="5812" marR="5812" marT="5812" marB="0" anchor="ctr"/>
                </a:tc>
                <a:extLst>
                  <a:ext uri="{0D108BD9-81ED-4DB2-BD59-A6C34878D82A}">
                    <a16:rowId xmlns:a16="http://schemas.microsoft.com/office/drawing/2014/main" val="10006"/>
                  </a:ext>
                </a:extLst>
              </a:tr>
              <a:tr h="222035">
                <a:tc>
                  <a:txBody>
                    <a:bodyPr/>
                    <a:lstStyle/>
                    <a:p>
                      <a:pPr algn="l" fontAlgn="ctr"/>
                      <a:r>
                        <a:rPr lang="en-US" altLang="zh-CN" sz="800" b="1" u="none" strike="noStrike" kern="1200" dirty="0" smtClean="0">
                          <a:solidFill>
                            <a:schemeClr val="dk1"/>
                          </a:solidFill>
                          <a:effectLst/>
                          <a:latin typeface="+mn-lt"/>
                          <a:ea typeface="+mn-ea"/>
                          <a:cs typeface="+mn-cs"/>
                        </a:rPr>
                        <a:t>A.GMW.2019.5n.3</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chemeClr val="dk1"/>
                          </a:solidFill>
                          <a:effectLst/>
                          <a:latin typeface="+mn-lt"/>
                          <a:ea typeface="+mn-ea"/>
                          <a:cs typeface="+mn-cs"/>
                        </a:rPr>
                        <a:t>Ralph Ferraro (NOAA) to re-send details of GPM X-Cal LUT deliverable to MWSG members for comment</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rgbClr val="0000FF"/>
                          </a:solidFill>
                          <a:effectLst/>
                          <a:latin typeface="+mn-lt"/>
                          <a:ea typeface="+mn-ea"/>
                          <a:cs typeface="+mn-cs"/>
                        </a:rPr>
                        <a:t>The action was completed and approved by EP</a:t>
                      </a:r>
                      <a:endParaRPr lang="en-US" sz="800" b="1" u="none" strike="noStrike" kern="1200" dirty="0">
                        <a:solidFill>
                          <a:srgbClr val="0000FF"/>
                        </a:solidFill>
                        <a:effectLst/>
                        <a:latin typeface="+mn-lt"/>
                        <a:ea typeface="+mn-ea"/>
                        <a:cs typeface="+mn-cs"/>
                      </a:endParaRPr>
                    </a:p>
                  </a:txBody>
                  <a:tcPr marL="5812" marR="5812" marT="5812" marB="0" anchor="ctr"/>
                </a:tc>
                <a:extLst>
                  <a:ext uri="{0D108BD9-81ED-4DB2-BD59-A6C34878D82A}">
                    <a16:rowId xmlns:a16="http://schemas.microsoft.com/office/drawing/2014/main" val="10007"/>
                  </a:ext>
                </a:extLst>
              </a:tr>
              <a:tr h="111018">
                <a:tc>
                  <a:txBody>
                    <a:bodyPr/>
                    <a:lstStyle/>
                    <a:p>
                      <a:pPr algn="l" fontAlgn="ctr"/>
                      <a:r>
                        <a:rPr lang="en-US" altLang="zh-CN" sz="800" b="1" u="none" strike="noStrike" kern="1200" dirty="0" smtClean="0">
                          <a:solidFill>
                            <a:schemeClr val="dk1"/>
                          </a:solidFill>
                          <a:effectLst/>
                          <a:latin typeface="+mn-lt"/>
                          <a:ea typeface="+mn-ea"/>
                          <a:cs typeface="+mn-cs"/>
                        </a:rPr>
                        <a:t>A.GMW.2019.5t.1</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sz="800" b="1" u="none" strike="noStrike" kern="1200" dirty="0">
                          <a:solidFill>
                            <a:schemeClr val="dk1"/>
                          </a:solidFill>
                          <a:effectLst/>
                          <a:latin typeface="+mn-lt"/>
                          <a:ea typeface="+mn-ea"/>
                          <a:cs typeface="+mn-cs"/>
                        </a:rPr>
                        <a:t> </a:t>
                      </a:r>
                      <a:r>
                        <a:rPr lang="en-US" altLang="zh-CN" sz="800" b="1" u="none" strike="noStrike" kern="1200" dirty="0" err="1" smtClean="0">
                          <a:solidFill>
                            <a:schemeClr val="dk1"/>
                          </a:solidFill>
                          <a:effectLst/>
                          <a:latin typeface="+mn-lt"/>
                          <a:ea typeface="+mn-ea"/>
                          <a:cs typeface="+mn-cs"/>
                        </a:rPr>
                        <a:t>Manik</a:t>
                      </a:r>
                      <a:r>
                        <a:rPr lang="en-US" altLang="zh-CN" sz="800" b="1" u="none" strike="noStrike" kern="1200" dirty="0" smtClean="0">
                          <a:solidFill>
                            <a:schemeClr val="dk1"/>
                          </a:solidFill>
                          <a:effectLst/>
                          <a:latin typeface="+mn-lt"/>
                          <a:ea typeface="+mn-ea"/>
                          <a:cs typeface="+mn-cs"/>
                        </a:rPr>
                        <a:t> Bali (NOAA) to circulate white paper on microwave imager inter-calibration to all agencies for review/contribution. (</a:t>
                      </a:r>
                      <a:r>
                        <a:rPr lang="en-US" altLang="zh-CN" sz="800" b="1" u="none" strike="noStrike" kern="1200" dirty="0" err="1" smtClean="0">
                          <a:solidFill>
                            <a:schemeClr val="dk1"/>
                          </a:solidFill>
                          <a:effectLst/>
                          <a:latin typeface="+mn-lt"/>
                          <a:ea typeface="+mn-ea"/>
                          <a:cs typeface="+mn-cs"/>
                        </a:rPr>
                        <a:t>Manik</a:t>
                      </a:r>
                      <a:r>
                        <a:rPr lang="en-US" altLang="zh-CN" sz="800" b="1" u="none" strike="noStrike" kern="1200" dirty="0" smtClean="0">
                          <a:solidFill>
                            <a:schemeClr val="dk1"/>
                          </a:solidFill>
                          <a:effectLst/>
                          <a:latin typeface="+mn-lt"/>
                          <a:ea typeface="+mn-ea"/>
                          <a:cs typeface="+mn-cs"/>
                        </a:rPr>
                        <a:t> mentioned he will get this distributed in the near future)</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r>
                        <a:rPr lang="en-US" altLang="zh-CN" sz="800" b="1" u="none" strike="noStrike" kern="1200" dirty="0" smtClean="0">
                          <a:solidFill>
                            <a:schemeClr val="tx1"/>
                          </a:solidFill>
                          <a:effectLst/>
                          <a:latin typeface="+mn-lt"/>
                          <a:ea typeface="+mn-ea"/>
                          <a:cs typeface="+mn-cs"/>
                        </a:rPr>
                        <a:t>In progress.</a:t>
                      </a:r>
                      <a:r>
                        <a:rPr lang="en-US" altLang="zh-CN" sz="800" b="1" u="none" strike="noStrike" kern="1200" baseline="0" dirty="0" smtClean="0">
                          <a:solidFill>
                            <a:schemeClr val="tx1"/>
                          </a:solidFill>
                          <a:effectLst/>
                          <a:latin typeface="+mn-lt"/>
                          <a:ea typeface="+mn-ea"/>
                          <a:cs typeface="+mn-cs"/>
                        </a:rPr>
                        <a:t> </a:t>
                      </a:r>
                      <a:r>
                        <a:rPr lang="en-US" altLang="zh-CN" sz="800" b="1" u="none" strike="noStrike" kern="1200" dirty="0" err="1" smtClean="0">
                          <a:solidFill>
                            <a:schemeClr val="tx1"/>
                          </a:solidFill>
                          <a:effectLst/>
                          <a:latin typeface="+mn-lt"/>
                          <a:ea typeface="+mn-ea"/>
                          <a:cs typeface="+mn-cs"/>
                        </a:rPr>
                        <a:t>Manik</a:t>
                      </a:r>
                      <a:r>
                        <a:rPr lang="en-US" altLang="zh-CN" sz="800" b="1" u="none" strike="noStrike" kern="1200" baseline="0" dirty="0" smtClean="0">
                          <a:solidFill>
                            <a:schemeClr val="tx1"/>
                          </a:solidFill>
                          <a:effectLst/>
                          <a:latin typeface="+mn-lt"/>
                          <a:ea typeface="+mn-ea"/>
                          <a:cs typeface="+mn-cs"/>
                        </a:rPr>
                        <a:t> may</a:t>
                      </a:r>
                      <a:r>
                        <a:rPr lang="en-US" altLang="zh-CN" sz="800" b="1" u="none" strike="noStrike" kern="1200" dirty="0" smtClean="0">
                          <a:solidFill>
                            <a:schemeClr val="tx1"/>
                          </a:solidFill>
                          <a:effectLst/>
                          <a:latin typeface="+mn-lt"/>
                          <a:ea typeface="+mn-ea"/>
                          <a:cs typeface="+mn-cs"/>
                        </a:rPr>
                        <a:t> present the white paper at GSICS meeting in Seoul 2020.</a:t>
                      </a:r>
                      <a:endParaRPr lang="zh-CN" altLang="zh-CN" sz="800" b="1" u="none" strike="noStrike" kern="1200" dirty="0">
                        <a:solidFill>
                          <a:schemeClr val="tx1"/>
                        </a:solidFill>
                        <a:effectLst/>
                        <a:latin typeface="+mn-lt"/>
                        <a:ea typeface="+mn-ea"/>
                        <a:cs typeface="+mn-cs"/>
                      </a:endParaRPr>
                    </a:p>
                  </a:txBody>
                  <a:tcPr marL="5812" marR="5812" marT="5812" marB="0" anchor="ctr"/>
                </a:tc>
                <a:extLst>
                  <a:ext uri="{0D108BD9-81ED-4DB2-BD59-A6C34878D82A}">
                    <a16:rowId xmlns:a16="http://schemas.microsoft.com/office/drawing/2014/main" val="10008"/>
                  </a:ext>
                </a:extLst>
              </a:tr>
              <a:tr h="222035">
                <a:tc>
                  <a:txBody>
                    <a:bodyPr/>
                    <a:lstStyle/>
                    <a:p>
                      <a:pPr algn="l" fontAlgn="ctr"/>
                      <a:r>
                        <a:rPr lang="en-US" altLang="zh-CN" sz="800" b="1" u="none" strike="noStrike" kern="1200" dirty="0" smtClean="0">
                          <a:solidFill>
                            <a:schemeClr val="dk1"/>
                          </a:solidFill>
                          <a:effectLst/>
                          <a:latin typeface="+mn-lt"/>
                          <a:ea typeface="+mn-ea"/>
                          <a:cs typeface="+mn-cs"/>
                        </a:rPr>
                        <a:t>A.GMW.2019.5x.1</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algn="l" fontAlgn="ctr"/>
                      <a:r>
                        <a:rPr lang="en-US" altLang="zh-CN" sz="800" b="1" u="none" strike="noStrike" kern="1200" dirty="0" smtClean="0">
                          <a:solidFill>
                            <a:schemeClr val="dk1"/>
                          </a:solidFill>
                          <a:effectLst/>
                          <a:latin typeface="+mn-lt"/>
                          <a:ea typeface="+mn-ea"/>
                          <a:cs typeface="+mn-cs"/>
                        </a:rPr>
                        <a:t>MWSG Chair to coordinate the development of a summary of the current status of MW sensor calibration methods (by sensor and frequency type), needs by product type, and provide a 3-year roadmap for developing GSICS MW calibration products</a:t>
                      </a:r>
                      <a:endParaRPr lang="en-US" sz="800" b="1" u="none" strike="noStrike" kern="1200" dirty="0">
                        <a:solidFill>
                          <a:schemeClr val="dk1"/>
                        </a:solidFill>
                        <a:effectLst/>
                        <a:latin typeface="+mn-lt"/>
                        <a:ea typeface="+mn-ea"/>
                        <a:cs typeface="+mn-cs"/>
                      </a:endParaRPr>
                    </a:p>
                  </a:txBody>
                  <a:tcPr marL="5812" marR="5812" marT="581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CN" sz="800" b="1" u="none" strike="noStrike" kern="1200" dirty="0" smtClean="0">
                          <a:solidFill>
                            <a:schemeClr val="tx1"/>
                          </a:solidFill>
                          <a:effectLst/>
                          <a:latin typeface="+mn-lt"/>
                          <a:ea typeface="+mn-ea"/>
                          <a:cs typeface="+mn-cs"/>
                        </a:rPr>
                        <a:t>In progress. Ralph mentioned he will reinvigorate the MW group "work space" to update information related to MW calibration and use this as a starting point. A draft will be presented for discussion at GSICS meeting in Seoul 2020.</a:t>
                      </a:r>
                      <a:endParaRPr lang="en-US" sz="800" b="1" u="none" strike="noStrike" kern="1200" dirty="0" smtClean="0">
                        <a:solidFill>
                          <a:schemeClr val="tx1"/>
                        </a:solidFill>
                        <a:effectLst/>
                        <a:latin typeface="+mn-lt"/>
                        <a:ea typeface="+mn-ea"/>
                        <a:cs typeface="+mn-cs"/>
                      </a:endParaRPr>
                    </a:p>
                    <a:p>
                      <a:pPr algn="l" fontAlgn="ctr"/>
                      <a:endParaRPr lang="en-US" sz="800" b="1" u="none" strike="noStrike" kern="1200" dirty="0">
                        <a:solidFill>
                          <a:schemeClr val="tx1"/>
                        </a:solidFill>
                        <a:effectLst/>
                        <a:latin typeface="+mn-lt"/>
                        <a:ea typeface="+mn-ea"/>
                        <a:cs typeface="+mn-cs"/>
                      </a:endParaRPr>
                    </a:p>
                  </a:txBody>
                  <a:tcPr marL="5812" marR="5812" marT="5812"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058943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099" y="569000"/>
            <a:ext cx="5702854" cy="639762"/>
          </a:xfrm>
        </p:spPr>
        <p:txBody>
          <a:bodyPr/>
          <a:lstStyle/>
          <a:p>
            <a:r>
              <a:rPr lang="en-US" sz="2800" dirty="0" smtClean="0">
                <a:solidFill>
                  <a:srgbClr val="0000FF"/>
                </a:solidFill>
              </a:rPr>
              <a:t>Potentials topics in annual meeting</a:t>
            </a:r>
            <a:endParaRPr lang="en-US" sz="2800" dirty="0">
              <a:solidFill>
                <a:srgbClr val="0000FF"/>
              </a:solidFill>
            </a:endParaRPr>
          </a:p>
        </p:txBody>
      </p:sp>
      <p:sp>
        <p:nvSpPr>
          <p:cNvPr id="3" name="Content Placeholder 2"/>
          <p:cNvSpPr>
            <a:spLocks noGrp="1"/>
          </p:cNvSpPr>
          <p:nvPr>
            <p:ph idx="1"/>
          </p:nvPr>
        </p:nvSpPr>
        <p:spPr>
          <a:xfrm>
            <a:off x="457199" y="1600200"/>
            <a:ext cx="8548577" cy="4525963"/>
          </a:xfrm>
        </p:spPr>
        <p:txBody>
          <a:bodyPr/>
          <a:lstStyle/>
          <a:p>
            <a:r>
              <a:rPr lang="en-US" altLang="zh-CN" sz="2400" dirty="0" smtClean="0"/>
              <a:t>1</a:t>
            </a:r>
            <a:r>
              <a:rPr lang="en-US" altLang="zh-CN" sz="2400" dirty="0"/>
              <a:t>. Observing Systems</a:t>
            </a:r>
            <a:endParaRPr lang="zh-CN" altLang="zh-CN" sz="2400" dirty="0"/>
          </a:p>
          <a:p>
            <a:pPr lvl="1"/>
            <a:r>
              <a:rPr lang="en-US" altLang="zh-CN" sz="2000" dirty="0" smtClean="0"/>
              <a:t>Active </a:t>
            </a:r>
            <a:r>
              <a:rPr lang="en-US" altLang="zh-CN" sz="2000" dirty="0"/>
              <a:t>MW Sensor Status and Cal/Val (e.g., DPR, ASCAT)</a:t>
            </a:r>
            <a:endParaRPr lang="zh-CN" altLang="zh-CN" sz="2000" dirty="0"/>
          </a:p>
          <a:p>
            <a:pPr lvl="1"/>
            <a:r>
              <a:rPr lang="en-US" altLang="zh-CN" sz="2000" dirty="0" smtClean="0"/>
              <a:t>Passive </a:t>
            </a:r>
            <a:r>
              <a:rPr lang="en-US" altLang="zh-CN" sz="2000" dirty="0"/>
              <a:t>MW Sensor Status and Cal/Val (e.g., ATMS, AMSU, MHS; </a:t>
            </a:r>
            <a:r>
              <a:rPr lang="en-US" altLang="zh-CN" sz="2000" dirty="0" smtClean="0"/>
              <a:t>AMSR</a:t>
            </a:r>
            <a:r>
              <a:rPr lang="en-US" altLang="zh-CN" sz="2000" dirty="0"/>
              <a:t>; SSMI; GPM-x; and MW Sensor vs NWP) </a:t>
            </a:r>
            <a:endParaRPr lang="zh-CN" altLang="zh-CN" sz="2000" dirty="0"/>
          </a:p>
          <a:p>
            <a:r>
              <a:rPr lang="en-US" altLang="zh-CN" sz="2400" dirty="0"/>
              <a:t>2. MW Sensor Pre-Launch Calibration and </a:t>
            </a:r>
            <a:r>
              <a:rPr lang="en-US" altLang="zh-CN" sz="2400" dirty="0" smtClean="0"/>
              <a:t>characterization</a:t>
            </a:r>
            <a:endParaRPr lang="zh-CN" altLang="zh-CN" sz="2400" dirty="0"/>
          </a:p>
          <a:p>
            <a:r>
              <a:rPr lang="en-US" altLang="zh-CN" sz="2400" dirty="0"/>
              <a:t>3. Microwave Instrument Fundamental Climate Data </a:t>
            </a:r>
            <a:r>
              <a:rPr lang="en-US" altLang="zh-CN" sz="2400" dirty="0" smtClean="0"/>
              <a:t>Records</a:t>
            </a:r>
            <a:endParaRPr lang="zh-CN" altLang="zh-CN" sz="2400" dirty="0"/>
          </a:p>
          <a:p>
            <a:r>
              <a:rPr lang="en-US" altLang="zh-CN" sz="2400" dirty="0"/>
              <a:t>4. Inter-operability Between Observing System and User Forum (GRUAN, WIGOS, COSMIC, NWP Requirements and Feedback, </a:t>
            </a:r>
            <a:r>
              <a:rPr lang="en-US" altLang="zh-CN" sz="2400" dirty="0" err="1"/>
              <a:t>etc</a:t>
            </a:r>
            <a:r>
              <a:rPr lang="en-US" altLang="zh-CN" sz="2400" dirty="0" smtClean="0"/>
              <a:t>)</a:t>
            </a:r>
            <a:endParaRPr lang="zh-CN" altLang="zh-CN"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4</a:t>
            </a:fld>
            <a:endParaRPr lang="en-US"/>
          </a:p>
        </p:txBody>
      </p:sp>
    </p:spTree>
    <p:extLst>
      <p:ext uri="{BB962C8B-B14F-4D97-AF65-F5344CB8AC3E}">
        <p14:creationId xmlns:p14="http://schemas.microsoft.com/office/powerpoint/2010/main" val="274692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Potential talks</a:t>
            </a:r>
            <a:endParaRPr lang="zh-CN" altLang="en-US" dirty="0"/>
          </a:p>
        </p:txBody>
      </p:sp>
      <p:sp>
        <p:nvSpPr>
          <p:cNvPr id="3" name="内容占位符 2"/>
          <p:cNvSpPr>
            <a:spLocks noGrp="1"/>
          </p:cNvSpPr>
          <p:nvPr>
            <p:ph idx="1"/>
          </p:nvPr>
        </p:nvSpPr>
        <p:spPr>
          <a:xfrm>
            <a:off x="345686" y="1287965"/>
            <a:ext cx="8714680" cy="4525963"/>
          </a:xfrm>
        </p:spPr>
        <p:txBody>
          <a:bodyPr/>
          <a:lstStyle/>
          <a:p>
            <a:r>
              <a:rPr lang="en-US" altLang="zh-CN" sz="2000" dirty="0" smtClean="0"/>
              <a:t>NOAA will have at least 5 talks on </a:t>
            </a:r>
            <a:r>
              <a:rPr lang="en-US" altLang="zh-CN" sz="2000" dirty="0"/>
              <a:t>the MWS/I </a:t>
            </a:r>
            <a:r>
              <a:rPr lang="en-US" altLang="zh-CN" sz="2000" dirty="0" smtClean="0"/>
              <a:t>and FCDR</a:t>
            </a:r>
            <a:endParaRPr lang="en-US" altLang="zh-CN" sz="2000" dirty="0"/>
          </a:p>
          <a:p>
            <a:r>
              <a:rPr lang="en-US" altLang="zh-CN" sz="2000" dirty="0" smtClean="0"/>
              <a:t>NASA will have talks on ATMS characterization(</a:t>
            </a:r>
            <a:r>
              <a:rPr lang="en-US" altLang="zh-CN" sz="2000" dirty="0"/>
              <a:t>Ed </a:t>
            </a:r>
            <a:r>
              <a:rPr lang="en-US" altLang="zh-CN" sz="2000" dirty="0" smtClean="0"/>
              <a:t>Kim) and XCAL</a:t>
            </a:r>
          </a:p>
          <a:p>
            <a:r>
              <a:rPr lang="en-US" altLang="zh-CN" sz="2000" dirty="0" smtClean="0"/>
              <a:t>EUMETSAT is expecting 3 talks on FCDR and Instrument performance</a:t>
            </a:r>
          </a:p>
          <a:p>
            <a:r>
              <a:rPr lang="en-US" altLang="zh-CN" sz="2000" dirty="0" smtClean="0"/>
              <a:t>ESA is </a:t>
            </a:r>
            <a:r>
              <a:rPr lang="en-US" altLang="zh-CN" sz="2000" dirty="0"/>
              <a:t>expecting </a:t>
            </a:r>
            <a:r>
              <a:rPr lang="en-US" altLang="zh-CN" sz="2000" dirty="0" smtClean="0"/>
              <a:t> a talk </a:t>
            </a:r>
            <a:r>
              <a:rPr lang="en-US" altLang="zh-CN" sz="2000" dirty="0"/>
              <a:t>on </a:t>
            </a:r>
            <a:r>
              <a:rPr lang="en-US" altLang="zh-CN" sz="2000" dirty="0" smtClean="0"/>
              <a:t>MWI</a:t>
            </a:r>
          </a:p>
          <a:p>
            <a:r>
              <a:rPr lang="en-US" altLang="zh-CN" sz="2000" dirty="0" smtClean="0"/>
              <a:t>KMA is expecting a talk on the monitoring the MWS</a:t>
            </a:r>
          </a:p>
          <a:p>
            <a:r>
              <a:rPr lang="en-US" altLang="zh-CN" sz="2000" dirty="0" smtClean="0"/>
              <a:t>JAXA/JMA is expecting the talks on AMSR-2/3 and monitoring MWS/I</a:t>
            </a:r>
          </a:p>
          <a:p>
            <a:r>
              <a:rPr lang="en-US" altLang="zh-CN" sz="2000" dirty="0" smtClean="0"/>
              <a:t>NWP users will have talks on the requirements and feedbacks (ECMWF, UKMO, NCEP, KMA, CMA, </a:t>
            </a:r>
            <a:r>
              <a:rPr lang="en-US" altLang="zh-CN" sz="2000" dirty="0" err="1" smtClean="0"/>
              <a:t>etc</a:t>
            </a:r>
            <a:r>
              <a:rPr lang="en-US" altLang="zh-CN" sz="2000" dirty="0" smtClean="0"/>
              <a:t>) </a:t>
            </a:r>
            <a:endParaRPr lang="en-US" altLang="zh-CN" sz="2000" dirty="0"/>
          </a:p>
          <a:p>
            <a:pPr lvl="0"/>
            <a:r>
              <a:rPr lang="en-US" altLang="zh-CN" sz="2000" dirty="0" smtClean="0"/>
              <a:t>CMA will give at least 4 talks on the MWS/I, RTM and DPR</a:t>
            </a:r>
          </a:p>
          <a:p>
            <a:r>
              <a:rPr lang="en-US" altLang="zh-CN" sz="2000" dirty="0"/>
              <a:t>Wes can give a talk on XCAL at the Annual Meeting remotely</a:t>
            </a:r>
          </a:p>
          <a:p>
            <a:pPr lvl="0"/>
            <a:r>
              <a:rPr lang="en-US" altLang="zh-CN" sz="2000" dirty="0" smtClean="0">
                <a:solidFill>
                  <a:srgbClr val="0000FF"/>
                </a:solidFill>
              </a:rPr>
              <a:t>A </a:t>
            </a:r>
            <a:r>
              <a:rPr lang="en-US" altLang="zh-CN" sz="2000" dirty="0">
                <a:solidFill>
                  <a:srgbClr val="0000FF"/>
                </a:solidFill>
              </a:rPr>
              <a:t>dedicated workshop to explore the implementation of the GPM XCAL algorithms to inter-calibrate other microwave </a:t>
            </a:r>
            <a:r>
              <a:rPr lang="en-US" altLang="zh-CN" sz="2000" dirty="0" smtClean="0">
                <a:solidFill>
                  <a:srgbClr val="0000FF"/>
                </a:solidFill>
              </a:rPr>
              <a:t>imagers is planned and potentially implemented </a:t>
            </a:r>
            <a:r>
              <a:rPr lang="en-US" altLang="zh-CN" sz="2000" dirty="0">
                <a:solidFill>
                  <a:srgbClr val="0000FF"/>
                </a:solidFill>
              </a:rPr>
              <a:t>in Q4 after the 2020 EUMETSAT Conference. </a:t>
            </a:r>
            <a:endParaRPr lang="zh-CN" altLang="zh-CN" sz="2000" dirty="0">
              <a:solidFill>
                <a:srgbClr val="0000FF"/>
              </a:solidFill>
            </a:endParaRPr>
          </a:p>
          <a:p>
            <a:endParaRPr lang="zh-CN" altLang="en-US" sz="2000" dirty="0"/>
          </a:p>
        </p:txBody>
      </p:sp>
      <p:sp>
        <p:nvSpPr>
          <p:cNvPr id="4" name="灯片编号占位符 3"/>
          <p:cNvSpPr>
            <a:spLocks noGrp="1"/>
          </p:cNvSpPr>
          <p:nvPr>
            <p:ph type="sldNum" sz="quarter" idx="10"/>
          </p:nvPr>
        </p:nvSpPr>
        <p:spPr/>
        <p:txBody>
          <a:bodyPr/>
          <a:lstStyle/>
          <a:p>
            <a:pPr>
              <a:defRPr/>
            </a:pPr>
            <a:fld id="{DA28AC38-E0E8-49D7-B2FE-71FD7C42C09E}" type="slidenum">
              <a:rPr lang="en-US" smtClean="0"/>
              <a:pPr>
                <a:defRPr/>
              </a:pPr>
              <a:t>5</a:t>
            </a:fld>
            <a:endParaRPr lang="en-US"/>
          </a:p>
        </p:txBody>
      </p:sp>
    </p:spTree>
    <p:extLst>
      <p:ext uri="{BB962C8B-B14F-4D97-AF65-F5344CB8AC3E}">
        <p14:creationId xmlns:p14="http://schemas.microsoft.com/office/powerpoint/2010/main" val="196626309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34733</TotalTime>
  <Words>898</Words>
  <Application>Microsoft Office PowerPoint</Application>
  <PresentationFormat>全屏显示(4:3)</PresentationFormat>
  <Paragraphs>66</Paragraphs>
  <Slides>5</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宋体</vt:lpstr>
      <vt:lpstr>Arial</vt:lpstr>
      <vt:lpstr>Calibri</vt:lpstr>
      <vt:lpstr>Times New Roman</vt:lpstr>
      <vt:lpstr>Wingdings</vt:lpstr>
      <vt:lpstr>Default Design</vt:lpstr>
      <vt:lpstr>Initial consideration on contribution to the annual meeting</vt:lpstr>
      <vt:lpstr>  General progress</vt:lpstr>
      <vt:lpstr>Action Items</vt:lpstr>
      <vt:lpstr>Potentials topics in annual meeting</vt:lpstr>
      <vt:lpstr>     Potential talks</vt:lpstr>
    </vt:vector>
  </TitlesOfParts>
  <Company>NOAA / NESDIS / ORA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Windows 用户</cp:lastModifiedBy>
  <cp:revision>1027</cp:revision>
  <cp:lastPrinted>2017-03-14T21:13:22Z</cp:lastPrinted>
  <dcterms:created xsi:type="dcterms:W3CDTF">2004-06-10T15:46:18Z</dcterms:created>
  <dcterms:modified xsi:type="dcterms:W3CDTF">2019-11-22T11:36:31Z</dcterms:modified>
</cp:coreProperties>
</file>