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589" r:id="rId2"/>
    <p:sldId id="614" r:id="rId3"/>
    <p:sldId id="620" r:id="rId4"/>
    <p:sldId id="621" r:id="rId5"/>
    <p:sldId id="622" r:id="rId6"/>
    <p:sldId id="623" r:id="rId7"/>
    <p:sldId id="624" r:id="rId8"/>
    <p:sldId id="625" r:id="rId9"/>
    <p:sldId id="626" r:id="rId10"/>
    <p:sldId id="627" r:id="rId11"/>
    <p:sldId id="628" r:id="rId12"/>
    <p:sldId id="619" r:id="rId13"/>
    <p:sldId id="629" r:id="rId14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0B5E2"/>
    <a:srgbClr val="FEDB00"/>
    <a:srgbClr val="99C221"/>
    <a:srgbClr val="00205B"/>
    <a:srgbClr val="FE5000"/>
    <a:srgbClr val="C5B9AC"/>
    <a:srgbClr val="CB333B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0299" autoAdjust="0"/>
  </p:normalViewPr>
  <p:slideViewPr>
    <p:cSldViewPr snapToGrid="0">
      <p:cViewPr varScale="1">
        <p:scale>
          <a:sx n="124" d="100"/>
          <a:sy n="124" d="100"/>
        </p:scale>
        <p:origin x="114" y="18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viewProps.xml" Type="http://schemas.openxmlformats.org/officeDocument/2006/relationships/viewProps" Id="rId18"></Relationship><Relationship Target="slides/slide2.xml" Type="http://schemas.openxmlformats.org/officeDocument/2006/relationships/slide" Id="rId3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presProps.xml" Type="http://schemas.openxmlformats.org/officeDocument/2006/relationships/presProps" Id="rId17"></Relationship><Relationship Target="slides/slide1.xml" Type="http://schemas.openxmlformats.org/officeDocument/2006/relationships/slide" Id="rId2"></Relationship><Relationship Target="handoutMasters/handoutMaster1.xml" Type="http://schemas.openxmlformats.org/officeDocument/2006/relationships/handoutMaster" Id="rId16"></Relationship><Relationship Target="tableStyles.xml" Type="http://schemas.openxmlformats.org/officeDocument/2006/relationships/tableStyles" Id="rId20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4.xml" Type="http://schemas.openxmlformats.org/officeDocument/2006/relationships/slide" Id="rId5"></Relationship><Relationship Target="notesMasters/notesMaster1.xml" Type="http://schemas.openxmlformats.org/officeDocument/2006/relationships/notesMaster" Id="rId15"></Relationship><Relationship Target="slides/slide9.xml" Type="http://schemas.openxmlformats.org/officeDocument/2006/relationships/slide" Id="rId10"></Relationship><Relationship Target="theme/theme1.xml" Type="http://schemas.openxmlformats.org/officeDocument/2006/relationships/theme" Id="rId19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30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31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F1F1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8" y="1237127"/>
            <a:ext cx="11627339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3395003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EUM/RSP/VWG/19/1149235, v1 Draft, 9 December 2019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6077380" y="2699495"/>
            <a:ext cx="5799015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Preparation of LCWS 3 – 10.12.2019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Wagner – EUMETSAT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0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 Stone - USGS</a:t>
            </a:r>
            <a:endParaRPr lang="en-GB" sz="20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5232826" y="1491607"/>
            <a:ext cx="6818671" cy="105011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r">
              <a:defRPr/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Lunar Calibration Workshop – </a:t>
            </a: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Model Inter-Comparison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b="2195"/>
          <a:stretch>
            <a:fillRect/>
          </a:stretch>
        </p:blipFill>
        <p:spPr bwMode="auto">
          <a:xfrm>
            <a:off x="1167633" y="1047117"/>
            <a:ext cx="9874791" cy="349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9221972" cy="854075"/>
          </a:xfrm>
        </p:spPr>
        <p:txBody>
          <a:bodyPr/>
          <a:lstStyle/>
          <a:p>
            <a:r>
              <a:rPr lang="en-GB" dirty="0" smtClean="0"/>
              <a:t>Spectral Response Functions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145973" y="4852254"/>
            <a:ext cx="39590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 of spectral shift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39826" y="1933094"/>
            <a:ext cx="4823574" cy="49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58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wagner\Downloads\MyLocalDMDocuments\LunarCalibration\LunarCalWS_2017\GIRO_Benchmark\subsample_phas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4493" y="1091822"/>
            <a:ext cx="5583811" cy="57411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08248" y="1662748"/>
            <a:ext cx="4190999" cy="4493538"/>
          </a:xfrm>
        </p:spPr>
        <p:txBody>
          <a:bodyPr wrap="square">
            <a:spAutoFit/>
          </a:bodyPr>
          <a:lstStyle/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>
                <a:ea typeface="+mn-ea"/>
              </a:rPr>
              <a:t>Idea = sub-sampling of the </a:t>
            </a:r>
            <a:r>
              <a:rPr lang="en-GB" sz="2200" kern="1200" dirty="0" err="1">
                <a:ea typeface="+mn-ea"/>
              </a:rPr>
              <a:t>selenographic</a:t>
            </a:r>
            <a:r>
              <a:rPr lang="en-GB" sz="2200" kern="1200" dirty="0">
                <a:ea typeface="+mn-ea"/>
              </a:rPr>
              <a:t> space</a:t>
            </a: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>
                <a:ea typeface="+mn-ea"/>
              </a:rPr>
              <a:t>For each sub-domain, a regular sampling of phase angles is taken</a:t>
            </a: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>
                <a:ea typeface="+mn-ea"/>
              </a:rPr>
              <a:t>SRFs + SRFs shifts are tested on that subset</a:t>
            </a: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>
              <a:ea typeface="+mn-ea"/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en-GB" sz="2200" kern="1200" dirty="0">
                <a:ea typeface="+mn-ea"/>
                <a:sym typeface="Wingdings" panose="05000000000000000000" pitchFamily="2" charset="2"/>
              </a:rPr>
              <a:t> Currently ~280 dates / geometries (configurable)</a:t>
            </a:r>
            <a:endParaRPr lang="en-GB" sz="22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reduction for testing all the SRFs + SRF shifts</a:t>
            </a:r>
          </a:p>
        </p:txBody>
      </p:sp>
    </p:spTree>
    <p:extLst>
      <p:ext uri="{BB962C8B-B14F-4D97-AF65-F5344CB8AC3E}">
        <p14:creationId xmlns:p14="http://schemas.microsoft.com/office/powerpoint/2010/main" val="1019684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/>
          <a:p>
            <a:r>
              <a:rPr lang="en-GB" dirty="0" smtClean="0"/>
              <a:t>Identified potential participants (not exclusive </a:t>
            </a:r>
            <a:r>
              <a:rPr lang="en-GB" dirty="0" smtClean="0">
                <a:sym typeface="Wingdings" panose="05000000000000000000" pitchFamily="2" charset="2"/>
              </a:rPr>
              <a:t>)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7856" y="1178116"/>
            <a:ext cx="11154440" cy="5170646"/>
          </a:xfrm>
        </p:spPr>
        <p:txBody>
          <a:bodyPr wrap="square">
            <a:spAutoFit/>
          </a:bodyPr>
          <a:lstStyle/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 smtClean="0">
                <a:ea typeface="+mn-ea"/>
              </a:rPr>
              <a:t>USGS - ROLO</a:t>
            </a: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 smtClean="0">
                <a:ea typeface="+mn-ea"/>
              </a:rPr>
              <a:t>EUMETSAT – GIRO + New model (in collaboration with Earth Space Solutions)</a:t>
            </a: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 smtClean="0">
                <a:ea typeface="+mn-ea"/>
              </a:rPr>
              <a:t>ESA – Model based on CIMEL measurements</a:t>
            </a: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 smtClean="0">
                <a:ea typeface="+mn-ea"/>
              </a:rPr>
              <a:t>CMA</a:t>
            </a: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 smtClean="0">
                <a:ea typeface="+mn-ea"/>
              </a:rPr>
              <a:t>CSU – MT2009</a:t>
            </a: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 smtClean="0">
                <a:ea typeface="+mn-ea"/>
              </a:rPr>
              <a:t>H. Kiefer – SLIM</a:t>
            </a: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 smtClean="0">
                <a:ea typeface="+mn-ea"/>
              </a:rPr>
              <a:t>JAXA – SP model</a:t>
            </a: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endParaRPr lang="en-GB" sz="2200" kern="1200" dirty="0">
              <a:ea typeface="+mn-ea"/>
            </a:endParaRPr>
          </a:p>
          <a:p>
            <a:pPr marL="457200" lvl="1" indent="-457200">
              <a:spcBef>
                <a:spcPct val="0"/>
              </a:spcBef>
              <a:buFont typeface="+mj-lt"/>
              <a:buAutoNum type="arabicPeriod"/>
            </a:pPr>
            <a:r>
              <a:rPr lang="en-GB" sz="2200" kern="1200" dirty="0" smtClean="0">
                <a:ea typeface="+mn-ea"/>
              </a:rPr>
              <a:t>Any other potential participants?</a:t>
            </a:r>
            <a:endParaRPr lang="en-GB" sz="2200" kern="1200" dirty="0"/>
          </a:p>
        </p:txBody>
      </p:sp>
    </p:spTree>
    <p:extLst>
      <p:ext uri="{BB962C8B-B14F-4D97-AF65-F5344CB8AC3E}">
        <p14:creationId xmlns:p14="http://schemas.microsoft.com/office/powerpoint/2010/main" val="4111560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smtClean="0"/>
              <a:t>Is there a general interest in such an activity?</a:t>
            </a:r>
          </a:p>
          <a:p>
            <a:r>
              <a:rPr lang="en-GB" sz="3600" dirty="0" smtClean="0"/>
              <a:t>How to integrate it in the workshop? (would require a dedicated session…)</a:t>
            </a:r>
          </a:p>
          <a:p>
            <a:endParaRPr lang="en-GB" sz="3600" dirty="0"/>
          </a:p>
          <a:p>
            <a:r>
              <a:rPr lang="en-GB" sz="3600" dirty="0" smtClean="0"/>
              <a:t>If we go ahead with such an exercise, participants should confirm by end Feb 2020</a:t>
            </a:r>
          </a:p>
          <a:p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>
                <a:sym typeface="Wingdings" panose="05000000000000000000" pitchFamily="2" charset="2"/>
              </a:rPr>
              <a:t> GSICS annual meeting (early March) = presentation of the overall set-up + refinement of the technical details to clearly define the inter-comparison framework.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83293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inter-comparison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14" y="1212614"/>
            <a:ext cx="11627339" cy="4980793"/>
          </a:xfrm>
        </p:spPr>
        <p:txBody>
          <a:bodyPr>
            <a:noAutofit/>
          </a:bodyPr>
          <a:lstStyle/>
          <a:p>
            <a:r>
              <a:rPr lang="en-US" sz="3200" dirty="0" smtClean="0"/>
              <a:t>Advantage: workshop = workshop</a:t>
            </a:r>
          </a:p>
          <a:p>
            <a:endParaRPr lang="en-US" sz="1000" dirty="0" smtClean="0"/>
          </a:p>
          <a:p>
            <a:r>
              <a:rPr lang="en-US" sz="3200" dirty="0" smtClean="0"/>
              <a:t>Common dataset for testing</a:t>
            </a:r>
          </a:p>
          <a:p>
            <a:endParaRPr lang="en-US" sz="1000" dirty="0" smtClean="0"/>
          </a:p>
          <a:p>
            <a:r>
              <a:rPr lang="en-US" sz="3200" dirty="0" smtClean="0"/>
              <a:t>Candidate dataset = GIRO benchmark</a:t>
            </a:r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sz="3200" dirty="0" smtClean="0">
                <a:sym typeface="Wingdings" panose="05000000000000000000" pitchFamily="2" charset="2"/>
              </a:rPr>
              <a:t>Provide indication of the variability among the models as a function of:</a:t>
            </a:r>
          </a:p>
          <a:p>
            <a:pPr lvl="1"/>
            <a:r>
              <a:rPr lang="en-US" sz="2708" dirty="0" smtClean="0">
                <a:sym typeface="Wingdings" panose="05000000000000000000" pitchFamily="2" charset="2"/>
              </a:rPr>
              <a:t>Moon position (geometry)</a:t>
            </a:r>
          </a:p>
          <a:p>
            <a:pPr lvl="1"/>
            <a:r>
              <a:rPr lang="en-US" sz="2708" dirty="0" smtClean="0">
                <a:sym typeface="Wingdings" panose="05000000000000000000" pitchFamily="2" charset="2"/>
              </a:rPr>
              <a:t>Instrument typical SRFs</a:t>
            </a:r>
          </a:p>
          <a:p>
            <a:pPr lvl="1">
              <a:buFont typeface="Wingdings" panose="05000000000000000000" pitchFamily="2" charset="2"/>
              <a:buChar char="è"/>
            </a:pPr>
            <a:endParaRPr lang="en-US" sz="2708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è"/>
            </a:pPr>
            <a:endParaRPr lang="en-US" sz="2708" dirty="0"/>
          </a:p>
        </p:txBody>
      </p:sp>
    </p:spTree>
    <p:extLst>
      <p:ext uri="{BB962C8B-B14F-4D97-AF65-F5344CB8AC3E}">
        <p14:creationId xmlns:p14="http://schemas.microsoft.com/office/powerpoint/2010/main" val="2930211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399570" y="1027949"/>
            <a:ext cx="11180269" cy="5451024"/>
          </a:xfrm>
        </p:spPr>
        <p:txBody>
          <a:bodyPr>
            <a:noAutofit/>
          </a:bodyPr>
          <a:lstStyle/>
          <a:p>
            <a:pPr marL="446088" lvl="1"/>
            <a:r>
              <a:rPr lang="en-GB" sz="24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As presented in Xi’an 2017</a:t>
            </a:r>
          </a:p>
          <a:p>
            <a:pPr marL="446088" lvl="1"/>
            <a:r>
              <a:rPr lang="en-GB" sz="2400" dirty="0" smtClean="0"/>
              <a:t>Definition </a:t>
            </a:r>
            <a:r>
              <a:rPr lang="en-GB" sz="2400" dirty="0"/>
              <a:t>of a reference synthetic dataset</a:t>
            </a:r>
          </a:p>
          <a:p>
            <a:pPr marL="446088" lvl="1"/>
            <a:endParaRPr lang="en-GB" sz="2000" dirty="0"/>
          </a:p>
          <a:p>
            <a:pPr marL="446088" lvl="1"/>
            <a:r>
              <a:rPr lang="en-GB" sz="2400" dirty="0"/>
              <a:t>Assessment of the GIRO performances with respect to the current lunar calibration reference model ROLO:</a:t>
            </a:r>
          </a:p>
          <a:p>
            <a:pPr marL="846138" lvl="2"/>
            <a:r>
              <a:rPr lang="en-US" sz="2400" dirty="0"/>
              <a:t>Verification / Validation of new developments</a:t>
            </a:r>
          </a:p>
          <a:p>
            <a:pPr marL="846138" lvl="2"/>
            <a:r>
              <a:rPr lang="en-US" sz="2400" dirty="0"/>
              <a:t>Uncertainty assessment</a:t>
            </a:r>
          </a:p>
          <a:p>
            <a:pPr marL="846138" lvl="2">
              <a:buNone/>
            </a:pPr>
            <a:r>
              <a:rPr lang="en-US" sz="2400" dirty="0">
                <a:sym typeface="Wingdings" pitchFamily="2" charset="2"/>
              </a:rPr>
              <a:t> Traceability</a:t>
            </a:r>
            <a:endParaRPr lang="en-GB" sz="2400" dirty="0"/>
          </a:p>
          <a:p>
            <a:pPr marL="446088" lvl="1"/>
            <a:endParaRPr lang="en-US" sz="2000" dirty="0"/>
          </a:p>
          <a:p>
            <a:pPr marL="446088" lvl="1"/>
            <a:r>
              <a:rPr lang="en-US" sz="2400" dirty="0"/>
              <a:t>Uncertainty assessment / traceability to the GIRO for local implementations</a:t>
            </a:r>
          </a:p>
          <a:p>
            <a:pPr marL="446088" lvl="1"/>
            <a:endParaRPr lang="en-GB" sz="2000" dirty="0"/>
          </a:p>
          <a:p>
            <a:pPr marL="446088" lvl="1"/>
            <a:r>
              <a:rPr lang="en-US" sz="2400" dirty="0"/>
              <a:t>Possibility to perform a similar assessment for newly developed models with respect to the GIRO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purpose of the benchmark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76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2836" y="1253393"/>
            <a:ext cx="11810360" cy="5155089"/>
          </a:xfrm>
        </p:spPr>
        <p:txBody>
          <a:bodyPr>
            <a:noAutofit/>
          </a:bodyPr>
          <a:lstStyle/>
          <a:p>
            <a:r>
              <a:rPr lang="en-GB" sz="2200" dirty="0"/>
              <a:t>Geometry:</a:t>
            </a:r>
          </a:p>
          <a:p>
            <a:pPr lvl="1"/>
            <a:r>
              <a:rPr lang="en-GB" sz="2000" dirty="0"/>
              <a:t>Time: possibly the complete 18-year cycle with “feasible” time step (currently every 6 hours)</a:t>
            </a:r>
          </a:p>
          <a:p>
            <a:pPr lvl="2">
              <a:buNone/>
            </a:pPr>
            <a:r>
              <a:rPr lang="en-GB" sz="2000" dirty="0">
                <a:sym typeface="Wingdings" pitchFamily="2" charset="2"/>
              </a:rPr>
              <a:t> </a:t>
            </a:r>
            <a:r>
              <a:rPr lang="en-GB" sz="2000" dirty="0" err="1"/>
              <a:t>Libration</a:t>
            </a:r>
            <a:r>
              <a:rPr lang="en-GB" sz="2000" dirty="0"/>
              <a:t> + phase coverage</a:t>
            </a:r>
          </a:p>
          <a:p>
            <a:pPr lvl="1"/>
            <a:r>
              <a:rPr lang="en-GB" sz="2000" dirty="0"/>
              <a:t>Satellite position: </a:t>
            </a:r>
          </a:p>
          <a:p>
            <a:pPr lvl="2"/>
            <a:r>
              <a:rPr lang="en-GB" sz="1800" dirty="0"/>
              <a:t>Earth centre (x=0., y=0., z=0.) or at the surface of the Earth</a:t>
            </a:r>
          </a:p>
          <a:p>
            <a:pPr lvl="2"/>
            <a:r>
              <a:rPr lang="en-GB" sz="1800" dirty="0"/>
              <a:t>In orbit at 800km or at 36000km from the Earth ground</a:t>
            </a:r>
          </a:p>
          <a:p>
            <a:pPr lvl="1">
              <a:buNone/>
            </a:pPr>
            <a:r>
              <a:rPr lang="en-GB" sz="2000" dirty="0">
                <a:sym typeface="Wingdings" pitchFamily="2" charset="2"/>
              </a:rPr>
              <a:t>		 </a:t>
            </a:r>
            <a:r>
              <a:rPr lang="en-GB" sz="2000" dirty="0"/>
              <a:t>Extract the cases to cover the parameter space </a:t>
            </a:r>
          </a:p>
          <a:p>
            <a:pPr lvl="1"/>
            <a:endParaRPr lang="en-GB" sz="2000" dirty="0"/>
          </a:p>
          <a:p>
            <a:r>
              <a:rPr lang="en-GB" sz="2000" dirty="0"/>
              <a:t>Spectral Response Functions:</a:t>
            </a:r>
          </a:p>
          <a:p>
            <a:pPr marL="541338" lvl="1" indent="-274638"/>
            <a:r>
              <a:rPr lang="en-GB" sz="2000" dirty="0"/>
              <a:t>Central wavelengths as for existing Ocean Colour sensors + geostationary imagers + additional bands in between the ROLO bands (in particular for short wavelengths)</a:t>
            </a:r>
          </a:p>
          <a:p>
            <a:pPr marL="541338" lvl="1" indent="-274638"/>
            <a:r>
              <a:rPr lang="en-GB" sz="2000" dirty="0"/>
              <a:t>Narrow + large SRFs</a:t>
            </a:r>
          </a:p>
          <a:p>
            <a:pPr marL="541338" lvl="1" indent="-274638"/>
            <a:r>
              <a:rPr lang="en-GB" sz="2000" dirty="0"/>
              <a:t>Spectral resolution down to 1nm at first. May require a higher resolution (0.1nm)!</a:t>
            </a:r>
          </a:p>
          <a:p>
            <a:pPr marL="541338" lvl="1" indent="-274638"/>
            <a:r>
              <a:rPr lang="en-GB" sz="2000" dirty="0"/>
              <a:t>More shapes of the SRFs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to vary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198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benchmark generator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74" y="2540022"/>
            <a:ext cx="5950212" cy="2085013"/>
          </a:xfrm>
          <a:prstGeom prst="rect">
            <a:avLst/>
          </a:prstGeom>
        </p:spPr>
      </p:pic>
      <p:sp>
        <p:nvSpPr>
          <p:cNvPr id="7" name="TextBox 49"/>
          <p:cNvSpPr txBox="1"/>
          <p:nvPr/>
        </p:nvSpPr>
        <p:spPr>
          <a:xfrm>
            <a:off x="1280160" y="1044889"/>
            <a:ext cx="9616440" cy="142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 input / output files: </a:t>
            </a:r>
            <a:r>
              <a:rPr lang="en-US" sz="2200" b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netCDF</a:t>
            </a: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	 C</a:t>
            </a: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onventions defined by GSICS + first LCWS in 2014)</a:t>
            </a:r>
          </a:p>
          <a:p>
            <a:endParaRPr lang="en-US" sz="14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Scripts: coded in Python + Shell script</a:t>
            </a:r>
          </a:p>
        </p:txBody>
      </p:sp>
      <p:sp>
        <p:nvSpPr>
          <p:cNvPr id="6" name="TextBox 49"/>
          <p:cNvSpPr txBox="1"/>
          <p:nvPr/>
        </p:nvSpPr>
        <p:spPr>
          <a:xfrm>
            <a:off x="1280160" y="4763037"/>
            <a:ext cx="961644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Currently input are not saved (generation based on a template)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Only the output are saved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GIRO output = part of the GSICS Lunar Observation Dataset (GLOD)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Availability of the GIRO tool as part of the GLOD = to be discussed</a:t>
            </a:r>
            <a:endParaRPr lang="en-GB" sz="22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785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9"/>
          <p:cNvSpPr txBox="1"/>
          <p:nvPr/>
        </p:nvSpPr>
        <p:spPr>
          <a:xfrm>
            <a:off x="90351" y="1112117"/>
            <a:ext cx="58750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Started date: 1 January 2000 at 0:00 UTC</a:t>
            </a:r>
          </a:p>
          <a:p>
            <a:pPr lvl="1"/>
            <a:r>
              <a:rPr lang="en-GB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End date:  31 December 2017</a:t>
            </a:r>
          </a:p>
          <a:p>
            <a:pPr lvl="1"/>
            <a:r>
              <a:rPr lang="en-GB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Time step: 6 hours</a:t>
            </a:r>
          </a:p>
          <a:p>
            <a:pPr lvl="1"/>
            <a:endParaRPr lang="en-GB" sz="16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22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Location: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X: 42000.0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Y: 0.0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Z: 0.0</a:t>
            </a:r>
          </a:p>
          <a:p>
            <a:pPr marL="449263" lvl="2"/>
            <a:r>
              <a:rPr lang="en-GB" sz="20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~14000 cases in [2°, 92°] range</a:t>
            </a:r>
            <a:endParaRPr lang="en-GB" sz="20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en-GB" sz="22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wagner\Downloads\MyLocalDMDocuments\LunarCalibration\LunarCalWS_2017\GIRO_Benchmark\timeseries_IRTF93_MSG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47" b="2272"/>
          <a:stretch>
            <a:fillRect/>
          </a:stretch>
        </p:blipFill>
        <p:spPr bwMode="auto">
          <a:xfrm>
            <a:off x="6295104" y="1596353"/>
            <a:ext cx="5423471" cy="2680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781800" y="4617390"/>
            <a:ext cx="4450080" cy="1754326"/>
            <a:chOff x="6781800" y="4286978"/>
            <a:chExt cx="4450080" cy="1754326"/>
          </a:xfrm>
        </p:grpSpPr>
        <p:sp>
          <p:nvSpPr>
            <p:cNvPr id="2" name="Rectangle 1"/>
            <p:cNvSpPr/>
            <p:nvPr/>
          </p:nvSpPr>
          <p:spPr>
            <a:xfrm>
              <a:off x="6781800" y="4286978"/>
              <a:ext cx="445008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GB" sz="1800" b="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To check the coverage of the geometries in the </a:t>
              </a:r>
              <a:r>
                <a:rPr lang="en-GB" sz="1800" b="0" dirty="0" err="1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selenographic</a:t>
              </a:r>
              <a:r>
                <a:rPr lang="en-GB" sz="1800" b="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coordinate space, two other locations were tried:</a:t>
              </a:r>
            </a:p>
            <a:p>
              <a:pPr marL="541338" lvl="2" indent="-274638">
                <a:buFont typeface="Arial" panose="020B0604020202020204" pitchFamily="34" charset="0"/>
                <a:buChar char="•"/>
                <a:tabLst>
                  <a:tab pos="1257300" algn="l"/>
                </a:tabLst>
              </a:pPr>
              <a:r>
                <a:rPr lang="en-GB" sz="1800" b="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X: 0.0</a:t>
              </a:r>
            </a:p>
            <a:p>
              <a:pPr marL="541338" lvl="2" indent="-274638">
                <a:buFont typeface="Arial" panose="020B0604020202020204" pitchFamily="34" charset="0"/>
                <a:buChar char="•"/>
                <a:tabLst>
                  <a:tab pos="1257300" algn="l"/>
                </a:tabLst>
              </a:pPr>
              <a:r>
                <a:rPr lang="en-GB" sz="1800" b="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Y: 0.0</a:t>
              </a:r>
            </a:p>
            <a:p>
              <a:pPr marL="541338" lvl="2" indent="-274638">
                <a:buFont typeface="Arial" panose="020B0604020202020204" pitchFamily="34" charset="0"/>
                <a:buChar char="•"/>
                <a:tabLst>
                  <a:tab pos="1257300" algn="l"/>
                </a:tabLst>
              </a:pPr>
              <a:r>
                <a:rPr lang="en-GB" sz="1800" b="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Z: 0.0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8641080" y="5110354"/>
              <a:ext cx="21717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41338" lvl="2" indent="-274638">
                <a:buFont typeface="Arial" panose="020B0604020202020204" pitchFamily="34" charset="0"/>
                <a:buChar char="•"/>
                <a:tabLst>
                  <a:tab pos="1257300" algn="l"/>
                </a:tabLst>
              </a:pPr>
              <a:r>
                <a:rPr lang="en-GB" sz="1800" b="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X: 31600.0</a:t>
              </a:r>
            </a:p>
            <a:p>
              <a:pPr marL="541338" lvl="2" indent="-274638">
                <a:buFont typeface="Arial" panose="020B0604020202020204" pitchFamily="34" charset="0"/>
                <a:buChar char="•"/>
                <a:tabLst>
                  <a:tab pos="1257300" algn="l"/>
                </a:tabLst>
              </a:pPr>
              <a:r>
                <a:rPr lang="en-GB" sz="1800" b="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Y: 28000.0</a:t>
              </a:r>
            </a:p>
            <a:p>
              <a:pPr marL="541338" lvl="2" indent="-274638">
                <a:buFont typeface="Arial" panose="020B0604020202020204" pitchFamily="34" charset="0"/>
                <a:buChar char="•"/>
                <a:tabLst>
                  <a:tab pos="1257300" algn="l"/>
                </a:tabLst>
              </a:pPr>
              <a:r>
                <a:rPr lang="en-GB" sz="1800" b="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Z: 0.0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46" y="4115565"/>
            <a:ext cx="5486400" cy="2743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Geometries</a:t>
            </a:r>
          </a:p>
        </p:txBody>
      </p:sp>
    </p:spTree>
    <p:extLst>
      <p:ext uri="{BB962C8B-B14F-4D97-AF65-F5344CB8AC3E}">
        <p14:creationId xmlns:p14="http://schemas.microsoft.com/office/powerpoint/2010/main" val="303098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Selenographic</a:t>
            </a:r>
            <a:r>
              <a:rPr lang="en-GB" dirty="0" smtClean="0"/>
              <a:t> coordinates coverage</a:t>
            </a:r>
            <a:endParaRPr lang="en-GB" dirty="0"/>
          </a:p>
        </p:txBody>
      </p:sp>
      <p:pic>
        <p:nvPicPr>
          <p:cNvPr id="5" name="Picture 4" descr="C:\Users\wagner\Downloads\MyLocalDMDocuments\LunarCalibration\LunarCalWS_2017\GIRO_Benchmark\selenographic_with_phas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1359" r="3381" b="3602"/>
          <a:stretch>
            <a:fillRect/>
          </a:stretch>
        </p:blipFill>
        <p:spPr bwMode="auto">
          <a:xfrm>
            <a:off x="1143000" y="986661"/>
            <a:ext cx="4956172" cy="4910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wagner\Downloads\MyLocalDMDocuments\LunarCalibration\LunarCalWS_2017\GIRO_Benchmark\selenographic_with_sa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t="2508" r="1610" b="1186"/>
          <a:stretch>
            <a:fillRect/>
          </a:stretch>
        </p:blipFill>
        <p:spPr bwMode="auto">
          <a:xfrm>
            <a:off x="6080537" y="1651210"/>
            <a:ext cx="5008070" cy="4180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7671756" y="5806137"/>
            <a:ext cx="3209608" cy="1036780"/>
            <a:chOff x="5431474" y="5790502"/>
            <a:chExt cx="3414833" cy="1036780"/>
          </a:xfrm>
          <a:solidFill>
            <a:srgbClr val="FFFF00"/>
          </a:solidFill>
        </p:grpSpPr>
        <p:sp>
          <p:nvSpPr>
            <p:cNvPr id="22" name="TextBox 21"/>
            <p:cNvSpPr txBox="1"/>
            <p:nvPr/>
          </p:nvSpPr>
          <p:spPr>
            <a:xfrm>
              <a:off x="5755922" y="6122670"/>
              <a:ext cx="309038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tx1"/>
                  </a:solidFill>
                  <a:latin typeface="+mj-lt"/>
                </a:rPr>
                <a:t>(31600,28000,0) position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431474" y="5842048"/>
              <a:ext cx="228600" cy="260016"/>
              <a:chOff x="5402580" y="5813124"/>
              <a:chExt cx="228600" cy="260016"/>
            </a:xfrm>
            <a:grpFill/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5516880" y="5813124"/>
                <a:ext cx="0" cy="260016"/>
              </a:xfrm>
              <a:prstGeom prst="line">
                <a:avLst/>
              </a:prstGeom>
              <a:grpFill/>
              <a:ln w="381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>
                <a:off x="5402580" y="5943132"/>
                <a:ext cx="228600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14"/>
            <p:cNvGrpSpPr/>
            <p:nvPr/>
          </p:nvGrpSpPr>
          <p:grpSpPr>
            <a:xfrm>
              <a:off x="5431474" y="6177328"/>
              <a:ext cx="228600" cy="260016"/>
              <a:chOff x="5402580" y="5813124"/>
              <a:chExt cx="228600" cy="260016"/>
            </a:xfrm>
            <a:grpFill/>
          </p:grpSpPr>
          <p:cxnSp>
            <p:nvCxnSpPr>
              <p:cNvPr id="16" name="Straight Connector 15"/>
              <p:cNvCxnSpPr/>
              <p:nvPr/>
            </p:nvCxnSpPr>
            <p:spPr bwMode="auto">
              <a:xfrm>
                <a:off x="5516880" y="5813124"/>
                <a:ext cx="0" cy="260016"/>
              </a:xfrm>
              <a:prstGeom prst="line">
                <a:avLst/>
              </a:prstGeom>
              <a:grp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5402580" y="5943132"/>
                <a:ext cx="228600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5431474" y="6512608"/>
              <a:ext cx="228600" cy="260016"/>
              <a:chOff x="5402580" y="5813124"/>
              <a:chExt cx="228600" cy="260016"/>
            </a:xfrm>
            <a:grpFill/>
          </p:grpSpPr>
          <p:cxnSp>
            <p:nvCxnSpPr>
              <p:cNvPr id="19" name="Straight Connector 18"/>
              <p:cNvCxnSpPr/>
              <p:nvPr/>
            </p:nvCxnSpPr>
            <p:spPr bwMode="auto">
              <a:xfrm>
                <a:off x="5516880" y="5813124"/>
                <a:ext cx="0" cy="260016"/>
              </a:xfrm>
              <a:prstGeom prst="line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>
                <a:off x="5402580" y="5943132"/>
                <a:ext cx="228600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5752791" y="5790502"/>
              <a:ext cx="309351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tx1"/>
                  </a:solidFill>
                  <a:latin typeface="+mj-lt"/>
                </a:rPr>
                <a:t>(42000,0,0) position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52789" y="6457950"/>
              <a:ext cx="3093516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tx1"/>
                  </a:solidFill>
                  <a:latin typeface="+mj-lt"/>
                </a:rPr>
                <a:t>(0,0,0) position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55234" y="1218985"/>
            <a:ext cx="86979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-92 deg.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8781" y="1218984"/>
            <a:ext cx="86979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92 deg.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8938" y="1223670"/>
            <a:ext cx="11368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0000"/>
                </a:solidFill>
              </a:rPr>
              <a:t>0 deg.</a:t>
            </a:r>
          </a:p>
          <a:p>
            <a:pPr algn="ctr"/>
            <a:r>
              <a:rPr lang="en-GB" sz="1000" dirty="0">
                <a:solidFill>
                  <a:srgbClr val="000000"/>
                </a:solidFill>
              </a:rPr>
              <a:t>Phase angle</a:t>
            </a:r>
          </a:p>
        </p:txBody>
      </p:sp>
    </p:spTree>
    <p:extLst>
      <p:ext uri="{BB962C8B-B14F-4D97-AF65-F5344CB8AC3E}">
        <p14:creationId xmlns:p14="http://schemas.microsoft.com/office/powerpoint/2010/main" val="214377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Response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248220"/>
            <a:ext cx="11109959" cy="5016758"/>
          </a:xfrm>
        </p:spPr>
        <p:txBody>
          <a:bodyPr wrap="square">
            <a:spAutoFit/>
          </a:bodyPr>
          <a:lstStyle/>
          <a:p>
            <a:pPr marL="457200" lvl="1">
              <a:spcBef>
                <a:spcPct val="0"/>
              </a:spcBef>
            </a:pPr>
            <a:r>
              <a:rPr lang="en-GB" sz="2000" kern="1200" dirty="0">
                <a:ea typeface="+mn-ea"/>
              </a:rPr>
              <a:t>SRF generator =  4th order Chebyshev filter with a pass band ripple</a:t>
            </a:r>
          </a:p>
          <a:p>
            <a:pPr marL="457200" lvl="1">
              <a:spcBef>
                <a:spcPct val="0"/>
              </a:spcBef>
            </a:pPr>
            <a:endParaRPr lang="en-GB" sz="2000" kern="1200" dirty="0">
              <a:ea typeface="+mn-ea"/>
            </a:endParaRPr>
          </a:p>
          <a:p>
            <a:pPr marL="457200" lvl="1">
              <a:spcBef>
                <a:spcPct val="0"/>
              </a:spcBef>
            </a:pPr>
            <a:r>
              <a:rPr lang="en-GB" sz="2000" kern="1200" dirty="0">
                <a:ea typeface="+mn-ea"/>
              </a:rPr>
              <a:t>SRF widths:</a:t>
            </a:r>
          </a:p>
          <a:p>
            <a:pPr marL="857250" lvl="2">
              <a:spcBef>
                <a:spcPct val="0"/>
              </a:spcBef>
            </a:pPr>
            <a:r>
              <a:rPr lang="en-GB" sz="2000" kern="1200" dirty="0">
                <a:ea typeface="+mn-ea"/>
              </a:rPr>
              <a:t>10nm, e.g. OLCI.</a:t>
            </a:r>
          </a:p>
          <a:p>
            <a:pPr marL="857250" lvl="2">
              <a:spcBef>
                <a:spcPct val="0"/>
              </a:spcBef>
            </a:pPr>
            <a:r>
              <a:rPr lang="en-GB" sz="2000" kern="1200" dirty="0">
                <a:ea typeface="+mn-ea"/>
              </a:rPr>
              <a:t>30nm, e.g. MODIS or VIIRS and new generations of geostationary imagers (even though a bit broader).</a:t>
            </a:r>
          </a:p>
          <a:p>
            <a:pPr marL="857250" lvl="2">
              <a:spcBef>
                <a:spcPct val="0"/>
              </a:spcBef>
            </a:pPr>
            <a:r>
              <a:rPr lang="en-GB" sz="2000" kern="1200" dirty="0">
                <a:ea typeface="+mn-ea"/>
              </a:rPr>
              <a:t>300nm, e.g. high-resolution panchromatic bands (e.g. PLEIADES) and some (older) GEO visible channel imagers.</a:t>
            </a:r>
          </a:p>
          <a:p>
            <a:pPr marL="857250" lvl="2">
              <a:spcBef>
                <a:spcPct val="0"/>
              </a:spcBef>
            </a:pPr>
            <a:endParaRPr lang="en-GB" sz="2000" kern="1200" dirty="0">
              <a:ea typeface="+mn-ea"/>
            </a:endParaRPr>
          </a:p>
          <a:p>
            <a:pPr marL="457200" lvl="1">
              <a:spcBef>
                <a:spcPct val="0"/>
              </a:spcBef>
            </a:pPr>
            <a:r>
              <a:rPr lang="en-GB" sz="2000" kern="1200" dirty="0">
                <a:ea typeface="+mn-ea"/>
              </a:rPr>
              <a:t>SRF spectral resolution = 1nm (as a start) </a:t>
            </a:r>
            <a:r>
              <a:rPr lang="en-GB" sz="2000" kern="1200" dirty="0">
                <a:ea typeface="+mn-ea"/>
                <a:sym typeface="Wingdings" panose="05000000000000000000" pitchFamily="2" charset="2"/>
              </a:rPr>
              <a:t> </a:t>
            </a:r>
            <a:r>
              <a:rPr lang="en-GB" sz="2000" kern="1200" dirty="0">
                <a:ea typeface="+mn-ea"/>
              </a:rPr>
              <a:t>Planned to reach 0.1 nm</a:t>
            </a:r>
          </a:p>
          <a:p>
            <a:pPr marL="457200" lvl="1">
              <a:spcBef>
                <a:spcPct val="0"/>
              </a:spcBef>
            </a:pPr>
            <a:endParaRPr lang="en-GB" sz="2000" kern="1200" dirty="0">
              <a:ea typeface="+mn-ea"/>
            </a:endParaRPr>
          </a:p>
          <a:p>
            <a:pPr marL="457200" lvl="1">
              <a:spcBef>
                <a:spcPct val="0"/>
              </a:spcBef>
            </a:pPr>
            <a:r>
              <a:rPr lang="en-GB" sz="2000" dirty="0"/>
              <a:t>Range = [350nm, 2350nm]</a:t>
            </a:r>
          </a:p>
          <a:p>
            <a:pPr marL="457200" lvl="1">
              <a:spcBef>
                <a:spcPct val="0"/>
              </a:spcBef>
            </a:pPr>
            <a:endParaRPr lang="en-GB" sz="2000" dirty="0"/>
          </a:p>
          <a:p>
            <a:pPr marL="457200" lvl="1">
              <a:spcBef>
                <a:spcPct val="0"/>
              </a:spcBef>
            </a:pPr>
            <a:r>
              <a:rPr lang="en-GB" sz="2000" dirty="0"/>
              <a:t>Spectral shift:</a:t>
            </a:r>
          </a:p>
          <a:p>
            <a:pPr marL="857250" lvl="2">
              <a:spcBef>
                <a:spcPct val="0"/>
              </a:spcBef>
            </a:pPr>
            <a:r>
              <a:rPr lang="en-GB" sz="2000" dirty="0"/>
              <a:t>2.5 nm in [350nm, 1200nm], </a:t>
            </a:r>
            <a:r>
              <a:rPr lang="en-GB" sz="2000" dirty="0" err="1"/>
              <a:t>i.e</a:t>
            </a:r>
            <a:r>
              <a:rPr lang="en-GB" sz="2000" dirty="0"/>
              <a:t> about 340 SRFs</a:t>
            </a:r>
          </a:p>
          <a:p>
            <a:pPr marL="857250" lvl="2">
              <a:spcBef>
                <a:spcPct val="0"/>
              </a:spcBef>
            </a:pPr>
            <a:r>
              <a:rPr lang="en-GB" sz="2000" dirty="0"/>
              <a:t>10 nm in [1200nm, 2350nm], </a:t>
            </a:r>
            <a:r>
              <a:rPr lang="en-GB" sz="2000" dirty="0" err="1"/>
              <a:t>i.e</a:t>
            </a:r>
            <a:r>
              <a:rPr lang="en-GB" sz="2000" dirty="0"/>
              <a:t> about 115 </a:t>
            </a:r>
            <a:r>
              <a:rPr lang="en-GB" sz="2000" dirty="0" smtClean="0"/>
              <a:t>SRFs</a:t>
            </a:r>
            <a:endParaRPr lang="en-GB" sz="2000"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487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Spectral Response Functions</a:t>
            </a:r>
            <a:endParaRPr lang="en-GB" dirty="0"/>
          </a:p>
        </p:txBody>
      </p:sp>
      <p:pic>
        <p:nvPicPr>
          <p:cNvPr id="4" name="Picture 3" descr="C:\Users\wagner\Downloads\MyLocalDMDocuments\LunarCalibration\LunarCalWS_2017\GIRO_Benchmark\SRF_GIRO_benchmark_squar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3732" r="1534" b="2332"/>
          <a:stretch>
            <a:fillRect/>
          </a:stretch>
        </p:blipFill>
        <p:spPr bwMode="auto">
          <a:xfrm>
            <a:off x="1728723" y="1018222"/>
            <a:ext cx="4042662" cy="281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wagner\Downloads\MyLocalDMDocuments\LunarCalibration\LunarCalWS_2017\GIRO_Benchmark\SRF_GIRO_benchmark_asymmetrylef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3952" r="1516" b="2116"/>
          <a:stretch>
            <a:fillRect/>
          </a:stretch>
        </p:blipFill>
        <p:spPr bwMode="auto">
          <a:xfrm>
            <a:off x="6346693" y="1018859"/>
            <a:ext cx="4036876" cy="281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wagner\Downloads\MyLocalDMDocuments\LunarCalibration\LunarCalWS_2017\GIRO_Benchmark\SRF_GIRO_benchmark_asymmetryright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3732" r="1534" b="2332"/>
          <a:stretch>
            <a:fillRect/>
          </a:stretch>
        </p:blipFill>
        <p:spPr bwMode="auto">
          <a:xfrm>
            <a:off x="1715521" y="3836654"/>
            <a:ext cx="4055864" cy="281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wagner\Downloads\MyLocalDMDocuments\LunarCalibration\LunarCalWS_2017\GIRO_Benchmark\SRF_GIRO_benchmark_550n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4157" r="801" b="1754"/>
          <a:stretch>
            <a:fillRect/>
          </a:stretch>
        </p:blipFill>
        <p:spPr bwMode="auto">
          <a:xfrm>
            <a:off x="6284791" y="3836656"/>
            <a:ext cx="4074809" cy="2823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7717" y="5523571"/>
            <a:ext cx="2061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Solely used at 550nm for the whole </a:t>
            </a:r>
            <a:r>
              <a:rPr lang="en-GB" sz="1400" b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Saros</a:t>
            </a:r>
            <a:r>
              <a:rPr lang="en-GB" sz="1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cycle</a:t>
            </a:r>
          </a:p>
        </p:txBody>
      </p:sp>
    </p:spTree>
    <p:extLst>
      <p:ext uri="{BB962C8B-B14F-4D97-AF65-F5344CB8AC3E}">
        <p14:creationId xmlns:p14="http://schemas.microsoft.com/office/powerpoint/2010/main" val="3228670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7720459-F48C-414D-899F-B18900DC1FFE}" vid="{79695FB6-756E-420B-8C49-5F104F1B407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(16_9 format)</Template>
  <TotalTime>772</TotalTime>
  <Words>653</Words>
  <Application>Microsoft Office PowerPoint</Application>
  <PresentationFormat>Widescreen</PresentationFormat>
  <Paragraphs>126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Century Gothic</vt:lpstr>
      <vt:lpstr>Helvetica</vt:lpstr>
      <vt:lpstr>Tahoma</vt:lpstr>
      <vt:lpstr>Times New Roman</vt:lpstr>
      <vt:lpstr>Wingdings</vt:lpstr>
      <vt:lpstr>Viewgraph Landscape Template</vt:lpstr>
      <vt:lpstr>Clip</vt:lpstr>
      <vt:lpstr>PowerPoint Presentation</vt:lpstr>
      <vt:lpstr>Model inter-comparison</vt:lpstr>
      <vt:lpstr>Scope and purpose of the benchmark</vt:lpstr>
      <vt:lpstr>Parameters to vary</vt:lpstr>
      <vt:lpstr>Overview of the benchmark generator</vt:lpstr>
      <vt:lpstr>Geometries</vt:lpstr>
      <vt:lpstr>Selenographic coordinates coverage</vt:lpstr>
      <vt:lpstr>Spectral Response Functions</vt:lpstr>
      <vt:lpstr>Spectral Response Functions</vt:lpstr>
      <vt:lpstr>Spectral Response Functions</vt:lpstr>
      <vt:lpstr>Case reduction for testing all the SRFs + SRF shifts</vt:lpstr>
      <vt:lpstr>Identified potential participants (not exclusive )</vt:lpstr>
      <vt:lpstr>Discussion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Sebastien Wagner</cp:lastModifiedBy>
  <cp:revision>38</cp:revision>
  <cp:lastPrinted>2006-03-06T14:11:17Z</cp:lastPrinted>
  <dcterms:created xsi:type="dcterms:W3CDTF">2019-12-06T10:47:33Z</dcterms:created>
  <dcterms:modified xsi:type="dcterms:W3CDTF">2019-12-09T14:56:06Z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12" name="DM_DOCNUM">
    <vt:lpwstr>1149235</vt:lpwstr>
  </property>
  <property fmtid="{D5CDD505-2E9C-101B-9397-08002B2CF9AE}" pid="13" name="DM_DOCNAME">
    <vt:lpwstr>Wagner_PrepMeeting_1_LCWS2020_c_ModelIntercomparison</vt:lpwstr>
  </property>
  <property fmtid="{D5CDD505-2E9C-101B-9397-08002B2CF9AE}" pid="14" name="DM_AUTHOR">
    <vt:lpwstr>Sebastien Wagner</vt:lpwstr>
  </property>
  <property fmtid="{D5CDD505-2E9C-101B-9397-08002B2CF9AE}" pid="15" name="DM_E_DOC_NO">
    <vt:lpwstr>EUM/RSP/VWG/19/1149235</vt:lpwstr>
  </property>
  <property fmtid="{D5CDD505-2E9C-101B-9397-08002B2CF9AE}" pid="16" name="DM_E_VER_NO">
    <vt:lpwstr>1 Draft</vt:lpwstr>
  </property>
  <property fmtid="{D5CDD505-2E9C-101B-9397-08002B2CF9AE}" pid="17" name="DM_E_ISS_DATE">
    <vt:lpwstr>9 December 2019</vt:lpwstr>
  </property>
  <property fmtid="{D5CDD505-2E9C-101B-9397-08002B2CF9AE}" pid="18" name="DM_E_FROM_PERS2">
    <vt:lpwstr/>
  </property>
  <property fmtid="{D5CDD505-2E9C-101B-9397-08002B2CF9AE}" pid="19" name="DM_E_CONFID">
    <vt:lpwstr/>
  </property>
  <property fmtid="{D5CDD505-2E9C-101B-9397-08002B2CF9AE}" pid="20" name="DM_E_WBS_CODE">
    <vt:lpwstr/>
  </property>
  <property fmtid="{D5CDD505-2E9C-101B-9397-08002B2CF9AE}" pid="21" name="DM_E_DISTRIB">
    <vt:lpwstr/>
  </property>
</Properties>
</file>