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32" y="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997DE-5A30-49DD-8FC1-3A666593D5A4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40FE2-6512-41F3-AF59-5E4DB885C1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0330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D4C16-7203-4DA5-8C14-1EF6E5D8D8C5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3137B-CB16-486C-8865-6264DD5F77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034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무제-6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937" y="1"/>
            <a:ext cx="6815063" cy="516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 userDrawn="1"/>
        </p:nvSpPr>
        <p:spPr>
          <a:xfrm>
            <a:off x="3131840" y="2301720"/>
            <a:ext cx="6012160" cy="2862318"/>
          </a:xfrm>
          <a:prstGeom prst="rect">
            <a:avLst/>
          </a:prstGeom>
          <a:gradFill>
            <a:gsLst>
              <a:gs pos="49000">
                <a:srgbClr val="7030A0">
                  <a:alpha val="26000"/>
                </a:srgbClr>
              </a:gs>
              <a:gs pos="100000">
                <a:schemeClr val="tx2">
                  <a:alpha val="49000"/>
                </a:schemeClr>
              </a:gs>
              <a:gs pos="2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4"/>
          <p:cNvGrpSpPr/>
          <p:nvPr userDrawn="1"/>
        </p:nvGrpSpPr>
        <p:grpSpPr>
          <a:xfrm>
            <a:off x="1" y="-22807"/>
            <a:ext cx="6444207" cy="5186845"/>
            <a:chOff x="0" y="-30409"/>
            <a:chExt cx="5937111" cy="6915793"/>
          </a:xfrm>
        </p:grpSpPr>
        <p:sp>
          <p:nvSpPr>
            <p:cNvPr id="3" name="평행 사변형 2"/>
            <p:cNvSpPr/>
            <p:nvPr userDrawn="1"/>
          </p:nvSpPr>
          <p:spPr>
            <a:xfrm>
              <a:off x="1005071" y="-30409"/>
              <a:ext cx="4932040" cy="6915793"/>
            </a:xfrm>
            <a:prstGeom prst="parallelogram">
              <a:avLst>
                <a:gd name="adj" fmla="val 471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직사각형 3"/>
            <p:cNvSpPr/>
            <p:nvPr userDrawn="1"/>
          </p:nvSpPr>
          <p:spPr>
            <a:xfrm>
              <a:off x="0" y="-30409"/>
              <a:ext cx="3419872" cy="69157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평행 사변형 6"/>
          <p:cNvSpPr/>
          <p:nvPr userDrawn="1"/>
        </p:nvSpPr>
        <p:spPr>
          <a:xfrm>
            <a:off x="3767561" y="3341914"/>
            <a:ext cx="1283409" cy="1822124"/>
          </a:xfrm>
          <a:prstGeom prst="parallelogram">
            <a:avLst>
              <a:gd name="adj" fmla="val 64929"/>
            </a:avLst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평행 사변형 20"/>
          <p:cNvSpPr/>
          <p:nvPr userDrawn="1"/>
        </p:nvSpPr>
        <p:spPr>
          <a:xfrm>
            <a:off x="5561856" y="0"/>
            <a:ext cx="1152128" cy="1124564"/>
          </a:xfrm>
          <a:prstGeom prst="parallelogram">
            <a:avLst>
              <a:gd name="adj" fmla="val 45962"/>
            </a:avLst>
          </a:prstGeom>
          <a:solidFill>
            <a:schemeClr val="accent1">
              <a:lumMod val="60000"/>
              <a:lumOff val="4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평행 사변형 21"/>
          <p:cNvSpPr/>
          <p:nvPr userDrawn="1"/>
        </p:nvSpPr>
        <p:spPr>
          <a:xfrm>
            <a:off x="7844741" y="0"/>
            <a:ext cx="928857" cy="1685724"/>
          </a:xfrm>
          <a:prstGeom prst="parallelogram">
            <a:avLst>
              <a:gd name="adj" fmla="val 82283"/>
            </a:avLst>
          </a:prstGeom>
          <a:gradFill>
            <a:gsLst>
              <a:gs pos="0">
                <a:schemeClr val="accent1">
                  <a:tint val="66000"/>
                  <a:satMod val="160000"/>
                  <a:alpha val="67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평행 사변형 22"/>
          <p:cNvSpPr/>
          <p:nvPr userDrawn="1"/>
        </p:nvSpPr>
        <p:spPr>
          <a:xfrm>
            <a:off x="5497293" y="728099"/>
            <a:ext cx="946915" cy="957625"/>
          </a:xfrm>
          <a:prstGeom prst="parallelogram">
            <a:avLst>
              <a:gd name="adj" fmla="val 45962"/>
            </a:avLst>
          </a:prstGeom>
          <a:solidFill>
            <a:schemeClr val="tx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평행 사변형 14"/>
          <p:cNvSpPr/>
          <p:nvPr userDrawn="1"/>
        </p:nvSpPr>
        <p:spPr>
          <a:xfrm>
            <a:off x="6915884" y="728099"/>
            <a:ext cx="928857" cy="1685724"/>
          </a:xfrm>
          <a:prstGeom prst="parallelogram">
            <a:avLst>
              <a:gd name="adj" fmla="val 82283"/>
            </a:avLst>
          </a:prstGeom>
          <a:gradFill>
            <a:gsLst>
              <a:gs pos="2083">
                <a:schemeClr val="accent1">
                  <a:tint val="66000"/>
                  <a:satMod val="160000"/>
                  <a:alpha val="0"/>
                </a:schemeClr>
              </a:gs>
              <a:gs pos="52000">
                <a:schemeClr val="accent1">
                  <a:tint val="66000"/>
                  <a:satMod val="160000"/>
                  <a:alpha val="36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ctrTitle" hasCustomPrompt="1"/>
          </p:nvPr>
        </p:nvSpPr>
        <p:spPr>
          <a:xfrm>
            <a:off x="507412" y="664601"/>
            <a:ext cx="4866752" cy="1584176"/>
          </a:xfrm>
        </p:spPr>
        <p:txBody>
          <a:bodyPr>
            <a:normAutofit/>
          </a:bodyPr>
          <a:lstStyle>
            <a:lvl1pPr algn="l">
              <a:defRPr lang="ko-KR" altLang="en-US" sz="4400" b="1" i="0" kern="1200" spc="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Calibri" pitchFamily="34" charset="0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r>
              <a:rPr lang="en-US" altLang="ko-KR" dirty="0" smtClean="0"/>
              <a:t>Title</a:t>
            </a:r>
            <a:endParaRPr lang="ko-KR" altLang="en-US" dirty="0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92" y="4550496"/>
            <a:ext cx="2710694" cy="35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직선 연결선 18"/>
          <p:cNvCxnSpPr/>
          <p:nvPr userDrawn="1"/>
        </p:nvCxnSpPr>
        <p:spPr>
          <a:xfrm>
            <a:off x="539552" y="3057804"/>
            <a:ext cx="36004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텍스트 개체 틀 2"/>
          <p:cNvSpPr>
            <a:spLocks noGrp="1"/>
          </p:cNvSpPr>
          <p:nvPr>
            <p:ph type="body" idx="14" hasCustomPrompt="1"/>
          </p:nvPr>
        </p:nvSpPr>
        <p:spPr>
          <a:xfrm>
            <a:off x="467544" y="3075806"/>
            <a:ext cx="3240360" cy="264576"/>
          </a:xfrm>
        </p:spPr>
        <p:txBody>
          <a:bodyPr anchor="t">
            <a:noAutofit/>
          </a:bodyPr>
          <a:lstStyle>
            <a:lvl1pPr marL="0" indent="0" algn="l" defTabSz="914400" rtl="0" eaLnBrk="1" latinLnBrk="1" hangingPunct="1">
              <a:spcBef>
                <a:spcPct val="0"/>
              </a:spcBef>
              <a:buNone/>
              <a:defRPr lang="ko-KR" altLang="en-US" sz="1600" kern="1200" spc="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1"/>
                </a:solidFill>
                <a:latin typeface="Calibri" pitchFamily="34" charset="0"/>
                <a:ea typeface="맑은 고딕" panose="020B0503020000020004" pitchFamily="50" charset="-127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 smtClean="0"/>
              <a:t>Contents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5673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무제-1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1"/>
          <a:stretch/>
        </p:blipFill>
        <p:spPr bwMode="auto">
          <a:xfrm>
            <a:off x="251520" y="1"/>
            <a:ext cx="2169900" cy="307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4"/>
          <p:cNvSpPr/>
          <p:nvPr userDrawn="1"/>
        </p:nvSpPr>
        <p:spPr>
          <a:xfrm>
            <a:off x="251520" y="1"/>
            <a:ext cx="2169900" cy="307580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50000">
                <a:schemeClr val="tx2">
                  <a:lumMod val="60000"/>
                  <a:lumOff val="40000"/>
                  <a:alpha val="43000"/>
                </a:schemeClr>
              </a:gs>
              <a:gs pos="0">
                <a:schemeClr val="tx2">
                  <a:tint val="23500"/>
                  <a:satMod val="160000"/>
                  <a:alpha val="67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4"/>
          <p:cNvSpPr/>
          <p:nvPr userDrawn="1"/>
        </p:nvSpPr>
        <p:spPr>
          <a:xfrm>
            <a:off x="251520" y="3147814"/>
            <a:ext cx="2169900" cy="288032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4"/>
          <p:cNvSpPr/>
          <p:nvPr userDrawn="1"/>
        </p:nvSpPr>
        <p:spPr>
          <a:xfrm>
            <a:off x="253958" y="3534263"/>
            <a:ext cx="2167462" cy="144509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직사각형 16"/>
          <p:cNvSpPr/>
          <p:nvPr userDrawn="1"/>
        </p:nvSpPr>
        <p:spPr>
          <a:xfrm>
            <a:off x="2699792" y="627534"/>
            <a:ext cx="1515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800" b="1" baseline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Contents</a:t>
            </a:r>
            <a:endParaRPr lang="ko-KR" altLang="en-US" sz="2800" b="1" baseline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텍스트 개체 틀 2"/>
          <p:cNvSpPr>
            <a:spLocks noGrp="1"/>
          </p:cNvSpPr>
          <p:nvPr>
            <p:ph type="body" idx="15" hasCustomPrompt="1"/>
          </p:nvPr>
        </p:nvSpPr>
        <p:spPr>
          <a:xfrm>
            <a:off x="3131840" y="1536617"/>
            <a:ext cx="3240360" cy="264576"/>
          </a:xfrm>
        </p:spPr>
        <p:txBody>
          <a:bodyPr anchor="t">
            <a:noAutofit/>
          </a:bodyPr>
          <a:lstStyle>
            <a:lvl1pPr marL="0" indent="0" algn="l" defTabSz="914400" rtl="0" eaLnBrk="1" latinLnBrk="1" hangingPunct="1">
              <a:spcBef>
                <a:spcPct val="0"/>
              </a:spcBef>
              <a:buNone/>
              <a:defRPr lang="ko-KR" altLang="en-US" sz="1600" kern="1200" spc="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맑은 고딕" panose="020B0503020000020004" pitchFamily="50" charset="-127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 smtClean="0"/>
              <a:t>Contents</a:t>
            </a:r>
            <a:endParaRPr lang="ko-KR" altLang="en-US" dirty="0" smtClean="0"/>
          </a:p>
        </p:txBody>
      </p:sp>
      <p:sp>
        <p:nvSpPr>
          <p:cNvPr id="31" name="텍스트 개체 틀 33"/>
          <p:cNvSpPr>
            <a:spLocks noGrp="1"/>
          </p:cNvSpPr>
          <p:nvPr>
            <p:ph type="body" sz="quarter" idx="13" hasCustomPrompt="1"/>
          </p:nvPr>
        </p:nvSpPr>
        <p:spPr>
          <a:xfrm>
            <a:off x="2840260" y="1198233"/>
            <a:ext cx="3813808" cy="360710"/>
          </a:xfrm>
        </p:spPr>
        <p:txBody>
          <a:bodyPr>
            <a:noAutofit/>
          </a:bodyPr>
          <a:lstStyle>
            <a:lvl1pPr marL="0" indent="0">
              <a:buFontTx/>
              <a:buNone/>
              <a:defRPr lang="ko-KR" altLang="en-US" sz="2000" b="1" kern="1200" spc="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Contents</a:t>
            </a:r>
            <a:endParaRPr lang="ko-KR" altLang="en-US" dirty="0" smtClean="0"/>
          </a:p>
        </p:txBody>
      </p:sp>
      <p:sp>
        <p:nvSpPr>
          <p:cNvPr id="34" name="텍스트 개체 틀 2"/>
          <p:cNvSpPr>
            <a:spLocks noGrp="1"/>
          </p:cNvSpPr>
          <p:nvPr>
            <p:ph type="body" idx="16" hasCustomPrompt="1"/>
          </p:nvPr>
        </p:nvSpPr>
        <p:spPr>
          <a:xfrm>
            <a:off x="3131840" y="2504246"/>
            <a:ext cx="3240360" cy="264576"/>
          </a:xfrm>
        </p:spPr>
        <p:txBody>
          <a:bodyPr anchor="t">
            <a:noAutofit/>
          </a:bodyPr>
          <a:lstStyle>
            <a:lvl1pPr marL="0" indent="0" algn="l" defTabSz="914400" rtl="0" eaLnBrk="1" latinLnBrk="1" hangingPunct="1">
              <a:spcBef>
                <a:spcPct val="0"/>
              </a:spcBef>
              <a:buNone/>
              <a:defRPr lang="ko-KR" altLang="en-US" sz="1600" kern="1200" spc="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맑은 고딕" panose="020B0503020000020004" pitchFamily="50" charset="-127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 smtClean="0"/>
              <a:t>Contents</a:t>
            </a:r>
            <a:endParaRPr lang="ko-KR" altLang="en-US" dirty="0" smtClean="0"/>
          </a:p>
        </p:txBody>
      </p:sp>
      <p:sp>
        <p:nvSpPr>
          <p:cNvPr id="35" name="텍스트 개체 틀 33"/>
          <p:cNvSpPr>
            <a:spLocks noGrp="1"/>
          </p:cNvSpPr>
          <p:nvPr>
            <p:ph type="body" sz="quarter" idx="17" hasCustomPrompt="1"/>
          </p:nvPr>
        </p:nvSpPr>
        <p:spPr>
          <a:xfrm>
            <a:off x="2840260" y="2165862"/>
            <a:ext cx="3813808" cy="360710"/>
          </a:xfrm>
        </p:spPr>
        <p:txBody>
          <a:bodyPr>
            <a:noAutofit/>
          </a:bodyPr>
          <a:lstStyle>
            <a:lvl1pPr marL="0" indent="0">
              <a:buFontTx/>
              <a:buNone/>
              <a:defRPr lang="ko-KR" altLang="en-US" sz="2000" b="1" kern="1200" spc="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Contents</a:t>
            </a:r>
            <a:endParaRPr lang="ko-KR" altLang="en-US" dirty="0" smtClean="0"/>
          </a:p>
        </p:txBody>
      </p:sp>
      <p:sp>
        <p:nvSpPr>
          <p:cNvPr id="36" name="텍스트 개체 틀 2"/>
          <p:cNvSpPr>
            <a:spLocks noGrp="1"/>
          </p:cNvSpPr>
          <p:nvPr>
            <p:ph type="body" idx="18" hasCustomPrompt="1"/>
          </p:nvPr>
        </p:nvSpPr>
        <p:spPr>
          <a:xfrm>
            <a:off x="3131840" y="3471875"/>
            <a:ext cx="3240360" cy="264576"/>
          </a:xfrm>
        </p:spPr>
        <p:txBody>
          <a:bodyPr anchor="t">
            <a:noAutofit/>
          </a:bodyPr>
          <a:lstStyle>
            <a:lvl1pPr marL="0" indent="0" algn="l" defTabSz="914400" rtl="0" eaLnBrk="1" latinLnBrk="1" hangingPunct="1">
              <a:spcBef>
                <a:spcPct val="0"/>
              </a:spcBef>
              <a:buNone/>
              <a:defRPr lang="ko-KR" altLang="en-US" sz="1600" kern="1200" spc="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맑은 고딕" panose="020B0503020000020004" pitchFamily="50" charset="-127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 smtClean="0"/>
              <a:t>Contents</a:t>
            </a:r>
            <a:endParaRPr lang="ko-KR" altLang="en-US" dirty="0" smtClean="0"/>
          </a:p>
        </p:txBody>
      </p:sp>
      <p:sp>
        <p:nvSpPr>
          <p:cNvPr id="37" name="텍스트 개체 틀 33"/>
          <p:cNvSpPr>
            <a:spLocks noGrp="1"/>
          </p:cNvSpPr>
          <p:nvPr>
            <p:ph type="body" sz="quarter" idx="19" hasCustomPrompt="1"/>
          </p:nvPr>
        </p:nvSpPr>
        <p:spPr>
          <a:xfrm>
            <a:off x="2840260" y="3133491"/>
            <a:ext cx="3813808" cy="360710"/>
          </a:xfrm>
        </p:spPr>
        <p:txBody>
          <a:bodyPr>
            <a:noAutofit/>
          </a:bodyPr>
          <a:lstStyle>
            <a:lvl1pPr marL="0" indent="0">
              <a:buFontTx/>
              <a:buNone/>
              <a:defRPr lang="ko-KR" altLang="en-US" sz="2000" b="1" kern="1200" spc="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Contents</a:t>
            </a:r>
            <a:endParaRPr lang="ko-KR" altLang="en-US" dirty="0" smtClean="0"/>
          </a:p>
        </p:txBody>
      </p:sp>
      <p:sp>
        <p:nvSpPr>
          <p:cNvPr id="38" name="텍스트 개체 틀 2"/>
          <p:cNvSpPr>
            <a:spLocks noGrp="1"/>
          </p:cNvSpPr>
          <p:nvPr>
            <p:ph type="body" idx="20" hasCustomPrompt="1"/>
          </p:nvPr>
        </p:nvSpPr>
        <p:spPr>
          <a:xfrm>
            <a:off x="3131840" y="4439504"/>
            <a:ext cx="3240360" cy="264576"/>
          </a:xfrm>
        </p:spPr>
        <p:txBody>
          <a:bodyPr anchor="t">
            <a:noAutofit/>
          </a:bodyPr>
          <a:lstStyle>
            <a:lvl1pPr marL="0" indent="0" algn="l" defTabSz="914400" rtl="0" eaLnBrk="1" latinLnBrk="1" hangingPunct="1">
              <a:spcBef>
                <a:spcPct val="0"/>
              </a:spcBef>
              <a:buNone/>
              <a:defRPr lang="ko-KR" altLang="en-US" sz="1600" kern="1200" spc="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맑은 고딕" panose="020B0503020000020004" pitchFamily="50" charset="-127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 smtClean="0"/>
              <a:t>Contents</a:t>
            </a:r>
            <a:endParaRPr lang="ko-KR" altLang="en-US" dirty="0" smtClean="0"/>
          </a:p>
        </p:txBody>
      </p:sp>
      <p:sp>
        <p:nvSpPr>
          <p:cNvPr id="39" name="텍스트 개체 틀 33"/>
          <p:cNvSpPr>
            <a:spLocks noGrp="1"/>
          </p:cNvSpPr>
          <p:nvPr>
            <p:ph type="body" sz="quarter" idx="21" hasCustomPrompt="1"/>
          </p:nvPr>
        </p:nvSpPr>
        <p:spPr>
          <a:xfrm>
            <a:off x="2840260" y="4101120"/>
            <a:ext cx="3813808" cy="360710"/>
          </a:xfrm>
        </p:spPr>
        <p:txBody>
          <a:bodyPr>
            <a:noAutofit/>
          </a:bodyPr>
          <a:lstStyle>
            <a:lvl1pPr marL="0" indent="0">
              <a:buFontTx/>
              <a:buNone/>
              <a:defRPr lang="ko-KR" altLang="en-US" sz="2000" b="1" kern="1200" spc="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Contents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5519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무제-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08" y="1"/>
            <a:ext cx="9179219" cy="516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평행 사변형 6"/>
          <p:cNvSpPr/>
          <p:nvPr userDrawn="1"/>
        </p:nvSpPr>
        <p:spPr>
          <a:xfrm>
            <a:off x="179512" y="-1"/>
            <a:ext cx="8262664" cy="4083918"/>
          </a:xfrm>
          <a:prstGeom prst="parallelogram">
            <a:avLst>
              <a:gd name="adj" fmla="val 23523"/>
            </a:avLst>
          </a:prstGeom>
          <a:gradFill>
            <a:gsLst>
              <a:gs pos="0">
                <a:schemeClr val="bg1"/>
              </a:gs>
              <a:gs pos="42000">
                <a:srgbClr val="FFFFFF"/>
              </a:gs>
              <a:gs pos="97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텍스트 개체 틀 33"/>
          <p:cNvSpPr>
            <a:spLocks noGrp="1"/>
          </p:cNvSpPr>
          <p:nvPr>
            <p:ph type="body" sz="quarter" idx="13" hasCustomPrompt="1"/>
          </p:nvPr>
        </p:nvSpPr>
        <p:spPr>
          <a:xfrm>
            <a:off x="901594" y="908720"/>
            <a:ext cx="7344815" cy="870942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lang="ko-KR" altLang="en-US" sz="4000" b="1" kern="1200" spc="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/>
                </a:solidFill>
                <a:latin typeface="Calibri" pitchFamily="34" charset="0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Title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3407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116816" y="-1"/>
            <a:ext cx="8330613" cy="4921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8119415" y="-1"/>
            <a:ext cx="557042" cy="49202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2" y="-1"/>
            <a:ext cx="129091" cy="4921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矩形 84"/>
          <p:cNvSpPr/>
          <p:nvPr userDrawn="1"/>
        </p:nvSpPr>
        <p:spPr>
          <a:xfrm flipH="1">
            <a:off x="1" y="4947307"/>
            <a:ext cx="9143997" cy="2167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제목 1"/>
          <p:cNvSpPr>
            <a:spLocks noGrp="1"/>
          </p:cNvSpPr>
          <p:nvPr>
            <p:ph type="title" hasCustomPrompt="1"/>
          </p:nvPr>
        </p:nvSpPr>
        <p:spPr>
          <a:xfrm>
            <a:off x="143480" y="1"/>
            <a:ext cx="8172937" cy="492022"/>
          </a:xfrm>
        </p:spPr>
        <p:txBody>
          <a:bodyPr>
            <a:noAutofit/>
          </a:bodyPr>
          <a:lstStyle>
            <a:lvl1pPr algn="l">
              <a:defRPr lang="ko-KR" altLang="en-US" sz="2800" b="1" kern="1200" spc="0" baseline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r>
              <a:rPr lang="en-US" altLang="ko-KR" dirty="0" smtClean="0"/>
              <a:t>Title</a:t>
            </a:r>
            <a:endParaRPr lang="ko-KR" alt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 hasCustomPrompt="1"/>
          </p:nvPr>
        </p:nvSpPr>
        <p:spPr>
          <a:xfrm>
            <a:off x="374848" y="915566"/>
            <a:ext cx="8229600" cy="3639832"/>
          </a:xfrm>
        </p:spPr>
        <p:txBody>
          <a:bodyPr>
            <a:normAutofit/>
          </a:bodyPr>
          <a:lstStyle>
            <a:lvl1pPr marL="114300" indent="-114300" algn="l" defTabSz="914400" rtl="0" eaLnBrk="1" latinLnBrk="0" hangingPunct="1">
              <a:lnSpc>
                <a:spcPct val="130000"/>
              </a:lnSpc>
              <a:spcAft>
                <a:spcPts val="200"/>
              </a:spcAft>
              <a:buFont typeface="Arial" panose="020B0604020202020204" pitchFamily="34" charset="0"/>
              <a:buChar char="•"/>
              <a:defRPr lang="ko-KR" altLang="en-US" sz="1400" kern="1200" spc="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맑은 고딕" panose="020B0503020000020004" pitchFamily="50" charset="-127"/>
                <a:cs typeface="Arial" pitchFamily="34" charset="0"/>
              </a:defRPr>
            </a:lvl1pPr>
            <a:lvl2pPr>
              <a:defRPr lang="ko-KR" altLang="en-US" sz="1600" kern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>
              <a:defRPr lang="ko-KR" altLang="en-US" sz="1600" kern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>
              <a:defRPr lang="ko-KR" altLang="en-US" sz="1600" kern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>
              <a:defRPr lang="ko-KR" altLang="en-US" sz="1600" kern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</a:lstStyle>
          <a:p>
            <a:pPr lvl="0"/>
            <a:r>
              <a:rPr lang="en-US" altLang="ko-KR" dirty="0" smtClean="0"/>
              <a:t>Contents</a:t>
            </a:r>
            <a:endParaRPr lang="ko-KR" altLang="en-US" dirty="0" smtClean="0"/>
          </a:p>
        </p:txBody>
      </p:sp>
      <p:sp>
        <p:nvSpPr>
          <p:cNvPr id="19" name="텍스트 개체 틀 33"/>
          <p:cNvSpPr>
            <a:spLocks noGrp="1"/>
          </p:cNvSpPr>
          <p:nvPr>
            <p:ph type="body" sz="quarter" idx="13" hasCustomPrompt="1"/>
          </p:nvPr>
        </p:nvSpPr>
        <p:spPr>
          <a:xfrm>
            <a:off x="323528" y="660110"/>
            <a:ext cx="3813808" cy="360710"/>
          </a:xfrm>
        </p:spPr>
        <p:txBody>
          <a:bodyPr>
            <a:noAutofit/>
          </a:bodyPr>
          <a:lstStyle>
            <a:lvl1pPr marL="0" indent="0">
              <a:buFontTx/>
              <a:buNone/>
              <a:defRPr lang="ko-KR" altLang="en-US" sz="1800" b="1" kern="1200" spc="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1"/>
                </a:solidFill>
                <a:latin typeface="Calibri" pitchFamily="34" charset="0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Contents</a:t>
            </a:r>
            <a:endParaRPr lang="ko-KR" altLang="en-US" dirty="0" smtClean="0"/>
          </a:p>
        </p:txBody>
      </p:sp>
      <p:pic>
        <p:nvPicPr>
          <p:cNvPr id="20" name="Picture 2" descr="C:\Users\USER\Desktop\새로고_국가기상위성센터영문_화이트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7" t="-18948" r="-1"/>
          <a:stretch/>
        </p:blipFill>
        <p:spPr bwMode="auto">
          <a:xfrm>
            <a:off x="3765134" y="4960578"/>
            <a:ext cx="1613730" cy="16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矩形 5"/>
          <p:cNvSpPr/>
          <p:nvPr userDrawn="1"/>
        </p:nvSpPr>
        <p:spPr>
          <a:xfrm>
            <a:off x="8546123" y="4880801"/>
            <a:ext cx="599487" cy="85876"/>
          </a:xfrm>
          <a:custGeom>
            <a:avLst/>
            <a:gdLst>
              <a:gd name="connsiteX0" fmla="*/ 0 w 926584"/>
              <a:gd name="connsiteY0" fmla="*/ 0 h 118098"/>
              <a:gd name="connsiteX1" fmla="*/ 926584 w 926584"/>
              <a:gd name="connsiteY1" fmla="*/ 0 h 118098"/>
              <a:gd name="connsiteX2" fmla="*/ 926584 w 926584"/>
              <a:gd name="connsiteY2" fmla="*/ 118098 h 118098"/>
              <a:gd name="connsiteX3" fmla="*/ 0 w 926584"/>
              <a:gd name="connsiteY3" fmla="*/ 118098 h 118098"/>
              <a:gd name="connsiteX4" fmla="*/ 0 w 926584"/>
              <a:gd name="connsiteY4" fmla="*/ 0 h 118098"/>
              <a:gd name="connsiteX0" fmla="*/ 55821 w 982405"/>
              <a:gd name="connsiteY0" fmla="*/ 0 h 144680"/>
              <a:gd name="connsiteX1" fmla="*/ 982405 w 982405"/>
              <a:gd name="connsiteY1" fmla="*/ 0 h 144680"/>
              <a:gd name="connsiteX2" fmla="*/ 982405 w 982405"/>
              <a:gd name="connsiteY2" fmla="*/ 118098 h 144680"/>
              <a:gd name="connsiteX3" fmla="*/ 0 w 982405"/>
              <a:gd name="connsiteY3" fmla="*/ 144680 h 144680"/>
              <a:gd name="connsiteX4" fmla="*/ 55821 w 982405"/>
              <a:gd name="connsiteY4" fmla="*/ 0 h 144680"/>
              <a:gd name="connsiteX0" fmla="*/ 55821 w 998354"/>
              <a:gd name="connsiteY0" fmla="*/ 0 h 147338"/>
              <a:gd name="connsiteX1" fmla="*/ 982405 w 998354"/>
              <a:gd name="connsiteY1" fmla="*/ 0 h 147338"/>
              <a:gd name="connsiteX2" fmla="*/ 998354 w 998354"/>
              <a:gd name="connsiteY2" fmla="*/ 147338 h 147338"/>
              <a:gd name="connsiteX3" fmla="*/ 0 w 998354"/>
              <a:gd name="connsiteY3" fmla="*/ 144680 h 147338"/>
              <a:gd name="connsiteX4" fmla="*/ 55821 w 998354"/>
              <a:gd name="connsiteY4" fmla="*/ 0 h 147338"/>
              <a:gd name="connsiteX0" fmla="*/ 84307 w 1026840"/>
              <a:gd name="connsiteY0" fmla="*/ 0 h 150534"/>
              <a:gd name="connsiteX1" fmla="*/ 1010891 w 1026840"/>
              <a:gd name="connsiteY1" fmla="*/ 0 h 150534"/>
              <a:gd name="connsiteX2" fmla="*/ 1026840 w 1026840"/>
              <a:gd name="connsiteY2" fmla="*/ 147338 h 150534"/>
              <a:gd name="connsiteX3" fmla="*/ 0 w 1026840"/>
              <a:gd name="connsiteY3" fmla="*/ 150534 h 150534"/>
              <a:gd name="connsiteX4" fmla="*/ 84307 w 1026840"/>
              <a:gd name="connsiteY4" fmla="*/ 0 h 150534"/>
              <a:gd name="connsiteX0" fmla="*/ 84307 w 1021143"/>
              <a:gd name="connsiteY0" fmla="*/ 0 h 153193"/>
              <a:gd name="connsiteX1" fmla="*/ 1010891 w 1021143"/>
              <a:gd name="connsiteY1" fmla="*/ 0 h 153193"/>
              <a:gd name="connsiteX2" fmla="*/ 1021143 w 1021143"/>
              <a:gd name="connsiteY2" fmla="*/ 153193 h 153193"/>
              <a:gd name="connsiteX3" fmla="*/ 0 w 1021143"/>
              <a:gd name="connsiteY3" fmla="*/ 150534 h 153193"/>
              <a:gd name="connsiteX4" fmla="*/ 84307 w 1021143"/>
              <a:gd name="connsiteY4" fmla="*/ 0 h 153193"/>
              <a:gd name="connsiteX0" fmla="*/ 92853 w 1021143"/>
              <a:gd name="connsiteY0" fmla="*/ 0 h 153193"/>
              <a:gd name="connsiteX1" fmla="*/ 1010891 w 1021143"/>
              <a:gd name="connsiteY1" fmla="*/ 0 h 153193"/>
              <a:gd name="connsiteX2" fmla="*/ 1021143 w 1021143"/>
              <a:gd name="connsiteY2" fmla="*/ 153193 h 153193"/>
              <a:gd name="connsiteX3" fmla="*/ 0 w 1021143"/>
              <a:gd name="connsiteY3" fmla="*/ 150534 h 153193"/>
              <a:gd name="connsiteX4" fmla="*/ 92853 w 1021143"/>
              <a:gd name="connsiteY4" fmla="*/ 0 h 153193"/>
              <a:gd name="connsiteX0" fmla="*/ 90004 w 1018294"/>
              <a:gd name="connsiteY0" fmla="*/ 0 h 153193"/>
              <a:gd name="connsiteX1" fmla="*/ 1008042 w 1018294"/>
              <a:gd name="connsiteY1" fmla="*/ 0 h 153193"/>
              <a:gd name="connsiteX2" fmla="*/ 1018294 w 1018294"/>
              <a:gd name="connsiteY2" fmla="*/ 153193 h 153193"/>
              <a:gd name="connsiteX3" fmla="*/ 0 w 1018294"/>
              <a:gd name="connsiteY3" fmla="*/ 142728 h 153193"/>
              <a:gd name="connsiteX4" fmla="*/ 90004 w 1018294"/>
              <a:gd name="connsiteY4" fmla="*/ 0 h 15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294" h="153193">
                <a:moveTo>
                  <a:pt x="90004" y="0"/>
                </a:moveTo>
                <a:lnTo>
                  <a:pt x="1008042" y="0"/>
                </a:lnTo>
                <a:lnTo>
                  <a:pt x="1018294" y="153193"/>
                </a:lnTo>
                <a:lnTo>
                  <a:pt x="0" y="142728"/>
                </a:lnTo>
                <a:lnTo>
                  <a:pt x="90004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86"/>
          <p:cNvSpPr/>
          <p:nvPr userDrawn="1"/>
        </p:nvSpPr>
        <p:spPr>
          <a:xfrm>
            <a:off x="8604447" y="4880800"/>
            <a:ext cx="541164" cy="283238"/>
          </a:xfrm>
          <a:prstGeom prst="rect">
            <a:avLst/>
          </a:prstGeom>
          <a:gradFill>
            <a:gsLst>
              <a:gs pos="0">
                <a:srgbClr val="0E1A40"/>
              </a:gs>
              <a:gs pos="100000">
                <a:srgbClr val="2F5EB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직사각형 22"/>
          <p:cNvSpPr/>
          <p:nvPr userDrawn="1"/>
        </p:nvSpPr>
        <p:spPr>
          <a:xfrm>
            <a:off x="8604447" y="4880800"/>
            <a:ext cx="539551" cy="283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E2DE9BDF-71CA-4E60-8269-1545F40B963E}" type="slidenum">
              <a:rPr lang="en-US" altLang="ko-KR" sz="1200" b="0" smtClean="0">
                <a:latin typeface="Calibri" pitchFamily="34" charset="0"/>
              </a:rPr>
              <a:t>‹#›</a:t>
            </a:fld>
            <a:endParaRPr lang="ko-KR" altLang="en-US" sz="14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4528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무제-6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937" y="1"/>
            <a:ext cx="6815063" cy="516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 userDrawn="1"/>
        </p:nvSpPr>
        <p:spPr>
          <a:xfrm>
            <a:off x="3131840" y="2301720"/>
            <a:ext cx="6012160" cy="2862318"/>
          </a:xfrm>
          <a:prstGeom prst="rect">
            <a:avLst/>
          </a:prstGeom>
          <a:gradFill>
            <a:gsLst>
              <a:gs pos="49000">
                <a:srgbClr val="7030A0">
                  <a:alpha val="26000"/>
                </a:srgbClr>
              </a:gs>
              <a:gs pos="100000">
                <a:schemeClr val="tx2">
                  <a:alpha val="49000"/>
                </a:schemeClr>
              </a:gs>
              <a:gs pos="2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4"/>
          <p:cNvGrpSpPr/>
          <p:nvPr userDrawn="1"/>
        </p:nvGrpSpPr>
        <p:grpSpPr>
          <a:xfrm>
            <a:off x="1" y="-22807"/>
            <a:ext cx="6444207" cy="5186845"/>
            <a:chOff x="0" y="-30409"/>
            <a:chExt cx="5937111" cy="6915793"/>
          </a:xfrm>
        </p:grpSpPr>
        <p:sp>
          <p:nvSpPr>
            <p:cNvPr id="3" name="평행 사변형 2"/>
            <p:cNvSpPr/>
            <p:nvPr userDrawn="1"/>
          </p:nvSpPr>
          <p:spPr>
            <a:xfrm>
              <a:off x="1005071" y="-30409"/>
              <a:ext cx="4932040" cy="6915793"/>
            </a:xfrm>
            <a:prstGeom prst="parallelogram">
              <a:avLst>
                <a:gd name="adj" fmla="val 471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직사각형 3"/>
            <p:cNvSpPr/>
            <p:nvPr userDrawn="1"/>
          </p:nvSpPr>
          <p:spPr>
            <a:xfrm>
              <a:off x="0" y="-30409"/>
              <a:ext cx="3419872" cy="69157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평행 사변형 6"/>
          <p:cNvSpPr/>
          <p:nvPr userDrawn="1"/>
        </p:nvSpPr>
        <p:spPr>
          <a:xfrm>
            <a:off x="3767561" y="3341914"/>
            <a:ext cx="1283409" cy="1822124"/>
          </a:xfrm>
          <a:prstGeom prst="parallelogram">
            <a:avLst>
              <a:gd name="adj" fmla="val 64929"/>
            </a:avLst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평행 사변형 20"/>
          <p:cNvSpPr/>
          <p:nvPr userDrawn="1"/>
        </p:nvSpPr>
        <p:spPr>
          <a:xfrm>
            <a:off x="5561856" y="0"/>
            <a:ext cx="1152128" cy="1124564"/>
          </a:xfrm>
          <a:prstGeom prst="parallelogram">
            <a:avLst>
              <a:gd name="adj" fmla="val 45962"/>
            </a:avLst>
          </a:prstGeom>
          <a:solidFill>
            <a:schemeClr val="accent1">
              <a:lumMod val="60000"/>
              <a:lumOff val="4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평행 사변형 21"/>
          <p:cNvSpPr/>
          <p:nvPr userDrawn="1"/>
        </p:nvSpPr>
        <p:spPr>
          <a:xfrm>
            <a:off x="7844741" y="0"/>
            <a:ext cx="928857" cy="1685724"/>
          </a:xfrm>
          <a:prstGeom prst="parallelogram">
            <a:avLst>
              <a:gd name="adj" fmla="val 82283"/>
            </a:avLst>
          </a:prstGeom>
          <a:gradFill>
            <a:gsLst>
              <a:gs pos="0">
                <a:schemeClr val="accent1">
                  <a:tint val="66000"/>
                  <a:satMod val="160000"/>
                  <a:alpha val="67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평행 사변형 22"/>
          <p:cNvSpPr/>
          <p:nvPr userDrawn="1"/>
        </p:nvSpPr>
        <p:spPr>
          <a:xfrm>
            <a:off x="5497293" y="728099"/>
            <a:ext cx="946915" cy="957625"/>
          </a:xfrm>
          <a:prstGeom prst="parallelogram">
            <a:avLst>
              <a:gd name="adj" fmla="val 45962"/>
            </a:avLst>
          </a:prstGeom>
          <a:solidFill>
            <a:schemeClr val="tx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평행 사변형 14"/>
          <p:cNvSpPr/>
          <p:nvPr userDrawn="1"/>
        </p:nvSpPr>
        <p:spPr>
          <a:xfrm>
            <a:off x="6915884" y="728099"/>
            <a:ext cx="928857" cy="1685724"/>
          </a:xfrm>
          <a:prstGeom prst="parallelogram">
            <a:avLst>
              <a:gd name="adj" fmla="val 82283"/>
            </a:avLst>
          </a:prstGeom>
          <a:gradFill>
            <a:gsLst>
              <a:gs pos="2083">
                <a:schemeClr val="accent1">
                  <a:tint val="66000"/>
                  <a:satMod val="160000"/>
                  <a:alpha val="0"/>
                </a:schemeClr>
              </a:gs>
              <a:gs pos="52000">
                <a:schemeClr val="accent1">
                  <a:tint val="66000"/>
                  <a:satMod val="160000"/>
                  <a:alpha val="36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92" y="4550496"/>
            <a:ext cx="2710694" cy="35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직사각형 1"/>
          <p:cNvSpPr/>
          <p:nvPr userDrawn="1"/>
        </p:nvSpPr>
        <p:spPr>
          <a:xfrm>
            <a:off x="484476" y="3556385"/>
            <a:ext cx="28342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b="1" i="0" kern="1200" spc="0" baseline="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Calibri" pitchFamily="34" charset="0"/>
                <a:ea typeface="맑은 고딕" panose="020B0503020000020004" pitchFamily="50" charset="-127"/>
                <a:cs typeface="Arial" pitchFamily="34" charset="0"/>
              </a:rPr>
              <a:t>Thank you</a:t>
            </a:r>
            <a:endParaRPr lang="ko-KR" altLang="en-US" sz="4800" b="1" i="0" kern="1200" spc="0" baseline="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2"/>
              </a:solidFill>
              <a:latin typeface="Calibri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537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464D4-B32B-4A51-9594-4142DA973DAE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D124-8283-4C8F-A8D2-E075402C10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40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7" r:id="rId3"/>
    <p:sldLayoutId id="2147483650" r:id="rId4"/>
    <p:sldLayoutId id="2147483661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ffectLst/>
              </a:rPr>
              <a:t>2020 GSICS annual meeting: Mini Conference (Draft</a:t>
            </a:r>
            <a:r>
              <a:rPr lang="en-US" altLang="ko-KR" dirty="0" smtClean="0">
                <a:effectLst/>
              </a:rPr>
              <a:t>)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219705"/>
              </p:ext>
            </p:extLst>
          </p:nvPr>
        </p:nvGraphicFramePr>
        <p:xfrm>
          <a:off x="395536" y="1333222"/>
          <a:ext cx="813690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276">
                  <a:extLst>
                    <a:ext uri="{9D8B030D-6E8A-4147-A177-3AD203B41FA5}">
                      <a16:colId xmlns:a16="http://schemas.microsoft.com/office/drawing/2014/main" val="2807259146"/>
                    </a:ext>
                  </a:extLst>
                </a:gridCol>
                <a:gridCol w="1814108">
                  <a:extLst>
                    <a:ext uri="{9D8B030D-6E8A-4147-A177-3AD203B41FA5}">
                      <a16:colId xmlns:a16="http://schemas.microsoft.com/office/drawing/2014/main" val="72653808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3576629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Presenter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Affiliation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Title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extLst>
                  <a:ext uri="{0D108BD9-81ED-4DB2-BD59-A6C34878D82A}">
                    <a16:rowId xmlns:a16="http://schemas.microsoft.com/office/drawing/2014/main" val="264566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TBC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Ministry of Environment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Introduction of the GK2B GEMS 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extLst>
                  <a:ext uri="{0D108BD9-81ED-4DB2-BD59-A6C34878D82A}">
                    <a16:rowId xmlns:a16="http://schemas.microsoft.com/office/drawing/2014/main" val="2756115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Myoung</a:t>
                      </a:r>
                      <a:r>
                        <a:rPr 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-Hwan</a:t>
                      </a:r>
                      <a:r>
                        <a:rPr lang="en-US" sz="1200" kern="0" spc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kern="0" spc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Ahn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Ewha</a:t>
                      </a:r>
                      <a:r>
                        <a:rPr lang="en-US" sz="1200" kern="0" spc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kern="0" spc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Womans</a:t>
                      </a:r>
                      <a:r>
                        <a:rPr lang="en-US" sz="1200" kern="0" spc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University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The calibration plan of GK2B GEMS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extLst>
                  <a:ext uri="{0D108BD9-81ED-4DB2-BD59-A6C34878D82A}">
                    <a16:rowId xmlns:a16="http://schemas.microsoft.com/office/drawing/2014/main" val="2758104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TBC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KOSC/KHOA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GK2B GOCI and GOCI-II radiometric calibration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extLst>
                  <a:ext uri="{0D108BD9-81ED-4DB2-BD59-A6C34878D82A}">
                    <a16:rowId xmlns:a16="http://schemas.microsoft.com/office/drawing/2014/main" val="1441398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Dohyeong Kim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NMSC/KMA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GK2A calibration activities during commissioning period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extLst>
                  <a:ext uri="{0D108BD9-81ED-4DB2-BD59-A6C34878D82A}">
                    <a16:rowId xmlns:a16="http://schemas.microsoft.com/office/drawing/2014/main" val="2800841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Hyunjong</a:t>
                      </a: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Oh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NMSC/KMA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GK2A AMI data service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extLst>
                  <a:ext uri="{0D108BD9-81ED-4DB2-BD59-A6C34878D82A}">
                    <a16:rowId xmlns:a16="http://schemas.microsoft.com/office/drawing/2014/main" val="347064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Eunha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1200" kern="0" spc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Sohn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NMSC/KMA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Generation of climate data applying GSICS correction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extLst>
                  <a:ext uri="{0D108BD9-81ED-4DB2-BD59-A6C34878D82A}">
                    <a16:rowId xmlns:a16="http://schemas.microsoft.com/office/drawing/2014/main" val="27303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</a:t>
                      </a:r>
                      <a:r>
                        <a:rPr lang="en-US" altLang="ko-KR" sz="1200" kern="0" spc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1200" kern="0" spc="0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Cheon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KIAPS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Monitoring satellite radiance biases using KIM (Korean Integrated Model)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792" marR="53792" marT="14872" marB="14872" anchor="ctr"/>
                </a:tc>
                <a:extLst>
                  <a:ext uri="{0D108BD9-81ED-4DB2-BD59-A6C34878D82A}">
                    <a16:rowId xmlns:a16="http://schemas.microsoft.com/office/drawing/2014/main" val="89880544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69954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Proposed presentation</a:t>
            </a:r>
            <a:endParaRPr lang="ko-KR" altLang="en-US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2020 GSICS annual meeting</a:t>
            </a:r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621175"/>
              </p:ext>
            </p:extLst>
          </p:nvPr>
        </p:nvGraphicFramePr>
        <p:xfrm>
          <a:off x="323528" y="915566"/>
          <a:ext cx="8208913" cy="186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201">
                  <a:extLst>
                    <a:ext uri="{9D8B030D-6E8A-4147-A177-3AD203B41FA5}">
                      <a16:colId xmlns:a16="http://schemas.microsoft.com/office/drawing/2014/main" val="2960862246"/>
                    </a:ext>
                  </a:extLst>
                </a:gridCol>
                <a:gridCol w="1684642">
                  <a:extLst>
                    <a:ext uri="{9D8B030D-6E8A-4147-A177-3AD203B41FA5}">
                      <a16:colId xmlns:a16="http://schemas.microsoft.com/office/drawing/2014/main" val="547744178"/>
                    </a:ext>
                  </a:extLst>
                </a:gridCol>
                <a:gridCol w="5000070">
                  <a:extLst>
                    <a:ext uri="{9D8B030D-6E8A-4147-A177-3AD203B41FA5}">
                      <a16:colId xmlns:a16="http://schemas.microsoft.com/office/drawing/2014/main" val="163929283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Present Title</a:t>
                      </a:r>
                      <a:endParaRPr lang="ko-KR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85549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VIS/NIR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subgroup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415" marR="56415" marT="15597" marB="1559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Taehyeong</a:t>
                      </a: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 Oh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415" marR="56415" marT="15597" marB="15597" anchor="ctr"/>
                </a:tc>
                <a:tc>
                  <a:txBody>
                    <a:bodyPr/>
                    <a:lstStyle/>
                    <a:p>
                      <a:pPr marL="0" marR="0" lvl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Lunar Calibration of GK2A AMI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415" marR="56415" marT="15597" marB="15597" anchor="ctr"/>
                </a:tc>
                <a:extLst>
                  <a:ext uri="{0D108BD9-81ED-4DB2-BD59-A6C34878D82A}">
                    <a16:rowId xmlns:a16="http://schemas.microsoft.com/office/drawing/2014/main" val="10409276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Eunkyu</a:t>
                      </a: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 Kim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415" marR="56415" marT="15597" marB="15597" anchor="ctr"/>
                </a:tc>
                <a:tc>
                  <a:txBody>
                    <a:bodyPr/>
                    <a:lstStyle/>
                    <a:p>
                      <a:pPr marL="0" marR="0" lvl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14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GK2A AMI VIS/NIR calibration results</a:t>
                      </a:r>
                      <a:endParaRPr lang="fr-FR" sz="14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415" marR="56415" marT="15597" marB="15597" anchor="ctr"/>
                </a:tc>
                <a:extLst>
                  <a:ext uri="{0D108BD9-81ED-4DB2-BD59-A6C34878D82A}">
                    <a16:rowId xmlns:a16="http://schemas.microsoft.com/office/drawing/2014/main" val="198856384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IR subgroup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415" marR="56415" marT="15597" marB="1559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Minju</a:t>
                      </a: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 GU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415" marR="56415" marT="15597" marB="15597" anchor="ctr"/>
                </a:tc>
                <a:tc>
                  <a:txBody>
                    <a:bodyPr/>
                    <a:lstStyle/>
                    <a:p>
                      <a:pPr marL="0" marR="0" lvl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The radiometric calibration of AMI IR channels using LEO satellites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415" marR="56415" marT="15597" marB="15597" anchor="ctr"/>
                </a:tc>
                <a:extLst>
                  <a:ext uri="{0D108BD9-81ED-4DB2-BD59-A6C34878D82A}">
                    <a16:rowId xmlns:a16="http://schemas.microsoft.com/office/drawing/2014/main" val="36659455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Hyeji Yang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415" marR="56415" marT="15597" marB="15597" anchor="ctr"/>
                </a:tc>
                <a:tc>
                  <a:txBody>
                    <a:bodyPr/>
                    <a:lstStyle/>
                    <a:p>
                      <a:pPr marL="0" marR="0" lvl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휴먼명조"/>
                          <a:cs typeface="Calibri" panose="020F0502020204030204" pitchFamily="34" charset="0"/>
                        </a:rPr>
                        <a:t>The Inter-comparison between GK2A and Himawari-8 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415" marR="56415" marT="15597" marB="15597" anchor="ctr"/>
                </a:tc>
                <a:extLst>
                  <a:ext uri="{0D108BD9-81ED-4DB2-BD59-A6C34878D82A}">
                    <a16:rowId xmlns:a16="http://schemas.microsoft.com/office/drawing/2014/main" val="2284163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166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4361</TotalTime>
  <Words>128</Words>
  <Application>Microsoft Office PowerPoint</Application>
  <PresentationFormat>화면 슬라이드 쇼(16:9)</PresentationFormat>
  <Paragraphs>39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宋体</vt:lpstr>
      <vt:lpstr>맑은 고딕</vt:lpstr>
      <vt:lpstr>휴먼명조</vt:lpstr>
      <vt:lpstr>Arial</vt:lpstr>
      <vt:lpstr>Calibri</vt:lpstr>
      <vt:lpstr>Wingdings</vt:lpstr>
      <vt:lpstr>Office 테마</vt:lpstr>
      <vt:lpstr>2020 GSICS annual meeting: Mini Conference (Draft)</vt:lpstr>
      <vt:lpstr>2020 GSICS annual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Dohy</cp:lastModifiedBy>
  <cp:revision>105</cp:revision>
  <dcterms:created xsi:type="dcterms:W3CDTF">2018-07-25T01:41:35Z</dcterms:created>
  <dcterms:modified xsi:type="dcterms:W3CDTF">2020-01-21T00:39:08Z</dcterms:modified>
</cp:coreProperties>
</file>