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60" r:id="rId4"/>
    <p:sldId id="262" r:id="rId5"/>
    <p:sldId id="270" r:id="rId6"/>
    <p:sldId id="265" r:id="rId7"/>
    <p:sldId id="269" r:id="rId8"/>
    <p:sldId id="264" r:id="rId9"/>
    <p:sldId id="263" r:id="rId10"/>
    <p:sldId id="267" r:id="rId11"/>
    <p:sldId id="271" r:id="rId12"/>
    <p:sldId id="259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0" autoAdjust="0"/>
    <p:restoredTop sz="94656" autoAdjust="0"/>
  </p:normalViewPr>
  <p:slideViewPr>
    <p:cSldViewPr>
      <p:cViewPr varScale="1">
        <p:scale>
          <a:sx n="143" d="100"/>
          <a:sy n="143" d="100"/>
        </p:scale>
        <p:origin x="101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84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997DE-5A30-49DD-8FC1-3A666593D5A4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40FE2-6512-41F3-AF59-5E4DB885C1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0330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D4C16-7203-4DA5-8C14-1EF6E5D8D8C5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3137B-CB16-486C-8865-6264DD5F77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0340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89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55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무제-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37" y="1"/>
            <a:ext cx="6815063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 userDrawn="1"/>
        </p:nvSpPr>
        <p:spPr>
          <a:xfrm>
            <a:off x="3131840" y="2301720"/>
            <a:ext cx="6012160" cy="2862318"/>
          </a:xfrm>
          <a:prstGeom prst="rect">
            <a:avLst/>
          </a:prstGeom>
          <a:gradFill>
            <a:gsLst>
              <a:gs pos="49000">
                <a:srgbClr val="7030A0">
                  <a:alpha val="26000"/>
                </a:srgbClr>
              </a:gs>
              <a:gs pos="100000">
                <a:schemeClr val="tx2">
                  <a:alpha val="49000"/>
                </a:schemeClr>
              </a:gs>
              <a:gs pos="2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 userDrawn="1"/>
        </p:nvGrpSpPr>
        <p:grpSpPr>
          <a:xfrm>
            <a:off x="1" y="-22807"/>
            <a:ext cx="6444207" cy="5186845"/>
            <a:chOff x="0" y="-30409"/>
            <a:chExt cx="5937111" cy="6915793"/>
          </a:xfrm>
        </p:grpSpPr>
        <p:sp>
          <p:nvSpPr>
            <p:cNvPr id="3" name="평행 사변형 2"/>
            <p:cNvSpPr/>
            <p:nvPr userDrawn="1"/>
          </p:nvSpPr>
          <p:spPr>
            <a:xfrm>
              <a:off x="1005071" y="-30409"/>
              <a:ext cx="4932040" cy="6915793"/>
            </a:xfrm>
            <a:prstGeom prst="parallelogram">
              <a:avLst>
                <a:gd name="adj" fmla="val 471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 userDrawn="1"/>
          </p:nvSpPr>
          <p:spPr>
            <a:xfrm>
              <a:off x="0" y="-30409"/>
              <a:ext cx="3419872" cy="6915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평행 사변형 6"/>
          <p:cNvSpPr/>
          <p:nvPr userDrawn="1"/>
        </p:nvSpPr>
        <p:spPr>
          <a:xfrm>
            <a:off x="3767561" y="3341914"/>
            <a:ext cx="1283409" cy="1822124"/>
          </a:xfrm>
          <a:prstGeom prst="parallelogram">
            <a:avLst>
              <a:gd name="adj" fmla="val 64929"/>
            </a:avLst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평행 사변형 20"/>
          <p:cNvSpPr/>
          <p:nvPr userDrawn="1"/>
        </p:nvSpPr>
        <p:spPr>
          <a:xfrm>
            <a:off x="5561856" y="0"/>
            <a:ext cx="1152128" cy="1124564"/>
          </a:xfrm>
          <a:prstGeom prst="parallelogram">
            <a:avLst>
              <a:gd name="adj" fmla="val 45962"/>
            </a:avLst>
          </a:prstGeom>
          <a:solidFill>
            <a:schemeClr val="accent1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평행 사변형 21"/>
          <p:cNvSpPr/>
          <p:nvPr userDrawn="1"/>
        </p:nvSpPr>
        <p:spPr>
          <a:xfrm>
            <a:off x="7844741" y="0"/>
            <a:ext cx="928857" cy="1685724"/>
          </a:xfrm>
          <a:prstGeom prst="parallelogram">
            <a:avLst>
              <a:gd name="adj" fmla="val 82283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67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평행 사변형 22"/>
          <p:cNvSpPr/>
          <p:nvPr userDrawn="1"/>
        </p:nvSpPr>
        <p:spPr>
          <a:xfrm>
            <a:off x="5497293" y="728099"/>
            <a:ext cx="946915" cy="957625"/>
          </a:xfrm>
          <a:prstGeom prst="parallelogram">
            <a:avLst>
              <a:gd name="adj" fmla="val 45962"/>
            </a:avLst>
          </a:prstGeom>
          <a:solidFill>
            <a:schemeClr val="tx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평행 사변형 14"/>
          <p:cNvSpPr/>
          <p:nvPr userDrawn="1"/>
        </p:nvSpPr>
        <p:spPr>
          <a:xfrm>
            <a:off x="6915884" y="728099"/>
            <a:ext cx="928857" cy="1685724"/>
          </a:xfrm>
          <a:prstGeom prst="parallelogram">
            <a:avLst>
              <a:gd name="adj" fmla="val 82283"/>
            </a:avLst>
          </a:prstGeom>
          <a:gradFill>
            <a:gsLst>
              <a:gs pos="2083">
                <a:schemeClr val="accent1">
                  <a:tint val="66000"/>
                  <a:satMod val="160000"/>
                  <a:alpha val="0"/>
                </a:schemeClr>
              </a:gs>
              <a:gs pos="52000">
                <a:schemeClr val="accent1">
                  <a:tint val="66000"/>
                  <a:satMod val="160000"/>
                  <a:alpha val="3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>
            <a:spLocks noGrp="1"/>
          </p:cNvSpPr>
          <p:nvPr>
            <p:ph type="ctrTitle" hasCustomPrompt="1"/>
          </p:nvPr>
        </p:nvSpPr>
        <p:spPr>
          <a:xfrm>
            <a:off x="507412" y="664601"/>
            <a:ext cx="4866752" cy="1584176"/>
          </a:xfrm>
        </p:spPr>
        <p:txBody>
          <a:bodyPr>
            <a:normAutofit/>
          </a:bodyPr>
          <a:lstStyle>
            <a:lvl1pPr algn="l">
              <a:defRPr lang="ko-KR" altLang="en-US" sz="4400" b="1" i="0" kern="1200" spc="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r>
              <a:rPr lang="en-US" altLang="ko-KR" dirty="0" smtClean="0"/>
              <a:t>Title</a:t>
            </a:r>
            <a:endParaRPr lang="ko-KR" alt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2" y="4550496"/>
            <a:ext cx="2710694" cy="35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직선 연결선 18"/>
          <p:cNvCxnSpPr/>
          <p:nvPr userDrawn="1"/>
        </p:nvCxnSpPr>
        <p:spPr>
          <a:xfrm>
            <a:off x="539552" y="3057804"/>
            <a:ext cx="360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텍스트 개체 틀 2"/>
          <p:cNvSpPr>
            <a:spLocks noGrp="1"/>
          </p:cNvSpPr>
          <p:nvPr>
            <p:ph type="body" idx="14" hasCustomPrompt="1"/>
          </p:nvPr>
        </p:nvSpPr>
        <p:spPr>
          <a:xfrm>
            <a:off x="467544" y="3075806"/>
            <a:ext cx="3240360" cy="264576"/>
          </a:xfrm>
        </p:spPr>
        <p:txBody>
          <a:bodyPr anchor="t">
            <a:noAutofit/>
          </a:bodyPr>
          <a:lstStyle>
            <a:lvl1pPr marL="0" indent="0" algn="l" defTabSz="914400" rtl="0" eaLnBrk="1" latinLnBrk="1" hangingPunct="1">
              <a:spcBef>
                <a:spcPct val="0"/>
              </a:spcBef>
              <a:buNone/>
              <a:defRPr lang="ko-KR" altLang="en-US" sz="1600" kern="1200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567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무제-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"/>
          <a:stretch/>
        </p:blipFill>
        <p:spPr bwMode="auto">
          <a:xfrm>
            <a:off x="251520" y="1"/>
            <a:ext cx="2169900" cy="307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4"/>
          <p:cNvSpPr/>
          <p:nvPr userDrawn="1"/>
        </p:nvSpPr>
        <p:spPr>
          <a:xfrm>
            <a:off x="251520" y="1"/>
            <a:ext cx="2169900" cy="3075806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50000">
                <a:schemeClr val="tx2">
                  <a:lumMod val="60000"/>
                  <a:lumOff val="40000"/>
                  <a:alpha val="43000"/>
                </a:schemeClr>
              </a:gs>
              <a:gs pos="0">
                <a:schemeClr val="tx2">
                  <a:tint val="23500"/>
                  <a:satMod val="160000"/>
                  <a:alpha val="6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4"/>
          <p:cNvSpPr/>
          <p:nvPr userDrawn="1"/>
        </p:nvSpPr>
        <p:spPr>
          <a:xfrm>
            <a:off x="251520" y="3147814"/>
            <a:ext cx="2169900" cy="288032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4"/>
          <p:cNvSpPr/>
          <p:nvPr userDrawn="1"/>
        </p:nvSpPr>
        <p:spPr>
          <a:xfrm>
            <a:off x="253958" y="3534263"/>
            <a:ext cx="2167462" cy="144509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직사각형 16"/>
          <p:cNvSpPr/>
          <p:nvPr userDrawn="1"/>
        </p:nvSpPr>
        <p:spPr>
          <a:xfrm>
            <a:off x="2699792" y="627534"/>
            <a:ext cx="1515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baseline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  <a:endParaRPr lang="ko-KR" altLang="en-US" sz="2800" b="1" baseline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텍스트 개체 틀 2"/>
          <p:cNvSpPr>
            <a:spLocks noGrp="1"/>
          </p:cNvSpPr>
          <p:nvPr>
            <p:ph type="body" idx="15" hasCustomPrompt="1"/>
          </p:nvPr>
        </p:nvSpPr>
        <p:spPr>
          <a:xfrm>
            <a:off x="3131840" y="1536617"/>
            <a:ext cx="3240360" cy="264576"/>
          </a:xfrm>
        </p:spPr>
        <p:txBody>
          <a:bodyPr anchor="t">
            <a:noAutofit/>
          </a:bodyPr>
          <a:lstStyle>
            <a:lvl1pPr marL="0" indent="0" algn="l" defTabSz="914400" rtl="0" eaLnBrk="1" latinLnBrk="1" hangingPunct="1">
              <a:spcBef>
                <a:spcPct val="0"/>
              </a:spcBef>
              <a:buNone/>
              <a:defRPr lang="ko-KR" altLang="en-US" sz="1600" kern="1200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  <p:sp>
        <p:nvSpPr>
          <p:cNvPr id="31" name="텍스트 개체 틀 33"/>
          <p:cNvSpPr>
            <a:spLocks noGrp="1"/>
          </p:cNvSpPr>
          <p:nvPr>
            <p:ph type="body" sz="quarter" idx="13" hasCustomPrompt="1"/>
          </p:nvPr>
        </p:nvSpPr>
        <p:spPr>
          <a:xfrm>
            <a:off x="2840260" y="1198233"/>
            <a:ext cx="3813808" cy="36071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ko-KR" altLang="en-US" sz="2000" b="1" kern="1200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  <p:sp>
        <p:nvSpPr>
          <p:cNvPr id="34" name="텍스트 개체 틀 2"/>
          <p:cNvSpPr>
            <a:spLocks noGrp="1"/>
          </p:cNvSpPr>
          <p:nvPr>
            <p:ph type="body" idx="16" hasCustomPrompt="1"/>
          </p:nvPr>
        </p:nvSpPr>
        <p:spPr>
          <a:xfrm>
            <a:off x="3131840" y="2504246"/>
            <a:ext cx="3240360" cy="264576"/>
          </a:xfrm>
        </p:spPr>
        <p:txBody>
          <a:bodyPr anchor="t">
            <a:noAutofit/>
          </a:bodyPr>
          <a:lstStyle>
            <a:lvl1pPr marL="0" indent="0" algn="l" defTabSz="914400" rtl="0" eaLnBrk="1" latinLnBrk="1" hangingPunct="1">
              <a:spcBef>
                <a:spcPct val="0"/>
              </a:spcBef>
              <a:buNone/>
              <a:defRPr lang="ko-KR" altLang="en-US" sz="1600" kern="1200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  <p:sp>
        <p:nvSpPr>
          <p:cNvPr id="35" name="텍스트 개체 틀 33"/>
          <p:cNvSpPr>
            <a:spLocks noGrp="1"/>
          </p:cNvSpPr>
          <p:nvPr>
            <p:ph type="body" sz="quarter" idx="17" hasCustomPrompt="1"/>
          </p:nvPr>
        </p:nvSpPr>
        <p:spPr>
          <a:xfrm>
            <a:off x="2840260" y="2165862"/>
            <a:ext cx="3813808" cy="36071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ko-KR" altLang="en-US" sz="2000" b="1" kern="1200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  <p:sp>
        <p:nvSpPr>
          <p:cNvPr id="36" name="텍스트 개체 틀 2"/>
          <p:cNvSpPr>
            <a:spLocks noGrp="1"/>
          </p:cNvSpPr>
          <p:nvPr>
            <p:ph type="body" idx="18" hasCustomPrompt="1"/>
          </p:nvPr>
        </p:nvSpPr>
        <p:spPr>
          <a:xfrm>
            <a:off x="3131840" y="3471875"/>
            <a:ext cx="3240360" cy="264576"/>
          </a:xfrm>
        </p:spPr>
        <p:txBody>
          <a:bodyPr anchor="t">
            <a:noAutofit/>
          </a:bodyPr>
          <a:lstStyle>
            <a:lvl1pPr marL="0" indent="0" algn="l" defTabSz="914400" rtl="0" eaLnBrk="1" latinLnBrk="1" hangingPunct="1">
              <a:spcBef>
                <a:spcPct val="0"/>
              </a:spcBef>
              <a:buNone/>
              <a:defRPr lang="ko-KR" altLang="en-US" sz="1600" kern="1200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  <p:sp>
        <p:nvSpPr>
          <p:cNvPr id="37" name="텍스트 개체 틀 33"/>
          <p:cNvSpPr>
            <a:spLocks noGrp="1"/>
          </p:cNvSpPr>
          <p:nvPr>
            <p:ph type="body" sz="quarter" idx="19" hasCustomPrompt="1"/>
          </p:nvPr>
        </p:nvSpPr>
        <p:spPr>
          <a:xfrm>
            <a:off x="2840260" y="3133491"/>
            <a:ext cx="3813808" cy="36071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ko-KR" altLang="en-US" sz="2000" b="1" kern="1200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  <p:sp>
        <p:nvSpPr>
          <p:cNvPr id="38" name="텍스트 개체 틀 2"/>
          <p:cNvSpPr>
            <a:spLocks noGrp="1"/>
          </p:cNvSpPr>
          <p:nvPr>
            <p:ph type="body" idx="20" hasCustomPrompt="1"/>
          </p:nvPr>
        </p:nvSpPr>
        <p:spPr>
          <a:xfrm>
            <a:off x="3131840" y="4439504"/>
            <a:ext cx="3240360" cy="264576"/>
          </a:xfrm>
        </p:spPr>
        <p:txBody>
          <a:bodyPr anchor="t">
            <a:noAutofit/>
          </a:bodyPr>
          <a:lstStyle>
            <a:lvl1pPr marL="0" indent="0" algn="l" defTabSz="914400" rtl="0" eaLnBrk="1" latinLnBrk="1" hangingPunct="1">
              <a:spcBef>
                <a:spcPct val="0"/>
              </a:spcBef>
              <a:buNone/>
              <a:defRPr lang="ko-KR" altLang="en-US" sz="1600" kern="1200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  <p:sp>
        <p:nvSpPr>
          <p:cNvPr id="39" name="텍스트 개체 틀 33"/>
          <p:cNvSpPr>
            <a:spLocks noGrp="1"/>
          </p:cNvSpPr>
          <p:nvPr>
            <p:ph type="body" sz="quarter" idx="21" hasCustomPrompt="1"/>
          </p:nvPr>
        </p:nvSpPr>
        <p:spPr>
          <a:xfrm>
            <a:off x="2840260" y="4101120"/>
            <a:ext cx="3813808" cy="36071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ko-KR" altLang="en-US" sz="2000" b="1" kern="1200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5519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무제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08" y="1"/>
            <a:ext cx="9179219" cy="516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평행 사변형 6"/>
          <p:cNvSpPr/>
          <p:nvPr userDrawn="1"/>
        </p:nvSpPr>
        <p:spPr>
          <a:xfrm>
            <a:off x="179512" y="-1"/>
            <a:ext cx="8262664" cy="4083918"/>
          </a:xfrm>
          <a:prstGeom prst="parallelogram">
            <a:avLst>
              <a:gd name="adj" fmla="val 23523"/>
            </a:avLst>
          </a:prstGeom>
          <a:gradFill>
            <a:gsLst>
              <a:gs pos="0">
                <a:schemeClr val="bg1"/>
              </a:gs>
              <a:gs pos="42000">
                <a:srgbClr val="FFFFFF"/>
              </a:gs>
              <a:gs pos="97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텍스트 개체 틀 33"/>
          <p:cNvSpPr>
            <a:spLocks noGrp="1"/>
          </p:cNvSpPr>
          <p:nvPr>
            <p:ph type="body" sz="quarter" idx="13" hasCustomPrompt="1"/>
          </p:nvPr>
        </p:nvSpPr>
        <p:spPr>
          <a:xfrm>
            <a:off x="901594" y="908720"/>
            <a:ext cx="7344815" cy="87094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lang="ko-KR" altLang="en-US" sz="4000" b="1" kern="1200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Title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340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116816" y="-1"/>
            <a:ext cx="8330613" cy="4921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8119415" y="-1"/>
            <a:ext cx="557042" cy="49202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2" y="-1"/>
            <a:ext cx="129091" cy="4921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矩形 84"/>
          <p:cNvSpPr/>
          <p:nvPr userDrawn="1"/>
        </p:nvSpPr>
        <p:spPr>
          <a:xfrm flipH="1">
            <a:off x="1" y="4947307"/>
            <a:ext cx="9143997" cy="2167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143480" y="1"/>
            <a:ext cx="8172937" cy="492022"/>
          </a:xfrm>
        </p:spPr>
        <p:txBody>
          <a:bodyPr>
            <a:noAutofit/>
          </a:bodyPr>
          <a:lstStyle>
            <a:lvl1pPr algn="l">
              <a:defRPr lang="ko-KR" altLang="en-US" sz="2800" b="1" kern="1200" spc="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r>
              <a:rPr lang="en-US" altLang="ko-KR" dirty="0" smtClean="0"/>
              <a:t>Title</a:t>
            </a:r>
            <a:endParaRPr lang="ko-KR" altLang="en-US" dirty="0"/>
          </a:p>
        </p:txBody>
      </p:sp>
      <p:sp>
        <p:nvSpPr>
          <p:cNvPr id="18" name="내용 개체 틀 2"/>
          <p:cNvSpPr>
            <a:spLocks noGrp="1"/>
          </p:cNvSpPr>
          <p:nvPr>
            <p:ph idx="1" hasCustomPrompt="1"/>
          </p:nvPr>
        </p:nvSpPr>
        <p:spPr>
          <a:xfrm>
            <a:off x="374848" y="915566"/>
            <a:ext cx="8229600" cy="3639832"/>
          </a:xfrm>
        </p:spPr>
        <p:txBody>
          <a:bodyPr>
            <a:normAutofit/>
          </a:bodyPr>
          <a:lstStyle>
            <a:lvl1pPr marL="114300" indent="-114300" algn="l" defTabSz="914400" rtl="0" eaLnBrk="1" latinLnBrk="0" hangingPunct="1">
              <a:lnSpc>
                <a:spcPct val="130000"/>
              </a:lnSpc>
              <a:spcAft>
                <a:spcPts val="200"/>
              </a:spcAft>
              <a:buFont typeface="Arial" panose="020B0604020202020204" pitchFamily="34" charset="0"/>
              <a:buChar char="•"/>
              <a:defRPr lang="ko-KR" altLang="en-US" sz="1400" kern="1200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defRPr>
            </a:lvl1pPr>
            <a:lvl2pPr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>
              <a:defRPr lang="ko-KR" altLang="en-US" sz="1600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  <p:sp>
        <p:nvSpPr>
          <p:cNvPr id="19" name="텍스트 개체 틀 33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660110"/>
            <a:ext cx="3813808" cy="36071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ko-KR" altLang="en-US" sz="1800" b="1" kern="1200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  <p:pic>
        <p:nvPicPr>
          <p:cNvPr id="20" name="Picture 2" descr="C:\Users\USER\Desktop\새로고_국가기상위성센터영문_화이트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7" t="-18948" r="-1"/>
          <a:stretch/>
        </p:blipFill>
        <p:spPr bwMode="auto">
          <a:xfrm>
            <a:off x="3765134" y="4960578"/>
            <a:ext cx="1613730" cy="16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5"/>
          <p:cNvSpPr/>
          <p:nvPr userDrawn="1"/>
        </p:nvSpPr>
        <p:spPr>
          <a:xfrm>
            <a:off x="8546123" y="4880801"/>
            <a:ext cx="599487" cy="85876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" fmla="*/ 55821 w 982405"/>
              <a:gd name="connsiteY0" fmla="*/ 0 h 144680"/>
              <a:gd name="connsiteX1" fmla="*/ 982405 w 982405"/>
              <a:gd name="connsiteY1" fmla="*/ 0 h 144680"/>
              <a:gd name="connsiteX2" fmla="*/ 982405 w 982405"/>
              <a:gd name="connsiteY2" fmla="*/ 118098 h 144680"/>
              <a:gd name="connsiteX3" fmla="*/ 0 w 982405"/>
              <a:gd name="connsiteY3" fmla="*/ 144680 h 144680"/>
              <a:gd name="connsiteX4" fmla="*/ 55821 w 982405"/>
              <a:gd name="connsiteY4" fmla="*/ 0 h 144680"/>
              <a:gd name="connsiteX0" fmla="*/ 55821 w 998354"/>
              <a:gd name="connsiteY0" fmla="*/ 0 h 147338"/>
              <a:gd name="connsiteX1" fmla="*/ 982405 w 998354"/>
              <a:gd name="connsiteY1" fmla="*/ 0 h 147338"/>
              <a:gd name="connsiteX2" fmla="*/ 998354 w 998354"/>
              <a:gd name="connsiteY2" fmla="*/ 147338 h 147338"/>
              <a:gd name="connsiteX3" fmla="*/ 0 w 998354"/>
              <a:gd name="connsiteY3" fmla="*/ 144680 h 147338"/>
              <a:gd name="connsiteX4" fmla="*/ 55821 w 998354"/>
              <a:gd name="connsiteY4" fmla="*/ 0 h 147338"/>
              <a:gd name="connsiteX0" fmla="*/ 84307 w 1026840"/>
              <a:gd name="connsiteY0" fmla="*/ 0 h 150534"/>
              <a:gd name="connsiteX1" fmla="*/ 1010891 w 1026840"/>
              <a:gd name="connsiteY1" fmla="*/ 0 h 150534"/>
              <a:gd name="connsiteX2" fmla="*/ 1026840 w 1026840"/>
              <a:gd name="connsiteY2" fmla="*/ 147338 h 150534"/>
              <a:gd name="connsiteX3" fmla="*/ 0 w 1026840"/>
              <a:gd name="connsiteY3" fmla="*/ 150534 h 150534"/>
              <a:gd name="connsiteX4" fmla="*/ 84307 w 1026840"/>
              <a:gd name="connsiteY4" fmla="*/ 0 h 150534"/>
              <a:gd name="connsiteX0" fmla="*/ 84307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84307 w 1021143"/>
              <a:gd name="connsiteY4" fmla="*/ 0 h 153193"/>
              <a:gd name="connsiteX0" fmla="*/ 92853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92853 w 1021143"/>
              <a:gd name="connsiteY4" fmla="*/ 0 h 153193"/>
              <a:gd name="connsiteX0" fmla="*/ 90004 w 1018294"/>
              <a:gd name="connsiteY0" fmla="*/ 0 h 153193"/>
              <a:gd name="connsiteX1" fmla="*/ 1008042 w 1018294"/>
              <a:gd name="connsiteY1" fmla="*/ 0 h 153193"/>
              <a:gd name="connsiteX2" fmla="*/ 1018294 w 1018294"/>
              <a:gd name="connsiteY2" fmla="*/ 153193 h 153193"/>
              <a:gd name="connsiteX3" fmla="*/ 0 w 1018294"/>
              <a:gd name="connsiteY3" fmla="*/ 142728 h 153193"/>
              <a:gd name="connsiteX4" fmla="*/ 90004 w 1018294"/>
              <a:gd name="connsiteY4" fmla="*/ 0 h 1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86"/>
          <p:cNvSpPr/>
          <p:nvPr userDrawn="1"/>
        </p:nvSpPr>
        <p:spPr>
          <a:xfrm>
            <a:off x="8604447" y="4880800"/>
            <a:ext cx="541164" cy="283238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직사각형 22"/>
          <p:cNvSpPr/>
          <p:nvPr userDrawn="1"/>
        </p:nvSpPr>
        <p:spPr>
          <a:xfrm>
            <a:off x="8604447" y="4880800"/>
            <a:ext cx="539551" cy="28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E2DE9BDF-71CA-4E60-8269-1545F40B963E}" type="slidenum">
              <a:rPr lang="en-US" altLang="ko-KR" sz="1200" b="0" smtClean="0">
                <a:latin typeface="Calibri" pitchFamily="34" charset="0"/>
              </a:rPr>
              <a:t>‹#›</a:t>
            </a:fld>
            <a:endParaRPr lang="ko-KR" altLang="en-US" sz="1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452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무제-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37" y="1"/>
            <a:ext cx="6815063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 userDrawn="1"/>
        </p:nvSpPr>
        <p:spPr>
          <a:xfrm>
            <a:off x="3131840" y="2301720"/>
            <a:ext cx="6012160" cy="2862318"/>
          </a:xfrm>
          <a:prstGeom prst="rect">
            <a:avLst/>
          </a:prstGeom>
          <a:gradFill>
            <a:gsLst>
              <a:gs pos="49000">
                <a:srgbClr val="7030A0">
                  <a:alpha val="26000"/>
                </a:srgbClr>
              </a:gs>
              <a:gs pos="100000">
                <a:schemeClr val="tx2">
                  <a:alpha val="49000"/>
                </a:schemeClr>
              </a:gs>
              <a:gs pos="2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 userDrawn="1"/>
        </p:nvGrpSpPr>
        <p:grpSpPr>
          <a:xfrm>
            <a:off x="1" y="-22807"/>
            <a:ext cx="6444207" cy="5186845"/>
            <a:chOff x="0" y="-30409"/>
            <a:chExt cx="5937111" cy="6915793"/>
          </a:xfrm>
        </p:grpSpPr>
        <p:sp>
          <p:nvSpPr>
            <p:cNvPr id="3" name="평행 사변형 2"/>
            <p:cNvSpPr/>
            <p:nvPr userDrawn="1"/>
          </p:nvSpPr>
          <p:spPr>
            <a:xfrm>
              <a:off x="1005071" y="-30409"/>
              <a:ext cx="4932040" cy="6915793"/>
            </a:xfrm>
            <a:prstGeom prst="parallelogram">
              <a:avLst>
                <a:gd name="adj" fmla="val 471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 userDrawn="1"/>
          </p:nvSpPr>
          <p:spPr>
            <a:xfrm>
              <a:off x="0" y="-30409"/>
              <a:ext cx="3419872" cy="6915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평행 사변형 6"/>
          <p:cNvSpPr/>
          <p:nvPr userDrawn="1"/>
        </p:nvSpPr>
        <p:spPr>
          <a:xfrm>
            <a:off x="3767561" y="3341914"/>
            <a:ext cx="1283409" cy="1822124"/>
          </a:xfrm>
          <a:prstGeom prst="parallelogram">
            <a:avLst>
              <a:gd name="adj" fmla="val 64929"/>
            </a:avLst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평행 사변형 20"/>
          <p:cNvSpPr/>
          <p:nvPr userDrawn="1"/>
        </p:nvSpPr>
        <p:spPr>
          <a:xfrm>
            <a:off x="5561856" y="0"/>
            <a:ext cx="1152128" cy="1124564"/>
          </a:xfrm>
          <a:prstGeom prst="parallelogram">
            <a:avLst>
              <a:gd name="adj" fmla="val 45962"/>
            </a:avLst>
          </a:prstGeom>
          <a:solidFill>
            <a:schemeClr val="accent1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평행 사변형 21"/>
          <p:cNvSpPr/>
          <p:nvPr userDrawn="1"/>
        </p:nvSpPr>
        <p:spPr>
          <a:xfrm>
            <a:off x="7844741" y="0"/>
            <a:ext cx="928857" cy="1685724"/>
          </a:xfrm>
          <a:prstGeom prst="parallelogram">
            <a:avLst>
              <a:gd name="adj" fmla="val 82283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67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평행 사변형 22"/>
          <p:cNvSpPr/>
          <p:nvPr userDrawn="1"/>
        </p:nvSpPr>
        <p:spPr>
          <a:xfrm>
            <a:off x="5497293" y="728099"/>
            <a:ext cx="946915" cy="957625"/>
          </a:xfrm>
          <a:prstGeom prst="parallelogram">
            <a:avLst>
              <a:gd name="adj" fmla="val 45962"/>
            </a:avLst>
          </a:prstGeom>
          <a:solidFill>
            <a:schemeClr val="tx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평행 사변형 14"/>
          <p:cNvSpPr/>
          <p:nvPr userDrawn="1"/>
        </p:nvSpPr>
        <p:spPr>
          <a:xfrm>
            <a:off x="6915884" y="728099"/>
            <a:ext cx="928857" cy="1685724"/>
          </a:xfrm>
          <a:prstGeom prst="parallelogram">
            <a:avLst>
              <a:gd name="adj" fmla="val 82283"/>
            </a:avLst>
          </a:prstGeom>
          <a:gradFill>
            <a:gsLst>
              <a:gs pos="2083">
                <a:schemeClr val="accent1">
                  <a:tint val="66000"/>
                  <a:satMod val="160000"/>
                  <a:alpha val="0"/>
                </a:schemeClr>
              </a:gs>
              <a:gs pos="52000">
                <a:schemeClr val="accent1">
                  <a:tint val="66000"/>
                  <a:satMod val="160000"/>
                  <a:alpha val="3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2" y="4550496"/>
            <a:ext cx="2710694" cy="35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 userDrawn="1"/>
        </p:nvSpPr>
        <p:spPr>
          <a:xfrm>
            <a:off x="484476" y="3556385"/>
            <a:ext cx="28342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800" b="1" i="0" kern="1200" spc="0" baseline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Thank you</a:t>
            </a:r>
            <a:endParaRPr lang="ko-KR" altLang="en-US" sz="4800" b="1" i="0" kern="1200" spc="0" baseline="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2"/>
              </a:solidFill>
              <a:latin typeface="Calibri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37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464D4-B32B-4A51-9594-4142DA973DAE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D124-8283-4C8F-A8D2-E075402C10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40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7" r:id="rId3"/>
    <p:sldLayoutId id="2147483650" r:id="rId4"/>
    <p:sldLayoutId id="2147483661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hyoung0203@korea.kr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hyoung0203@korea.kr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5496" y="1275606"/>
            <a:ext cx="6768752" cy="1584176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ko-KR" dirty="0" smtClean="0"/>
              <a:t>GSICS Annual Meeting 2020</a:t>
            </a:r>
            <a:br>
              <a:rPr lang="en-US" altLang="ko-KR" dirty="0" smtClean="0"/>
            </a:br>
            <a:r>
              <a:rPr lang="en-US" altLang="ko-KR" sz="3600" dirty="0" smtClean="0"/>
              <a:t>- Second Announcement -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248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Meeting Registration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4848" y="627534"/>
            <a:ext cx="8445624" cy="4248472"/>
          </a:xfrm>
        </p:spPr>
        <p:txBody>
          <a:bodyPr>
            <a:noAutofit/>
          </a:bodyPr>
          <a:lstStyle/>
          <a:p>
            <a:pPr marL="361950" indent="-361950">
              <a:buFont typeface="Wingdings" panose="05000000000000000000" pitchFamily="2" charset="2"/>
              <a:buChar char="u"/>
            </a:pPr>
            <a:r>
              <a:rPr lang="en-US" altLang="ko-KR" sz="1800" dirty="0">
                <a:cs typeface="Calibri" panose="020F0502020204030204" pitchFamily="34" charset="0"/>
              </a:rPr>
              <a:t>GSICS-2020 web site for </a:t>
            </a:r>
            <a:r>
              <a:rPr lang="en-US" altLang="ko-KR" sz="1800" dirty="0" smtClean="0">
                <a:cs typeface="Calibri" panose="020F0502020204030204" pitchFamily="34" charset="0"/>
              </a:rPr>
              <a:t>Registration : </a:t>
            </a:r>
            <a:r>
              <a:rPr lang="en-US" altLang="ko-KR" sz="1800" dirty="0" smtClean="0">
                <a:solidFill>
                  <a:srgbClr val="C00000"/>
                </a:solidFill>
                <a:cs typeface="Calibri" panose="020F0502020204030204" pitchFamily="34" charset="0"/>
              </a:rPr>
              <a:t>nmsc.kma.go.kr/gsics2020.html</a:t>
            </a:r>
            <a:endParaRPr lang="en-US" altLang="ko-KR" sz="1800" dirty="0"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000" b="1" spc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GSICS 2020 Registration : until 29 </a:t>
            </a:r>
            <a:r>
              <a:rPr lang="en-US" altLang="ko-KR" sz="2000" b="1" spc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February, </a:t>
            </a:r>
            <a:r>
              <a:rPr lang="en-US" altLang="ko-KR" sz="2000" b="1" spc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1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Now, </a:t>
            </a:r>
            <a:r>
              <a:rPr lang="en-US" altLang="ko-KR" sz="1800" u="sng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17 participants were registered</a:t>
            </a:r>
            <a:endParaRPr lang="en-US" altLang="ko-KR" sz="1800" u="sng" dirty="0" smtClean="0">
              <a:cs typeface="Calibri" panose="020F0502020204030204" pitchFamily="34" charset="0"/>
            </a:endParaRPr>
          </a:p>
          <a:p>
            <a:pPr marL="361950" indent="-361950">
              <a:buFont typeface="Wingdings" panose="05000000000000000000" pitchFamily="2" charset="2"/>
              <a:buChar char="u"/>
            </a:pPr>
            <a:r>
              <a:rPr lang="en-US" altLang="ko-KR" sz="1800" dirty="0" smtClean="0">
                <a:cs typeface="Calibri" panose="020F0502020204030204" pitchFamily="34" charset="0"/>
              </a:rPr>
              <a:t>The </a:t>
            </a:r>
            <a:r>
              <a:rPr lang="en-US" altLang="ko-KR" sz="1800" dirty="0">
                <a:cs typeface="Calibri" panose="020F0502020204030204" pitchFamily="34" charset="0"/>
              </a:rPr>
              <a:t>in-site registration will take place on the lobby in front of Bloom A (Plenary Session) in GLAD HOTEL YEOUIDO on Monday 16th March 2020 from </a:t>
            </a:r>
            <a:r>
              <a:rPr lang="en-US" altLang="ko-KR" sz="1800" dirty="0" smtClean="0">
                <a:cs typeface="Calibri" panose="020F0502020204030204" pitchFamily="34" charset="0"/>
              </a:rPr>
              <a:t>08:00 </a:t>
            </a:r>
            <a:r>
              <a:rPr lang="en-US" altLang="ko-KR" sz="1800" dirty="0">
                <a:cs typeface="Calibri" panose="020F0502020204030204" pitchFamily="34" charset="0"/>
              </a:rPr>
              <a:t>until start of the meetings and during all coffee breaks</a:t>
            </a:r>
            <a:r>
              <a:rPr lang="en-US" altLang="ko-KR" sz="1800" dirty="0" smtClean="0">
                <a:cs typeface="Calibri" panose="020F0502020204030204" pitchFamily="34" charset="0"/>
              </a:rPr>
              <a:t>.</a:t>
            </a:r>
            <a:endParaRPr lang="en-US" altLang="ko-KR" sz="18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47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Meeting Registration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4848" y="627534"/>
            <a:ext cx="8445624" cy="4248472"/>
          </a:xfrm>
        </p:spPr>
        <p:txBody>
          <a:bodyPr>
            <a:noAutofit/>
          </a:bodyPr>
          <a:lstStyle/>
          <a:p>
            <a:pPr marL="361950" indent="-361950">
              <a:buFont typeface="Wingdings" panose="05000000000000000000" pitchFamily="2" charset="2"/>
              <a:buChar char="u"/>
            </a:pPr>
            <a:r>
              <a:rPr lang="en-US" altLang="ko-KR" sz="1800" dirty="0">
                <a:cs typeface="Calibri" panose="020F0502020204030204" pitchFamily="34" charset="0"/>
              </a:rPr>
              <a:t>GSICS-2020 web site for </a:t>
            </a:r>
            <a:r>
              <a:rPr lang="en-US" altLang="ko-KR" sz="1800" dirty="0" smtClean="0">
                <a:cs typeface="Calibri" panose="020F0502020204030204" pitchFamily="34" charset="0"/>
              </a:rPr>
              <a:t>Registration : </a:t>
            </a:r>
            <a:r>
              <a:rPr lang="en-US" altLang="ko-KR" sz="1800" dirty="0" smtClean="0">
                <a:solidFill>
                  <a:srgbClr val="C00000"/>
                </a:solidFill>
                <a:cs typeface="Calibri" panose="020F0502020204030204" pitchFamily="34" charset="0"/>
              </a:rPr>
              <a:t>nmsc.kma.go.kr/gsics2020.html</a:t>
            </a:r>
            <a:endParaRPr lang="en-US" altLang="ko-KR" sz="1800" dirty="0"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000" b="1" spc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GSICS 2020 Registration : until 29 </a:t>
            </a:r>
            <a:r>
              <a:rPr lang="en-US" altLang="ko-KR" sz="2000" b="1" spc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February, </a:t>
            </a:r>
            <a:r>
              <a:rPr lang="en-US" altLang="ko-KR" sz="2000" b="1" spc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1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Now, </a:t>
            </a:r>
            <a:r>
              <a:rPr lang="en-US" altLang="ko-KR" sz="1800" u="sng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17 participants were registered</a:t>
            </a:r>
            <a:endParaRPr lang="en-US" altLang="ko-KR" sz="1800" u="sng" dirty="0" smtClean="0">
              <a:cs typeface="Calibri" panose="020F0502020204030204" pitchFamily="34" charset="0"/>
            </a:endParaRPr>
          </a:p>
          <a:p>
            <a:pPr marL="361950" indent="-361950">
              <a:buFont typeface="Wingdings" panose="05000000000000000000" pitchFamily="2" charset="2"/>
              <a:buChar char="u"/>
            </a:pPr>
            <a:r>
              <a:rPr lang="en-US" altLang="ko-KR" sz="1800" dirty="0" smtClean="0">
                <a:cs typeface="Calibri" panose="020F0502020204030204" pitchFamily="34" charset="0"/>
              </a:rPr>
              <a:t>The </a:t>
            </a:r>
            <a:r>
              <a:rPr lang="en-US" altLang="ko-KR" sz="1800" dirty="0">
                <a:cs typeface="Calibri" panose="020F0502020204030204" pitchFamily="34" charset="0"/>
              </a:rPr>
              <a:t>in-site registration will take place on the lobby in front of Bloom A (Plenary Session) in GLAD HOTEL YEOUIDO on Monday 16th March 2020 from </a:t>
            </a:r>
            <a:r>
              <a:rPr lang="en-US" altLang="ko-KR" sz="1800" dirty="0" smtClean="0">
                <a:cs typeface="Calibri" panose="020F0502020204030204" pitchFamily="34" charset="0"/>
              </a:rPr>
              <a:t>08:00 </a:t>
            </a:r>
            <a:r>
              <a:rPr lang="en-US" altLang="ko-KR" sz="1800" dirty="0">
                <a:cs typeface="Calibri" panose="020F0502020204030204" pitchFamily="34" charset="0"/>
              </a:rPr>
              <a:t>until start of the meetings and during all coffee breaks</a:t>
            </a:r>
            <a:r>
              <a:rPr lang="en-US" altLang="ko-KR" sz="1800" dirty="0" smtClean="0">
                <a:cs typeface="Calibri" panose="020F0502020204030204" pitchFamily="34" charset="0"/>
              </a:rPr>
              <a:t>.</a:t>
            </a:r>
            <a:endParaRPr lang="en-US" altLang="ko-KR" sz="1800" dirty="0">
              <a:cs typeface="Calibri" panose="020F050202020403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9843" t="13250" r="23220" b="5551"/>
          <a:stretch/>
        </p:blipFill>
        <p:spPr>
          <a:xfrm>
            <a:off x="905918" y="1491630"/>
            <a:ext cx="7194474" cy="36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8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GSICS Annual Meeting 2020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864" y="915566"/>
            <a:ext cx="8157592" cy="3639832"/>
          </a:xfrm>
        </p:spPr>
        <p:txBody>
          <a:bodyPr>
            <a:normAutofit/>
          </a:bodyPr>
          <a:lstStyle/>
          <a:p>
            <a:pPr marL="361950" indent="-361950">
              <a:buFont typeface="Wingdings" panose="05000000000000000000" pitchFamily="2" charset="2"/>
              <a:buChar char="u"/>
            </a:pPr>
            <a:r>
              <a:rPr lang="en-US" altLang="ko-KR" sz="1800" dirty="0" smtClean="0">
                <a:cs typeface="Calibri" panose="020F0502020204030204" pitchFamily="34" charset="0"/>
              </a:rPr>
              <a:t>GSICS Annual Meeting will be held </a:t>
            </a:r>
            <a:r>
              <a:rPr lang="en-US" altLang="ko-KR" sz="1800" dirty="0">
                <a:cs typeface="Calibri" panose="020F0502020204030204" pitchFamily="34" charset="0"/>
              </a:rPr>
              <a:t>at the </a:t>
            </a:r>
            <a:r>
              <a:rPr lang="en-US" altLang="ko-KR" sz="1800" dirty="0" smtClean="0">
                <a:cs typeface="Calibri" panose="020F0502020204030204" pitchFamily="34" charset="0"/>
              </a:rPr>
              <a:t>GLAD </a:t>
            </a:r>
            <a:r>
              <a:rPr lang="en-US" altLang="ko-KR" sz="1800" dirty="0">
                <a:cs typeface="Calibri" panose="020F0502020204030204" pitchFamily="34" charset="0"/>
              </a:rPr>
              <a:t>HOTEL YEOUIDO, on Seoul, Republic of </a:t>
            </a:r>
            <a:r>
              <a:rPr lang="en-US" altLang="ko-KR" sz="1800" dirty="0" smtClean="0">
                <a:cs typeface="Calibri" panose="020F0502020204030204" pitchFamily="34" charset="0"/>
              </a:rPr>
              <a:t>Korea, from 16 to 20 March, 2020</a:t>
            </a:r>
          </a:p>
          <a:p>
            <a:pPr marL="361950" indent="-361950">
              <a:buFont typeface="Wingdings" panose="05000000000000000000" pitchFamily="2" charset="2"/>
              <a:buChar char="u"/>
            </a:pPr>
            <a:endParaRPr lang="en-US" altLang="ko-KR" sz="1800" dirty="0">
              <a:cs typeface="Calibri" panose="020F0502020204030204" pitchFamily="34" charset="0"/>
            </a:endParaRPr>
          </a:p>
          <a:p>
            <a:pPr marL="361950" indent="-361950">
              <a:buFont typeface="Wingdings" panose="05000000000000000000" pitchFamily="2" charset="2"/>
              <a:buChar char="u"/>
            </a:pPr>
            <a:r>
              <a:rPr lang="en-US" altLang="ko-KR" sz="1800" dirty="0" smtClean="0">
                <a:cs typeface="Calibri" panose="020F0502020204030204" pitchFamily="34" charset="0"/>
              </a:rPr>
              <a:t>GSICS </a:t>
            </a:r>
            <a:r>
              <a:rPr lang="en-US" altLang="ko-KR" sz="1800" dirty="0">
                <a:cs typeface="Calibri" panose="020F0502020204030204" pitchFamily="34" charset="0"/>
              </a:rPr>
              <a:t>Annual Meeting 2020 web-site </a:t>
            </a:r>
            <a:r>
              <a:rPr lang="en-US" altLang="ko-KR" sz="1800" dirty="0" smtClean="0">
                <a:cs typeface="Calibri" panose="020F0502020204030204" pitchFamily="34" charset="0"/>
              </a:rPr>
              <a:t>: </a:t>
            </a:r>
            <a:r>
              <a:rPr lang="en-US" altLang="ko-KR" sz="1800" dirty="0" smtClean="0">
                <a:solidFill>
                  <a:srgbClr val="C00000"/>
                </a:solidFill>
                <a:cs typeface="Calibri" panose="020F0502020204030204" pitchFamily="34" charset="0"/>
              </a:rPr>
              <a:t>nmsc.kma.go.kr/gsics2020.html</a:t>
            </a:r>
          </a:p>
          <a:p>
            <a:pPr marL="361950" indent="-361950">
              <a:buFont typeface="Wingdings" panose="05000000000000000000" pitchFamily="2" charset="2"/>
              <a:buChar char="u"/>
            </a:pPr>
            <a:endParaRPr lang="en-US" altLang="ko-KR" sz="1800" dirty="0">
              <a:cs typeface="Calibri" panose="020F0502020204030204" pitchFamily="34" charset="0"/>
            </a:endParaRPr>
          </a:p>
          <a:p>
            <a:pPr marL="361950" indent="-361950">
              <a:buFont typeface="Wingdings" panose="05000000000000000000" pitchFamily="2" charset="2"/>
              <a:buChar char="u"/>
            </a:pPr>
            <a:r>
              <a:rPr lang="en-US" altLang="ko-KR" sz="1800" dirty="0" smtClean="0">
                <a:cs typeface="Calibri" panose="020F0502020204030204" pitchFamily="34" charset="0"/>
              </a:rPr>
              <a:t>At a Glance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590995"/>
              </p:ext>
            </p:extLst>
          </p:nvPr>
        </p:nvGraphicFramePr>
        <p:xfrm>
          <a:off x="899592" y="3473724"/>
          <a:ext cx="7776864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2436">
                  <a:extLst>
                    <a:ext uri="{9D8B030D-6E8A-4147-A177-3AD203B41FA5}">
                      <a16:colId xmlns:a16="http://schemas.microsoft.com/office/drawing/2014/main" val="3165133714"/>
                    </a:ext>
                  </a:extLst>
                </a:gridCol>
                <a:gridCol w="5234428">
                  <a:extLst>
                    <a:ext uri="{9D8B030D-6E8A-4147-A177-3AD203B41FA5}">
                      <a16:colId xmlns:a16="http://schemas.microsoft.com/office/drawing/2014/main" val="3831577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spc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VISA application </a:t>
                      </a:r>
                      <a:endParaRPr lang="ko-KR" alt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spc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 January 2020 </a:t>
                      </a:r>
                      <a:r>
                        <a:rPr lang="en-US" altLang="ko-KR" sz="1800" spc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ko-KR" sz="1800" b="1" spc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15 February 2020 (extended)</a:t>
                      </a:r>
                      <a:endParaRPr lang="en-US" altLang="ko-KR" sz="1800" b="1" spc="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901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spc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Meeting Registration </a:t>
                      </a:r>
                      <a:endParaRPr lang="ko-KR" alt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spc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 February 2020</a:t>
                      </a:r>
                      <a:endParaRPr lang="ko-KR" alt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527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spc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Hotel Reservation</a:t>
                      </a:r>
                      <a:endParaRPr lang="ko-KR" alt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spc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 February 2020</a:t>
                      </a:r>
                      <a:endParaRPr lang="ko-KR" alt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536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86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GSICS Annual Meeting 2020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4848" y="699542"/>
            <a:ext cx="8445624" cy="4176464"/>
          </a:xfrm>
        </p:spPr>
        <p:txBody>
          <a:bodyPr>
            <a:normAutofit/>
          </a:bodyPr>
          <a:lstStyle/>
          <a:p>
            <a:pPr marL="361950" indent="-361950">
              <a:buFont typeface="Wingdings" panose="05000000000000000000" pitchFamily="2" charset="2"/>
              <a:buChar char="u"/>
            </a:pPr>
            <a:r>
              <a:rPr lang="en-US" altLang="ko-KR" sz="1800" dirty="0" smtClean="0">
                <a:cs typeface="Calibri" panose="020F0502020204030204" pitchFamily="34" charset="0"/>
              </a:rPr>
              <a:t>Meeting room</a:t>
            </a:r>
          </a:p>
          <a:p>
            <a:pPr marL="990600" lvl="1" indent="-361950">
              <a:buFont typeface="Wingdings" panose="05000000000000000000" pitchFamily="2" charset="2"/>
              <a:buChar char="§"/>
            </a:pPr>
            <a:endParaRPr lang="en-US" altLang="ko-KR" sz="1800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600" lvl="1" indent="-361950">
              <a:buFont typeface="Wingdings" panose="05000000000000000000" pitchFamily="2" charset="2"/>
              <a:buChar char="§"/>
            </a:pPr>
            <a:endParaRPr lang="en-US" altLang="ko-KR" sz="1800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600" lvl="1" indent="-361950">
              <a:buFont typeface="Wingdings" panose="05000000000000000000" pitchFamily="2" charset="2"/>
              <a:buChar char="§"/>
            </a:pPr>
            <a:endParaRPr lang="en-US" altLang="ko-KR" sz="1800" spc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600" lvl="1" indent="-361950">
              <a:buFont typeface="Wingdings" panose="05000000000000000000" pitchFamily="2" charset="2"/>
              <a:buChar char="§"/>
            </a:pPr>
            <a:endParaRPr lang="en-US" altLang="ko-KR" sz="1800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600" lvl="1" indent="-361950">
              <a:buFont typeface="Wingdings" panose="05000000000000000000" pitchFamily="2" charset="2"/>
              <a:buChar char="§"/>
            </a:pPr>
            <a:endParaRPr lang="en-US" altLang="ko-KR" sz="1800" spc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600" lvl="1" indent="-361950">
              <a:buFont typeface="Wingdings" panose="05000000000000000000" pitchFamily="2" charset="2"/>
              <a:buChar char="§"/>
            </a:pPr>
            <a:endParaRPr lang="en-US" altLang="ko-KR" sz="1800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600" lvl="1" indent="-361950">
              <a:buFont typeface="Wingdings" panose="05000000000000000000" pitchFamily="2" charset="2"/>
              <a:buChar char="§"/>
            </a:pPr>
            <a:endParaRPr lang="en-US" altLang="ko-KR" sz="1800" spc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600" lvl="1" indent="-361950">
              <a:buFont typeface="Wingdings" panose="05000000000000000000" pitchFamily="2" charset="2"/>
              <a:buChar char="§"/>
            </a:pPr>
            <a:endParaRPr lang="en-US" altLang="ko-KR" sz="1800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361950">
              <a:buFont typeface="Wingdings" panose="05000000000000000000" pitchFamily="2" charset="2"/>
              <a:buChar char="u"/>
            </a:pPr>
            <a:r>
              <a:rPr lang="en-US" altLang="ko-KR" sz="1800" dirty="0" smtClean="0">
                <a:cs typeface="Calibri" panose="020F0502020204030204" pitchFamily="34" charset="0"/>
              </a:rPr>
              <a:t>Icebreaker </a:t>
            </a:r>
            <a:r>
              <a:rPr lang="en-US" altLang="ko-KR" sz="1800" dirty="0">
                <a:cs typeface="Calibri" panose="020F0502020204030204" pitchFamily="34" charset="0"/>
              </a:rPr>
              <a:t>: </a:t>
            </a:r>
            <a:r>
              <a:rPr lang="en-US" altLang="ko-KR" sz="1800" dirty="0" smtClean="0">
                <a:cs typeface="Calibri" panose="020F0502020204030204" pitchFamily="34" charset="0"/>
              </a:rPr>
              <a:t>	        16 </a:t>
            </a:r>
            <a:r>
              <a:rPr lang="en-US" altLang="ko-KR" sz="1800" dirty="0">
                <a:cs typeface="Calibri" panose="020F0502020204030204" pitchFamily="34" charset="0"/>
              </a:rPr>
              <a:t>March </a:t>
            </a:r>
            <a:r>
              <a:rPr lang="en-US" altLang="ko-KR" sz="1800" dirty="0" smtClean="0">
                <a:cs typeface="Calibri" panose="020F0502020204030204" pitchFamily="34" charset="0"/>
              </a:rPr>
              <a:t>(</a:t>
            </a:r>
            <a:r>
              <a:rPr lang="en-US" altLang="ko-KR" sz="1800" dirty="0">
                <a:cs typeface="Calibri" panose="020F0502020204030204" pitchFamily="34" charset="0"/>
              </a:rPr>
              <a:t>Day </a:t>
            </a:r>
            <a:r>
              <a:rPr lang="en-US" altLang="ko-KR" sz="1800" dirty="0" smtClean="0">
                <a:cs typeface="Calibri" panose="020F0502020204030204" pitchFamily="34" charset="0"/>
              </a:rPr>
              <a:t>1</a:t>
            </a:r>
            <a:r>
              <a:rPr lang="en-US" altLang="ko-KR" sz="1800" dirty="0">
                <a:cs typeface="Calibri" panose="020F0502020204030204" pitchFamily="34" charset="0"/>
              </a:rPr>
              <a:t>)</a:t>
            </a:r>
            <a:endParaRPr lang="en-US" altLang="ko-KR" sz="1800" dirty="0" smtClean="0">
              <a:cs typeface="Calibri" panose="020F0502020204030204" pitchFamily="34" charset="0"/>
            </a:endParaRPr>
          </a:p>
          <a:p>
            <a:pPr marL="361950" indent="-361950">
              <a:buFont typeface="Wingdings" panose="05000000000000000000" pitchFamily="2" charset="2"/>
              <a:buChar char="u"/>
            </a:pPr>
            <a:r>
              <a:rPr lang="en-US" altLang="ko-KR" sz="1800" spc="0" dirty="0" smtClean="0">
                <a:cs typeface="Calibri" panose="020F0502020204030204" pitchFamily="34" charset="0"/>
              </a:rPr>
              <a:t>Welcoming Dinner : 17 March (</a:t>
            </a:r>
            <a:r>
              <a:rPr lang="en-US" altLang="ko-KR" sz="1800" dirty="0">
                <a:cs typeface="Calibri" panose="020F0502020204030204" pitchFamily="34" charset="0"/>
              </a:rPr>
              <a:t>Day </a:t>
            </a:r>
            <a:r>
              <a:rPr lang="en-US" altLang="ko-KR" sz="1800" dirty="0" smtClean="0">
                <a:cs typeface="Calibri" panose="020F0502020204030204" pitchFamily="34" charset="0"/>
              </a:rPr>
              <a:t>2)</a:t>
            </a:r>
            <a:endParaRPr lang="ko-KR" altLang="en-US" sz="1800" spc="0" dirty="0">
              <a:cs typeface="Calibri" panose="020F0502020204030204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626870"/>
              </p:ext>
            </p:extLst>
          </p:nvPr>
        </p:nvGraphicFramePr>
        <p:xfrm>
          <a:off x="899592" y="1203598"/>
          <a:ext cx="7560840" cy="22322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95790903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5570758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8601386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395302000"/>
                    </a:ext>
                  </a:extLst>
                </a:gridCol>
              </a:tblGrid>
              <a:tr h="4464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Room name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Session 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Floor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Remarks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4636989"/>
                  </a:ext>
                </a:extLst>
              </a:tr>
              <a:tr h="4464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Bloom</a:t>
                      </a:r>
                      <a:r>
                        <a:rPr lang="en-US" altLang="ko-KR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Plenary (Day 1, 2, and 5)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shape</a:t>
                      </a:r>
                      <a:r>
                        <a:rPr lang="en-US" altLang="ko-KR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50~60 person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5828375"/>
                  </a:ext>
                </a:extLst>
              </a:tr>
              <a:tr h="44645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GRWG-</a:t>
                      </a:r>
                      <a:r>
                        <a:rPr lang="en-US" altLang="ko-KR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VIS/NIR &amp; IR sub group </a:t>
                      </a:r>
                      <a:endParaRPr lang="ko-KR" altLang="en-US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0158495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</a:t>
                      </a:r>
                      <a:r>
                        <a:rPr lang="en-US" altLang="ko-KR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BC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GRWG</a:t>
                      </a:r>
                      <a:r>
                        <a:rPr lang="en-US" altLang="ko-KR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MW, UV sub group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2F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shape</a:t>
                      </a:r>
                      <a:r>
                        <a:rPr lang="en-US" altLang="ko-KR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20~30 person</a:t>
                      </a:r>
                      <a:endParaRPr lang="ko-KR" altLang="en-US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664576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D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GDWG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2F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shape</a:t>
                      </a:r>
                      <a:r>
                        <a:rPr lang="en-US" altLang="ko-KR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14~20 person</a:t>
                      </a:r>
                      <a:endParaRPr lang="ko-KR" altLang="en-US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2108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Venue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4848" y="555526"/>
            <a:ext cx="8445624" cy="4392488"/>
          </a:xfrm>
        </p:spPr>
        <p:txBody>
          <a:bodyPr>
            <a:normAutofit fontScale="92500" lnSpcReduction="10000"/>
          </a:bodyPr>
          <a:lstStyle/>
          <a:p>
            <a:pPr marL="361950" indent="-361950">
              <a:buFont typeface="Wingdings" panose="05000000000000000000" pitchFamily="2" charset="2"/>
              <a:buChar char="u"/>
            </a:pPr>
            <a:r>
              <a:rPr lang="en-US" altLang="ko-KR" sz="1800" b="1" dirty="0" smtClean="0">
                <a:cs typeface="Calibri" panose="020F0502020204030204" pitchFamily="34" charset="0"/>
              </a:rPr>
              <a:t> </a:t>
            </a:r>
            <a:r>
              <a:rPr lang="en-US" altLang="ko-KR" sz="1800" b="1" dirty="0">
                <a:cs typeface="Calibri" panose="020F0502020204030204" pitchFamily="34" charset="0"/>
              </a:rPr>
              <a:t>Location</a:t>
            </a:r>
          </a:p>
          <a:p>
            <a:pPr marL="990600" lvl="1" indent="-361950">
              <a:buFont typeface="Wingdings" panose="05000000000000000000" pitchFamily="2" charset="2"/>
              <a:buChar char="§"/>
            </a:pPr>
            <a:r>
              <a:rPr lang="en-US" altLang="ko-KR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17-5</a:t>
            </a:r>
            <a:r>
              <a:rPr lang="en-US" altLang="ko-KR" spc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pc="0" dirty="0" err="1">
                <a:latin typeface="Calibri" panose="020F0502020204030204" pitchFamily="34" charset="0"/>
                <a:cs typeface="Calibri" panose="020F0502020204030204" pitchFamily="34" charset="0"/>
              </a:rPr>
              <a:t>Yeouido</a:t>
            </a:r>
            <a:r>
              <a:rPr lang="en-US" altLang="ko-KR" spc="0" dirty="0">
                <a:latin typeface="Calibri" panose="020F0502020204030204" pitchFamily="34" charset="0"/>
                <a:cs typeface="Calibri" panose="020F0502020204030204" pitchFamily="34" charset="0"/>
              </a:rPr>
              <a:t>-dong, </a:t>
            </a:r>
            <a:r>
              <a:rPr lang="en-US" altLang="ko-KR" spc="0" dirty="0" err="1">
                <a:latin typeface="Calibri" panose="020F0502020204030204" pitchFamily="34" charset="0"/>
                <a:cs typeface="Calibri" panose="020F0502020204030204" pitchFamily="34" charset="0"/>
              </a:rPr>
              <a:t>Yeongdeungpo-gu</a:t>
            </a:r>
            <a:r>
              <a:rPr lang="en-US" altLang="ko-KR" spc="0" dirty="0">
                <a:latin typeface="Calibri" panose="020F0502020204030204" pitchFamily="34" charset="0"/>
                <a:cs typeface="Calibri" panose="020F0502020204030204" pitchFamily="34" charset="0"/>
              </a:rPr>
              <a:t>, Seoul, 150-874, Korea</a:t>
            </a:r>
          </a:p>
          <a:p>
            <a:pPr marL="990600" lvl="1" indent="-361950">
              <a:buFont typeface="Wingdings" panose="05000000000000000000" pitchFamily="2" charset="2"/>
              <a:buChar char="§"/>
            </a:pPr>
            <a:r>
              <a:rPr lang="en-US" altLang="ko-KR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ko-KR" spc="0" dirty="0">
                <a:latin typeface="Calibri" panose="020F0502020204030204" pitchFamily="34" charset="0"/>
                <a:cs typeface="Calibri" panose="020F0502020204030204" pitchFamily="34" charset="0"/>
              </a:rPr>
              <a:t>82.2-6222-5000</a:t>
            </a:r>
            <a:r>
              <a:rPr lang="en-US" altLang="ko-KR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990600" lvl="1" indent="-361950">
              <a:buFont typeface="Wingdings" panose="05000000000000000000" pitchFamily="2" charset="2"/>
              <a:buChar char="§"/>
            </a:pPr>
            <a:r>
              <a:rPr lang="en-US" altLang="ko-KR" spc="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altLang="ko-KR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gladyeouido-hotels.com/en/web/yeouido-en</a:t>
            </a:r>
            <a:endParaRPr lang="en-US" altLang="ko-KR" b="1" dirty="0" smtClean="0">
              <a:cs typeface="Calibri" panose="020F0502020204030204" pitchFamily="34" charset="0"/>
            </a:endParaRPr>
          </a:p>
          <a:p>
            <a:pPr marL="361950" indent="-361950" fontAlgn="base" latinLnBrk="1">
              <a:buFont typeface="Wingdings" panose="05000000000000000000" pitchFamily="2" charset="2"/>
              <a:buChar char="u"/>
            </a:pPr>
            <a:r>
              <a:rPr lang="en-US" altLang="ko-KR" sz="1800" b="1" dirty="0">
                <a:cs typeface="Calibri" panose="020F0502020204030204" pitchFamily="34" charset="0"/>
              </a:rPr>
              <a:t>Airport Limousine </a:t>
            </a:r>
            <a:r>
              <a:rPr lang="en-US" altLang="ko-KR" sz="1800" b="1" dirty="0" smtClean="0">
                <a:cs typeface="Calibri" panose="020F0502020204030204" pitchFamily="34" charset="0"/>
              </a:rPr>
              <a:t>Bus (Incheon or </a:t>
            </a:r>
            <a:r>
              <a:rPr lang="en-US" altLang="ko-KR" sz="1800" b="1" dirty="0" err="1" smtClean="0">
                <a:cs typeface="Calibri" panose="020F0502020204030204" pitchFamily="34" charset="0"/>
              </a:rPr>
              <a:t>Kimpo</a:t>
            </a:r>
            <a:r>
              <a:rPr lang="en-US" altLang="ko-KR" sz="1800" b="1" dirty="0" smtClean="0">
                <a:cs typeface="Calibri" panose="020F0502020204030204" pitchFamily="34" charset="0"/>
              </a:rPr>
              <a:t> airport  </a:t>
            </a:r>
            <a:r>
              <a:rPr lang="en-US" altLang="ko-KR" sz="1800" b="1" dirty="0" smtClean="0">
                <a:cs typeface="Calibri" panose="020F0502020204030204" pitchFamily="34" charset="0"/>
                <a:sym typeface="Wingdings" panose="05000000000000000000" pitchFamily="2" charset="2"/>
              </a:rPr>
              <a:t> Glad Hotel </a:t>
            </a:r>
            <a:r>
              <a:rPr lang="en-US" altLang="ko-KR" sz="1800" b="1" dirty="0" err="1" smtClean="0">
                <a:cs typeface="Calibri" panose="020F0502020204030204" pitchFamily="34" charset="0"/>
                <a:sym typeface="Wingdings" panose="05000000000000000000" pitchFamily="2" charset="2"/>
              </a:rPr>
              <a:t>Yeouido</a:t>
            </a:r>
            <a:r>
              <a:rPr lang="en-US" altLang="ko-KR" sz="1800" b="1" dirty="0" smtClean="0"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en-US" altLang="ko-KR" sz="1800" b="1" dirty="0" smtClean="0">
              <a:cs typeface="Calibri" panose="020F0502020204030204" pitchFamily="34" charset="0"/>
            </a:endParaRP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altLang="ko-KR" sz="2000" spc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No. </a:t>
            </a:r>
            <a:r>
              <a:rPr lang="en-US" altLang="ko-KR" sz="2000" b="1" spc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6030 </a:t>
            </a:r>
          </a:p>
          <a:p>
            <a:pPr marL="982663" lvl="2" indent="-266700" fontAlgn="base">
              <a:buFont typeface="Arial" panose="020B0604020202020204" pitchFamily="34" charset="0"/>
              <a:buChar char="•"/>
            </a:pPr>
            <a:r>
              <a:rPr lang="en-US" altLang="ko-KR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Terminal 1: </a:t>
            </a:r>
            <a:r>
              <a:rPr lang="en-US" altLang="ko-KR" b="1" u="sng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Bus </a:t>
            </a:r>
            <a:r>
              <a:rPr lang="en-US" altLang="ko-KR" b="1" u="sng" spc="0" dirty="0">
                <a:latin typeface="Calibri" panose="020F0502020204030204" pitchFamily="34" charset="0"/>
                <a:cs typeface="Calibri" panose="020F0502020204030204" pitchFamily="34" charset="0"/>
              </a:rPr>
              <a:t>stop 6B </a:t>
            </a:r>
            <a:r>
              <a:rPr lang="en-US" altLang="ko-KR" spc="0" dirty="0">
                <a:latin typeface="Calibri" panose="020F0502020204030204" pitchFamily="34" charset="0"/>
                <a:cs typeface="Calibri" panose="020F0502020204030204" pitchFamily="34" charset="0"/>
              </a:rPr>
              <a:t>on the </a:t>
            </a:r>
            <a:r>
              <a:rPr lang="en-US" altLang="ko-KR" b="1" spc="0" dirty="0">
                <a:latin typeface="Calibri" panose="020F0502020204030204" pitchFamily="34" charset="0"/>
                <a:cs typeface="Calibri" panose="020F0502020204030204" pitchFamily="34" charset="0"/>
              </a:rPr>
              <a:t>first floor </a:t>
            </a:r>
            <a:r>
              <a:rPr lang="en-US" altLang="ko-KR" spc="0" dirty="0">
                <a:latin typeface="Calibri" panose="020F0502020204030204" pitchFamily="34" charset="0"/>
                <a:cs typeface="Calibri" panose="020F0502020204030204" pitchFamily="34" charset="0"/>
              </a:rPr>
              <a:t>of the Incheon International </a:t>
            </a:r>
            <a:r>
              <a:rPr lang="en-US" altLang="ko-KR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Airport</a:t>
            </a:r>
          </a:p>
          <a:p>
            <a:pPr marL="982663" lvl="2" indent="-266700" fontAlgn="base">
              <a:buFont typeface="Arial" panose="020B0604020202020204" pitchFamily="34" charset="0"/>
              <a:buChar char="•"/>
            </a:pPr>
            <a:r>
              <a:rPr lang="en-US" altLang="ko-KR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Terminal 2: </a:t>
            </a:r>
            <a:r>
              <a:rPr lang="en-US" altLang="ko-KR" b="1" u="sng" spc="0" dirty="0">
                <a:latin typeface="Calibri" panose="020F0502020204030204" pitchFamily="34" charset="0"/>
                <a:cs typeface="Calibri" panose="020F0502020204030204" pitchFamily="34" charset="0"/>
              </a:rPr>
              <a:t>Bus stop </a:t>
            </a:r>
            <a:r>
              <a:rPr lang="en-US" altLang="ko-KR" b="1" u="sng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32 </a:t>
            </a:r>
            <a:r>
              <a:rPr lang="en-US" altLang="ko-KR" spc="0" dirty="0">
                <a:latin typeface="Calibri" panose="020F0502020204030204" pitchFamily="34" charset="0"/>
                <a:cs typeface="Calibri" panose="020F0502020204030204" pitchFamily="34" charset="0"/>
              </a:rPr>
              <a:t>on the </a:t>
            </a:r>
            <a:r>
              <a:rPr lang="en-US" altLang="ko-KR" b="1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B1 </a:t>
            </a:r>
            <a:r>
              <a:rPr lang="en-US" altLang="ko-KR" b="1" spc="0" dirty="0">
                <a:latin typeface="Calibri" panose="020F0502020204030204" pitchFamily="34" charset="0"/>
                <a:cs typeface="Calibri" panose="020F0502020204030204" pitchFamily="34" charset="0"/>
              </a:rPr>
              <a:t>floor </a:t>
            </a:r>
            <a:r>
              <a:rPr lang="en-US" altLang="ko-KR" spc="0" dirty="0">
                <a:latin typeface="Calibri" panose="020F0502020204030204" pitchFamily="34" charset="0"/>
                <a:cs typeface="Calibri" panose="020F0502020204030204" pitchFamily="34" charset="0"/>
              </a:rPr>
              <a:t>of the Incheon International </a:t>
            </a:r>
            <a:r>
              <a:rPr lang="en-US" altLang="ko-KR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Airport</a:t>
            </a:r>
          </a:p>
          <a:p>
            <a:pPr marL="715963" lvl="2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ko-KR" spc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Get </a:t>
            </a:r>
            <a:r>
              <a:rPr lang="en-US" altLang="ko-KR" spc="0" dirty="0">
                <a:latin typeface="Calibri" panose="020F0502020204030204" pitchFamily="34" charset="0"/>
                <a:cs typeface="Calibri" panose="020F0502020204030204" pitchFamily="34" charset="0"/>
              </a:rPr>
              <a:t>off at </a:t>
            </a:r>
            <a:r>
              <a:rPr lang="en-US" altLang="ko-KR" b="1" u="sng" spc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en-US" altLang="ko-KR" b="1" u="sng" spc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Assembly Building </a:t>
            </a:r>
            <a:r>
              <a:rPr lang="en-US" altLang="ko-KR" b="1" u="sng" spc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 Stop</a:t>
            </a:r>
            <a:r>
              <a:rPr lang="en-US" altLang="ko-KR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ko-KR" b="1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GLAD </a:t>
            </a:r>
            <a:r>
              <a:rPr lang="en-US" altLang="ko-KR" b="1" spc="0" dirty="0">
                <a:latin typeface="Calibri" panose="020F0502020204030204" pitchFamily="34" charset="0"/>
                <a:cs typeface="Calibri" panose="020F0502020204030204" pitchFamily="34" charset="0"/>
              </a:rPr>
              <a:t>HOTEL </a:t>
            </a:r>
            <a:r>
              <a:rPr lang="en-US" altLang="ko-KR" b="1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YEOUIDO</a:t>
            </a:r>
            <a:r>
              <a:rPr lang="en-US" altLang="ko-KR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982663" lvl="2" indent="-266700" fontAlgn="base">
              <a:buFont typeface="Arial" panose="020B0604020202020204" pitchFamily="34" charset="0"/>
              <a:buChar char="•"/>
            </a:pPr>
            <a:endParaRPr lang="en-US" altLang="ko-KR" sz="1200" spc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altLang="ko-KR" spc="0" dirty="0">
                <a:latin typeface="Calibri" panose="020F0502020204030204" pitchFamily="34" charset="0"/>
                <a:cs typeface="Calibri" panose="020F0502020204030204" pitchFamily="34" charset="0"/>
              </a:rPr>
              <a:t>Operation hours: </a:t>
            </a:r>
          </a:p>
          <a:p>
            <a:pPr marL="982663" lvl="2" indent="-266700" fontAlgn="base">
              <a:buFont typeface="Arial" panose="020B0604020202020204" pitchFamily="34" charset="0"/>
              <a:buChar char="•"/>
            </a:pPr>
            <a:r>
              <a:rPr lang="en-US" altLang="ko-KR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Departing </a:t>
            </a:r>
            <a:r>
              <a:rPr lang="en-US" altLang="ko-KR" spc="0" dirty="0">
                <a:latin typeface="Calibri" panose="020F0502020204030204" pitchFamily="34" charset="0"/>
                <a:cs typeface="Calibri" panose="020F0502020204030204" pitchFamily="34" charset="0"/>
              </a:rPr>
              <a:t>from GLAD HOTEL YEOUIDO 06:00~23:00 </a:t>
            </a:r>
          </a:p>
          <a:p>
            <a:pPr marL="982663" lvl="2" indent="-266700" fontAlgn="base">
              <a:buFont typeface="Arial" panose="020B0604020202020204" pitchFamily="34" charset="0"/>
              <a:buChar char="•"/>
            </a:pPr>
            <a:r>
              <a:rPr lang="en-US" altLang="ko-KR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Departing </a:t>
            </a:r>
            <a:r>
              <a:rPr lang="en-US" altLang="ko-KR" spc="0" dirty="0">
                <a:latin typeface="Calibri" panose="020F0502020204030204" pitchFamily="34" charset="0"/>
                <a:cs typeface="Calibri" panose="020F0502020204030204" pitchFamily="34" charset="0"/>
              </a:rPr>
              <a:t>from Incheon International Airport 06:30~23:00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altLang="ko-KR" spc="0" dirty="0">
                <a:latin typeface="Calibri" panose="020F0502020204030204" pitchFamily="34" charset="0"/>
                <a:cs typeface="Calibri" panose="020F0502020204030204" pitchFamily="34" charset="0"/>
              </a:rPr>
              <a:t>Travel time: about 50 minutes, </a:t>
            </a:r>
            <a:endParaRPr lang="en-US" altLang="ko-KR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altLang="ko-KR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price</a:t>
            </a:r>
            <a:r>
              <a:rPr lang="en-US" altLang="ko-KR" spc="0" dirty="0">
                <a:latin typeface="Calibri" panose="020F0502020204030204" pitchFamily="34" charset="0"/>
                <a:cs typeface="Calibri" panose="020F0502020204030204" pitchFamily="34" charset="0"/>
              </a:rPr>
              <a:t>: KRW15,000 (one-way</a:t>
            </a:r>
            <a:r>
              <a:rPr lang="en-US" altLang="ko-KR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ko-KR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Venue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6950" y="3499349"/>
            <a:ext cx="3890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1st Floor, Incheon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International </a:t>
            </a: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Airport </a:t>
            </a:r>
          </a:p>
          <a:p>
            <a:pPr algn="ctr"/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(Terminal 1)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74891" y="3541315"/>
            <a:ext cx="3851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B1 Floor, Incheon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International </a:t>
            </a: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Airport </a:t>
            </a:r>
          </a:p>
          <a:p>
            <a:pPr algn="ctr"/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(Terminal 2)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23830"/>
            <a:ext cx="4434067" cy="22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" y="1023830"/>
            <a:ext cx="4434068" cy="226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04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Venue</a:t>
            </a:r>
            <a:endParaRPr lang="ko-KR" altLang="en-US" dirty="0"/>
          </a:p>
        </p:txBody>
      </p:sp>
      <p:pic>
        <p:nvPicPr>
          <p:cNvPr id="1025" name="_x355234592" descr="EMB00002afc40f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" t="8005" r="2538" b="11951"/>
          <a:stretch>
            <a:fillRect/>
          </a:stretch>
        </p:blipFill>
        <p:spPr bwMode="auto">
          <a:xfrm>
            <a:off x="653277" y="771550"/>
            <a:ext cx="7807155" cy="377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7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44896" t="16101" r="2342" b="7601"/>
          <a:stretch/>
        </p:blipFill>
        <p:spPr>
          <a:xfrm>
            <a:off x="1907392" y="627534"/>
            <a:ext cx="5184576" cy="4217304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 rot="19252476">
            <a:off x="4047123" y="3066441"/>
            <a:ext cx="476881" cy="3648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43480" y="1"/>
            <a:ext cx="8172937" cy="492022"/>
          </a:xfrm>
        </p:spPr>
        <p:txBody>
          <a:bodyPr/>
          <a:lstStyle/>
          <a:p>
            <a:r>
              <a:rPr lang="en-US" altLang="ko-KR" dirty="0" smtClean="0"/>
              <a:t>Venue</a:t>
            </a:r>
            <a:endParaRPr lang="ko-KR" altLang="en-US" dirty="0"/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4860032" y="1044784"/>
            <a:ext cx="2016224" cy="792088"/>
          </a:xfrm>
          <a:prstGeom prst="wedgeRoundRectCallout">
            <a:avLst>
              <a:gd name="adj1" fmla="val -57871"/>
              <a:gd name="adj2" fmla="val -3658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Assembly Building </a:t>
            </a:r>
            <a:r>
              <a:rPr lang="en-US" altLang="ko-KR" b="1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 Stop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3221070" y="2565982"/>
            <a:ext cx="1080120" cy="510778"/>
          </a:xfrm>
          <a:prstGeom prst="wedgeRoundRectCallout">
            <a:avLst>
              <a:gd name="adj1" fmla="val 35290"/>
              <a:gd name="adj2" fmla="val 8092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1200" b="1" dirty="0">
                <a:latin typeface="Calibri" panose="020F0502020204030204" pitchFamily="34" charset="0"/>
                <a:cs typeface="Calibri" panose="020F0502020204030204" pitchFamily="34" charset="0"/>
              </a:rPr>
              <a:t>GLAD HOTEL YEOUIDO</a:t>
            </a:r>
            <a:endParaRPr lang="ko-KR" altLang="en-US" sz="1200" dirty="0"/>
          </a:p>
        </p:txBody>
      </p:sp>
      <p:sp>
        <p:nvSpPr>
          <p:cNvPr id="10" name="타원 9"/>
          <p:cNvSpPr/>
          <p:nvPr/>
        </p:nvSpPr>
        <p:spPr>
          <a:xfrm>
            <a:off x="4585712" y="1044744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 rot="19263357">
            <a:off x="2710782" y="755888"/>
            <a:ext cx="172819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National </a:t>
            </a:r>
          </a:p>
          <a:p>
            <a:pPr algn="ctr"/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28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VISA Application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4848" y="627534"/>
            <a:ext cx="8445624" cy="4248472"/>
          </a:xfrm>
        </p:spPr>
        <p:txBody>
          <a:bodyPr>
            <a:noAutofit/>
          </a:bodyPr>
          <a:lstStyle/>
          <a:p>
            <a:pPr marL="361950" indent="-361950">
              <a:buFont typeface="Wingdings" panose="05000000000000000000" pitchFamily="2" charset="2"/>
              <a:buChar char="u"/>
            </a:pPr>
            <a:r>
              <a:rPr lang="en-US" altLang="ko-KR" sz="1800" dirty="0">
                <a:cs typeface="Calibri" panose="020F0502020204030204" pitchFamily="34" charset="0"/>
              </a:rPr>
              <a:t>Those requiring a visa to visit Korea found the visa application form and send the complete version with a copy of their passport photo page to </a:t>
            </a:r>
            <a:r>
              <a:rPr lang="en-US" altLang="ko-KR" sz="1800" dirty="0" smtClean="0">
                <a:cs typeface="Calibri" panose="020F0502020204030204" pitchFamily="34" charset="0"/>
              </a:rPr>
              <a:t>KMA/NMSC  </a:t>
            </a:r>
            <a:br>
              <a:rPr lang="en-US" altLang="ko-KR" sz="1800" dirty="0" smtClean="0">
                <a:cs typeface="Calibri" panose="020F0502020204030204" pitchFamily="34" charset="0"/>
              </a:rPr>
            </a:br>
            <a:endParaRPr lang="en-US" altLang="ko-KR" sz="1800" dirty="0"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sz="2000" b="1" spc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Visa Application : </a:t>
            </a:r>
            <a:r>
              <a:rPr lang="en-US" altLang="ko-KR" sz="2000" b="1" spc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until </a:t>
            </a:r>
            <a:r>
              <a:rPr lang="en-US" altLang="ko-KR" sz="2000" b="1" spc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15 </a:t>
            </a:r>
            <a:r>
              <a:rPr lang="en-US" altLang="ko-KR" sz="2000" b="1" spc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February 2020 (extended)</a:t>
            </a:r>
            <a:endParaRPr lang="en-US" altLang="ko-KR" sz="2000" b="1" spc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361950">
              <a:buFont typeface="Wingdings" panose="05000000000000000000" pitchFamily="2" charset="2"/>
              <a:buChar char="u"/>
            </a:pPr>
            <a:endParaRPr lang="en-US" altLang="ko-KR" sz="1800" dirty="0" smtClean="0">
              <a:cs typeface="Calibri" panose="020F0502020204030204" pitchFamily="34" charset="0"/>
            </a:endParaRPr>
          </a:p>
          <a:p>
            <a:pPr marL="361950" indent="-361950">
              <a:buFont typeface="Wingdings" panose="05000000000000000000" pitchFamily="2" charset="2"/>
              <a:buChar char="u"/>
            </a:pPr>
            <a:r>
              <a:rPr lang="en-US" altLang="ko-KR" sz="1800" dirty="0" smtClean="0">
                <a:cs typeface="Calibri" panose="020F0502020204030204" pitchFamily="34" charset="0"/>
              </a:rPr>
              <a:t>Visa application form </a:t>
            </a:r>
            <a:r>
              <a:rPr lang="en-US" altLang="ko-KR" sz="1800" dirty="0">
                <a:cs typeface="Calibri" panose="020F0502020204030204" pitchFamily="34" charset="0"/>
              </a:rPr>
              <a:t>will be downloaded </a:t>
            </a:r>
            <a:r>
              <a:rPr lang="en-US" altLang="ko-KR" sz="1800" dirty="0" smtClean="0">
                <a:cs typeface="Calibri" panose="020F0502020204030204" pitchFamily="34" charset="0"/>
              </a:rPr>
              <a:t>on GSICS2020 </a:t>
            </a:r>
            <a:r>
              <a:rPr lang="en-US" altLang="ko-KR" sz="1800" dirty="0">
                <a:cs typeface="Calibri" panose="020F0502020204030204" pitchFamily="34" charset="0"/>
              </a:rPr>
              <a:t>web-site </a:t>
            </a:r>
            <a:br>
              <a:rPr lang="en-US" altLang="ko-KR" sz="1800" dirty="0">
                <a:cs typeface="Calibri" panose="020F0502020204030204" pitchFamily="34" charset="0"/>
              </a:rPr>
            </a:br>
            <a:r>
              <a:rPr lang="en-US" altLang="ko-KR" sz="1800" dirty="0" smtClean="0">
                <a:solidFill>
                  <a:srgbClr val="C00000"/>
                </a:solidFill>
                <a:cs typeface="Calibri" panose="020F0502020204030204" pitchFamily="34" charset="0"/>
              </a:rPr>
              <a:t>nmsc.kma.go.kr/gsics2020.html</a:t>
            </a:r>
            <a:endParaRPr lang="en-US" altLang="ko-KR" sz="180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990600" lvl="1" indent="-361950">
              <a:buFont typeface="Arial" panose="020B0604020202020204" pitchFamily="34" charset="0"/>
              <a:buChar char="•"/>
            </a:pPr>
            <a:r>
              <a:rPr lang="en-US" altLang="ko-KR" sz="1800" spc="0" dirty="0">
                <a:latin typeface="Calibri" panose="020F0502020204030204" pitchFamily="34" charset="0"/>
                <a:cs typeface="Calibri" panose="020F0502020204030204" pitchFamily="34" charset="0"/>
              </a:rPr>
              <a:t>Please fill out </a:t>
            </a:r>
            <a:r>
              <a:rPr lang="en-US" altLang="ko-KR" sz="1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ko-KR" sz="1800" spc="0" dirty="0">
                <a:latin typeface="Calibri" panose="020F0502020204030204" pitchFamily="34" charset="0"/>
                <a:cs typeface="Calibri" panose="020F0502020204030204" pitchFamily="34" charset="0"/>
              </a:rPr>
              <a:t>send </a:t>
            </a:r>
            <a:r>
              <a:rPr lang="en-US" altLang="ko-KR" sz="1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Visa application form </a:t>
            </a:r>
            <a:r>
              <a:rPr lang="en-US" altLang="ko-KR" sz="1800" spc="0" dirty="0">
                <a:latin typeface="Calibri" panose="020F0502020204030204" pitchFamily="34" charset="0"/>
                <a:cs typeface="Calibri" panose="020F0502020204030204" pitchFamily="34" charset="0"/>
              </a:rPr>
              <a:t>to KMA/NMSC (</a:t>
            </a:r>
            <a:r>
              <a:rPr lang="en-US" altLang="ko-KR" sz="1800" spc="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hyoung0203@korea.kr</a:t>
            </a:r>
            <a:r>
              <a:rPr lang="en-US" altLang="ko-KR" sz="1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800" spc="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altLang="ko-KR" sz="1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cc: </a:t>
            </a:r>
            <a:r>
              <a:rPr lang="en-US" altLang="ko-KR" sz="1800" spc="0" dirty="0">
                <a:latin typeface="Calibri" panose="020F0502020204030204" pitchFamily="34" charset="0"/>
                <a:cs typeface="Calibri" panose="020F0502020204030204" pitchFamily="34" charset="0"/>
              </a:rPr>
              <a:t>dkim@kma.go.kr). </a:t>
            </a:r>
            <a:endParaRPr lang="ko-KR" altLang="en-US" sz="18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4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Accommodation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4848" y="627534"/>
            <a:ext cx="8445624" cy="4248472"/>
          </a:xfrm>
        </p:spPr>
        <p:txBody>
          <a:bodyPr>
            <a:noAutofit/>
          </a:bodyPr>
          <a:lstStyle/>
          <a:p>
            <a:pPr marL="361950" indent="-361950">
              <a:buFont typeface="Wingdings" panose="05000000000000000000" pitchFamily="2" charset="2"/>
              <a:buChar char="u"/>
            </a:pPr>
            <a:r>
              <a:rPr lang="en-US" altLang="ko-KR" sz="1800" dirty="0">
                <a:cs typeface="Calibri" panose="020F0502020204030204" pitchFamily="34" charset="0"/>
              </a:rPr>
              <a:t>Block booking arrangements for accommodation have been made by KMA/NMSC at GLAD HOTEL YEOUIDO (the meeting venue). </a:t>
            </a:r>
          </a:p>
          <a:p>
            <a:pPr marL="990600" lvl="1" indent="-361950">
              <a:buFont typeface="Wingdings" panose="05000000000000000000" pitchFamily="2" charset="2"/>
              <a:buChar char="§"/>
            </a:pPr>
            <a:r>
              <a:rPr lang="en-US" altLang="ko-KR" sz="1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Room </a:t>
            </a:r>
            <a:r>
              <a:rPr lang="en-US" altLang="ko-KR" sz="1800" spc="0" dirty="0">
                <a:latin typeface="Calibri" panose="020F0502020204030204" pitchFamily="34" charset="0"/>
                <a:cs typeface="Calibri" panose="020F0502020204030204" pitchFamily="34" charset="0"/>
              </a:rPr>
              <a:t>type : Superior/Standard double room for one or two people </a:t>
            </a:r>
          </a:p>
          <a:p>
            <a:pPr marL="990600" lvl="1" indent="-361950">
              <a:buFont typeface="Wingdings" panose="05000000000000000000" pitchFamily="2" charset="2"/>
              <a:buChar char="§"/>
            </a:pPr>
            <a:r>
              <a:rPr lang="en-US" altLang="ko-KR" sz="1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Rate </a:t>
            </a:r>
            <a:r>
              <a:rPr lang="en-US" altLang="ko-KR" sz="1800" spc="0" dirty="0">
                <a:latin typeface="Calibri" panose="020F0502020204030204" pitchFamily="34" charset="0"/>
                <a:cs typeface="Calibri" panose="020F0502020204030204" pitchFamily="34" charset="0"/>
              </a:rPr>
              <a:t>: 126,500 KRW (≈110USD / 100EUR) per night </a:t>
            </a:r>
            <a:r>
              <a:rPr lang="en-US" altLang="ko-KR" sz="1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ko-KR" sz="1800" spc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(including </a:t>
            </a:r>
            <a:r>
              <a:rPr lang="en-US" altLang="ko-KR" sz="1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wifi</a:t>
            </a:r>
            <a:r>
              <a:rPr lang="en-US" altLang="ko-KR" sz="1800" spc="0" dirty="0">
                <a:latin typeface="Calibri" panose="020F0502020204030204" pitchFamily="34" charset="0"/>
                <a:cs typeface="Calibri" panose="020F0502020204030204" pitchFamily="34" charset="0"/>
              </a:rPr>
              <a:t>, breakfast and </a:t>
            </a:r>
            <a:r>
              <a:rPr lang="en-US" altLang="ko-KR" sz="1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taxes)</a:t>
            </a:r>
            <a:endParaRPr lang="en-US" altLang="ko-KR" sz="1800" spc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600" lvl="1" indent="-361950">
              <a:buFont typeface="Wingdings" panose="05000000000000000000" pitchFamily="2" charset="2"/>
              <a:buChar char="§"/>
            </a:pPr>
            <a:r>
              <a:rPr lang="en-US" altLang="ko-KR" sz="1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Number </a:t>
            </a:r>
            <a:r>
              <a:rPr lang="en-US" altLang="ko-KR" sz="1800" spc="0" dirty="0">
                <a:latin typeface="Calibri" panose="020F0502020204030204" pitchFamily="34" charset="0"/>
                <a:cs typeface="Calibri" panose="020F0502020204030204" pitchFamily="34" charset="0"/>
              </a:rPr>
              <a:t>of available rooms : about </a:t>
            </a:r>
            <a:r>
              <a:rPr lang="en-US" altLang="ko-KR" sz="1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  <a:p>
            <a:pPr marL="990600" lvl="1" indent="-361950">
              <a:buFont typeface="Wingdings" panose="05000000000000000000" pitchFamily="2" charset="2"/>
              <a:buChar char="§"/>
            </a:pPr>
            <a:endParaRPr lang="en-US" altLang="ko-KR" sz="1000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000" b="1" spc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Hotel Reservation : until 29 </a:t>
            </a:r>
            <a:r>
              <a:rPr lang="en-US" altLang="ko-KR" sz="2000" b="1" spc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February, </a:t>
            </a:r>
            <a:r>
              <a:rPr lang="en-US" altLang="ko-KR" sz="2000" b="1" spc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  <a:p>
            <a:pPr marL="361950" indent="-361950">
              <a:buFont typeface="Wingdings" panose="05000000000000000000" pitchFamily="2" charset="2"/>
              <a:buChar char="u"/>
            </a:pPr>
            <a:r>
              <a:rPr lang="en-US" altLang="ko-KR" sz="1800" dirty="0" smtClean="0">
                <a:cs typeface="Calibri" panose="020F0502020204030204" pitchFamily="34" charset="0"/>
              </a:rPr>
              <a:t>Hotel reservation form will be </a:t>
            </a:r>
            <a:r>
              <a:rPr lang="en-US" altLang="ko-KR" sz="1800" dirty="0">
                <a:cs typeface="Calibri" panose="020F0502020204030204" pitchFamily="34" charset="0"/>
              </a:rPr>
              <a:t>downloaded on GSICS-2020 web </a:t>
            </a:r>
            <a:r>
              <a:rPr lang="en-US" altLang="ko-KR" sz="1800" dirty="0" smtClean="0">
                <a:cs typeface="Calibri" panose="020F0502020204030204" pitchFamily="34" charset="0"/>
              </a:rPr>
              <a:t>site</a:t>
            </a:r>
            <a:r>
              <a:rPr lang="en-US" altLang="ko-KR" sz="1800" dirty="0">
                <a:cs typeface="Calibri" panose="020F0502020204030204" pitchFamily="34" charset="0"/>
              </a:rPr>
              <a:t/>
            </a:r>
            <a:br>
              <a:rPr lang="en-US" altLang="ko-KR" sz="1800" dirty="0">
                <a:cs typeface="Calibri" panose="020F0502020204030204" pitchFamily="34" charset="0"/>
              </a:rPr>
            </a:br>
            <a:r>
              <a:rPr lang="en-US" altLang="ko-KR" sz="1800" dirty="0">
                <a:solidFill>
                  <a:srgbClr val="C00000"/>
                </a:solidFill>
                <a:cs typeface="Calibri" panose="020F0502020204030204" pitchFamily="34" charset="0"/>
              </a:rPr>
              <a:t>nmsc.kma.go.kr/gsics2020.html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</a:t>
            </a:r>
            <a:r>
              <a:rPr lang="en-US" altLang="ko-KR" sz="1800" spc="0" dirty="0">
                <a:latin typeface="Calibri" panose="020F0502020204030204" pitchFamily="34" charset="0"/>
                <a:cs typeface="Calibri" panose="020F0502020204030204" pitchFamily="34" charset="0"/>
              </a:rPr>
              <a:t>fill out </a:t>
            </a:r>
            <a:r>
              <a:rPr lang="en-US" altLang="ko-KR" sz="1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ko-KR" sz="1800" spc="0" dirty="0">
                <a:latin typeface="Calibri" panose="020F0502020204030204" pitchFamily="34" charset="0"/>
                <a:cs typeface="Calibri" panose="020F0502020204030204" pitchFamily="34" charset="0"/>
              </a:rPr>
              <a:t>send </a:t>
            </a:r>
            <a:r>
              <a:rPr lang="en-US" altLang="ko-KR" sz="1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reservation </a:t>
            </a:r>
            <a:r>
              <a:rPr lang="en-US" altLang="ko-KR" sz="1800" spc="0" dirty="0">
                <a:latin typeface="Calibri" panose="020F0502020204030204" pitchFamily="34" charset="0"/>
                <a:cs typeface="Calibri" panose="020F0502020204030204" pitchFamily="34" charset="0"/>
              </a:rPr>
              <a:t>form to KMA/NMSC </a:t>
            </a:r>
            <a:r>
              <a:rPr lang="en-US" altLang="ko-KR" sz="1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ko-KR" sz="1800" spc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ko-KR" sz="1800" spc="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hyoung0203@korea.kr</a:t>
            </a:r>
            <a:r>
              <a:rPr lang="en-US" altLang="ko-KR" sz="1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800" spc="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altLang="ko-KR" sz="1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cc: </a:t>
            </a:r>
            <a:r>
              <a:rPr lang="en-US" altLang="ko-KR" sz="1800" spc="0" dirty="0">
                <a:latin typeface="Calibri" panose="020F0502020204030204" pitchFamily="34" charset="0"/>
                <a:cs typeface="Calibri" panose="020F0502020204030204" pitchFamily="34" charset="0"/>
              </a:rPr>
              <a:t>dkim@kma.go.kr</a:t>
            </a:r>
            <a:r>
              <a:rPr lang="en-US" altLang="ko-KR" sz="1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ko-KR" altLang="en-US" sz="18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4928</TotalTime>
  <Words>428</Words>
  <Application>Microsoft Office PowerPoint</Application>
  <PresentationFormat>화면 슬라이드 쇼(16:9)</PresentationFormat>
  <Paragraphs>96</Paragraphs>
  <Slides>12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宋体</vt:lpstr>
      <vt:lpstr>맑은 고딕</vt:lpstr>
      <vt:lpstr>Arial</vt:lpstr>
      <vt:lpstr>Calibri</vt:lpstr>
      <vt:lpstr>Wingdings</vt:lpstr>
      <vt:lpstr>Office 테마</vt:lpstr>
      <vt:lpstr>GSICS Annual Meeting 2020 - Second Announcement -</vt:lpstr>
      <vt:lpstr>GSICS Annual Meeting 2020</vt:lpstr>
      <vt:lpstr>GSICS Annual Meeting 2020</vt:lpstr>
      <vt:lpstr>Venue</vt:lpstr>
      <vt:lpstr>Venue</vt:lpstr>
      <vt:lpstr>Venue</vt:lpstr>
      <vt:lpstr>Venue</vt:lpstr>
      <vt:lpstr>VISA Application</vt:lpstr>
      <vt:lpstr>Accommodation</vt:lpstr>
      <vt:lpstr>Meeting Registration</vt:lpstr>
      <vt:lpstr>Meeting Registration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Dohy</cp:lastModifiedBy>
  <cp:revision>174</cp:revision>
  <dcterms:created xsi:type="dcterms:W3CDTF">2018-07-25T01:41:35Z</dcterms:created>
  <dcterms:modified xsi:type="dcterms:W3CDTF">2020-01-22T07:09:47Z</dcterms:modified>
</cp:coreProperties>
</file>