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5" r:id="rId2"/>
    <p:sldId id="42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F5B8-8E84-4237-AB14-580E42CCE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AABF7-89F5-46D2-99AB-B7E8B5767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E5A9A-B11A-4E4A-9027-94FE814F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B3066-FB7A-4643-892B-B890430F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FD712-96C0-491F-B56C-844ABBC16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1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B92F-766D-49DE-A744-51C0FD352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FF080-E596-41F8-A459-0981E9C89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23FC3-D748-4294-8043-F2695A8F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E68A3-53D4-45CA-9318-41F113B3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9AA1-8DFF-43AA-A197-3FC3465E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7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00881A-E2C8-4F3F-9217-3D753F48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BDECD-0DD3-44BB-BC73-4DECCE874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61790-F52F-4A05-995E-50165335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71857-A849-4DCD-834D-4E0AD642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6A495-A554-4F13-866F-295F9A4C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2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759" y="76200"/>
            <a:ext cx="10515600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121921" y="735870"/>
            <a:ext cx="113080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1145521" y="6652800"/>
            <a:ext cx="1046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11602721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7293" y="914400"/>
            <a:ext cx="11406194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1846" y="1"/>
            <a:ext cx="2110154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305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013C4-334A-4A0E-B128-A0D10E85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388E-9822-4752-BE48-AB836D63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377C1-87D4-4653-8AEF-089C9B492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3E51D-F6FA-4E2C-BE36-8B4EF5BD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00DEE-7AA6-41B4-8FE9-72078CBE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7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6217-2F28-4725-902B-FFB707C4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C5D21-B61F-4B81-90AA-6F426B3B7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5CFEA-F0E1-4016-B7D8-406EFE6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E8043-F0DF-4DFA-95EF-190B15ACA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38A6E-D528-413B-A915-D6A5185C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2D38-491E-44C9-84FB-6365297DC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37FD-8A6B-47FB-8BD7-352DAC991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BD405-B143-41C7-A1F5-91221EF35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1B1C2-11B8-489C-9EC9-18AA5D8D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AE260-7EA8-435D-93E3-04D5034B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3BFF2-69B8-41AB-94A2-9564A809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C0271-3949-4C03-990A-11023531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B072D-2752-41BB-B1E4-25F8E2135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2A02A-17D3-4036-A8AB-7A448C826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57323-FA6E-4F7F-AE8F-CD051EC4F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883A-F931-4147-A693-4720E5F11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F4FAAC-E766-4419-BF2E-03A1F862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39560-9C63-440D-B1DD-2D6E1287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CC93E-7235-4189-A18F-B5FF811B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8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CD24B-83A5-45A0-8E45-2DD1078C1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73BEA-A5B0-4E77-A375-ADEC6576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89CB9-7BA6-40A9-81B7-DA8DF54A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FB5F-1E00-496C-BE89-A42236C9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4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66297-A53B-48C6-892C-68784A7A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09D84-7DEA-44B9-90EE-CB34693B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2236-F4FE-4747-8281-EC875477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7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C7FC-A08E-4370-A5EC-67E39680D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E30E-9323-4587-B6D0-38DB8042C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0A44C-9FB4-48D8-BE5B-F8A2E4AB2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86629-F463-45BC-A0D4-39C647EE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B3762-CD30-49B9-947F-8FEBB22AD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C3919-E637-45A4-9FE3-E0FB0CCF9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2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36C7-19B9-4192-B9F7-FCF7B0682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89D6A-3A4F-40FC-AB40-ED4B34447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172AB-89A0-40DC-9E35-AA9EE2EC1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76025-A424-4702-BF2F-8A6E0EDD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35CB0-90BE-4F8F-8FC8-F79B6A71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CAFB9-15DE-49DB-92F7-8B954AD79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0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DD5D4-5630-4158-97E3-3EE9C66B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E2893-5CE8-4C9B-8561-78AE82A10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EA604-6DDA-453E-8A58-9920A5238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39CD-B2C6-4422-821C-16D86C13676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82E58-E22D-4DFB-B5DE-960E6DA70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5BE82-55E9-48CD-A6F4-CBF1FF472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1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+mn-lt"/>
              </a:rPr>
              <a:t>GRWG (VIS/NIR)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176" y="825582"/>
            <a:ext cx="9267533" cy="495219"/>
          </a:xfrm>
        </p:spPr>
        <p:txBody>
          <a:bodyPr/>
          <a:lstStyle/>
          <a:p>
            <a:pPr marL="0" indent="0">
              <a:buNone/>
            </a:pPr>
            <a:r>
              <a:rPr lang="en-GB" altLang="ko-KR" b="1" i="1" dirty="0">
                <a:solidFill>
                  <a:srgbClr val="C00000"/>
                </a:solidFill>
                <a:latin typeface="+mn-lt"/>
              </a:rPr>
              <a:t>WED (day-3) AM – </a:t>
            </a:r>
            <a:r>
              <a:rPr lang="en-GB" altLang="ko-KR" sz="2400" b="1" i="1" dirty="0">
                <a:solidFill>
                  <a:srgbClr val="3333FF"/>
                </a:solidFill>
                <a:latin typeface="+mn-lt"/>
              </a:rPr>
              <a:t>Tom Stone</a:t>
            </a:r>
            <a:endParaRPr lang="en-US" altLang="ko-KR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10881" y="1383643"/>
            <a:ext cx="9291765" cy="532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Update on 3</a:t>
            </a:r>
            <a:r>
              <a:rPr lang="en-US" altLang="ja-JP" sz="2400" baseline="30000" dirty="0">
                <a:solidFill>
                  <a:srgbClr val="FF0000"/>
                </a:solidFill>
              </a:rPr>
              <a:t>rd</a:t>
            </a:r>
            <a:r>
              <a:rPr lang="en-US" altLang="ja-JP" sz="2400" dirty="0">
                <a:solidFill>
                  <a:srgbClr val="FF0000"/>
                </a:solidFill>
              </a:rPr>
              <a:t> Lunar Calibration workshop</a:t>
            </a:r>
            <a:endParaRPr lang="en-US" altLang="ja-JP" dirty="0">
              <a:solidFill>
                <a:srgbClr val="FF0000"/>
              </a:solidFill>
            </a:endParaRP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/>
              <a:t>Outcomes of the planning </a:t>
            </a:r>
            <a:r>
              <a:rPr lang="en-US" altLang="ja-JP" sz="2000" dirty="0" err="1"/>
              <a:t>webmeeting</a:t>
            </a:r>
            <a:r>
              <a:rPr lang="en-US" altLang="ja-JP" sz="2000" dirty="0"/>
              <a:t> held 10 Dec 2019 (</a:t>
            </a:r>
            <a:r>
              <a:rPr lang="en-US" altLang="ja-JP" sz="2000" dirty="0" err="1"/>
              <a:t>Seb</a:t>
            </a:r>
            <a:r>
              <a:rPr lang="en-US" altLang="ja-JP" sz="2000" dirty="0"/>
              <a:t> Wagner, Tom Stone)</a:t>
            </a:r>
          </a:p>
          <a:p>
            <a:pPr marL="976313" lvl="1" indent="-342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sz="2000" dirty="0"/>
              <a:t>Lunar model inter-comparison activity, if there is interest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New Moon measurements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High-altitude aircraft observations (Kevin </a:t>
            </a:r>
            <a:r>
              <a:rPr lang="en-US" altLang="ja-JP" sz="2000" dirty="0" err="1">
                <a:solidFill>
                  <a:prstClr val="black"/>
                </a:solidFill>
              </a:rPr>
              <a:t>Turpie</a:t>
            </a:r>
            <a:r>
              <a:rPr lang="en-US" altLang="ja-JP" sz="2000" dirty="0">
                <a:solidFill>
                  <a:prstClr val="black"/>
                </a:solidFill>
              </a:rPr>
              <a:t>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CMA campaign (Scott Hu)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NIST Mauna Loa project (Steve Maxwell)</a:t>
            </a:r>
          </a:p>
          <a:p>
            <a:pPr marL="442913" lvl="0" indent="-266700">
              <a:lnSpc>
                <a:spcPct val="12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Space-based:  CLARREO Pathfinder? ARCSTONE? (C. </a:t>
            </a:r>
            <a:r>
              <a:rPr lang="en-US" altLang="ja-JP" sz="2000" dirty="0" err="1">
                <a:solidFill>
                  <a:prstClr val="black"/>
                </a:solidFill>
              </a:rPr>
              <a:t>Lukashin</a:t>
            </a:r>
            <a:r>
              <a:rPr lang="en-US" altLang="ja-JP" sz="2000" dirty="0">
                <a:solidFill>
                  <a:prstClr val="black"/>
                </a:solidFill>
              </a:rPr>
              <a:t>), TRUTHS? (Nigel Fox)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Lunar modeling efforts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/>
              <a:t>Lunar irradiance model </a:t>
            </a:r>
            <a:r>
              <a:rPr lang="en-US" altLang="ja-JP" sz="2000" dirty="0">
                <a:solidFill>
                  <a:prstClr val="black"/>
                </a:solidFill>
              </a:rPr>
              <a:t>using aerosol photometer data (ESA - Marc B. or Stefan A.)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Spacecraft and Earth-based Lunar Irradiance Model  - SLIM (Hugh Kieffer)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SELENE-SP model (JAXA/AIST - Toru </a:t>
            </a:r>
            <a:r>
              <a:rPr lang="en-US" altLang="ja-JP" sz="2000" dirty="0" err="1">
                <a:solidFill>
                  <a:prstClr val="black"/>
                </a:solidFill>
              </a:rPr>
              <a:t>Kouyama</a:t>
            </a:r>
            <a:r>
              <a:rPr lang="en-US" altLang="ja-JP" sz="2000" dirty="0">
                <a:solidFill>
                  <a:prstClr val="black"/>
                </a:solidFill>
              </a:rPr>
              <a:t>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SCIAMACHY-based model (EUMETSAT/Earth Space Solutions - </a:t>
            </a:r>
            <a:r>
              <a:rPr lang="en-US" altLang="ja-JP" sz="2000" dirty="0" err="1">
                <a:solidFill>
                  <a:prstClr val="black"/>
                </a:solidFill>
              </a:rPr>
              <a:t>Seb</a:t>
            </a:r>
            <a:r>
              <a:rPr lang="en-US" altLang="ja-JP" sz="2000" dirty="0">
                <a:solidFill>
                  <a:prstClr val="black"/>
                </a:solidFill>
              </a:rPr>
              <a:t> Wagner, Thijs K.)</a:t>
            </a:r>
          </a:p>
        </p:txBody>
      </p:sp>
    </p:spTree>
    <p:extLst>
      <p:ext uri="{BB962C8B-B14F-4D97-AF65-F5344CB8AC3E}">
        <p14:creationId xmlns:p14="http://schemas.microsoft.com/office/powerpoint/2010/main" val="173833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+mn-lt"/>
              </a:rPr>
              <a:t>GRWG (VIS/NIR)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176" y="825582"/>
            <a:ext cx="9267533" cy="495219"/>
          </a:xfrm>
        </p:spPr>
        <p:txBody>
          <a:bodyPr/>
          <a:lstStyle/>
          <a:p>
            <a:pPr marL="0" indent="0">
              <a:buNone/>
            </a:pPr>
            <a:r>
              <a:rPr lang="en-GB" altLang="ko-KR" b="1" i="1" dirty="0">
                <a:solidFill>
                  <a:srgbClr val="C00000"/>
                </a:solidFill>
                <a:latin typeface="+mn-lt"/>
              </a:rPr>
              <a:t>WED (day-3) AM – </a:t>
            </a:r>
            <a:r>
              <a:rPr lang="en-GB" altLang="ko-KR" sz="2400" b="1" i="1" dirty="0">
                <a:solidFill>
                  <a:srgbClr val="3333FF"/>
                </a:solidFill>
                <a:latin typeface="+mn-lt"/>
              </a:rPr>
              <a:t>Tom Stone</a:t>
            </a:r>
            <a:endParaRPr lang="en-US" altLang="ko-KR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10881" y="1383643"/>
            <a:ext cx="929176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Lunar calibration using the GIRO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GEO-KOMPSAT-2A AMI (KMA – </a:t>
            </a:r>
            <a:r>
              <a:rPr lang="en-US" altLang="ja-JP" sz="2000" dirty="0" err="1">
                <a:solidFill>
                  <a:prstClr val="black"/>
                </a:solidFill>
              </a:rPr>
              <a:t>Taehyeong</a:t>
            </a:r>
            <a:r>
              <a:rPr lang="en-US" altLang="ja-JP" sz="2000" dirty="0">
                <a:solidFill>
                  <a:prstClr val="black"/>
                </a:solidFill>
              </a:rPr>
              <a:t> Oh)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GOES ABI (NOAA)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 err="1">
                <a:solidFill>
                  <a:prstClr val="black"/>
                </a:solidFill>
              </a:rPr>
              <a:t>Himawari</a:t>
            </a:r>
            <a:r>
              <a:rPr lang="en-US" altLang="ja-JP" sz="2000" dirty="0">
                <a:solidFill>
                  <a:prstClr val="black"/>
                </a:solidFill>
              </a:rPr>
              <a:t> AHI (JMA)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GCOM-C SGLI (JAXA)</a:t>
            </a:r>
          </a:p>
          <a:p>
            <a:pPr marL="442913" lvl="0" indent="-266700">
              <a:lnSpc>
                <a:spcPct val="120000"/>
              </a:lnSpc>
              <a:spcAft>
                <a:spcPts val="1200"/>
              </a:spcAft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Sentinel-3 OLCI and SLSTR (EUMETSAT – </a:t>
            </a:r>
            <a:r>
              <a:rPr lang="en-US" altLang="ja-JP" sz="2000" dirty="0" err="1">
                <a:solidFill>
                  <a:prstClr val="black"/>
                </a:solidFill>
              </a:rPr>
              <a:t>Seb</a:t>
            </a:r>
            <a:r>
              <a:rPr lang="en-US" altLang="ja-JP" sz="2000" dirty="0">
                <a:solidFill>
                  <a:prstClr val="black"/>
                </a:solidFill>
              </a:rPr>
              <a:t> Wagner)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Other topics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Solar spectrum (Tom Stone, Dave </a:t>
            </a:r>
            <a:r>
              <a:rPr lang="en-US" altLang="ja-JP" sz="2000" dirty="0" err="1">
                <a:solidFill>
                  <a:prstClr val="black"/>
                </a:solidFill>
              </a:rPr>
              <a:t>Doelling</a:t>
            </a:r>
            <a:r>
              <a:rPr lang="en-US" altLang="ja-JP" sz="2000" dirty="0">
                <a:solidFill>
                  <a:prstClr val="black"/>
                </a:solidFill>
              </a:rPr>
              <a:t>, </a:t>
            </a:r>
            <a:r>
              <a:rPr lang="en-US" altLang="ja-JP" sz="2000" dirty="0" err="1">
                <a:solidFill>
                  <a:prstClr val="black"/>
                </a:solidFill>
              </a:rPr>
              <a:t>Odele</a:t>
            </a:r>
            <a:r>
              <a:rPr lang="en-US" altLang="ja-JP" sz="2000" dirty="0">
                <a:solidFill>
                  <a:prstClr val="black"/>
                </a:solidFill>
              </a:rPr>
              <a:t> Coddington?)</a:t>
            </a:r>
          </a:p>
          <a:p>
            <a:pPr marL="976313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prstClr val="black"/>
                </a:solidFill>
              </a:rPr>
              <a:t>LASP Sun-Climate Symposium, 27-31 January 2020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The Moon as a microwave source/reference (possibly in MW subgroup session?)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Lunar inter-calibration (depending on progress)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Lunar </a:t>
            </a:r>
            <a:r>
              <a:rPr lang="en-US" altLang="ja-JP" sz="2000" dirty="0"/>
              <a:t>MTF</a:t>
            </a:r>
            <a:r>
              <a:rPr lang="en-US" altLang="ja-JP" sz="2000" dirty="0">
                <a:solidFill>
                  <a:prstClr val="black"/>
                </a:solidFill>
              </a:rPr>
              <a:t> (Fangfang, others?)</a:t>
            </a:r>
          </a:p>
        </p:txBody>
      </p:sp>
    </p:spTree>
    <p:extLst>
      <p:ext uri="{BB962C8B-B14F-4D97-AF65-F5344CB8AC3E}">
        <p14:creationId xmlns:p14="http://schemas.microsoft.com/office/powerpoint/2010/main" val="279679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246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Theme</vt:lpstr>
      <vt:lpstr>GRWG (VIS/NIR)</vt:lpstr>
      <vt:lpstr>GRWG (VIS/NIR)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GRWG (VIS/NIR) - Lunar</dc:title>
  <dc:creator>Stone, Thomas C</dc:creator>
  <cp:lastModifiedBy>Stone, Thomas C</cp:lastModifiedBy>
  <cp:revision>17</cp:revision>
  <dcterms:created xsi:type="dcterms:W3CDTF">2019-11-24T22:50:17Z</dcterms:created>
  <dcterms:modified xsi:type="dcterms:W3CDTF">2020-01-22T03:11:43Z</dcterms:modified>
</cp:coreProperties>
</file>