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8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1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4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17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7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83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6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9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46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32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9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2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A0CC-3566-4C74-81AC-C84CC1E9EAC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2B91-CEE1-4C4C-B331-225979E618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3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6054" y="135986"/>
            <a:ext cx="8543925" cy="5510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+mn-lt"/>
              </a:rPr>
              <a:t>GDWG</a:t>
            </a:r>
            <a:endParaRPr lang="en-GB" sz="4000" b="1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2615" y="643405"/>
            <a:ext cx="8247364" cy="551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i="1" dirty="0" smtClean="0">
                <a:solidFill>
                  <a:srgbClr val="C00000"/>
                </a:solidFill>
              </a:rPr>
              <a:t>WED (day-3) ~ THU (day-4)</a:t>
            </a:r>
            <a:r>
              <a:rPr lang="en-GB" altLang="ko-KR" sz="2800" b="1" i="1" dirty="0" smtClean="0">
                <a:solidFill>
                  <a:srgbClr val="C00000"/>
                </a:solidFill>
              </a:rPr>
              <a:t> </a:t>
            </a:r>
            <a:r>
              <a:rPr lang="en-GB" altLang="ko-KR" b="1" i="1" dirty="0" smtClean="0">
                <a:solidFill>
                  <a:srgbClr val="C00000"/>
                </a:solidFill>
              </a:rPr>
              <a:t>– </a:t>
            </a:r>
            <a:r>
              <a:rPr lang="en-GB" altLang="zh-CN" sz="2600" b="1" i="1" dirty="0" smtClean="0">
                <a:solidFill>
                  <a:srgbClr val="3333FF"/>
                </a:solidFill>
              </a:rPr>
              <a:t>A.K. </a:t>
            </a:r>
            <a:r>
              <a:rPr lang="en-GB" altLang="zh-CN" sz="2600" b="1" i="1" dirty="0" err="1" smtClean="0">
                <a:solidFill>
                  <a:srgbClr val="3333FF"/>
                </a:solidFill>
              </a:rPr>
              <a:t>Mitra</a:t>
            </a:r>
            <a:r>
              <a:rPr lang="en-GB" altLang="zh-CN" sz="2600" b="1" i="1" dirty="0" smtClean="0">
                <a:solidFill>
                  <a:srgbClr val="3333FF"/>
                </a:solidFill>
              </a:rPr>
              <a:t> </a:t>
            </a:r>
            <a:endParaRPr lang="ko-KR" altLang="en-US" sz="2600" b="1" i="1" dirty="0" smtClean="0">
              <a:solidFill>
                <a:srgbClr val="3333FF"/>
              </a:solidFill>
            </a:endParaRPr>
          </a:p>
          <a:p>
            <a:endParaRPr lang="en-GB" sz="1100" dirty="0"/>
          </a:p>
        </p:txBody>
      </p:sp>
      <p:sp>
        <p:nvSpPr>
          <p:cNvPr id="7" name="正方形/長方形 6"/>
          <p:cNvSpPr/>
          <p:nvPr/>
        </p:nvSpPr>
        <p:spPr>
          <a:xfrm>
            <a:off x="125730" y="1196735"/>
            <a:ext cx="8835390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>
                <a:solidFill>
                  <a:srgbClr val="C00000"/>
                </a:solidFill>
              </a:rPr>
              <a:t>Baseline </a:t>
            </a:r>
            <a:r>
              <a:rPr lang="en-US" altLang="ja-JP" sz="1700" dirty="0">
                <a:solidFill>
                  <a:srgbClr val="C00000"/>
                </a:solidFill>
              </a:rPr>
              <a:t>Reviews </a:t>
            </a:r>
            <a:r>
              <a:rPr lang="en-US" altLang="ja-JP" sz="1700" dirty="0"/>
              <a:t>- actions, website, products metadata/structures: </a:t>
            </a:r>
            <a:r>
              <a:rPr lang="en-US" altLang="ja-JP" sz="1700" dirty="0" smtClean="0">
                <a:solidFill>
                  <a:srgbClr val="0000FF"/>
                </a:solidFill>
              </a:rPr>
              <a:t>KMA</a:t>
            </a:r>
            <a:endParaRPr lang="en-US" altLang="ja-JP" sz="1700" dirty="0">
              <a:solidFill>
                <a:srgbClr val="0000FF"/>
              </a:solidFill>
            </a:endParaRP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>
                <a:solidFill>
                  <a:srgbClr val="C00000"/>
                </a:solidFill>
              </a:rPr>
              <a:t>GSICS Collaboration Servers </a:t>
            </a:r>
            <a:r>
              <a:rPr lang="en-US" altLang="ja-JP" sz="1700" dirty="0" smtClean="0"/>
              <a:t>(configuration/data access/monitoring) : </a:t>
            </a:r>
            <a:r>
              <a:rPr lang="en-US" altLang="ja-JP" sz="1700" dirty="0" smtClean="0">
                <a:solidFill>
                  <a:srgbClr val="0000FF"/>
                </a:solidFill>
              </a:rPr>
              <a:t>CMA/EUM/ISRO/NOAA</a:t>
            </a:r>
            <a:r>
              <a:rPr lang="en-US" altLang="ja-JP" sz="1700" dirty="0" smtClean="0"/>
              <a:t> 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/>
              <a:t>New GSICS Conventions (</a:t>
            </a:r>
            <a:r>
              <a:rPr lang="en-US" altLang="ja-JP" sz="1700" dirty="0" smtClean="0">
                <a:solidFill>
                  <a:srgbClr val="C00000"/>
                </a:solidFill>
              </a:rPr>
              <a:t>metadata/file </a:t>
            </a:r>
            <a:r>
              <a:rPr lang="en-US" altLang="ja-JP" sz="1700" dirty="0">
                <a:solidFill>
                  <a:srgbClr val="C00000"/>
                </a:solidFill>
              </a:rPr>
              <a:t>naming</a:t>
            </a:r>
            <a:r>
              <a:rPr lang="en-US" altLang="ja-JP" sz="1700" dirty="0"/>
              <a:t>) for GSICS deliverables: </a:t>
            </a:r>
            <a:r>
              <a:rPr lang="en-US" altLang="ja-JP" sz="1700" dirty="0">
                <a:solidFill>
                  <a:srgbClr val="0000FF"/>
                </a:solidFill>
              </a:rPr>
              <a:t>GDWG Chair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>
                <a:solidFill>
                  <a:srgbClr val="C00000"/>
                </a:solidFill>
              </a:rPr>
              <a:t>Visualization</a:t>
            </a:r>
            <a:r>
              <a:rPr lang="en-US" altLang="ja-JP" sz="1700" dirty="0" smtClean="0"/>
              <a:t> of GSICS Products - GSICS Plotting Tool : </a:t>
            </a:r>
            <a:r>
              <a:rPr lang="en-US" altLang="ja-JP" sz="1700" dirty="0" smtClean="0">
                <a:solidFill>
                  <a:srgbClr val="0000FF"/>
                </a:solidFill>
              </a:rPr>
              <a:t>EUM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/>
              <a:t>Use </a:t>
            </a:r>
            <a:r>
              <a:rPr lang="en-US" altLang="ja-JP" sz="1700" dirty="0"/>
              <a:t>of </a:t>
            </a:r>
            <a:r>
              <a:rPr lang="en-US" altLang="ja-JP" sz="1700" dirty="0">
                <a:solidFill>
                  <a:srgbClr val="C00000"/>
                </a:solidFill>
              </a:rPr>
              <a:t>GitHub </a:t>
            </a:r>
            <a:r>
              <a:rPr lang="en-US" altLang="ja-JP" sz="1700" dirty="0"/>
              <a:t>for GSICS developments: </a:t>
            </a:r>
            <a:r>
              <a:rPr lang="en-US" altLang="ja-JP" sz="1700" dirty="0" smtClean="0">
                <a:solidFill>
                  <a:srgbClr val="0000FF"/>
                </a:solidFill>
              </a:rPr>
              <a:t>KMA</a:t>
            </a:r>
            <a:endParaRPr lang="en-US" altLang="ja-JP" sz="1700" dirty="0">
              <a:solidFill>
                <a:srgbClr val="0000FF"/>
              </a:solidFill>
            </a:endParaRP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>
                <a:solidFill>
                  <a:srgbClr val="C00000"/>
                </a:solidFill>
              </a:rPr>
              <a:t>Event logging </a:t>
            </a:r>
            <a:r>
              <a:rPr lang="en-US" altLang="ja-JP" sz="1700" dirty="0"/>
              <a:t>including Instrument Calibration Landing Pages: </a:t>
            </a:r>
            <a:r>
              <a:rPr lang="en-US" altLang="ja-JP" sz="1700" dirty="0" smtClean="0">
                <a:solidFill>
                  <a:srgbClr val="0000FF"/>
                </a:solidFill>
              </a:rPr>
              <a:t>GDWG Chair/EUM</a:t>
            </a:r>
            <a:endParaRPr lang="en-US" altLang="ja-JP" sz="17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700" dirty="0"/>
              <a:t>The ESA Instrument Calibration Landing Page: </a:t>
            </a:r>
            <a:r>
              <a:rPr lang="en-US" altLang="ja-JP" sz="1700" dirty="0">
                <a:solidFill>
                  <a:srgbClr val="0000FF"/>
                </a:solidFill>
              </a:rPr>
              <a:t>ESA</a:t>
            </a:r>
            <a:endParaRPr lang="en-US" altLang="ja-JP" sz="1700" dirty="0" smtClean="0">
              <a:solidFill>
                <a:srgbClr val="0000FF"/>
              </a:solidFill>
            </a:endParaRP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>
                <a:solidFill>
                  <a:srgbClr val="C00000"/>
                </a:solidFill>
              </a:rPr>
              <a:t>WMO </a:t>
            </a:r>
            <a:r>
              <a:rPr lang="en-US" altLang="ja-JP" sz="1700" dirty="0">
                <a:solidFill>
                  <a:srgbClr val="C00000"/>
                </a:solidFill>
              </a:rPr>
              <a:t>GSICS Portal</a:t>
            </a:r>
            <a:r>
              <a:rPr lang="en-US" altLang="ja-JP" sz="1700" dirty="0"/>
              <a:t>: </a:t>
            </a:r>
            <a:r>
              <a:rPr lang="en-US" altLang="ja-JP" sz="1700" dirty="0" smtClean="0">
                <a:solidFill>
                  <a:srgbClr val="0000FF"/>
                </a:solidFill>
              </a:rPr>
              <a:t>WMO/GDWG </a:t>
            </a:r>
            <a:r>
              <a:rPr lang="en-US" altLang="ja-JP" sz="1700" dirty="0">
                <a:solidFill>
                  <a:srgbClr val="0000FF"/>
                </a:solidFill>
              </a:rPr>
              <a:t>Chair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/>
              <a:t>New </a:t>
            </a:r>
            <a:r>
              <a:rPr lang="en-US" altLang="ja-JP" sz="1700" dirty="0">
                <a:solidFill>
                  <a:srgbClr val="C00000"/>
                </a:solidFill>
              </a:rPr>
              <a:t>Wiki </a:t>
            </a:r>
            <a:r>
              <a:rPr lang="en-US" altLang="ja-JP" sz="1700" dirty="0"/>
              <a:t>server: </a:t>
            </a:r>
            <a:r>
              <a:rPr lang="en-US" altLang="ja-JP" sz="1700" dirty="0" smtClean="0">
                <a:solidFill>
                  <a:srgbClr val="0000FF"/>
                </a:solidFill>
              </a:rPr>
              <a:t>NOAA/GCC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/>
              <a:t>New GSICS </a:t>
            </a:r>
            <a:r>
              <a:rPr lang="en-US" altLang="ja-JP" sz="1700" dirty="0">
                <a:solidFill>
                  <a:srgbClr val="C00000"/>
                </a:solidFill>
              </a:rPr>
              <a:t>Product Catalog </a:t>
            </a:r>
            <a:r>
              <a:rPr lang="en-US" altLang="ja-JP" sz="1700" dirty="0"/>
              <a:t>Prototype (</a:t>
            </a:r>
            <a:r>
              <a:rPr lang="en-US" altLang="ja-JP" sz="1700" dirty="0" smtClean="0"/>
              <a:t>download/plotting scripts</a:t>
            </a:r>
            <a:r>
              <a:rPr lang="en-US" altLang="ja-JP" sz="1700" dirty="0"/>
              <a:t>): </a:t>
            </a:r>
            <a:r>
              <a:rPr lang="en-US" altLang="ja-JP" sz="1700" dirty="0">
                <a:solidFill>
                  <a:srgbClr val="0000FF"/>
                </a:solidFill>
              </a:rPr>
              <a:t>NOAA/GCC</a:t>
            </a:r>
            <a:endParaRPr lang="en-US" altLang="ja-JP" sz="1700" dirty="0" smtClean="0">
              <a:solidFill>
                <a:srgbClr val="0000FF"/>
              </a:solidFill>
            </a:endParaRP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/>
              <a:t>New </a:t>
            </a:r>
            <a:r>
              <a:rPr lang="en-US" altLang="ja-JP" sz="1700" dirty="0">
                <a:solidFill>
                  <a:srgbClr val="C00000"/>
                </a:solidFill>
              </a:rPr>
              <a:t>EVDC</a:t>
            </a:r>
            <a:r>
              <a:rPr lang="en-US" altLang="ja-JP" sz="1700" dirty="0"/>
              <a:t> - the ESA Atmospheric Validation Data Centre: </a:t>
            </a:r>
            <a:r>
              <a:rPr lang="en-US" altLang="ja-JP" sz="1700" dirty="0">
                <a:solidFill>
                  <a:srgbClr val="0000FF"/>
                </a:solidFill>
              </a:rPr>
              <a:t>ESA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/>
              <a:t>New </a:t>
            </a:r>
            <a:r>
              <a:rPr lang="en-US" altLang="ja-JP" sz="1700" dirty="0">
                <a:solidFill>
                  <a:srgbClr val="C00000"/>
                </a:solidFill>
              </a:rPr>
              <a:t>CEOS Cal/Val Portal: </a:t>
            </a:r>
            <a:r>
              <a:rPr lang="en-US" altLang="ja-JP" sz="1700" dirty="0" smtClean="0">
                <a:solidFill>
                  <a:srgbClr val="0000FF"/>
                </a:solidFill>
              </a:rPr>
              <a:t>ESA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/>
              <a:t>Introduction </a:t>
            </a:r>
            <a:r>
              <a:rPr lang="en-US" altLang="ja-JP" sz="1700" dirty="0"/>
              <a:t>to </a:t>
            </a:r>
            <a:r>
              <a:rPr lang="en-US" altLang="ja-JP" sz="1700" dirty="0" smtClean="0">
                <a:solidFill>
                  <a:srgbClr val="C00000"/>
                </a:solidFill>
              </a:rPr>
              <a:t>DM </a:t>
            </a:r>
            <a:r>
              <a:rPr lang="en-US" altLang="ja-JP" sz="1700" dirty="0">
                <a:solidFill>
                  <a:srgbClr val="C00000"/>
                </a:solidFill>
              </a:rPr>
              <a:t>activities at GSICS </a:t>
            </a:r>
            <a:r>
              <a:rPr lang="en-US" altLang="ja-JP" sz="1700" dirty="0" smtClean="0">
                <a:solidFill>
                  <a:srgbClr val="C00000"/>
                </a:solidFill>
              </a:rPr>
              <a:t>agencies</a:t>
            </a:r>
            <a:r>
              <a:rPr lang="en-US" altLang="ja-JP" sz="1700" dirty="0" smtClean="0"/>
              <a:t>: </a:t>
            </a:r>
            <a:r>
              <a:rPr lang="en-US" altLang="ja-JP" sz="1700" dirty="0" smtClean="0">
                <a:solidFill>
                  <a:srgbClr val="0000FF"/>
                </a:solidFill>
              </a:rPr>
              <a:t>KMA </a:t>
            </a:r>
            <a:r>
              <a:rPr lang="en-US" altLang="ja-JP" sz="1700" dirty="0">
                <a:solidFill>
                  <a:srgbClr val="0000FF"/>
                </a:solidFill>
              </a:rPr>
              <a:t>+ ESA/ROSHYDROMET/other agencies</a:t>
            </a: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/>
              <a:t>The </a:t>
            </a:r>
            <a:r>
              <a:rPr lang="en-US" altLang="ja-JP" sz="1700" dirty="0"/>
              <a:t>role of ESA </a:t>
            </a:r>
            <a:r>
              <a:rPr lang="en-US" altLang="ja-JP" sz="1700" dirty="0" smtClean="0"/>
              <a:t>in </a:t>
            </a:r>
            <a:r>
              <a:rPr lang="en-US" altLang="ja-JP" sz="1700" dirty="0"/>
              <a:t>the context of the </a:t>
            </a:r>
            <a:r>
              <a:rPr lang="en-US" altLang="ja-JP" sz="1700" dirty="0" smtClean="0"/>
              <a:t>CEOS </a:t>
            </a:r>
            <a:r>
              <a:rPr lang="en-US" altLang="ja-JP" sz="1700" dirty="0" smtClean="0">
                <a:solidFill>
                  <a:srgbClr val="C00000"/>
                </a:solidFill>
              </a:rPr>
              <a:t>WGCV/WGISS </a:t>
            </a:r>
            <a:r>
              <a:rPr lang="en-US" altLang="ja-JP" sz="1700" dirty="0">
                <a:solidFill>
                  <a:srgbClr val="C00000"/>
                </a:solidFill>
              </a:rPr>
              <a:t>collaboration </a:t>
            </a:r>
            <a:r>
              <a:rPr lang="en-US" altLang="ja-JP" sz="1700" dirty="0"/>
              <a:t>- Quality Information in </a:t>
            </a:r>
            <a:r>
              <a:rPr lang="en-US" altLang="ja-JP" sz="1700" dirty="0" smtClean="0"/>
              <a:t>Maturity </a:t>
            </a:r>
            <a:r>
              <a:rPr lang="en-US" altLang="ja-JP" sz="1700" dirty="0"/>
              <a:t>Matrix: </a:t>
            </a:r>
            <a:r>
              <a:rPr lang="en-US" altLang="ja-JP" sz="1700" dirty="0" smtClean="0">
                <a:solidFill>
                  <a:srgbClr val="0000FF"/>
                </a:solidFill>
              </a:rPr>
              <a:t>ESA</a:t>
            </a:r>
            <a:endParaRPr lang="en-US" altLang="ja-JP" sz="1700" dirty="0">
              <a:solidFill>
                <a:srgbClr val="0000FF"/>
              </a:solidFill>
            </a:endParaRPr>
          </a:p>
          <a:p>
            <a:pPr marL="271463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700" dirty="0" smtClean="0"/>
              <a:t>Updates </a:t>
            </a:r>
            <a:r>
              <a:rPr lang="en-US" altLang="ja-JP" sz="1700" dirty="0"/>
              <a:t>on </a:t>
            </a:r>
            <a:r>
              <a:rPr lang="en-US" altLang="ja-JP" sz="1700" dirty="0">
                <a:solidFill>
                  <a:srgbClr val="C00000"/>
                </a:solidFill>
              </a:rPr>
              <a:t>Action Tracker </a:t>
            </a:r>
            <a:r>
              <a:rPr lang="en-US" altLang="ja-JP" sz="1700" dirty="0"/>
              <a:t>(algorithm and Visualization standpoint): </a:t>
            </a:r>
            <a:r>
              <a:rPr lang="en-US" altLang="ja-JP" sz="1700" dirty="0" smtClean="0">
                <a:solidFill>
                  <a:srgbClr val="0000FF"/>
                </a:solidFill>
              </a:rPr>
              <a:t>NOAA/GCC</a:t>
            </a:r>
            <a:endParaRPr lang="en-US" altLang="ja-JP" sz="17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2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164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等线</vt:lpstr>
      <vt:lpstr>맑은 고딕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気象庁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JMA</dc:creator>
  <cp:lastModifiedBy>JMA</cp:lastModifiedBy>
  <cp:revision>6</cp:revision>
  <dcterms:created xsi:type="dcterms:W3CDTF">2020-01-20T04:37:16Z</dcterms:created>
  <dcterms:modified xsi:type="dcterms:W3CDTF">2020-01-20T05:16:52Z</dcterms:modified>
</cp:coreProperties>
</file>