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36"/>
  </p:notesMasterIdLst>
  <p:handoutMasterIdLst>
    <p:handoutMasterId r:id="rId37"/>
  </p:handoutMasterIdLst>
  <p:sldIdLst>
    <p:sldId id="714" r:id="rId4"/>
    <p:sldId id="715" r:id="rId5"/>
    <p:sldId id="752" r:id="rId6"/>
    <p:sldId id="802" r:id="rId7"/>
    <p:sldId id="837" r:id="rId8"/>
    <p:sldId id="838" r:id="rId9"/>
    <p:sldId id="839" r:id="rId10"/>
    <p:sldId id="840" r:id="rId11"/>
    <p:sldId id="841" r:id="rId12"/>
    <p:sldId id="842" r:id="rId13"/>
    <p:sldId id="843" r:id="rId14"/>
    <p:sldId id="844" r:id="rId15"/>
    <p:sldId id="845" r:id="rId16"/>
    <p:sldId id="820" r:id="rId17"/>
    <p:sldId id="770" r:id="rId18"/>
    <p:sldId id="732" r:id="rId19"/>
    <p:sldId id="829" r:id="rId20"/>
    <p:sldId id="821" r:id="rId21"/>
    <p:sldId id="836" r:id="rId22"/>
    <p:sldId id="778" r:id="rId23"/>
    <p:sldId id="834" r:id="rId24"/>
    <p:sldId id="835" r:id="rId25"/>
    <p:sldId id="792" r:id="rId26"/>
    <p:sldId id="846" r:id="rId27"/>
    <p:sldId id="847" r:id="rId28"/>
    <p:sldId id="848" r:id="rId29"/>
    <p:sldId id="849" r:id="rId30"/>
    <p:sldId id="788" r:id="rId31"/>
    <p:sldId id="803" r:id="rId32"/>
    <p:sldId id="804" r:id="rId33"/>
    <p:sldId id="806" r:id="rId34"/>
    <p:sldId id="807" r:id="rId3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4F81BD"/>
    <a:srgbClr val="D9D9D9"/>
    <a:srgbClr val="0070C0"/>
    <a:srgbClr val="FDEADA"/>
    <a:srgbClr val="339933"/>
    <a:srgbClr val="333333"/>
    <a:srgbClr val="008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7433" autoAdjust="0"/>
  </p:normalViewPr>
  <p:slideViewPr>
    <p:cSldViewPr snapToGrid="0">
      <p:cViewPr varScale="1">
        <p:scale>
          <a:sx n="78" d="100"/>
          <a:sy n="78" d="100"/>
        </p:scale>
        <p:origin x="468" y="102"/>
      </p:cViewPr>
      <p:guideLst>
        <p:guide orient="horz" pos="2137"/>
        <p:guide pos="2880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1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1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C7522-87BD-4DAC-97DA-A393404D2F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66FA4-673E-4CDC-B085-D69FA40E39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 May 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92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15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14 May 2019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0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7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C7522-87BD-4DAC-97DA-A393404D2F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66FA4-673E-4CDC-B085-D69FA40E39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 May 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BC7522-87BD-4DAC-97DA-A393404D2F5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marL="0" marR="0" lvl="0" indent="0" algn="r" defTabSz="9223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66FA4-673E-4CDC-B085-D69FA40E39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23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 May 2019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2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28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14 May 2019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6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49279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875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370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274646"/>
            <a:ext cx="5449330" cy="7509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6" y="1180072"/>
            <a:ext cx="856323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8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altLang="ja-JP" sz="1000" b="1" baseline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3" name="Picture 2" descr="C:\Users\miu\Dropbox\gsics_WG_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439094" y="6418141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altLang="ja-JP" sz="1000" b="1" dirty="0" smtClean="0"/>
              <a:t>GSICS-EP-20, 16-17</a:t>
            </a:r>
            <a:r>
              <a:rPr lang="it-IT" altLang="ja-JP" sz="1000" b="1" baseline="0" dirty="0" smtClean="0"/>
              <a:t> May 2019</a:t>
            </a:r>
            <a:r>
              <a:rPr lang="it-IT" altLang="ja-JP" sz="1000" b="1" baseline="0" dirty="0"/>
              <a:t>, </a:t>
            </a:r>
            <a:r>
              <a:rPr lang="it-IT" altLang="ja-JP" sz="1000" b="1" baseline="0" dirty="0" smtClean="0"/>
              <a:t>Sochi, Russian Federation</a:t>
            </a:r>
            <a:endParaRPr lang="en-US" altLang="ja-JP" sz="10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mscweb/en/operation/calibration_portal.html#himawari9" TargetMode="External"/><Relationship Id="rId2" Type="http://schemas.openxmlformats.org/officeDocument/2006/relationships/hyperlink" Target="http://www.data.jma.go.jp/mscweb/en/operation/calibration_portal.html#himawari8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data.jma.go.jp/mscweb/data/monitoring/gsics/vis/techinfo_visvical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gsics.atmos.umd.edu/pub/Development/AtbdCentral/GSICS_ATBD_RayMatch_NASA_2011_09.pdf" TargetMode="External"/><Relationship Id="rId5" Type="http://schemas.openxmlformats.org/officeDocument/2006/relationships/hyperlink" Target="https://cloudsgate2.larc.nasa.gov/cgi-bin/site/showdoc?mnemonic=SBAF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mscweb/data/monitoring/gsics/ir/ATBD_for_JMA_Demonstration_GSICS_Inter-Calibration_of_MTSAT_Himawari-AIRSIASI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jma.go.jp/mscweb/data/monitoring/gsics/ir/ATBD_for_JMA_Demonstration_GSICS_Inter-Calibration_of_MTSAT_Himawari-AIRSIASI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.jma.go.jp/mscweb/en/operation/calibration_portal.html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metsat.int/website/home/Data/Products/Calibration/Instrumentstatusandcalibration/index.html#met11seviri" TargetMode="External"/><Relationship Id="rId3" Type="http://schemas.openxmlformats.org/officeDocument/2006/relationships/hyperlink" Target="https://www.eumetsat.int/website/home/Data/Products/Calibration/Instrumentstatusandcalibration/index.html#met8gerb" TargetMode="External"/><Relationship Id="rId7" Type="http://schemas.openxmlformats.org/officeDocument/2006/relationships/hyperlink" Target="https://www.eumetsat.int/website/home/Data/Products/Calibration/Instrumentstatusandcalibration/index.html#met10gerb" TargetMode="External"/><Relationship Id="rId2" Type="http://schemas.openxmlformats.org/officeDocument/2006/relationships/hyperlink" Target="https://www.eumetsat.int/website/home/Data/Products/Calibration/Instrumentstatusandcalibration/index.html#met8seviri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umetsat.int/website/home/Data/Products/Calibration/Instrumentstatusandcalibration/index.html#met10seviri" TargetMode="External"/><Relationship Id="rId5" Type="http://schemas.openxmlformats.org/officeDocument/2006/relationships/hyperlink" Target="https://www.eumetsat.int/website/home/Data/Products/Calibration/Instrumentstatusandcalibration/index.html#met9gerb" TargetMode="External"/><Relationship Id="rId10" Type="http://schemas.openxmlformats.org/officeDocument/2006/relationships/hyperlink" Target="https://www.eumetsat.int/website/home/TechnicalBulletins/Meteosat/index.html" TargetMode="External"/><Relationship Id="rId4" Type="http://schemas.openxmlformats.org/officeDocument/2006/relationships/hyperlink" Target="https://www.eumetsat.int/website/home/Data/Products/Calibration/Instrumentstatusandcalibration/index.html#met9seviri" TargetMode="External"/><Relationship Id="rId9" Type="http://schemas.openxmlformats.org/officeDocument/2006/relationships/hyperlink" Target="https://www.eumetsat.int/website/home/Data/Products/Calibration/Instrumentstatusandcalibration/index.html#met11gerb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37968" y="1764270"/>
            <a:ext cx="7228706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IE" sz="2800" b="1" dirty="0">
                <a:solidFill>
                  <a:srgbClr val="FF0000"/>
                </a:solidFill>
              </a:rPr>
              <a:t/>
            </a:r>
            <a:br>
              <a:rPr lang="en-IE" sz="2800" b="1" dirty="0">
                <a:solidFill>
                  <a:srgbClr val="FF0000"/>
                </a:solidFill>
              </a:rPr>
            </a:br>
            <a:r>
              <a:rPr lang="en-US" altLang="ja-JP" sz="2800" b="1" dirty="0"/>
              <a:t>Annual GSICS Calibration Report  </a:t>
            </a:r>
            <a:r>
              <a:rPr lang="en-US" altLang="ja-JP" sz="2800" b="1" dirty="0" smtClean="0"/>
              <a:t/>
            </a:r>
            <a:br>
              <a:rPr lang="en-US" altLang="ja-JP" sz="2800" b="1" dirty="0" smtClean="0"/>
            </a:br>
            <a:r>
              <a:rPr lang="en-US" altLang="ja-JP" sz="2800" b="1" dirty="0" smtClean="0"/>
              <a:t>on </a:t>
            </a:r>
            <a:r>
              <a:rPr lang="en-US" altLang="ja-JP" sz="2800" b="1" dirty="0"/>
              <a:t>the State of the Observing System</a:t>
            </a:r>
            <a:br>
              <a:rPr lang="en-US" altLang="ja-JP" sz="2800" b="1" dirty="0"/>
            </a:br>
            <a:r>
              <a:rPr lang="en-US" altLang="ja-JP" sz="2800" b="1" dirty="0"/>
              <a:t>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0705" y="4259966"/>
            <a:ext cx="6541635" cy="156508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200" u="sng" dirty="0">
                <a:latin typeface="+mj-lt"/>
                <a:ea typeface="+mj-ea"/>
                <a:cs typeface="+mj-cs"/>
              </a:rPr>
              <a:t>Masaya Takahashi </a:t>
            </a:r>
            <a:r>
              <a:rPr lang="en-US" altLang="zh-CN" sz="2200" dirty="0">
                <a:latin typeface="+mj-lt"/>
                <a:ea typeface="+mj-ea"/>
                <a:cs typeface="+mj-cs"/>
              </a:rPr>
              <a:t>(JMA), </a:t>
            </a:r>
            <a:r>
              <a:rPr lang="en-US" altLang="zh-CN" sz="2200" dirty="0" err="1">
                <a:latin typeface="+mj-lt"/>
                <a:ea typeface="+mj-ea"/>
                <a:cs typeface="+mj-cs"/>
              </a:rPr>
              <a:t>Xiuqing</a:t>
            </a:r>
            <a:r>
              <a:rPr lang="en-US" altLang="zh-CN" sz="2200" dirty="0">
                <a:latin typeface="+mj-lt"/>
                <a:ea typeface="+mj-ea"/>
                <a:cs typeface="+mj-cs"/>
              </a:rPr>
              <a:t> Hu (CMA) and </a:t>
            </a:r>
            <a:r>
              <a:rPr lang="en-US" altLang="zh-CN" sz="2200" dirty="0" err="1">
                <a:latin typeface="+mj-lt"/>
                <a:ea typeface="+mj-ea"/>
                <a:cs typeface="+mj-cs"/>
              </a:rPr>
              <a:t>Dohyeong</a:t>
            </a:r>
            <a:r>
              <a:rPr lang="en-US" altLang="zh-CN" sz="2200" dirty="0">
                <a:latin typeface="+mj-lt"/>
                <a:ea typeface="+mj-ea"/>
                <a:cs typeface="+mj-cs"/>
              </a:rPr>
              <a:t> Kim (KMA) with great supports of GRWG members of GEO operating agencies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2"/>
          <a:stretch/>
        </p:blipFill>
        <p:spPr>
          <a:xfrm>
            <a:off x="0" y="4039359"/>
            <a:ext cx="9144000" cy="2818641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+0.57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+0.35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+0.37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-0.18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-0.21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Meteosat-8/SEVIRI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Meteosat-8/SEVIRI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Meteosat-8/SEVIRI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Meteosat-8/SEVIRI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5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0"/>
          <a:stretch/>
        </p:blipFill>
        <p:spPr>
          <a:xfrm>
            <a:off x="-1" y="4039359"/>
            <a:ext cx="9144000" cy="2818640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-1.55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0.30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-0.42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-0.63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-0.09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-0.40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-0.35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Meteosat-9/SEVIRI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Meteosat-9/SEVIRI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Meteosat-9 operated in Rapid Scan Service during most of this period, which increases the bias uncertainties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Meteosat-9/SEVIRI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Meteosat-9/SEVIRI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3221026" y="5109699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2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3"/>
          <a:stretch/>
        </p:blipFill>
        <p:spPr>
          <a:xfrm>
            <a:off x="0" y="3993221"/>
            <a:ext cx="9144000" cy="2864778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-0.30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-1.94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0.41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+0.22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Meteosat-10/SEVIRI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Meteosat-10/SEVIRI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Meteosat-10/SEVIRI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Meteosat-10/SEVIRI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9"/>
          <a:stretch/>
        </p:blipFill>
        <p:spPr>
          <a:xfrm>
            <a:off x="0" y="4039359"/>
            <a:ext cx="9144000" cy="2818641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+0.04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-0.58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Meteosat-10/SEVIRI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Meteosat-11/SEVIRI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Meteosat-11/SEVIRI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Meteosat-11/SEVIRI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9" t="77778" r="6118" b="1151"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93223"/>
            <a:ext cx="9144000" cy="2864777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061" y="1169328"/>
          <a:ext cx="7532016" cy="17028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IR3.9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IR6.2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IR7.3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IR8.7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IR9.7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IR13.4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255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+0.09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3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+0.04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-0.58</a:t>
                      </a:r>
                    </a:p>
                  </a:txBody>
                  <a:tcPr marL="42203" marR="4220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831503"/>
            <a:ext cx="884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Meteosat-10/SEVIRI IR Calibration Performance in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55575" y="2902185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Meteosat-11/SEVIRI Operational GSICS Re-Analysis Correction vs. Metop-A/IASI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Decontaminations introduce calibration jumps – most obvious in the IR13.4 channel due to ice contamination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Meteosat-11/SEVIRI IR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5496" y="3700835"/>
            <a:ext cx="886850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Meteosat-11/SEVIRI Tb biases w.r.t. </a:t>
            </a:r>
            <a:r>
              <a:rPr kumimoji="0" lang="en-US" altLang="ja-JP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at standard radiance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AutoShape 2" descr="data:image/png;base64,iVBORw0KGgoAAAANSUhEUgAAA1QAAAMDCAYAAACl6lQSAAAgAElEQVR4Xux9B5xc1XX+N21nZ3tf9S7UQBIIJKEumgB3wJYTUIyd2E6MQ0yCg/+2wY5xiUuCg40bbjHGdlywsQ02TagiCVEk1PuuurS9z079/74z747ezs7szOzO1ncvv/0t2nnvzbvnnnvv+e455zu2cDgcxghuDz74IB5++OGEPXz55ZexevXqESyB1LpmNTlYrb+JtEDLAdAyiGiH1eVg9f6b1wgtCz0n9JrQdde0+pywev9TWR9tGlBpQGXFhVMvDtpgUAuk1gWtC1ZcA3s6atNzQs8JPSc0oEoFRKR2ZD+yrkq0PmpApT1Uljyd1gaDNhg0oNIGgzYY4hs6en3U66MGVHp91OtjeuujBlQaUGlANbIOT9LqjTacdKibBpbaeI5dNPS6oHVCAyoNqDSg0oCqiwR0DlVq9rXVNlCr9TeRFmg5aEClAZU2njWgSs9wSm1XHf5X6f3h0hhaXRZW738q4FJ7qLSHSnuohv++1+se6EVSAyoNqDSg0oBKA6p4EtD7gwZUen/oPjN0DlUCk1MvGNY0JvS4W3PctdGQGHtbfU5Yvf+pnMD2+uRmmN5odZ2wev/1nNCAMh2bQXuotIdKe6iG6WafidfWG6b2UOkTSH24oD1U2kOVjuGYib1nuD3D6nul1fufCrjWgEoDKg2ohtvKnsH31YukBlQaUGlApQGVBlQaUPW8sVp9r7R6/zWgAqBJKVKzvq02WazW30RaoOWgAZUGVBpQaUClAZUGVBpQ9SQBbSskD3/UHirtodIeqtQw54i8Si+SGlBpQKUBlQZUGlBpQKUBlQZUqZl5mpQigZy0QWlNY0KPuzXHXRsNiTcMq88Jq/c/lZCW1MyNkXOV1XXC6v3XcyK5V2bkzPbUe6IBlQZUPWqL1RZOq/U30eBrOWgPlfZQ6cMF7aHSHip92KQ9VNpDlRqo0oBKAyoNqEwS0EBCG5EaSHRdEqw+J6zef30a332LtLpOWL3/ek5oD1U6Bw06h0rnUIm+WG3htFp/tYcq8XmC1gUNrq24BurT6OSn0VZfG6zefw2oNKDSgMokAc3yl3zTsKIxoTcKbURrD5X2UGmDKf7+oNdHvT5a0S7Qhwz64DEVi1mH/CWQkt44rLlx6HG35rinc9qUysI6kq6x+pywev81uOw+m62uE1bvv54T2kOVjs2gQ/50yJ/oi9UWTqv1N5Hhr+VgPd3XuqC9MskOAvS6oA+crGgXaA+V9lAlWxt7mhcaUGlApQFVKjNohF6jDScNqJRqW10XrN5/fRqvPVSxEtBzQnto9P6Q+rqgAZUGVBpQjVCwlEq39IapAZXeMLU3QhvS2muZTmhTKnvLSLvG6nul1fufyoGTBlQaUGlANdJW/jT6oxdJDag0oNKASgMqDag0oOp547T6Xmn1/mtABUCz/KVmXVttslitv4m0QMtBAyoNqDSg0oBKAyoNqDSg6kkC2la4JB3N8pdAU7SSWNOY0ONuzXHXRkPiLdPqc8Lq/U/lBDa147mRc5XVdcLq/ddzIjmIGDmzPfWeaEClAVWP2mK1hdNq/dUeKg0kkm0XVp8TVu+/Nh67zxCr64TV+6/nhAZU6RzC6hwqnUMl+mK1hdNq/dWASgMqDah0SE8yHVCf6/VRe/CtaBf0ND+sPies3v9UwLUGVBpQaUCVqpUxAq/Ti6T1DhM0uI4vAT0X9Gl0rGZYXSes3v9UjOgRaBbE7ZLWheTrowZUGlBpQGWVFTFOP/UiqQGV9kpob4QGEhpkpxPaZMUt0+p7pdX7nwq41oBKAyoNqKy4Oxh91oukBlQaUGlApQGVBlQaUPVsCFh9r7R6/zWg0rTpKUMFq00Wq/VXh3klngpaFzSgoAS0HiQPaUl5QxkhF1pdJ6ze/1SM6BGi6km7oXUh+fo4qB6qJ598EnfddZe85ZYtW7B06dIeB/Xhhx/GQw89JNd84QtfkBpTyZquQ5VMQtY0pvTiYM1x16ewGljqw4Xke4JeH/X6qA8Zus4Tq88Jq/c/FXA9aIBq69atIEAiqGK78847BSAlAlW89syZM3jkkUfg8XjkXrZkoEoDquSbpxUXTr04aINBzQytC1oXrLgG9rQz6Dmh54SeExpQpQIiUrMwR9ZVidbHQQFUHR0duO+++7Bu3boogCLAeuKJJ6KAySx+df3y5csFeLH1dL35Xg2oUlNkq22gVuuvPpXXnplkK4HV54TV+6+Np+4zxOo6YfX+6zlxSQJaF5LLYlAA1aFDh3Dvvffi0UcfxYwZM+Qt4/1Nvb4CVPy38lCZPVs9GQoaUCUzo6x5EqcXB2uOe7zZoHVB64I+jden8Xpt0ICyJ2vJ6vuE1fufCrgeFEBlDvcrLS2V96yrq+sx7I+Aa+3atbj99tvxsY99DN/5zndw//33S/ifBlSpgSa9WCQ/Yei7JIfXE/QiqckIlMZaXRes3v9UDIbhtbr1/W2trhNW77+eE9pmSuegZdgAKnaKQGzZsmVYs2aN5F4pMKYBld440pWA3ii0V0IDCe2V0AZT/JVTr496fdReW70+6vUxvfVxyAAq5YF67LHH4hJTMOzvG9/4hnipGC7Ilgqouueee3DHHXcktLerq6sxceLEdO3xEXe91eRgtf4mUlgtB0DLIKIdVpeD1ftvXiO0LPSc0GtC113T6nPC6v2PXR/vvvvubmbVoACqdHOo+NZk9ZsyZUqUlCKW9S+RwahzqFLDflY7kbRafxNpgZaDDvnTnjrtjYhdH/S6oHVCe6i0h0p7qIaBhyoeyx+9TZs3b47L8hcvv4p/+8xnPoMvfelLPYb+aUClAVU8CWiDQRsMGkhog0EbDOkZDKntJiPnKqvvE1bvv14fLklA60JyWQyKh4qvZaY9b29v75GQIh7Ln6ZNz+ymZbXJYrX+ag9V4vmidUGDa30ar8G1PnjrLgG9NiY3ojNriQ3dp2ldSK4Lgwao+Gr0St11113yllu2bInmTsUDUOpv3//+9+X6j370o3G9WbHqqD1UqU1Qq00Wq/VXAyoNqJKtBFafE1bvvz6N14AiVgJ6TiQ3opOtqyPlc60LyXVhUAHVQCiaBlSpSdlqk8Vq/dWASgOqZCuB1eeE1fuvAZUGVBpQ6X1C2wrJdsrEedcaUL38MlavXp1cgiP8CqsZE1brr14k9UaZbAmz+pywev81oNKASgMqvU9oWyHZTqkBVUIJ6U00IhqrycFq/dWLpN4ok20TVp8TVu+/BlQaUGlApfcJbSsk2yk1oNKAKomOWM2YsFp/9SKpN8pk24TV54TV+68BlQZUGlDpfULbCsl2Sg2oNKDSgKqLBLTxZE3PZLxpoHVB64IVvfQ9bQl6Tug5oedE1xli9Tlh9f6ncuCkc6h0DpXoidUmi9X6q0+d9MljsnM3q88Jq/c/FYMhmQ6NtM+trhNW77+eE5ckoHUhuSw0oNKASgOqkWYFpNEfvUha7zBBg+v4EtBzIbnBkMbSMiIutbpOWL3/GlDpNSGdqBYNqDSg0oBqRGz9veuE3jA1oFKaY3VdsHr/tfHYfQ21uk5Yvf96TmhApQGVSQK6DlVqhrbVFk6r9Vd7JXTIX7KVwOpzwur918ajBlSxEtBzQgMKfeCW+rqgPVTaQ6U9VMkszRH8ud4wtYdKb5gRCei5oI1HDSi6SkDPCT0n9P6gAVVUAtpDlRoasNrCabX+ag+V9lAlWwmsPies3n/toUrdcEo2l0bK53pOaEClAVXq64L2UGkPlSVPZ/VGoU/l9UahT6M1iIhv+uv1Ua+P2mur10e9Pqa3PmpApQGVBlQj5TixF/3QhpMO9dLAUhvPsUuHXhe0TmhApQGVBlQaUHWRgA75S83KttoGarX+JtICLQcNqDSg0sazBlTpGU6p7arD/yq9P1waQ6vLwur9TwVcag+V9lBpD9Xw3/d63QO9SGpApQGVBlQaUGlAFU8Cen/QgErvD91nRqJ5oQGVBlQaUPUajgz/G/WGqQGV3jA1oNKASgMqDah63s+tvldavf/aQwVAh/ylZvRbbbJYrb865C/xPNC6oAEFJaD1QJ/Ga2DZVQJ6Tug5oQ/ctIcqKgENqDSg0idvGkz0NAu00aABlQZU2pDW+0TqhmNqVsXIusrq+4TV+689VNpDlfKKZrXJYrX+ag+VBpXJFgOrzwmr9z8VgyGZDo20z62uE1bvv54T2kOXzkGLzqHSOVSiL1ZbOK3WXw2oNKBKZuxafU5Yvf/aeNQemlgJ6DmhAYWSgNaF5LqgAZUGVBpQJbM0R/DnepG03mGCBtfxJaDnQnKDYQQvhXG7ZnWdsHr/9SGDXhO0h8okAZ1DldoWaLWF02r91Ua09lAlWwmsPies3n9tPGoPlfZQ6X1C2wrJdsrEh7DaQ6U9VNpDlXz+jNgrtBGpPVQ6pCMiAT0X9Gm0BhRdJaDnhJ4Ten9I/aBFAyoNqCxpTOiNQhuReqPQxpP2ysQ/K9Lro14f9SGDXh/1+pje+qgBlQZUGlANBf9TOIxwMIhwKAS7ywXYbEA4jGB7u/y2OZ2wORwAf9h4Lf/ucMBmt0fuDQblWnMLBQIId3bK8+xZWfIcNpvLJfdqw0l7JjSw1Maz9sykZzgNhS1jIN5B7w/aQ6X3B+2hikqgNzlUYb8/Ypyy2e2wO51ivNK4DXm9ESPW4RDjNxwIwFlQALvbPRDrW799h9UWzn7prwGKEAqJ3ggAIjAyNepWoK1NQA7Bjlwb02y8hzrHz2MAUsYUwG6Hq6gIm159FatXr87YY4fjg/pFF4ahIKwuB6v336yyWhYaZFMCWg80oNKAapgAqieffBJ33XWXvO2WLVuwdOnSlMwQdd+aNWvA/y8tLU14X1xApbwBwSA2vvwyVixZEjFug0GEfD4BSuk2h8cDW1ZW1JtAgKW8Aek+azCut9rCmUp/CaIFXNPLwx96gQIB8SDZc3Ii40ud8fsRam9H0OvtNQDi9/gbGhBoakL2hAkC0P21tWh+/XUBZq7iYrhKSuAsKRFPk7++XsA9/+bIy0OgsRH+urou3x/s6IDvwgW0Hzki93imTYtc7/HAnpsr37PjtdewaNEiuc+RnQ1Hbi7s2dmDoYKD9p2p6MKgvdwAfrHV5WD1/mtAlbrhNIDTclC/Ss8JDag0oEp9XRi0kL+tW7fi4YcfFkDEduedd4LgpydQVVdXJ9exJQNSSgRf/NSn8O//9m9iMIbC9Cj5EAr5EQozZCqEN3buweJFi/tl0aLBTcObhmo0ZKtfvqnvD7XawtlTfwXcNDYixFC5ND1EvKfz9GkBOa7S0q6gOhRC6549aNy6FZ2nTgkACra1dR88I9yv76Pa8xOKli/HmdmzsXDFii4XUled+fmRd7fZJKSQoYbyewQ2q+l+oiG0uhys3n8NqFI3nEbgMhi3S3pOaEClAVXq68KgAKqOjg7cd999WLduXRRAEWA98cQTeOSRR+DxeLr1QIEpAi4Cr1Tb1x68F3f//boul4eCPrTWn0F780XU72/CzMmzgZZ2+Gvr0FlXC39tjZz4B+sbxZ7OmTZNDN+wz4fOc+fgLCyUUC16pAL19cibOxcV73sf3GPH9vhaNFCzysuHpOfKagunub+hjg4EWlujIXrB1tboONL75D1+XLw8vpoaBBoaxFtUeuutyKqslOs6TpxA844daN29W8BUbzycDBHMKimBv6Ulkh/FUNLCQuTMmCEeI+oZQR5/8/n0NBHsUC/54ywqkr+ZQQ+zqdwVFcgaM0au7ayuFs9WoLkZnWfOdNVVux25s2ah4OqrUbh0qXiqEjXmXxEsSq7XCGhW030NqOJLQOuBNh5jNcPqOmH1/utDBr0mxNstEs2LQQFUhw4dwr333otHH30UM2bMkPeN9zdzR+jNIuhK1TOl7v3xkzfAWRA5WQ84AvDlhuDLuxTSl3cSmP5LIOd85A5/LlA3D/AVRP7tbgAqd6RmNWZVVIih6SovR8HChQK0JI/G3Ji7YoRdpfbUgbnKSgsnPVAb1q/HiqVLwbA4hs6Zm+/8edQ99xw6jh6Ft6oqLYAkXimbDWGbLRKCFxM+St0oXLRIdINAh3lMsXlWvMd7+jTcY8b0G/hmOOHJb34T3hMnuikYAVz+ggXInjgR7lGjIqGGpaWSKxhtNpv8m8Crm44PjMpm7FuspPs9Cc3qcrB6/7Xx2H12WF0nrN5/PSc0oBrygMoc7qfyn5QHKl7Yn/qMOVPPPfec/KSSP0VBPPp613Am/s0WAtytdngLLgErh9+OoCsEG2wIoytTWnn7aMw/PB9FE2Yjb/x0+Foa0NlUA+S74fME0fn0K2h9YUt3w9TtlrwVz+TJyL38cvF02Q3vG41QB/Nw3O4IoYWRvyVhgoNAcDFSFk7JeyLhg88nIXsq94meGyESYS5UKIQdO3ZEcocAAU9te/bAUVgI79Gj6Dx7NgqiCBhy58wRUEHAzOcTKDW/+qrkOLExH6nkuutQctNNEc9RbxpD64ywOnrFxDVqs0V0xGDm47tLGCJBGq8lcDOYARVRSpevJrMf2QGpTwx5ZX6gQXQhcvD78dqf/4x59Ejl5YmXrZ5Asqqqxx6wv+P+6Z+Qf+WVkf4bOszfiqhF5G28t3qYylNUAFLe2WAvjEfg0Rsx9uaedHW/C2mN8YXileRYUB5GqKSsNexfjBx6844DcU+6chiIdxrI77B6/7XxqAFVrAT0nNCAQklA60JyXRgUD1W6gIrXL1u2DJ/85CfxwAMPICcnR0IGq6qqknqsfvj9t2Pe5KVwOrJgt2chv2gs8orGAjY7fOEObKj6BZoKjyAY9ou0CKjKXJNRYK9AZ7gNZ/37Jd8q256HpXkfQLlrCgJhP075dqG68w2c9x/BZPfVWNh8C1ytIQRaWsTgbjtwAK1790Yoq02tcu1alL3jHd29EqZrSCDgyM8XY3qg2nCfLAQaQgzR3p6SR+nVjRsxu7gY9S+8gJY33uiKQ+x25F99NUrWrEEuPagxTH19GROGyznp1SEIoaEdJy+JoA2BQDSHqS/fl/Besla2tGDL889HgaW6lkCxaccO+C9cgPfkSTAk0ldXJ7/NjYCq+LrrREYEWX1tihbeQXp3kroYshHg1Y/hhanqPj2ZJA0hME2ncR4TmCtq+1iwGaW257g7HBG9iKHDjzKLKnp8voCizTdT6hM4G7l/QpyShu6mKod0+j6crrV6/zWg0oBKA6rEK5bV1wer9z+V9XHIACqG/K1duxaPPfZYN2KKeABMgaxk7ICf/cQHcN2KGyOyoHERImSywxa2i7Fx+sIJlI8tgt/hRdDlhStYCIc9RwzdkM2GkL0Np/L+jE5nQ1Se9rATIVugy8wrb5qPisZr4Axdyv+yBYNwVFXBfvYsHPX1cFRXyz2h4mL4li9HYOLEHo31MA3KnByEB8BjVV1djYl8n+HSfD7Y6G0h8CDFvSm0ztbRAcf588CFc7AxN6qtFXZ3joTh2X0+GQ+bGei6XDIWoaIi2Bsb4Vu4EKGysqgkwgzbzMoCx0OMfn4f6fMNan0+F9nZCNPo5+fDiLwhOu40zukZY7/4u4fm2rcP7g0bInIwGuUVys9HqKLi0p2Gl42Gv72tTWQu3p38fIR5WEC50cuWk4NQQQFC5eUIx8mfjM5dUskbBBnyW/3EhtWmqcNJdZ+yoR4RSIVCcJw5A1tLi/RJ9I56GOOFCvPflEdREYJmmaT5bn25XPTS44nITHloe9DNpHLoy8sMg3ut3n/zEGlZRKTRTQ5c81JZb4LByHph2B1hMgAPo31B6YLWg0uzwuqysHr/Y9fHu+++u9uuNiiAKt0cqnQ9WuZefuH//T989nOfi6xriq3MtCASda9ctRzBkA/BcAAOmxMOuxt2WyT3KRDyosV3AXtr/oQ9tU8jEIp4nPKzKjG9+DqUZE/A+pPfEC/WtXl3Ynr2CvFmxWvMyTn93e+COTpqoS1etQpZo0YJrTXJDfi79OabkTV6dPQRKjxQwqm4UKtQKdJ3m07y+2KzDOXTB0VXrn6LFyrG6CfZQt22LWjdvgOdx3sOWRM5kQSivFzyhEatW9c1VI+hdnl5EXZGekuG4UaYqi7EG3fqGb1RqhabCjWUcEGjMSyw4fnn0W6ESKbLhpjo/Uj0kXPZZciePFnGIETQ4nCgcPHipEQZMhc4twnkTPXjVOhn7Dsqj9H2HTtw7bJlAo5Un83eQ/abJDUMDW1Yv168VOk09/jxEvbrMoN0v1+8btTbYFMT2g8flkeS8MSel4fssWPF08p3J0kKSUdUGKjKzWN4oTMvT6j0mbvHnDZe23n+vHgf8+fPR8GCBUm9h8prumnbNqwk46MBvoZ7blw6Y8Rrh/IamG5f+nr9iJaFUSewJxnRC8059MrGjVhy3XVCwMPoE+47nBcSuq/qDqqDIyPEmusFc3NjG/f2aLQD5zYPAxnqbQoRln1nACNTkunJiNaDZJ2P+dzqsrB6/83qMKRIKeKx/JFsYvPmzXFZ/uLlVyUjsVCd701h39h5xpyqdl8dmn3ncKrldYzJm4s8V7mALqc9GwfrnsfWM9+VgMEbJj6ACblXweV1Idzp62b4Mz+GRlnds89Gc3Dizeu8yy9H6dveJuQFyRoNIi7WNKh6m68xlCYLjVqy7qlcqHjGOo1NMuq1vPkmWva8hY6Dh6IU52EbcPbaShye60JzuQstngCWNEzF/JPFyC4pg3PKROw+cxILFiwAy+4yHNSdWwgHvZcG2YLfEUIg5EcwHITT5oJbQPbIow3vzbirmlkSWkaPa0cHOo4fR8exY1KTi+MmeVumRrAjLIROpxj9BCUcQzIUMlSTYYYECr6LF+OqO0EtryfgEuIX/pSVwTNlijAh9sRKGPeBoZDU/SKg2Xv2LBauXCn6Q/ZDknKYwQ9DQs/84AdiYNEgIvti7uzZkYLeJuOHLKBSiw6QfvlraoQdUu4bxKaIcrJKSyWUWIUCMkyTf+PhDRlKzXmFfF3KnIZjPANP5crF65YCo0F6JCkToxB6otBZMVCpLxxj5j6a7zF/AY1Pl6vfDjh6MxcGcVj79atHqiwkfLm+Xsh24h0YUK+F4dcoZxE7J1IVetu+fWg7eFAud7jdyJ07V+r+pdKEtEqFUJtqZqoDFWFX7cMhnxzUkIiJh7MMPTfWrG52TyCAjc8+i+XXXy/rQNyDReZ+8zkMO+7DO6Uil8G+ZqTOiVTlavX+D1lAxRcz06S3t7cnrUNFwEVadcXyR9Y/tmQU6pkAVEqQvmAbvIEmOO0eZDk8AqbYvIFm7Dz3M7x58ddw2F1YPf5fMS7/KuRmlcEedsgps/x4vZcAVjgseVY0uOi54sk0jR1vdTVadu2KggMuwmVvfzsKrr026YLFBY2GYG9ILQZysgjpAkMnFBGDES4lp/Ht7eKVkDwiU1MbHWXV+tZbQgphruF0bDpwcFkBWibk462icwiia3FmBxz4eMGHMMc1U566a9cuzJ8/PwJEefpP2dlcyLJnwRvyCpBK1PKd+Sh0FqW6Dg3p6/oy7ixkrPLWMuWhIlhjra7m7dvFsOZGTkDiZd0ugwQknkA5dziHCLjosZGcJYK7cBjt+/bBe/asfC4hhp2dAqRiG4GUYnzkSTGNBBpXqnkmTcK4j3+8i/c4lcGVOf3GGxHCDhPo4r0E8AIMp02TdyaoJDU/34/vyb7wPYTav6kpkluZmyt1wvg8znmedBOIeo8dk+LSfE+CRc4VAt1UGsGVPy8PZSRgIVil16u8XDxrvS30zPdj3wnIutVkS+WlElzTBVTR4DQ8pwSznM+KCETl5JnzyKgTQlhjhG+aC7Bv3LRJmD/lebG5ZzQcjbxGGrTRg6sR6s3ry7rQh6Htn1uZV0gSHmPe1z3zDMre/W64TVEg/GLOMZam4PgzWqTm979H07FjGL1mjcz5ltdfl72Z5SV4qMJ9TMpYGNESnKvO4mJ0HDok+3q8xntZtkIODevqZI7x2ZwfMr9zczH67rsjc87kMe+2VhkHqIrkKvq5AcB6OliV+oft7dFbhFQoppi7eNna2rocsnBuiW2h5Mn11RT2zXkRzf1OI3ezfwY9808dUXOiF+Kxev/NIhtSHir1YgRHd911l/zTnAulPFj8u7kuFUHUQw89JNd/4QtfSAqmeF0mAVVPOtjur8emU4/icMN6uWxu+XtwVcVaFGQzdI9+kEgSORdT/vTUGBLYuGkTGrdsiVBvGy2rrEwWfCkaW1aG7PHjJTzKM3VqlxpYNGBkkeTJkzodTjKB+jxZuJDTwIsXX04CBNKTkzRCsdSZ3kfdoxZnep7YfxqV8lNX192YttvgGDsKFxaU4c/zL+BAYVfPRo7Ng1nuGZjtmY0tba/ghC8SBpjvyBdPU4e/AxXZFXDZs8T7lGPPxYrilZiVOxtbG7dge9MrqPfXoSnYhApXBSqyKjExe5I8Y6JnMhYXLkGhsxBOu1OITAKhAIIIojPYiUA4gCJXERxG2Ggv1q4Bu6XP427otTJSVVit5BaRQMEAxmLUxhQHViF3sSGdicAZAbd4sc6fF+ODv+VA4tixqFGdquD4nmR1pJEVpHFtCmfk3FHeNz6PRk7F2rXC5Ejgzfkn7InM6aLRw3uNEEPz94sRR+OdIapJCkRHSTcM1sZE/ZAQIZ5QGwaLkqFZZjIG9PYYrJAC0DiHjB/FSBhoaxPZEYxJaGWcJnIqKEDenDkCbvl9fE5syG3srTTGhMjE9FwaoRLSGJMnR3nTGOU97B+NPV7Hv0k/jZAqAZ8VFciZPj1aAy6V8Y4SehgMn4nu6a03gs8TohED0CnWy0yS2aTSz0xek5F1IZMvlMazlN6rg0wFuKm7p7/1LTTv3Iny227DmA9+UOaSgAcjjJzrytnHH5fIh740rg08JKEnW+oTnjqVMpkN75lw//3Rg1Ee8vBgQgCWzRY55DAiAAiEHJxPBoMtD5/YTwE/DLeAw/AAACAASURBVFk3WIMVwOI6TbDoO3NGSnPwMFGxtcb2lwcyh37xC0xZs0ZImuLt7b4LF0R+LPER1XfTQSnnBD10XVo/e5r7Mm493Tuc50QmZGL1/ptlOCQBVSYGOdkzBgpQ8T1aOy9g0+nHcLRxg7wWQwNvnvwg8rIiBWBVozHCsKdkjHQ0fHhSf+HXv5bwoZ4ajRTWvhrzoQ91D/szLXAqhCfWPZ/OZBHgY5zYym8apQwhIPkA81i4SalT4HgvrYAlwSE9CwbVOBfnmqeeQuPWrVEPnfl2e34ebKWF6Jg7ASdWV2K76wD2+w/JJfn2PMzLuhyX5cxARc4YXJY/C3b7pRpgPz/3v3ix/vlk6pLS5wRQ76q4De8uvy3u9ec6z2KMexyKXcXIcQwcU2NKLx9zUTrj3pvn9+Ye5UWg/hO4SGggPZcx9cKi84lhOgQNDBskAK+pkdNjNnpyaNjwNJrGEvMgaKyLzhkhKju2b8e80aPldFnV2iLIoIHPOmEEXjQmXIWFAqbSNZQ5XwiqVG5SMuMiSsGuWPwIjgygJeE+8U5/jVNjHt0ocCbrDHPhCCT4Y8zbeOCOoY57Nm7EZBaXNoBX+4EDSQ9/ehpfFabZGx1I9x4ajBw/jmvuzJmRMWedt7KyKPDl+JO5snXfPrS89proAw+jZA0qLcWZM2cwlrlrnZ2iJ+J9MNY3rnG+2lph6OSz+T0MnaQxq0pjJGKiVKyOymMm42cud2AqHRBlguTBFA8gKIg0DdDoOMfUwEsnH3QorgtxtxJ6HOkpMcpAyD4U02/exzXh1Le+JQcIqk396leRPW5c9N/cd87/7/9GgL3TiZIbbsDZcBjljY2S41h47bXyw89ZJF3GnzmMJJ/x+2XeqOeX3357xCNuNFUgXoEirjPUIeY7dhw5EtWz2meeiR5C0JvFeUld7HJg4nIh74orULRsGfKvuaZL5IrK/aI+qyZh7FzH8vLQsns3jnziE108SzygKFq5UsIguV5QVo2bNwvwMjfaFyp/jJ9xLilPF8Ebn8PC8IymSRqCzXwzt1u81+JV7kcW13TXkkTXD5c5kan+xj7H6v03y0MDqgRallklCaPVV4vq5h14qfpr8o1Ti1bg+omfRLazMO4biPFIrw1PuFnHh0ZQS0sEoERX45DUBuJJsSSeNzfL6RKLsrYb4QXK2OTmPvH++8VI6NHYMTxXiuiCRiXrMkWJO+LReSvK5iSn7fG+l+/fsnOnbEySa6NY9mw2yeMI0INlnGbzHXJmzUL+tYvgLc7Gvoo6fMf5OwTQlVmR38MwvRvzrsc7yt8FjydSeJaAJ8eRC4+dYZlO2GFHjf8i1te9iDxnPia4J2Dfrv2YNHcS2oNt8If9eKt1N15t2oamQBMmGR6o+flXosBRgNOdp3C8/ZiEAm5u3IQ6v1F/CnbcMWotCh2F8IV9ONJ+GPta96Ip0Ig5eZfjI2M/hgnZE5DvNBXE7WFQ6NnyhXwDCsIyq//9tZTHPFflFdADo+qNUTeNGlupvoXyXGzbsgWLFi6M6I7a2E2eIm74mQxZS/X9+vs65V1TAHbrhg1YTDmYDFLOSc5dCUVsbBSCC5K5ENgxd8Ie45Gm4Sigjyf0kyZdAncExfQqMmyTxi/BIsMvjTw6Pptrgsqzk/CrhoYuJRB4CCV5aYcPdwn37W85pfJ8rlk0WlWYJMluKCchDsnPj4ShmvLtJFKhsRHuceOShnJHFDNigFJnVT05OWwwatGZGTcTvi8N69xcIT2RMeqhDZV1oUt9N+OdqWPUDwIbM1EOuyO5tadOyb5IDzb1jfuNCt0lARQPSZjfRMA9+oMfBPOdWnftitbfY9QHQ3s553vttTSNF8fOTPLTk9w5z0584QtdIzKMXEbPhAnRiA3Vbx4Y0MPEsEH2k2GJPMzMveIKyS9lVAt1j3UwSbJ0/POfl/6qxhyq2NIu6jMeUHQWFCCb+aCJwq0ND3Ls4Yln+nTJbc297DLxJovnjN5+4wC1W16mQeghhwjGAYMALUbZmMIYBzNPa6jMiVTWo/64xur9N8tUA6oEGpZ5JQmj3d+Auo7j+NOxTwtL4KLRd2N+5fvgdsRn/4v3ahK20N4OhuXEbhqx13MTaX3jDZz98Y+jDGQks2D+FRnGeFImCxHDBaZNi0tckc7GwRNQhiDQo8QiuFzwuJDztIqsYjzRp/FE0EfjjExwsSFCUrfIoJxW3gSeapH1sPjmNegocqE11I7XfG/ix62/6JITlWPPEe/PFM803F75XhQ5iwU8ESw5ydIYJ9QuFA7hou+i1BAjycT2bduw8NqF4N9V4//X+GtQmVUpoIz5VPwh0OkMdUav3da4FT8590MBPz01grqPjP1HLC9eiWwj3y7E8EcE4Q/5BIQxVJCgj80finhVGC6Y5+gZEGdqwcy8/mfqzXr3nChIMLwxcrrP8JceDEjKYOWyZdHCyr375uF/V1QXVI6EEQol9cdiDlGitbRivWUK7NJbrU6eVZ6T8Yx4YYqZkB49TnJgc+QI2mlEGx5LMcoBMezokaLBzB8CFK5N/osXBeApD5UCRwxRpAdKGYI0Tmmg01hXBjpP6Qk4hWiFodw9HDbxFJ/PFOIV4zq+g2KAFOORIZUNDXLCL941Q2/5/wXXXCOgjF5YemQlv87hkDw53+nTUcIRGtQ0zJXnRoV7EawWLl0aCQczar1F83RUWKXBHLtp+3asXr06E8OS1jMUw2hsuJ48RFH/mxleDXIZekwYWsf6efHCV3kQWbB4MSre+16R2dEHHugW9UEAVfbOd6Lk+usjob25udiyYweWLlgge7DkLpJ5lPXo2tu7MfQpzyDlTeAQGyInURtG3lHUW2mEDKuDTO75sq9y72RzOpE9aVKX9Yt7KcMW6196Ce0G8UUyIZPkqnDJEiHXYT+m/9d/yTtSZ5krRhDKRn0TD35FhbAN79y9GwuvuUbywqj71DtGuUi+KslsVKgfbYA330Tts8+Cnu1kjYcPOUZIJMeF8yKVFo+URt6ZedBxPPcqz03GhCRCffCEjbS9MhV5m6/pU/+NPUVsPrXWmA71ozn1JsbL6HcHg2Jb0smgyE+iebJcx2LGXbzVTD8xE6XEkLvIfGMubC9z/V5+8UWsvuGGbiIcFNr0dAeyL9cPZMif+T39oQ4crn8p6qm6ZfLnMbFwEbIc6RdAFWViGIKhgHJCyZ+Y0AZuxNVf+YqECSRqXLi4MRcsWhSNHeep7+mDB1FqFJol6Io+36i7wUWcBovEX58/nzSHIvb7eRLGcIDsK2YjMG0UwuXFAnxsgSB8ew/B1upFyZJlcLiyUB9ogD8LeKFjA37X9Ad51NtL3oE7Kt/Xjd2IgIe5TG4DsPSkKwo8MYcqdnEgCUV7sB3+sE/AT7bd043Vj/cTXLUGW1HdcQJ72t5CVfsJNAYaBNSVZZVhimeqgCECruqOKnnGh8Z8GMuKVnR5tfZQGxr8DeL1KnaWoC3Yim1Nr4iXbN3ou7GieBU8Do/Q+BPc9Vfr0yLZXy81wM/VMogIvCc5RMPI1ElyLzeieEPbLcTR5PVS+XUKgChyAXMyvDyTzGVJ6qclU6ueDpUUgIyCwTgP4zpNA5eeAoIciTYgERHDBblmmtZrgiuCOHoN0qXhT9aPnj5Xh1alt9wiIZKJ2vZXX8XyNWsi7G6J6i7RSCFAiNmHomUWFGGBohOnB4n7Fuszkh6cxC9GJISUJmhujoSQ9QBK+V002Jtff12AMw/2YnWB75w7Z454SAmiafjz/8XLRzKHwkI07dyJ6i9/WQABvYQMoVPhcwzlU4eQg7E2SCkFc06jCvk05pwQqhgyYuF16py3qkqAf+maNdKftr170bp/v4DG5h07ugwzc8dKbropQnbDOZNA3hz3bW+9JYCyS8SM+WmqALlp7hFwsg88bPWS/fXEiYieGAc0sfaJ5Gnm58tY8DsldLe8HPlz54KeLuV1NIdkd7Mv6MVjzU4jBFQRx1CfGLorxFOUo1E6h3rAuZAOgddg6EJf5nqm75X+r1x5SWeMVBLxKsbsBxI5wjB9Mr0myV3ty3sqJlqJdqATIoYopadnR++NqSGpDplUmDzXaTmEYlSGEVHGiK6Vd9zR7fEaUFFJ+ukkjt6pV878ALsu/lYYAW+e/FmMzb8qLU9VTwqhwgWjp3lGmJLv7FnZ0LlwSV5JU5OY5GQVzFSjh4kx3kK7PGqUeL74PmQz4wksT125sMsJr90G2+Sx6HD44UUntnW+Bo8tG5Oc41Fsv8SWJwn32dnYj2N48uLPccF3QUDXnaP/DjeWrBHvEwP6HDYG8TkEcJBQojetr4tjR6gDTf4m8XipRvDksmXBaXOgNdSK31/4Lf5YEwGEZAWcmzcPnSEv9rftE1CWqLF394z/FywouLrLJfTCFbqKDDn0ptfd7+mrHDLzFoP7FC2DiPyHvRwIqgyDPUp4wjBQE0MfE+TFY8lEeYZiGRs+w+c2btkSqcPVg6FAOXUBefQ4G/TwBHs9hd5JyGJ9vRgfXBvViTqNZ4KwzpMnIyxp9IIQhNXUiJFAo1gIWI4ejeSpko3S55NQQmF1ZI0z5nSxrhm9W8ztKSiI5PsZjR41ehfoxREAxBBFkoSUlERyZfg3vhfBx9SpOFdUhKvf//7I3aS1p+fKOHCL5uQZLJp9mb3mQ0I+h8Z4w8aNEpZGTyBlxqY8J/HKKkg+UmmpGN+FixZJqFk3bwWNdsOzws8knzKWHIq1CSlHE2nKYM0JCYk36umJV8ZksEZzSg2DNZn8Oe5VX/2qeKEYsTLzO9+JeoTEI8h8bvV9xsMItuj1eXnjRrGPFFAxE/DIexlgW3kWJS+c8yEJKOa7kK2X+ij08j15drOyooQeBEFCSsPanRwnhrHm56No1aq49O/Mizv3wx+KN5dsyUUrVsQ9IKB+q3zLRPIcLF1INr6Z+jyWHKpLzm04jG1bt2LR1V1tEvXdUY9rTDRCJt5NHaKQ6ZdrnarJKGH4ffA49uXdePimAVUcCfb3JCHN+ubTj+FA3V8FVN065fOoyJkJtyNfKNYz2SSR2kTz3O3ZJLnYuVM2LDkpNBUGPd/aiilXXRVJjm1rk43MvChKGAw3YLILTpyY1EXfEfaiLdQuHh1SmHM/OInz+GnzL3Da392Dlm/Px+y8OajynhAgxTY2exw+OvYeTPVMRYU7EoaXqZapcVdeKwI/c6gh87LIEvhi3fP4ydkfdnttklVM9UzD+c5zkhvWGfJhadEyCfvbYDBFTs2ZjhmeGRJ2yDYuezyuKVgU/Tf/XuAs7JNcMiWHTI3LYDxHyyAidavLISP9Z2iLiiBQRqIB6JSBEs2HooeAIMwgVEjGBCkenJaWroxqaU4YHrBdfOopNG3e3M2zFPsoHpiV3nqrAKzYkCy+C1ngxENkzrkz2PIIBlWdN+bZ8cCNewqBAg18EheU3nhjtAQBAQ7pzBnGloh8Rr0fQWf+ggXInzdPwFO3cDFFeEAqcAMMdjO8WHOOXsNAQAzxaEHdmJP2jOhEmmOUzuWyXzP/mF4rg5FUPE9GiJTkHxmkPme+/W2U33GHEGukGurUm/5L2LVBSqUOe3sCTMLYytQBAmqD3IMHs9EafjzgMEK3E+kGdSCrokI8W9QzjidLq8RLl1BeSUbpMP9MeanExmGuI/Umjge+N7JIZywH61rx4rFcgIkCP967EEQsmDlTPI9iiam8UQKbGC8PD4lIqMa0DwlRJtERfzc1yaNF1gbjq9S1rK+XgyKV80ewpKKiqAtxm80modv0LksO4YkTkXBcMmOTEbakRHRflUPoYj3abBICXEJnSi/qp2lAlUBbB2KStPpqsPXM93Co/gUJ+btp4qdR4pkEp90ttapsyFzBWHG3M5nbRAOdykRNJ4dKPU+FwciClJON1lAbfG0t8Ha2ImgPw28PoiHYgIPew9jt2yvED6rlOfLQGe6M5g2Z39Fld+HtZe/C28veKeQSpa7SjBfVHYhxJ9gigcWh9oM45z2LxkCjEE5M80zHmOyxcYEQ62X95uL/4Y81v487bPPyr8TyohWSL0YK+InZkyXkMYyQ/Oe2ZYPyU00BPv4tHiAdCDmkon+DeY2WgQZUgw4oCcT8/gj9OimwVdkBA6xI+CDBColA6GVTYIxMmEaJjLgMgaaJpcLqeB09XmR844mv5OgYXgB6yhpffhkNO3bAZi4l4HKJsSnEJG53n9gfzXOdhjCNLOmzYdDRA5E3b56AJpYGEU8iDSUW3O3oiIbvRfchgxHRYeSFCV14CkYSv0+ARQ/XjoS1gUBdZNfaCndlZbT4eCprbn/1P0pt7/XKmMYDXCrUT7xRJM8g4cjp06K7KixSGBdPn5Yw0NjQUwGYOTkYtW6d6NbF3/wmYXgt9X/8ffeBuecqNDQKsg1B9Zcs+Pho7iBZWQ1vcWyeapc1gUCZBzaK/dXIi5SQN4Jrg+QsyijKa+N4AaPedr6DUX9NPOIXLoiseACjQGxPEU6Sb0rGy4KCSIhnnJSUVPQt0TUCtFizraREcvniltLp5RfwwMhc3Jr95RrCw6sAHQs+n+gFQZvwB1RVoamuDgt/+ctu36hD/vox5O+StMNo6byI7ed+JJ4qtimFS1GROxNTipaizDOtl6qQ+DY5JTLFR6uJI6dZMbkGPL3btn07lixZEi3aF2X6MteUUAw8RuKy2rSYf1QjhA8BhBHGWy278FzdXyS0zdzcNjduKrtZwJI5VI/3nOyoxu7WN4U44j0Vd6Aiq0LC5PqLdrw/F0dzn9m3Wl+thPqxEdSQhCJSRNgt4XuUH69jSB/D/ejZeqPlNdT669Dob0AwHMCh9kM42nG4GwC9teztuKNyrdynmgqN5H18rmwsNkdceQ6UHDKu4Bl8oJaBBlSDDqgyqM89PoohijyRZnFZo4Axw53MeWy8/9XNmzG1rU1C7+iJig2PIwDKnjxZvAI0eKPght4hEmoYeTD8nHsOwxVJVMR7CAalSO5rr0WIi7guOhxC3c2wLOY9JWtSf4mU28zxSgE8JXteos9H0toQW1Q8FZkMRP8FTBAEKKZWg/1TmBFTPBj2nTsnOkVCLAnZtdnkYJkkLFH6eqNciwCwQ4eEwCRK/kFh2O0Yf++9kmMe1WeDJIHvwUPnxUuXit4xzDBZ+QxzmGSUPVnZUDwkMLzTkiOfAFSmMkZ9vYaePNL1SxH4OCUHzM+nrUhiFs551kSF4V2KBbOcz/QA8jopX0ESk8rKaC4b7VEpdUJyHaOEAOXAkF7+nT+UD71M0RzImI6KF+y112TcuYapshmiAySyoP74/fIMhglKnpXBLtvG8d++PUrG0hsZLti0qdttGlANCKAiTgmhzV+DNy78Grsu/iY6EKWeyXjXtK8j11UGmy1znqqeFEQAFU8DTfVN0lk4aaSTbjxoMOS1BlvwxLmfYn/rXlz0X+xi9JONr9xVgWsKF2F50UoBDQxTo4EfIt9dOChMd/5wQPKRCDhI6lDgKuhTKFuyCZJOf5M9qz8+J/V6R9ArYEqBouZAE/5Q8xTOdp5Bnb9OQKxqM3NnCaga6x4n4ZH0ADKcsCXQIp4xAlQCVQLULFuEvZDAbvPGLVi5coWMB9kPrdiGui4M1JhYXQ5W6794xMiEZc7PMYzazc89h0VXXhlVPRovYuR4vZF6bYo5to/KyRNwUpbnzp8v4T5i13o8kbArg4RJhRNJGBnZ9noiyujj+8TebjWdGGr9V4e/UiJA5eeoGpiGJ0d5b+MNvRjaDP0iIUZzc0LiGgKKC/Q4hMNwjx0bKdsyb554SlWemDmKRwomM4fL8KoqnaURLzUTCRCTgBPz+9Lr0spDhl27IgQeqtwCcyELCiLhby0tku9G5meGrxFw8m8SBjx+fLSsAr3MvIeHGWR6FvZQo3EeUw4EQ/Hy6iUXcepUASH8f6Z48PCCctx39CiuvvXW7uyVrAPJHE0WfDcAcNaYMUnTQjI8VXv1ODK0hg0nQzcGSOYRlpWJnMmi3Xb4sNStY8rL4dOnsewTn9CAajAXjAioqkWD9ySqm1/FGxd+Ja8zvXg1rh3zD3DYXPCQdCAFxrpeaU8PN/W0cUQoxy+IYU/Dm3k+yshnmNl3T30bO5svMQkRNJEqfE3pLSh1RTZJ3uex56DAWZAwfI/fo74j0/0bzHHva19U2B5BrJnM4lDbQTx+5ruoNepiJfseMhFeXXANri1cgkmeKTImapOgUVXiKhXAa7VmdaNJjbfV5WD1/pvnPWWxkkVsecprgKxo6QsSPBjEHmZjTZUsEIpqAiLF4GcUR6aBKcWFGa6oDE+DDEExbvHkf7ASzeOte1bXieHSf+ZqMaSRusPwLQkfJYsmy7PEEHoISY3PJ0yK0XqYgBBqnf3Rj7rloZPshDrb7PWifOpUeCZOFG9qQvZLQ5H4DiSaoSHOdxGAYvyovD96gAnmSM4xWI0Akp5h5pP1VL9UbIVrr+1K4d9DsXgp3EzQaTBBxvYvNkRZ2PViCtATSMuYGmHOsSU3eMCjQqH5fAG6TEHh2qNqScYjPDFyXXsrc51DlUByA79ghNHmqwdp1Zs6T+OZ4w8iEOqEx1mIxWP+HmPz5qHAPXrAQBUBTEewAy9vfhmLlyyCw+5AvqMgSrBAY54kEUfbDwsYYr7O4fbDWF//ghj3B9sizIEsXvvBMX+PSdlTUOQskudk2dxw27OE0ry3bHy9Vfhk9w38uCd7o9Q+pxePVOtkOaR3r95fiyPtRxhLKB6qM97TkqtGDxRzz4pdJbKYv9q8QwoPq8ZrL8udCTQBFWUVaAw24rbyO8AcrTxnbjSvj9/H72GjR9LHelwIiy5EQguHfxuuupBpyVtdDlbvfyygimW/FcDEHK4MMmspr4MwCGaQij9Tc8PqOmGV/vOwgOFm1G96eFr37BECL5KuxGv0XJBRkuFoNOqZY0NgwrA5htCRUMN77FjKpRxYVqZk1SrxfkiYLAFfe7swfEa9dNnZ4jmSUFfjYEIRO/A9mdsjXqmpU4UqXkg9DPp9Pk/Vn6PHjoBOirLb7cKOqcJmBbyQvdEormymRN+0ZQtWxam9RPkowh0pa0GiF3q1TJ6xTM3HTD6HYFr4BnpRbkMDqiEDqC69CGnV99U+g42n/if6xxxXCW6a9BmMyZsHp8HulkklEuVHWArVsu5SR7Bd/t3FnW2zSVhYxIgO4vtnvoPNDRsTvkaOPRcPTvk8JnumGPlBWZF8oAEKYYz3YpStL9gGm80Jlz1bCECSGQyZlvNAPI+Ap9HfKGNI44Tsgsp7yO/nGBD40Kv4StMWvN78Gk50HJOQwdjGcMBPT34I49zjhdiCY28ufMzrWT+LYYSVWaOEtp7gW7EQDkR/++M7rGI0JJOd1eVg9f6PxPUxmc4n+9zqOmGl/hMIKFCl9IJ1vsh6TFBzaM8ejGY+4OHDPdb6NOsU84Ykh6isTMCRMF8yNK6zU8Jm+Tmp3JlvlMzjlUxXe/s5wZOQSpi8yvGeNdJ1IZb0QxUSpywk3JKhloa3bMvWrVh1663dxKRzqAYohyqRsvuC7Thc/wJONG3DiaZX5DK3Iw9vm/oljMu/FMPe28kS7z4WlGUhWTYCKxrab1S/DnepW8gSVpdch8tyZsrnPzv7E6xveDH6GOY4TcmZhjm5l2NaznQxpstd5Ziec5kw8g1mC4WD8Afb0e5vwLHGTTjV8gbysspR7B6PmWVrkOcqj77eSF0chNEJAYmPNhcFJvAiiCKwYmOO1tH2o9h57FXMmTQHf6p9WsI62W4pexsqXJVgra1jHUfQFmyTPLfzvnPRkMOr8q/GbZV3CPii95EeShZEVk2FKRKU8T/qDUG6mYFwMHVFG4/dpT9S50Sqemb1/us5oedErAQsNyeMUDAJJWtr60Ilrg6daXjXPv20eKNUHTdSiTOMlYQsBVdfLcQWzMFKlZJbhbwKyYrhqVUhtNF6UEY5APHmxrRu4XMscmvUA1P14+Ktg1JUOSYsMtF6aTld6GHjSCQLDagGGVBxzDr8DegMtoI1q56r+iKaOs/CZffg7sv/T3KqMtnowbjQeV6M67/WPYNNDRujDHSJvofhYZ+Y8G+Ymz8/7iVFrmIhQRjMRq/MmZY3caR+PfbU/rHbq5TnTMfamd+H3QhTs+LioDyTBEdBqX3Vic3bNmPRokXC0Pj16q+AeVnptEWFi/GO8ndHvVrC5Goi0oh9lmI5VKyEQkLizO8CxtL5/t5eS1n4Qj7x6G3btA03rr6xt48aMfdZcU5oEBFffa2uC0oqVpeDlfvPw0nW8+JvKfy9cSOWL1kSqfvF3D9zC4WEsZIFu82sk1Hqcz6LhA0x+Tz0SjFvkECsP9kqM7FJWVkXUj1o0IBqCAAqDlaQuSohH5o6z+CXB/5Bxm/R6LuxaMyHMjEXos9gLtRjpx7F3tY90dAwepc8TTmYO2Eejnccw+tNO6VGFBtDxj4+/l+wqPBag5rbBo8jWwgmzIVsM/qSvXjYxlPfxFsXfx/tk8dZjNG5s5HjKsbe2j/LE+dX3IHl4z4ubIp6cYgIWcmBnqTT3lN4uuYpNPjrhRmw2FkiYZzMxcpyuJFrzxUWweZgE56p/VMXMM7rZuXMxtyC+fAGO4Rh8GjHkahHi94p5nPxhx5NAnC3Ixusu8UCx6SQz7K7xKtG8hZFwW9WBeaNMSwx25GdMgMkPWVkRzSTecSqF08el127THSaoapkPyTo5EGhlZgPrT4nYvvPsOGeCYLCCNHYGsTQ5l4slSndYnVd0ICq6/6QktKM8IvMc0KozpmfRIBE2ndTHo7kKuXkSK7TYIXx9cdQ6DXhklS1hyqBhg01JQmF/ThY9zxerP4qcl2l+OAVv4Xd5sjI/GAI1yPVX8f6+kgI38ycWbi+9EZcU7CoSw4Vr6NBTOIBMsPRyCx3V6RsxGbkZdN4SGPnGfx8AkzlDwAAIABJREFU352S7zM+/ypMKVqOyYVL4XEVinF+umUXnjn2aXkiAdX0kuuwbeurWLliFZy2LNgyJN80XnnIXGrWf8qPVOz02phbbO0scroSVLUGWrGh4SW8UP8cGEba2zbWPRY3l74NU3OmCcW+CgtkqCE9qWQ3ZAyjx+bBRM8kMWBdNpKdMFcvJ24YIfvQFmiTnK+mQJOQqjQEGiT/izpxwX8BDb56VHurUOwvwcqxq4UBUbFSqr6oHDRzrTB+J0EXwaCZclrIO2yQvw/HNtTWwoGWobn/7f56vHrufzGv4jYUZ0/s8iqcJ95AIxiu7Q00Y1Te7IF+1X7/PqvrghLwSy+/hEUrFgpxEw95CKAZ2syDHeamch2IVzC93wdogL5A60FyI5pXEFDRa8U8JEXzP0BDNGBfo3UhuS5oD9UQ8VCZZwU9VT/duxZt/jqsmfwgZpRkJhxpb+tbuO/QP4tB+ulJD2JqznT5WpILvLp1J1atWIVgKIiWYHOU2Y3GLY3coXYKy9NjsiO6nQX46/H/wJGG9ZhatAI3THoATls2HPauNZU2nPwm3qp5Svpb5pmK1rYWTCidi0L3aEwrXon8rEhxSt7HcEurtHiLJMEIwwEZlsf8qHieSIbMiecn0Co5Uq8178TWxs2R8NEwBIBPyZ6K8qxyYQykh6g50Ij6QL0ULm7yNwn4UCyRqcqbAP+KvLkCfqbnzBDDhjqqQgglZ8solHzBdx47mrbh2do/CzNiskbDqDKrEmOzx8ml9IhN9UxFW6hNQBK9aHPz50l4o2rMOaSMWEdNFW+mvPi3iNctS+7l/FHvJgJiTpndJbJRTJtSG2wQmROttmEGQj50BOrR4ruA/KxKbHslUty8PdCIDSf/C+fbDqA4ewLumPEt0OMdaWGcbNqJQw0vSukLAqo7Znwbo3JHFqiymi6Y1wauFVzbCKC2bd8mIdEMD24MNMg6NjF7Upc1kSy24jm3Z3dhx2VJkcGcz8nWu1Q+t7IexMrH6rKwev/N+qA9VAlWj6GqJDvO/RQ7zv4YY/KuwDumfVWIKvra/vngP+JA237cWvp2vG/U3wiJRIEzX8KazHJQbHE0DIdSWJ/qP8Mj/3Dk35DvqsDEwsV4vuqL8tG6OU+iyD02rpiCIT/Wn/w6qpt3CGmFudGQdtjdKPNMFm/VsnH3YHTuHJDkgnltZAjMGmTCjb6OfaL7+6r/BAOtgRa0h9q7FHTm91GvHEY4FK9jGB2NDHOj0fJq03ZsbtyEWn+NeLpIoMFGI6XEWYo8Z54YN0dJD29qHLfLcmfgirx5QpDC59Ordbj9oFDEn/RGKG+FSMUzVYCYN9yJbJtbvL7jsycIgPrrvr/gfDFDFA93YzWMJzcaUFfmXyXerPHZ4zE+eyLOdZ7F68074Qt3ild3tHuMhMnmO/J7HDqCQfXeJBIZkz0OuYOka33Vhf7S0f567t6ap8F1lgdXRe7xCLa7UVZSESUHUt9LciAebGU7CnG+bR+ePvJJBIyQaF5TkDUKfzv7J1EmUZWn2V/vPRDPHcm6QHbbMEJwwIkA/OgMdsqhDPdDst4y3JlrWo2/Bs8efAa1hRdR1XEiKnZGbLCQ+uV5cyUcerJnqpQTYYt4re3RNYyHJPRocw0bjp6skawH6c4jq8vC6v0364sGVAlmz1BVEp58/uit90hu1ZpJD2Jy0ZI+GfU0Wj999N+Fje1bM76H0e7RXcDSUJWDGjZ6oxiq5XS4saH6v7sRT9DLdOuUh3tcIynLDn8jatoP4/V9m1EyzoGL7YdR23GkiyHNvImV4/8ZTZ3ncaDuWZR7pmF6yfWYUHA17HDKOMR6wPjFEeryoCSxxvs83QV8IK7P5LiTQTAE1qyyCVtkPK8mw6V8YZJB+CLh5+GQhOXF0rMn6js9Wjuat+FI22Gc7jzVo4j4/WSjfP+oOyX3KxaM0djhe27YugFXL74aLcEWvNH8mpxG5zvz5d/MK2OoYLGzGKe8J6XOl8ovTDY+KjSRXi4St1AvGFLZFGyS0+5J2ZNR5iqTEMtdLbuQ68jBR8Z+DFfkzxXvmMvuFE8XwxsZWkQvHOUkrIlhW8bDjTKpC8lkM5ifE5z/5fjncaJxU8LXIInNglF/i/VV34Av1IZC91gsHftRbDj1TTAckIyh1479MLae+Z78e3LhElw96k7Qc16ROxPuJEB6MPufynePVF3oCLWjzte9ZISSCUOM/7v6azjTebqbmEqzyiT0zxvq6LJecZ4zfJ4gi3mnZNC96L8oXvEVRavk77wm15EHJw8pTUCOB5b0ZDN0mAcr9HINJSbUkaoHqcyB2GusLgur918DKgAPPvggHn44saE9lJVEhanRwL958mcxNv+qXnuqfnD6u/j1hV9iZdFqfHrqQ93yPIayHHyBNjxf9SVU5F4mITa7Lv5WdLsydyYuGKx0d83+X5R4Jqe0TtLz9PKGl7By5QrxQrX4LqKmnaDKj7dqfi8gK15jeBZDBMtzZmDl+H+RYsxhmrch5uvU4kzzHnQEG+UdZxTfgNKcyVFWwZRebBAuSmfcKatg2CdharF1vfry6gSiPDVWBYQjzwob30MgQd8NxLvF67xBr4BXghLW1drV8kYk7ysMOQkm8QW9TwvyrxFgVOAs7JGFkjJYtnIZaGwxf5CGjcqNiPWq0XvGwtZ1vlpUeU9I0WsSudDTNTv3clS6K+Uz/p1esjp/bdqioTftptKbUZ5VIeFFPYUNqRwvnq73lWkzHV1Iu1MZuIFAiINM4hLqCotMR/5mE33gWNHz4Ha4haKf15nz3Kg7DGf2BTvx+/1/J8+aVnorxhdcg6bOUzha9RYmT5gBt6MQYwoXINtRgFNNr+KVk9/oUtutMnc2bpz0INzOPNS0Hcafjn1SDntUWzb2n3DVqL/JQI8H7xFDRRd4gMAjhEAoUn6B461CZwlGCFA8DPu1dQ3xVpJT5Rt4Le9lCPCvz/9Swo0j9ftCcmAyJmusrBv72vbIgQobgZCvyYfbpt4h3ijV6v312NK4UQ5HqrxVUk5ClaOIN2Jj3GOxpvQWLC1a3mUuc40ochZK4XvV+J4VWZVDJjJkqOjB4M2ES99sdVlYvf8aUA1zQMVcKgKJIw0vS3FaeqpG5UVC0ULhAArczPuJGJvJ2oNH/x+2NW3Fv018QOoMxbahPFleqPoyDtT9tcsrrxr/CVxWcgMuth/EubZ9WDT6g8lE0OXz7v0NI0g68bAP2848jt01T2F03uWYUrgMjd7TONK4XpLQVWOYD8kvHDaX5FLUdRyXzVk1jte8ivfiqsq1yHYWdHs3est4st3qv4gS92RkOXLkuzm2LntOF7KDtDqW5sU9jTuNxPNt+9HsOxth3gt1orp5J2o7juI9lz2CgqzRaX5bZi6nkUQPVydzYOKEGvJbaGDlOnPBotPJ8v9S1X1+LwGXKobN76HxpQop0xiiF4mGn/K4kRCDtbwiJC+F4pEqdpXKSfSBtn3Y1fKmeM+WFC3Fn2v/iJfrX+oiJIIpesd4Ok4gSYZDzvlCZwEKnUXIsefI9eOyx2Nx4VIh6mD+G0+88xz5EjaZaqhRqnJINIoR4ze9vBEFos2hxUrO9AQQvPM/hlIqQzfe9/MzGsYkMFGFqeNdRxD8SsN6bKtfjxDsWFy8GjNyZ4muHDiwD7NmzJJi4Ha7Q4BXW6gdp9sPorWjGr7Ok6h0FuGWyZ+H2wjx4nfsufALnKh/SbxTbKPz5uK9M74d/Xpl1HNMCPBU+QICOoaDmYlNMjND+v6U3ugCAQtJXyIhuzYBD9RHhv7y/yVXMNQu45ht90jubjzd5OfMVboEmJP3h14dyVu0XfL28JDFPFcZtveVqi8mLRMyN28ePjb+XpmjZABdsniJhAPyXYWQhIcuAuQjjTrPZ5/oOC6HK/6QT8KAGwL1EmLPcGDVOGcZBs31iYCKshnjHiOhgxd9F+Wyz075nLCrDgWG0d7oQfLRGp5XWF0WVu+/WWt1yF+COTzUlaTNX4vNp76Dww0vilfg2jEflpj9xs5TGJM/X3J9Umkf2rdOckq+O+uHUoQ3tg1VOZxqfh1/OPKvshmPYQ5MoAmVubNww8RPSax6JMGfLTVgqfrdU38Jauo6qlCUPVaALMGr198kXigmqu+++BTqvVVdREhglesqQ1nOVJxp2SV1xdhKPVNw3YT7JbldNt9wAGdb38Lxxi043rRFQBrHkDlyzOPyBptxRdk7MbVoZZewQQIwfkemW6wcCJr44w968dqFn2FvzZ+6nM5HDQP3aNw+41vIdZF0wiZhUQdq/oKJRYuNPLb0xqMv/TKHGqq8v1RBBL+3L7ofMf7bDePx0kkzgQKBDY26S16uCBmFekeSWNB45L8JfngtT773te6VXLLWYAtOeI/3ePptlhtP0Xmq3uhvEOD3jvJ3YXTWGOP7nEKQQc8NjUECFL8cIATEsKWht2nDJqxevTrpUFySNyLPCkVITFTu2yWiDr/0iYYpvQgMeeT3UTa8j58pQBUJbXRJOChlwnAprlc0Vms6L4q3783WNwzm0SIBIsypo5cythGAMaSZRi2ZSgk6abzSW3i4/VDS/iW7gMYuc2wIcmn0ljiLke/woMCRi6qLv0MZbLhjzs9kvY54zTjuEhAsANHcOPbRULAo22gERqbDIMcxUYAtFqBFxuiSN496YC7CbX4fBRi2b9qB61Zfl1AUsYcLHFuOHUPlGCrLxvA3em7NjUQx+1v3YWHhYtF5epSZZ8hDDz6D97JsA8NrOeYMnav31wrbJz1DJIswN87zOXlX4KaSNbgif14XgMY59HLDS8LkSb1jqRC2yqxRWDf6AxJKS/1gGDyB0J7Wt+Rd3lNxu4wJ2yubX8HNq2/uJgfqLmXO5/L/edgRmx+qbmKY8nN1fxFPujp8UZ+x37Hhzsy/JGkU9Yv5WorcRq1pykNHkJrssCiZLif7vC9rY7JnD7fPrS4Lq/ffrK8aUCWYvUNfScJo6byIbWcfx8H657v0ojJnJtbO+r4YaQw740aaKCH6ljevlw3gL1e9FDc8YqjJgQZ9q/8CfnvoXnQEGjC/4r1Sl4tenGxnUZ+p5PvSX3+wA5tPfxtNneeQ4ypCnqsCs0rXID9rtNQuomFwuOElya9g+B8bcy5oYLUHGuAjDXiSxrGdXrwKY/LnobnzvIAwhhhmui6ZWQ5kO/vL8c+J8UfgaG6jcmfB4yzCmLx52F/3LBq8J+Xja8f8g4BEsp7Rk0eGRFJNzy1/Nxw2twBLPpceuFLP5CR1fZJJpX8+74su9PWNaOzSqFbGEoFQS6A5CsIIVHj6HbapgwNEPScECIGQX3LJeDpOo9PcaGwRUF1VsEAYERlKxOR55oUd6TiMWl+NhD2VZpXiXeW34fDOw1ixbIV4UWjMc13hCX9H0Au74V0hm6HZE8t3Pec7J+CG3rZa/0UsL1opRi4N2UNtBzAt5zIsyL9aQvD4zjSMCRT5/VX07NqA+XlXijeNnon9rXvltD7W+OxJ1gQ2POWvD9SZQEz3OxhGeZmrDI62/RhVuBgNzkIx3tmam5tRUGD2Jkc8gQRvBDjHvcdENsc6jvY47G4Al+fOwdXFK6WIenOwGafbD8uaVeQqQ44jD9XeatT7G7Cy5DqsLr4+SmqQ6MEEQRGq7giJCceAY8Q8RI5BbKmDZHpJ4hPm9UWMcwJsH7xBegE7hZThwGsH8O6V75F+MyfIG2JdwggoVAY9AfTxjuMCJE52VGNH83YciyGOYRgqvadlrnLsbt0l78pGnV9YsAjvLH+PELioxtp13zr5iJQ6SLfRS5VtyxbARO8QPZaxYIWHDvdPJBNsJGyUc0SFA/JaAnuSzSigks7aoIArZyo9c4TFPGwhUQ73XoacVntP4KT3pHigeLDJv73eshNOOFGWVYbHT39PyDDYPjDmQ1hYsLhHkhoz8Q/7RE8a+5Cplk7/M/WdQ/U5VpeF1ftv1ksNqBLM0uGgJAy3avPX4JUz3UHV26Z8ScgSmnxn4bJnIddV0S2/haeCd+55n8SI/2buH+JKYijJodF7Cm9c+BX21v5J3pUJ4evmPJHRfKS+9pdeLH+onf4GOO1Zcd+tufOcgCqGbJobvV4MJ5xdeqsAlNOtb6Ku45jkbJCB8ED9c+KJi200utfO+gEqcmbIRx2BZnjihBP2tCFRl5j3RUOMxBlmOfzu0L0407orejsB1HUT/g1j86+Uv9EgJGDqDLTiN4c/FgVVqW6A0ueSWzCj9KaM5mCl+v2JruurLvT1+xPdrwg86LFRuSPKuyX5bDKOEaDFmltP1z6F097TyHPkijFJkJMKXTzvpxE2zjceN05aIwZliatUjE6e3J+ip4gFkoPNYhgqUMTckf5qEUIPlxieNExpfF6WM0PYJJmjRs/GFM80CZeK9UbSSGVoH6+jYa2M6ik504Tp8c2zj6OqYSMWj7sHYwuXRoEbw7tIkZ2sEbjW+CPhWQwxZAkArrEkG9nWuDXZ7XE/L3YVC1giKIyEdBaixFUCty1iHJdlleOagoUIhkPiwfGGvcKASaDLsgBbGjeBuToMD6U3kO9IwKMATK2vNkqmQjD1/so7sbx4ZfRdqCckZNnevA1vtexCWbAcn571kLwPDXwycLLRM9fMPNbWN3Go7WDc8DkybvI6epsIJsyN/TGTunCcJ2dPweV5V4hnlqBVjdeCgqslh5AHAfR28XeRq6jLeBN47WzeIWUbTnQcE0+puTF8j2Oe7chBW6AFbyt/J0a5R8cNNaS8SBhh9vBlam2gfOlxJhgmkCP4o7eYYJTeLVW/jh65zx37TNQTx/lOEDgjdybyHQUy9zj+/GF5h3l5V0aDMzhvWTSdOVkEZ+l46Yfb2tirSdbHmzKlC318jUG73er9NwteA6oEajhclIQnkm2+WtR2HJOQv10Xf4O9tX+Wmkorxv8zXqr+GrLsuVg94T7kZVVIbxlCRq8GN8p/P/Kvcmr8PzMeiyuJoSAHhpqRge+vJ74gXg0xJDzTcN3E+zNe52Wg+kvvDUMA6Zmi95D5VGXZk+F0eKL1rmgUkxCDIYw0Hps7z+KNi/+H2vajqPNWSTigkgdDB98/64fYevq7ONq4QajiU6XUP1T/Is637hW5kqlwcuG12PvaSaxacT0ON6zHi1Vfkc9IuJHtzEdFzmwJ34uX48H8r0N1z6Oh8yQaO89iWtFyzCxdgzMtu/HmxV+DYDLSZ4d4sFjzRzV6qpaO/SdMKqTxOnChgSPZaKAxSCOagCcSRhSUXI+3WnYLjfzx9sNoDraL0V/pqsRYVxnGecbDDydeb34VZzrP9GqjZqjg9JzpmOaZjmm5l6E90IZNjRsltG5O7hwJ62oKNEo4FUOXaBDT6GMeGcPySMBBg5IGOj1WNKBZ4Jl/N4elqTBCqguNUhXeFmE/ZHmHSCgd4SVpsOlxkfBCE+ikh4dG6VOH7sGF9oNSP2p03hVGblYYGzduEqKaS+1S6B3naCRMkSGJfiOHpqvHhvc1eKvw82OfwTmbExMKFiLf7kFt0zYg1C7lnpllxTctktwboNFVgga7B2c7zyb1yBHgmnN3ejVgMTddW7gU+9v2CVlHqkyb6hECeuHC5JwpMo9Zo21V0Wrxkqh2tvOMgE0CfBr4/D6Oa3VHFZ6q+S32tO7uxpj37vLbJVyV1/M7zOOrQmYVUUuE0KZNQArfnyGHrBvHRnBJb5Vq9PLRQ5kO0BiofUK9Iz2N9NBubHhZyjCkOy9n5c7BjaU3iZwjoKpriGm6OjPQ/U/3/QbyeqvLwur9555Ke4btpQ3P4/pVN3VTv0Et7Pvkk0/irrvukpfasmULli5dmtL82Lp1K5544gk88sgj8Hh6LsI6nFn+ugsjjHZ/o2wyrIPyxN518Ic6ulxGr8IV5e9CcfZ4ITegN2N90xY8evIR3Fx6K+6f9Km4Mu6vyaJqOVERGfJGDwkNHdKL09BWYT3eYCv21fxRvDMMiaP35JbJ/4FRuXOQ41JFNVNSj5Qu6q/+pvTlKVxE2ZCUhLIiEKPcfr5/ndTMMTdFF085Um5uMWa6ghSOAQEYgU5sywqVoKxgnIQUsq0Yfy/mV9yRwhsytJFj6RMyD7fz0vcyLywY6pTxZQwkDSKGLe48/zOcbdsTDYNkrtiKCf/SL7lhKXXAuGio60KqfaEO+EOdONeyG6db3oTTmYf2QAtONW1Ho/cEclxlyHOPgi/QikZvFQqzJ+Bdl31bwpJ+WfUVHGk+hdzC8WgKtEhYHgHZePcECQlk6CDHkjknNFRpmJY4S6LGM0/cGRpH1jV6MGj40+il8czT+XhAQIWxUV/pSaFRTG3JdrglvM1ty+6XHJHv7loDhu1+eN6f5MBJtb7ogQqFYz9/+tbt8AVbsGj8J3Dg4u/Q3HkKeVmjsHziA2gLNKDDX4cOXy32Xvw/+eopJTdhUunNuOBvkNBOAkbKo07CF/0yFm2hVhxpPyKEB4w0YBgePUAEEfTc3VZxh6ylVR1VkhNX5CxCtiOyNzIMjt4ukqKwvdq8Az8684Mu3iV6Na7KX4CrCxZiTt7l+M+9X0SVI1J7SVF+j3WPlZweFa7G+ksK9BKk0MtJcg9VZJuyIHEMwT7/n9dQRzju1C1SkNf6a7Gj6ZUo4cjl+XMxW4B4ngDwVArjEuxSh6lnZm+P0i8zi16qcykTOpHud6nrKa9aX8TDyNw/HngcbD8o+V0cR3qPKUuG7tI7J2DSAJbqGe8qf4/UmuS1iRgQU3m/vsyJVJ4/nK6xuiys2n+mn3iDjWLPZDuKhN31D1u+hXcv++du6jtogIqgiHTmBFVsd955p1CcJwNVdXV1cu2kSZMsCKi6jt+2Mz8UI5WNdU/oxYrNz2Euy+6wD3+qfRYfHPNB3JmADa+vkyVSg4nGf4Q4ge9Co6WqaRv21/1FPB05rhI4bW60+muE9IH1nxRgMIe4jcu/CjdO+pQQHqgTgUwvvH3tb6bfJ5XnVTVvwx+PPNDt0uXj7pF8ruONmzCr9BZcWbkWLodHclYIZF6s/gpOt0RC+ejhGp+/QNgR2/z1Uc8XPyvPuQx/M+uHqbxKr64hsUabrw47zv04ytpI0o5bp3weHmeJeMUGw2M1HHUh3gCQZY65fftq/5yyt+GGSZ9CkXscfnvo4/LI3KwKzCp/L0bnzxcdIsChQRbxUpJQgzknTsk7obHLnCJhNzQ8RGaj0MxSpmilExEtKNrz/q7BQ5KfH711m4TXfmT+n7uIMVN68FL1V7Gv9pnos3k4tHbm98XbrhhauUIeadggXmH2fVTeXEwtuQFj86+RwySGgl0itIg/3RjeRq/eeM8EId6gd05Ry1+64xLbHtdSPpOEJMzjYW1CAq+SrFLxMCovIMHs85ufx8kpJwSULStcHgVjNOQ5hhx7gqNETH2pLBDcI1oDl4AhdYygQQG/VJ7R39dkSid6854M9WX4KsGiuaSECvvlnDLnGZLk5vc1T+GFur/K9deV3IC7Rn8gWhy9N+8wmP3vzfv25z1Wl4UV+8/IIUYHqdB66pfDloVf7r4HH1kYKd9jboMCqDo6OnDfffdh3bp1UQCVqtfp8ccfR2trKw4dOmR5QEVPwM/334Uphcsxr5wnlCG8efFXQuHd1HkWHUYezk6bE+fCAXx89IfwrjF/FzcMIDJZViEUDqd9KkxCDBr7Dd5TKPNMQX5WBRq9Z8QjojwfqSx0o3JnY1bJGswsuzkaDpfKfb25ZrguDn8+9hm0++tw46TP4ELbPjxf9eW43Sdoog7QgCSQocG7cvx9Argckswehj/Yjpde+SNGXebAubY9uHbMR1DimdgbcaZ1D43KQ/UvYMPJ/4Y/RMIDJ8bkXYEryt8Netz6GqaS1sv0keUv3e/qz+t/eeDvpZ4aG2vXTShYAH+wE1OLlkr4mbBLNm1BuWe6hHxuPv0Y3M58AUjM3TO3Es8kXFXxN5hVenO3kE+G5jJvcDDAb1/ld6rldfz+8H3CGMqQP3PL1JpwrHETnjn2WXk0IwTmV96BmSVr4r769rM/wmvnfy5Ai21a8SpcP/GT3QoDK8IDAi16fDmflZGdDjW+egmCMYb5cR0Qz5EjR7xPChivf3k95i+bJwCNwIneJ1Vcuq9jMJzuz5RO9LXPDAXkOJnrql2icI/oDj1a9Pq91bobj1R/XUA586w+PPYfJf+uN566odL/vsovE/dbXRZW7P/51v3gen6h/QBqO45jQeXfIhAOYsfZH+DeBd0Lww8KoCIYuvfee/Hoo49ixoxIgn28v8VOAoIutqqqKmzevNnygIqyaOo8LYiZ3h9uju2BOmH8Y6MBteHUN/F8qBMk8V4F4MbRd8dlinvp5eew4No5EkLIcEEaZKpJOFmgNcLxxHwfkAo6kvxLY3h/7TN49dzPurB/qXt5Kjqh4BqpWUSqcYb95bnKhGiCxgbzf2jMOexZ8r3MMTJ/dyYWwnjPGK6Lgy/YKiFyzI9jIysfSS/Kc6aL56m6eQfqOiKhOqrxsyVjPoKJkrPUtV0C0owPJrPbwDXWs9p+5kc42fK61PChwTCxcDGmFq2QPha5x6DYMzEaEkjvZ394LIerLphH6nTLG3jq8CfkT++Y+hWML1ggRjrnLIlEIrlsLJDqlfnFf//fgY/KRsHGvLbymvcgNH636JNi8rth4gOYbapbR3KcF6r+E5MLlmBe5e1JlYWHPmR4HCqNhbs3nHwEc8rejusn/nuX18qUHrDPRxpeREXOTGH39PQQssywWeaN0qu4p/aP8j5j8+ZhzZSH5N7BapmSxWC9f6a+d7jJgSCLoaBbGzbhR2cfl/xFguSPjP2Y0MGb672lIqPh1v9U+tTba6wuC6v1vzPQjN8fuQ8XY5hLlf4MGUBlDvcrLSWrEaBC+RKF/fHzp556Ch/+8IclTFADqsiw0vAxn+hLLL8QAER+n26yr+DQAAAgAElEQVTdjX889lkxrN4ubF4efODyX8omzzA7huXR0Nq482k0FrMuUhtYNJfJ2jS6GIbR5D0nNODMe/KF2gVM8aSX4KrTqDnCd4nUYipFW6AO2Y5CAU5Xj7oratwx34ZGO0EVr+XzGaYSCjFU0A5btA5Lb5e81O8bKYuDL9SBE41bpG4VvQYExFWN2ySskkCVdOeTipYkzFMabDmQrMJL0oKap/HGxV9FDwPUSNLQZzhrhHgjjJXjP4ECd2YLCg+2DFLX2siVChSZ7/vj0QckvHbh6A9g8Zi/T+mRBN5P7v+AXLvu8iex65WjWLlqhYTj/vXE54TFkbK/+4pfST4mw0T/evwLaDbY/ZjjOL3kUt0qekI5oRmyxtbYeRpPH7kft1/2aJQoJ6UX68eLCKYIqpaNu0eKbptbJvWAQIk5Z6kSIDBO/3jTZqyv/obMYXoIb5z4KVTmzu5HaSR+dCZlMSgdyNCXDlc5sPwAKft/cf4JIbigh/HL076GidmT5f/5k0oNq+Ha/wwNf7+tD/3xfv39TCvpQmegBbsv/g7bz/1YxDq97G3IcuRj34Vfyb/t4Rx8/Oq/dhP5oHioegOoGOp32223gQBMA6rUp86pjhP44P4PgLS873YWifeCdN0LR69DTfsxMY7o0jxrFD0UZbHZhQxiUuESNHnPCJiKJb8wvwGNXRavHZs/P0pSoEgoCNxSNSpS71Xfr7TS4tCTtIaOHMI42fIanj/xJSG7YKFg5rnEknAQsN88+SHRtUyFnA0dGfSs1wRSF9oO4bXzT2B22a2YXhwpvNrqq8FP9r5X5tk/zH1avLyptvXVXxfjnXXezHLgIQtD40ijP714tXi5WH/M3AicFo/+B8wqvUly4/bVPSMHLX87+ycC4J8/8UWpnceC1++f9bgctmSiRcLjGJqcukeVsiN5yjPHPyOEHe+c9jVMKlw8pAwmHnqdbdmNF6q+IusyPXtrJj+IyYWpkTVlQrbqGcNlTmSyz/GeNZByYNI7DzAZ2JeJxvwrEpp8vfrLQklPWv3/mPIloWxnk6LUrhIhCUnUBrL/mehzfz7D6rIY7P4zp1DlD/Y0zvTSKlIkzifmjUaKbl+q5cj7GUbL0GdV4F5FYJFQqNNfj43VXxSHw+WVf4vRBQvQEGjEzqZXsLNhE8LBHDx5TaSsj7kNGUDFkL+1a9fiscce60ZMwc+YdzV/Po0opAWo7rnnHtxxR2LWsurqakyc2P95I/050Xt69jHnUfwq5wlMCEzAu33LUJXzC7mc7G4+e/2lW0N2lAUWyr9rs3bEKJ8NrlAhCgMMz+T/F8ETqoQ97EbA1gpnKB/ZoVEDnvvSF5mO9HFPVTZDTQ4hGxOtA/L6IfjQ7DoIv61F/lWf9TqCNi9sYSfGeG9Bsf+qjOjcUJNB7NhxjrU6j6LJuR/NrkPysTtUistayTJkw9nsZ1GXtQOF/iswoSM1hkb1HUH44EDEoIqVg9/eiMN53yI9gnG5DSX++aj03oDz2S+iwfVmXDUr71yGMv+1OJD39ejn7lAZxne8B57QGCDcNyrnC1kvIwsFyPfPhCMcIc6Ibay1RoJymqfUmdqsVxCS31zbgBkt/4KscEmX24aKHvjsdTjl+T3aHadgRxYua/0YXKHMM532tEYMFVmkuo7113X9IQeucSEwZJ5GnoO0LxJG3+Tch6C9FRWdkYOSTDQakvWOOjzp+Sla7Qz8B6YGpqEyOBq54TxUBCswPjhRcrPitf7ofyb6NRjPsLos+rv/1FX+RxBkN/YIIeexBdCBdoRsnC+RRiZRdU3033AgiAD8tkjKS2+aHy0I2TvQ4PkTgrY2NIfKcDZYhIuOWjTaG7s88sXhmkNFNsCHHnoornyS0a2PLNr09FXkV+d/gR+e+R7eVvYOfGLi/XLqzHwLNhoiLLY6Lv9K1B4DVi96F+x2F041v4bq5lfRyUKewQ7MLb8NY/KvkJMzkn1xA2DYHhtP1SIhPoNfTygd6Qz2aUs679qf1w51OfC0KaJjTnSyxtGpR3Gw/jkRCQkTrhn1d+L5sNvJPEePRfp6OJRlsKf2aWw++W0pkxDbrp/4gOTN/XTv++Sj9838Xp/qtcWTw46zPxVWRoaOLhn7ESFzYC4bw3+3nvk+qpp2SO0lM9sYvVMkwTjRtBVkcWRYML1obKTkv2b034HlHXrTyFb51OF75VaGg84vfx+mFC8Rko3IyX4Yzb6zOFy3HqPyZiHfVYn1p/5basGpxvXqnitf6vb1Q0kPvP4mPH30k1Ivi9ECt8/4H8mVHag2lGQxUH2O9z2ZlgNDiV45+wMJx+4INEbWLptDxrnRe1pe4ZbJn8f0ksyBKs7N15pexTeq/1Nq1Zlbjj0XD0/7ilDhs5G9kSQnqmW6/4M5ln39bqvLItP9p16S5ZPslPQUmfeQ2LFiPbb/z953gMdVHmu/25tWvduS5d5xwWDcMMb03gIhlEsuISThhpSbnnBDQpKb3JCQRvInoSQEUiD0apoLtsEFY+NeZcnqvW1v//PO0corWdKuqiWdM370SN497ZszX3m/mXlnV+tHEmnFWoLZ5mwpQN81J5DeqB2t2+EJe6SeIY9pCjSCBcC5NAiFWMolAj95BUJtqA80oCnYKP3CF/ZIOkvAVw17xId6nR51DN1uF0ZuTbNNxyzHDARLdbh3uZKzHCunxUPVHctfX8L4+nKsmgEVDfRrh74shvjZ8V/AjTmfFBawpw9+Ttj0CJRIjczQmS2bPsIFqy4R26BRMb9K6ghBp9CdtwOogQ5KI+X8wR4cRkq7+voco00PXMiTPZKLeYYG0nZZ3DrPMVuaXpC8CBNTlkqR5ERlpOqA4bZP7rtdWBpTLPmysJ6TeaXkx60pfkBAic2YjAZvabesdYm2v7fFE3XMsL1JqctPKSBN8huCJYZlcoc9xTxeAQEuheiCctOMPwnYebP4AVk0UlItBbh22i/gjCm6ys876ppF/Ii0R2cw7C0a2sewvb/tvR2t/qpOTSOwmp5+EXLts4St8sPqf5xSPkJsw3kmTAYrLIZkXFj07VPUM9LsgCUP/r7/DpDkgqUkyP7H4u30vpFYhHqNisK8qGxyDYaMNF0MRpv6c42B6iGWCIZj0itHvoViFnruRfhePznjz0i1ju/PI3d7DinWa/zVKPGWYHfbTtT4ayS3isLix9+f/EMQXFGYX8WFK0MCB9r+QWvACLiQ2nXR1/Zz/cl6cwRLDNdTim9HJMTUpDPCFXIJiCI7Jevn1QVq0RBs4Ha9FH636i3whn3Y1PQedrbu6BVwOQwOuV6KMUUBT4MkBFELnAtxbup5mGqf3rHZsGXLFly/8tRokNMCqNjWWJp0t9udcB0qnqsBqsSspcJXgbv23SE7AA/P+BOmO2bIiXXuI5Jnwfwm7iZT+tpZEnuCkXuU2trb05sYnXqI4ED9W9hY/vApdN8M8ZqWvlro4bNsk2E02OJS8I9EHXAz4+kDXxAiiKKUJbh44ndh1FmFDZPy1z03o9lXLn8nmbPwqZmP9yl3qjt7GAw91LuL8dR+heiC3qlbZv1F/mYO5sGGN/FuyS/k/wRVl0y8rxMoaPCWoLRlm5R9YMFduylDgGKOY4bs5m8u/5PkP6VbJ+LaqQ/i49oXhGDCF1JCmboKWfIIPglECUaYy0UPOwHVULV/sEc8JkavP/FruSzHbAJruzFdiIQumvgd2IxpaPSV4s1jP8Zlk39wCkjt7/MMhi30994j6bx4emA/VTYeOwvz9bgBQMZMRoRwQ8IdaMDmij/LgawPmWzJB1lbScdMe+cGJ+tKHmlcL+/6pul/RIp13KCpg4WP24KtHd4Argt+cvwBlHiOd9yDC9Kbc2/FkpRlUg9s+3vbsWrVSeKZQXuYUXiheLYwCpvUp0fuS/sJ4On1IVii0GPUGGgQ2yuwFkokwftNm7G+aS2KPcc61Vnr7qE4r7PY9+ykuWgI1Mu1G4MN3dZbzOAmHHSI6C1oCbYi1ZQqJSF0kRACYbeS0x+JwKG3wKm3IYXM0mEPXJ6j8hxmSwHC1gL4IkFcl3Mjcs2dSbCYg7jp/U24buWpLLenDVBRaQRGt956q+gvNnQv6sHi5w899BBsNqXie1Q0QJVYP/j9id/iuZpnMCfpDPwqpuYKd4K77uD3pbMkdveRfZTa2tvT2xjNemD4DD0SJ1o/QjgcQFnbR+CiXBjWmCdosMtienbGZShIPks+k/K0UohWoRGnbNqwdZgXDREJX4xSkyvvhvWA9BK66PLX4ZmD9wiIsBvTcPucp2AWlsOTcqRxA147ptQ6umXWE8iwFQ24ww2WLZDoYk/dy7iarGIxxA/cjWTo3WvH/kc84P0R7hh+cuYj7UVyg2jxVmJn7TMob9sFd6BJmE3nZV8vC1Z69sg0SA8mvezxZLDaH+8+ff2ezH8kBupatJ1A84LCb+Glo9+U4pP01F0/7bfivWJBylgPVl/vOVJ10dd2DPT47vQQZdIlkKc3lou0qITDIXhDreJFPdjwtvThrsJSBKw3xhBV5ifSu2hq9zhyTPvHgTulIDvDAVcV/jfMejs8oSb57TBniu0PVKKJ+2W+Mvzw6H0o853odMk5SXPx6fy7cPzD47h4xSWwGk6WURnovUfr+WrvE721nwCKQCdE77nOCP5/Q9N67Gz9EIfdh9ESM94zTC+2UDXtIcOciYnWiRK2T28TwRdBGCXJ4MRVWdeg0No918GJlg+wp+4VVHqKwWDVaGA0Ixu42cFai+xXiUhR2vmYlnmFjJ3ROZfzMr1q9JixXh/b15MuTiugSqSBAz1GrSF/NMabPr5WKq3/dMqDWJSiEE70JGobLNTW3rH83hl6ppAQANXug9hW+QQq23ZL0eBYSTbnwmZKlR2qaCFbb6gFqe6z8MmlDyQ81CiLJJ0sgvoaZsVdanpqjjVtEkbMWDHqbTLw13qU4ryUa6b8EoUpi7p9NhbyXT7u8xLmOBgyWH2CYYAvHf4mPjHj990+Fj1QpFNvC9R1+p6TWIFzoQAD5gsxRLDVV40G33HxztlMKZiWtvoUWngCJxappleACc1WY0pHvTJOqImyAQ5W+wfjXcReg20gYKLNEIgyB2x71VMdtQBjj6VXbnr6heK9LEw5C3Myr+rX44xUXfSrMQM4qase2Pdd/gaUtmzB/oY3Tqn51/VW9DwxZJNCOyU7JwFVb7meTd4TePXYfeKp7U5I90/a/8EQLmwZCsjf/Hmz/g08U/1PIQew6q04x7MMdyz8T5hYF9CUJuGAFK4vzDpzn+taDcYzn65rqL1PvLP2HSw+92x4QpxXGZOta2fd00suVLmvTMZd2tFfKx7DofYQb74vgqh0YzpqA7XCIk1An2XOxorUc7EqbTWccZhpaXc8JhQJItTO4sf71Ln34632IuoWYwqy7LOQYs1Do+c4qto+7vAecw5ItoyTqKwkc57kAEvufzgs0RNcB6RYxmNW5pWwmtMQCCubsk5jEuySn9s5N1sDVD30wrHaSZ6oeBxPVD6OGY6Z+MW0X8etkj5W9dDT4Ku29qpJD5JYGnaD4WcsHkwSi56K81Ev3IG6ccYfkOOYGXeuPtTwDt4tfRCplnFSnJoFYlm4mhMM6zfR6+Qwpku8N8PNuJjKtk+TUL0dVf/Ejup/9BiiFnvzNGshVhbcK+QOPUkw7AFB2GDJYPYJeoqi4YndPR8BUNdQPU569CoSpNJ7SIDE98gJTw+D5HsSLA2VDGb7h+IZCcBp2/RssBjws+3kHHZTGlYWfAnvlPy8kxeLnqrbZ/8dSebMPj/OSNdFnxvUzxNi9cD84/fKfofKtj0CjqKSZZsqpDGW9pw2Fl2nZ5njw4z0iyR8jxspDGc9I/vahArX8/iN5X/AkcZ1kivJen2+EPOaw1JO4q75Lw0KwynbQG9Ck2wSRYRimqFUL9Q+h3cb3pYmznTMFlIreq1IWOEPBySUi0xrmeasXmnX+6n2EXmaWvoE566WYIvkP9EeomQRzBtavHixhO2RyIE5S+Ms48Sr9GzN03i97tVO741AZFnqCixJWYoi68SOumc8v9pfjQJrgXxGsE7AZABrlBqVvCq5L0GNTr63Gbqf59aW/hK7a1+QmqdXTv25XCNaX43zCwvRMyyaYd7x6q5x/nGasxOqh6oBKpUBqs/tvxNH3IfxxYIv4+rs6+IOUGoZLKKKUFt71QSoOrc1IqDGFWiAO1AnixkuSl3t3hHu9Nd5jsJpzsGts5/oNd+K+Uz/PvhfsriJCne5Vo7/kpAzbKn8i1ybeYmxC6506wQJRYwKwxCnpa2Cw5TV8Rk9bHxOd7BeiunOzbpa2PSGU9TeJ0Zb+/fWvYrN5X/ENVMfRJZ9mizYXz92P1IsuR0bCCRouXLKT/tsRqNNF31uYIInxOrhn/vvQo1bKVswKXUZCp1nozB5kWwCcDHGUOMwQlLwnqyk9LLGhl1yk4A7+IkKGXYJrLgxwaLtvP7zh78q49Xlkx7A5LSViV4q4eP47N6IB82BFqxtfAdPlD3WQUM91T4N12ffKOGBG5s2INOUhc+O/7z8dhqdI7LeZMINT+DAsd4nCNYZ0dRKdudIAGXeEzjiOSyA22lwYlvxVjQmN+C4t7hDW1FvU/QDgig6rwpsBfjC+HuFJILHMGSO1Pz8mwQVvKbDmCTXjQd0en41Efx519USVnvVlP9FnmOebMYxbJ4pAN5gi0SpsC9yE4rfsR91Fbab86/CFJsYmZUGqFQGqC79aLUY7TNnvCiMPfFkrA8WXduvtvaqF1D1bvnBkA+P7LgRfn0jJqUsxxVTfnxKOA4XQsyVeOnINwU4kS3u7Lz/ACnN6bHqSTg4x+ZJsTguzzsj+zoJFxxpovY+MdrazwU2vaDcDIgKQwK5KPYEG/HPA3cJ+GfY3zjnGXCa85CfNDchsxttukioUf04KKqHo00b8OrR78mC6xPTH5ZcJqvBCVMMxXg/Lt/nU/bUviQecgK5a6b+ss/nJ3qC4qVoxuubX4drcqt4H+iV6Co55hzcNe7zEgnDkECGCY5VGal9gnlLPdUR6+5dcE6il5HIh2yq/ogPvrBffofCIWxoWodna55Ba7Clx1eZacqEO+wRcERvJWn3vzD+ixLGR2HotUPvQJIxSdgih0KYj0svPUP5/2POv+SewyUaoFIRoKr11+Lm3ddLMt8L8zu7YbWFtaKBkTo4DteAEL2Ppgfg9Q3/QLHzUVl8zsi4EOcVfAXMy2r0lqLStQdcTFW1U4FnWCfhppl/lN0uTky7qv+NDWW/E0pxgqVo/grD1LLt02Xn+mjTehQ3f4Al+XcirYfE2uF+793dT+22MNbav73qSWFGjAqJiO6e92pCZBVjTRf97V/Uw7Jzz8Lf992JFn+l1GJbmPPJhPPy+nvfns7jjvufd10lnvA7z3hWmCuHUt5a9xbmLpkLV6gNL9e+gNfrX5VcmPPTL8Sutp044Nont1+Ztgqfyr1VyAVSjEqe6liTkdAnCHR9IZ+QPwTCfsllo180xZAq4IXCjXRiC4bi8W9P2N0BoHgsP4uVYCSIcm8ZNja/h7fq3+j03ULnIpgYhheJoL6xHqsKV2Nh8pkdFPv07lT6K5BnzpdwULPk2EXk76ECUtEHfKfk/7C37hUszLkZy8d/fljNTQNUKgJUO1q24xuHv4pZSbPxm+l/SMjQRsJgkdCDDtJBamuvBqR7NhzawoQFRrx69L4OjxJDA2JD+7gYLXSehQuKvg1HJ8a4CA43rEW2YwaSzXk97pL1NdxnkMy8T5dRe58Ye+2PiFeF4a3RDYGl+Z/FojyFWbc3GXu6iNfizt8rRCcerNv0Bnz5W6XQPcsTfHrO0wnlWPTtbn07OrqQnJVxGVjceyh35qN2QNIBhoLVB+qQbEgRJjZfxIcXap7Fy3UvyiI9y5SFuwvuwVTbtHayAqMQV1gMlnZ4pZPQr9EKtoa6TxAsNQboBYwIGFL0FJEwUf4j8GkLtXYw5JGUYVfbR9jWvBXXZF+PImuRHMNwvVihZ5H04emmdMl/Ouo5gkpfhYSQMqTvmOeohPpFhXlRl2RcjqWpyzuRjjCH6pzF5whoItMdn4/3IrAjNbmE+w2RcP4MSN0qpV6hP+zGP/bdCX/YJaU5WKJjOEUDVCoCVC/WPo/flj6ESzIvw9cmfCshOxvqwSKhhxjGg9TWXg1Q9Q6oWGuF7Htrin8kBxp1FmQ7pknNHxbYnJFxkdROSpQxbhhNedBupfY+MRbbTyILT6AJpS3b8XbJT8WjQc9GbyxzNKixqItEOgoZFRk2SYKZ3bXP42jjZkR0Sp2pi4q+ixkZFydymSE9hkQ7f9/3n3KPKyb/CEUpyweQh9L7o8bagYSSht0Ciuh9oLejzl+LKl8Vnqh8DDtbP5LnmGKbihVpK8GwMBZD5eI7KlyER6mn+RnrA7Guz2iQoewTrAnWEGjotR4TvUEftm4TPR91H0GVv7JDbRadBZ8ruEdCLtc1rhXAa9XbBDjtYlkRIXjoWQi2zkpejLOTF2OyfaoQjvA9WfRmAXQkiWBpo4vPu3hYATFBpifQ2Ilsp8VfhZ3VT+N4yxYJ97tj7tPDbj4aoFIRoPpt6a/wYu1zuHv8PfhEzk0JGdtQDhYJPcAwH6S29mqAKj6g4hFk1eJiM88xW1jlmFgu9KoqELX3ibHd/gge+fg6uAP1uGLyT6TQbFdhCGs0KXu064Jt8QZa2ssp6IQ4gux7PXlHuAPuC7agrHUn9tS9JMV4o+xm3P1mmN/MjEtGzCjwUfW/8F7ZwxJ6vGLcPZiYukxKQpAQZzAlnh1QR8y1aQ22CivgU1V/6yjmyuew6K2YYJ2AcdbxUow115wrC/cp9qnyLkinnW3OGRX06/F00R+906PUHGhCa6gVr9W9jJdqX+ykvyjoDEjx6Ih4oKJCUDsnaQ6KPcVo7qbeWSyI5XtSaMdDmGSbJEQiqUbai1EimSa31zbjNUkwwpC9RKnCo/dhGCr7kclgRTBEVkrWfooIVXl/7ZKkLBVtu6SIO4u6d5Xl4z+HhTmf6o/qB3SOBqhUBKi+fujL+Kh1B3485WdYnLIkIcMZisEioRufpoPU1l4NUCUGqE6TOY6I26q9T4z19u+o/ic2lv0e453zceWUn3VitOTi50D9myhKWYJkSy7WrV3fr2LXDJVjSE5f67MNdgfYVf0sils2Sx4kQ3enpJ2LGekXS2gQwZUSQuQWNk7+Xec5jA8qHu9g8WOIL0lq/JUZuOjs26UG2kjyThMwri35hRTQppCYhDXazs67fVCJMhLtE1zoNwUacch9CJub3hPq9Z2tO0HPS0+Sa87DZPsU3DXuc8iz5A8ZqPJH/PBK7aSTQq8Zqbj7En6YqC66ay/14w/7JJeJTJD8f7T2F8Pu/nDidxJOGU8kHC/zCsyyz0KaKb3DM7mm/nX8s+opkCRkhmOWgNQSbzHSTRk4P+2CDrKI7q5PUMtwPYIoUpT3Z63AnOGqtr1SIoDkSyTLOdK4XupAnZF1rYTLWozJfdI3C5m/dfx/JYc5VtgPybI5N/NqjE8+s0/XjKffRL/XAJWKANUnP74edYFa/HXOP6ROQCIykMEikeuPtGPU1t7+DJIj7Z0N1fNotqBoVu16GOvt5wLlkY+vEUIDhq6dlXurLH6afZXYWPawFFLmwvz8CV/H0R3NOP+8Czu6HEESqYVJP0yw0Z2QMOHpA3djXNI8qc+WaZ+SMA3xYPbtkuateOnoNwTYxQoXz1PSzsOZuZ+Cy1+HE60fos1fi9LW7QKuuIvPOmcz0y/G7MzLYTel4/2N27HqvNWD+XiDdq1wJID1pb/G/oY3EWwHLmQgvaDom0I8oocRwYhfipgqBc0To4SOfcC+9gnmWtFbEvXunfCWYm/bbgkf42el3hJsa94iHpmonOGcj68Ufk1qWjEEcDCFuV01/ppObKvR69MeGL5IIcBiHlBvOkpUF8xHEqpwnRnesFehIe9CBEGgWemrlEgibn5TGCL5+YIvdniL+Bl1xuc/5j4i1zw75RwJx2O9Jv6jXtmGen8dKv2Vco2uwhpP9BRSmJVFr5ShvQ+zvVEdxNO70v7zEAh5pT4gbY6lPQhwDja8JR7T7oR96sycT2Ja+mqpCdXTZot4iUMtQghF2VH9L+yseUb+PiPrGmErjZ6r0xmkHpulnYgj3rMP9vcaoOpBo4l2ksF+IUN1PSYJXrpjtXS+Nxa8m3Bs9VjTQzz9qq29PelD04MGJKK2oXZbUEP7WViazH9cvFBYELOty844w3PSvYtx7dnfEAIGf9CFZn8lGr0lUiuN4W9dQRXza946/hMpok3hNRbk3CSseMMhBIn88YVcePrg3ZI3VpS8GGfl3SbtO9q4AYca3+3xUei1mp1xBWZnXim76fw/ZaTbBEFVq69KFp8HG9+W96MsQK8F8+cIHKvcB4SBlLXt+hp61Z/2EwTQ+8K8G+ZcEWBEAVbsCyABww+L7xMihiLbRMn3zjBlSH4WF/z0nLBQaxABYbazGx19AlzMOSr2HMNvTzwkhWQJ9EjzTckwZWJ1+gVYnroCdj1Du1lU1ix1k+g94g/ZCvkMiY6PzFNqCNSf4g077ikWNkR6ophv1hBsgDvk6rguAc9FGZfgisyrxesUzTkTT1Y4KIx+/M1cM4btdQc6qV+GDrId9DQJG2DYJx6nRAFT185B7xL7Ee2IQGbTps04+5wFaPKVy2ZEjfsQUi3jUes5hGrXgU6nM0w+zTIBzb5yKcxOybHPxLkFX5RC1Sa9Bdb2EFVufLCWFEEaN3dY8qG05UPsr39dxpnzC/4bE1IWS3FehRmdgPLUelLDMc7EswVdhCPhGJb77rsPDzzwQI8t7M+AMZLVddh9CJ/f/xkUWifgsdl/S/hRx5oe4jVcbe3VAFXPFqHZgqIbtetBLe1n/ZZtVXaML1UAACAASURBVE8IUUVU8pPOwNL8u/BB5WMduQoM38m0TRaCBi5yosJcogsmfEt2/bno4oLrePMWrCnuPM9yMfTpOc8IQBlKoXeJRbVbfFU40sQcSCAvaTaunforARBcXHKxVus6hI3lf5CFIItnZ9gmSk05uykNufZZSLbmwyJMZScpv0eLTRA81HuOYM3xH6HBc7xbdbOkw/Jxn4fDnBGXlCTewrG/75OeGQKsaC4QPVb3H/2e0H8TLNycc4vkWPVEVEFPi6OdnjuW7CL6PPQIkQlPAXMe/PT4j3HUfTju45r1JgE0/IkWmuVvAi96hBg2uHnDZly46qTXlvWXmDsWCxgJnpgLRfp4T8gDeujIqtdV2I6J1omY7piB1ekXSg2vdGMGrIaRUMeLdexa0OKrkNwlerZTreNw9MReRJLqBSR1FXqpVhbci/HOhXIeQZPF6JS+t6/uVeys/jeCEZ+cxnA9uzEDszIuQbIlX9g0S1o+wIGGNzvYSKPXX5L/GczLvqFjgyPuixymAzQPVQ+KHi0DZqJ2wsTQnxT/EMvTzsX9kxTGskRkrOkhXpvV1t6e9KHpQQMSQ7V4itcHR9r36ukLEXiDrWjz18EbapK/C5wLZQFEcMIwmy3lf0NYp+zmUwhMDHpzB9tWrmM25mVfC3egEXWeY7KbTGE43cKcm/DKke9KDbd52ddhZcGXh+xVcwf9lWPfQWXbno572IwpQqVsNxE4xAoXis2ocR1AqrVAwuLYLqGl1lm6pR8fbTbhFWKND1HeugtNvjLkOebIe32/4hF5dyztMD/7BhSlLAMQFrDbW77bULefXpTtzVvxp/Lfo7x9oU4Ak2fJk01hiivsFk8TacGvz75RvFkUAh49CcXbw9eiNZYYXkcv0G9Kf4lyXxmSjSm4MX01KmueA/1NDAStAHAUOjQLEXdnmemYiVJvKVakrsQNOTd1eIxIG37uknPl/yyES0DF5+ezMThvTf0b2BlDZhK9Ku+/KPksTLfPFOrybHO2PBNDDqMFcFNMqRKa2eApRoq1YNgLv0suoeR3BWVc+LjmOexvWCNe367C/kJSm2z7NOn/zFNkiG8RwxFZ+yrkhZ4hidKnIF7jBncx3it/GFXtdct4TW7YnJV7G440re/Uf7nRkWGdKCHD87Kv75TrOWQDSR8vrAGqHhQ21ANGH9/TgA//a8Vj+FvlX3BL3u34dP5nEr7eWNNDvIarrb096UPTgwaoorahdltQe/ujdsBwwDffexa6ggMw6qwY55yPvKRZsrChV4uJ4vROdZUcxwzcOOP/SR5KlNqbTJl3nfEijO05HPHG5b587w024dmDX0K9t1jA0dm5t4v3Jd06EVn2qT1eil61RAkmRqNNMISKXsMQw8SEeIHv4zDeLXlQ8uRihR7IT878c4/6GI7206tU66+RwsEbm95Djb+6VzMosBZiWeoKASYkU2BYG707Vf4KvCmg5qOOEEOGu31rwtewt/RXslkQK7TJaO4Z6SA+BHAqfACKrBPREmqGxWfF7ZPuwEzHbMkFe795E9Y3ru1Uw4meJ1KPK6QQx4XNkKQQCtU8QQZDC41SV4rhedHPCVxIBU5PK0t0LBt3N3Q6owAaek2Hov9QF9FwuxOt2yWfkKF7ZW07pXQAJcc+Q4hcSOxSWVuCMyasRkHyQvFAETCFIkEw7NRhzuo1nJRjistfKyF9dd6jIEtla8x7NumtEpI6I/2ijrYy94qgaySKBqhUAqgeOPZ96eTfmvg9XJB+UcK2OBwDZ8IPMwwHqq29GqDq2ag0W1B0o3Y9qL39sT2EulixconkWtGDcRKARLC37lXsbWeX42KdYTuZtkmYkXFpp6LXzx66FwwvZNjOmbm3iCeIoXf0KvGcgQgXgi8d+YYU3GU+xSem/x5p1kIJZRtMhsGxZBP+UBt2176IbVVPdqrrw4T/8wq/2u3rGK72M7eJ+UcMBXSHXSjxHBea9ZZgM3LMeeKV2tGyHc/X/rsTgOnJhugBYj7UVVlXI9S4HhVtHyMvaQ4uLvqeeGAIOC2mNPE0UUpbtmJr5RMojQTgBGDW27FTp0dTqC2umTJnaV7SAmSaM7Eq7QLxQkWFXqhkY7IAv9h8rNiLEjS9cex+HGve1PExPYkMjSNbXpIpC4vzPi3sjQo1OUkbFO8Wy3oo+UQnw1R7e2D2G3qko5TmLPq9qfyPnTxHPJ8hwAuybwQ3Sdj3Cag++GAzViw9H2aj4tntu0TkvgT61P+e2pfxYfXfJex2cd4dSDLnKOUNdGbxcPWFgbHvzzKwMzRApRJAdde+O8QF/fuZf8I0+4yErWa4Bs6EH2iID1RbezVApQGqeF1K7X1C7e3vCqhY7Lon8QVbO7wAXNApIKbzoq6kZQtePPx1ucQFE76BFEs+dtU+j2NNG3HzzEeQYZsczyS7/Z4eJlLAk1yDnqmrpvwf8pPm9uta8U4aazYR9UhQh/WeYrx09JvipWDR4vHOBbJQJllAdDE7nO2P1rQKRkLi+YjSijO0j2CEhFskp9jr2oPtLVs7aMbp4SLw4u959hnI8ldgae4dyE6aibL6d7C96gnxrtITR9DNtjPnjB6iKLkKmeWOt27Hx7Uvosa1R2qS6Q1O1DkXIN+Sj0n2KXjz4BvYa90jVPATbZMwL2k+lqQuF6ryqBBcEczx+sy7IoFET0Aqes76E7/CrprnJIRxTubVEgLH+kuxwnfDUNoGb6ni2YlEpK4a6yXSG8tSBz2BKrbXF2wTls56zzF8WP2PTvmT0fsUJp8FhylDwn/HO88UxstY8ofBtgWGpzZ5T0jY6UBqVcXrw0PxvQaoVAKoLv/oIunwz89/FU4D91oSk8HuLInd9fQdpbb2aoBKA1Txepva+4Ta298XQBXPlqLf/3P/XR21nWLP4Q74DdN/l9BluNAOhnyyIAyF/ZK8HqVovnTSDzA1rWfgl9ANejlorNsE65IRnEaFZB1n592GWZlXSKjZ2rXr+lWPbKB67+58AiwWEXaH3QJYYoUhqDVte7HlxK/a6byNyHHMRGXbbgGH5xd+HbOzruj1sXhNT7BBcoDo/WQO2pnj7sKE1POEeXDTBxsxe9FsAaAk0KAQLDkYkqczwqQz90im0dONycr46MfXgCUHzh1/L+ZkXYUWXxk2l/9Z6jYRZHEDgrl/PQlzBs8v/AYmp62QQ3itcDgoXh6GOe6vfwO17iNo8pWgpgtBBz3MU9JWSl4dwRS9Ucy5IwDtKkPRF+gBp+d6tIkGqHp4Y0NhJKfLOEjFedXOS2HRWfDqwrf69BhjSQ+JNFxt7dUAlQao4vULtfcJtbd/KAAVQ5R21TwrPwxfYngPKZcp9Cwxkb2rMK+FHgoSDpA6utlXJrkdDE+iByGa38Gci1WF/x3PrAf0/Vi3CXov/rH/TvFWxQqZD+dlXYemQ+m4cOWVA9LhYJ8cpQRnoVw+vzfUir21L+FA7YtSqLmrLMz+JJYVfC7hOly8/oH6NyRXkKF3t895SoDGO+vewfyl88TzRKpzq94qoXx9FYI/MtsxhG975ZN4v+LPKHAuwjXTHux4Rk+AAEopkN3ir8Jbx38szHvp1iIQQFkMSQL4qt0HpT/Qm/SpWY9DH9Fhb/2rknvEY3bW/LtTOB9zsaamnYdZEp6bKWDTbHTCanD2WF8u2r6x3hf68h41QKUCQMUkyDv33o5xlvH465y/98U+VJc/oQ0OinloetB0oE2YWl/oOlkM5rjA/AsSSLAeVLp1Aj6ufU524Bl+deOMP8Csd0j4oCyOg82yo86QJ1+oTXIuSIQRu1BmmN+inJuxMPdTCZNL9GkyjDl4MPXQ32cY6vMY7sY6QGSqIznBhhMPt+fYsOKPGSsLv4i5WVclnKcz1M8bvT5tam/d69hd+wJa/JXycaFzES6e+D/YU/cyPqh8FJNSluPSSff32U4Ieh7/+BOyCbBi/H9hfs4NWLd2/YC9dfRulbV+JKQtZGB85eh34A424rppv5aQy56E74csjSysHaV15/vihsVrx+6X67EmlNlgO8ULxf7Cmmz0RGXZpkqRZ5PB0eccJTX0hURtVwNUKgBUjCv+1uGvYYFzIX4+7VeJ2oYqF9ba4KAtIjUg0XmIUHufUHv7Y61hKHVB4PT47hvgCjRI3Zr52ddJ0U4STByoXyOL2FjhLnqSORvZ9ulwmrMxK+MyAWOkcR9qGUo9DPWz9+/6ETR5y8XLUdy0EQ3eEll4L8q9VQo606syEkK0Djeuw/vlfxIvDcVpzsHszMswP/smITagjTFUbmLKEsk16o/Qu7PhxG/k1EsmfR9lO4HzV61O6FIMZWOIKnVH7xb/T/BzomUb3ir5aUcBZl4s0zYFn5r1WELXPfWgiLyjf+3/rIT6RYXsjQwTTDbn4NyCe6W/MB9K3y8yCW2t0FXvGqBSAaB6ve5V/KLkZ7g441J8vejbfeqgaps41NbenoxB04PmodKApbZgSHTB0KdJpZeDCZzeLvmpLDS7CokCxictRLq1UOiZmSzvtGTL7jxBFEOZhkvUOj7yvZCY4V8ffhMtJoVqnWQFpNDPsk8RRrY0y3gYu8m16fpuGMJJUDNYrG3FTZvx6rHviu0w1I1Aj2FsdmO60MQPltAr+sKhr6K8bZeAyDzPJbjynHtg7rC/iDDWkW0vyoLJHD+SRjA8lTWamItEKv9Wfw321L6I0tbtp9j8ZZN+iClp5w3osffVvSb9qTD5bKwq+BLMxiTJoyIApodqMEStfaE73WmASgWA6onKx/FExeN9rkFF1aits6itvRqg6nlK0WxBAxRqHAN7W2QNR5+oce2X0KxDje/KzjnzdvIdc7Eg+yYJS6JwIUuPQ6K00IOxcIy9xnDoYbCfeTCv9+7ad2CZdhgfVp2aQkCvx+WTf4Q0S6FCGBIJiheGYW0kNtDDKPlvH1Q8imnpq8UbqXhJTnpsOlPyx39ystQ9c+Ae+MMuofS+YMJ34DRnDRpo6PoEDLNbf+LXEoZKmZN5JeZnf0LskuGpLGrtCtRjWvoqkNCDbH2kAu9uoyB67enpF2LF+Hvg8teh3LVLCCEGat+RSASHG9diQsrZQ7bhoPa+kMi4oIvwTYxhue+++/DAAw/02MKxZCS/LPk/vFb3Cr5c+DVcITHPictY0kMirVZbezVApQGqeP1C7X1C7e1PZMEQz4b68j0X3vRekOkM7bv8Sh2a/tS46cudEz9W7TbB9p+3aiWqXftwvOkDKfpKD0y0KCtBxPT01QIm6jxH0eyvEM8MSQ9I573hxG/b87MggEoJ1xwvRAsVrR8jjDDOK/xyQoQRrF305N7b0eyrkDpJV0352ZABqVgLoX0yT2tz2SOI6ILdGg89UYGwp+M7Fqqld1WnM4i3yqS3I8NWhHHOeViUe1u7jUfA5XeUuj1xqzw9R6q9LyQyPmqAau3aAScanh7zPvWu3zr839jesg0/nvJ/WNwNe1Jvz6m2zqK29mqASgNU8cYptfcJtbc/kQVDPBsaa9+r3SZi209ykVDYJ0VZXf56rD3xEKpcexN65aTnJtFDd3JW7q04Z9xdcUMCN5f/EdurnoJBb8Kdc58XJrvhErZ9zaanUJ/2Npp8J+S2BP70qjKcLyoEUvQ+MUyVIapRshV6tOiNo+duJG0Y9EV/au8LiYyPGqAaQ4Dqzn23S4XxP816HJP6WDRRbZ1Fbe3VAJUGqOJNnmrvE2pvfyILhng2NNa+V7tN9NZ+b6AJmyseEYY9UnmzQGumdQoCYaX2UaVrL2ZmXILl474Ab6gZe2pfRq3nsHiyrIbkDkY65latKvyqeLCiQq+NUWeVcE/mKJHA5Mm9twnb4ydm/F4Y8oZb1q59F4uXL4A/1NZ+ax0MeqN4mWrdh3Gw8S0syL5R6l9Fc6qG+xmH8n5q7wuJjI8aoBpDgIo1qFiL6vl5r3QUnku0g6mts6itvRqg0gBVvLFA7X1C7e1PZMEQz4bG2vdqt4l47SeznC/YKsCCeXD0wtAbRdDR5CuXsL+oR4ZFZoMRn1J0VmcUgpF99a9iw4lTCzzzGnlJs5Fjn4lsxzS8X07gViXkDSRxOB3Smy5IPU/P3WARQJyO9sW7ZzxbiHf+WPq+J12cVkD11FNP4dZbbxU9b9y4EcuWLetR5/X19bjllluwZs2ahI6PXkgtOVS+sBeXf3QRLHorXl3wZp9tV22dRW3t1QCVBqjiDQpq7xNqb78GqE7tIWq3iaFuP/PoNpf/CUebNgjNN4EYw+S6E4K122f/XTxhp0OGWheno019uafa25/I+HjaANWmTZuELIKgikKwRPDTHajyeDx48MEH8YUvfAEZGRlyDoFYPBDG66oFUJV6S/Cfe2/rV1Ff6kltnUVt7dUAlQao4k2eau8Tam9/IguGeDY01r5Xu00MR/vJiOcO1EvtqHAkLAx6zLc61rRJgFY4EhCzmpK6Uoo5ny4ZDl2crrYlcl+1tz+R8fG0ACoCpK985Su47bbbOgAUAdbf/vY3PPTQQ7DZOtcS2Llzp3w2ffp0aVP0/HHjxglg6k3UAqg+bNmObx7+KuY7F+DBab9OpH90OkZtnUVt7dUAlQao4g0Kau8Tam9/IguGeDY01r5Xu02czvaTCMIfahUKcuZZOcyZA6YXH4h9nk5dDOS5B+tctbc/kfHxtACqgwcP4t5778VvfvObDpDU3We9GUKUCl0DVIqW3qh7FQ+W/AwXZVyCbxR9p899SG2dRW3t1QCVBqjiDQpq7xNqb38iC4Z4NjTWvle7Tai9/VqfOKkBzRbi6+K0AKrYcD+G8FGiOVI9hf3FGnZ3Hq6eBnK1eKj+VvkX/LXisX4V9aXu1NZZ1NZeDVBpgCreYlftfULt7dcWj6f2ELXbhNrbr/WJ+CAi3rwyFr/vqV+MSkBFb9ajjz6KH/zgB6eEB3Z9eWoBVL8s+Tleq3sZXyr8b1yZdXWfbVhtA6fa2qsBKg1QxRsU1N4n1N5+bfGoAaquGtD6hAYoohrQbCG+LYwYQEWQdNNNN+Hhhx/ule2PTWKe1WWXXdYRLtjbQuGee+7BDTfc0OMhJSUlmDBhQry1xoj//h/2J3DMeBQ3um/B1OC0Pj/vWNFDog1XW3t70oumB0DTgWIdateD2tsfO0ZoutD6hDYmdJ411d4n1N7+ruPjHXfcccqy6rQAqoHkUJHhr6ioKC7oirZULR4qMvyR6e+Psx7DZNuURHFFx3Fq231QW3s1D5XmoYo3KKi9T6i9/ZqHSvNQaR4qbZ7Q1grxZsqeU2ROC6DqLgeKQOm9997rluUv2jzmXh0/flwo1hMVtQCqaFHf5+a9gmRjcqLq0QBVnzU1tk7QFpHqyx/UJszuNaD1hZN60XSh6ELtelB7+7VNBm1M6G62GFE5VHzAWJp0t9vdax2q6PHvvvtuJ5r0F198ETNmzOg19E8NgKrGX4VP7b4RJr0Jry94p18rfrUNnGprr7aI1nYe4w0Mau8Tam+/tnjUPFSah0qbJ7S1QryZcoR5qKKPGy3Qy//HFumNerD4OfOlnnvuOSnk21XuvvvuXj1aPF4NgOrJyr/iLxWPYnnqubh/8o/iW0M3R6htMaG29mqDpDZRxhsY1N4n1N5+DVBpgEoDVNo8oa0V4s2UIxRQxX/sgR8x1gFVBBF8dt+nUew5hh9O/gmWpi7vl9LUtphQW3u1QVKbKOMNDGrvE2pvvwaoNEClASptntDWCvFmSg1Q9aih0T6JHnYfwuf3fwZ2gwMvzHsVep0+vjVoHirVx8ZHTWC023+/jL3LSZoOFIWoXQ9qb78GqDRApQEqDVBpgCr+qmLE5VDFf+TBOWKse6j+X9nD+Hf1v3BxxqX4etG3+600tS0m1NZebZDUJsp4g4Pa+4Ta268BKg1QaYBKmye0tUK8mVLzUI1JDxXD/W76+Do0BOrx4LRfY75zQXxL6OEItS0mRmJ7I+EQgp5m6PQG6IxmhAM+hANuIBKBzmCETmcA9AboDUZAZ4DOYILeYOr3O9e8EppnRltEn9TASBwTBtS5B3CypgttbNDmh84dSO19Qu3tT2SuPC206QMY5/t86lj2UB3zHJX8KcqbC9f1O9xPjQPnSBocIpEIwgEPfE3laDy0HpbUfJiTsuCuPoSWkg8FYJkcaTDaUmB25sBgTYfJlgZjUioMVhsMJhug00HHF6nTC/hCROkqkUgYiISgN9mg0xtP6T8jSQ997tyDdIKmA23xqMYxsLfuM5b7RDgQRsQTRsgXAkIRhENhmLOt0JtODZcfy3pIZPhUe/sTWUQnosexcIxmC/E33zRAtXYtVq1aNSrtfUvzB/jukW+IZ4oeqoGI2jrLSGhvOOhD2O9GKOBGW/k+lK/7HQKuxoRfo95ohT37DDiyZ8LszAX0epiSU2FJz4beZJbrhLytCLgbBYwRqBktTvFsRWUk6CHhBg/RgZoONEClAarOnWus9olIKAJ/lReRcASRYAS+cje8JS5YJyYhdUkmlF2p+AunIRqKRtxlx6od9EfRateF2tufyLigAapRDKheq3sFvyz5P1yYcTG+WfTd/owRql1Yn67BIRIKIOhzSSgfQ/w8tUfRdGg9GvafrB9my5wOX/MJ2DOmw2KZh4gfCHgaEHQ1ItBWi1CkARFTM2DwJfzO9UYz0mddhMx5V8Foc0JvsEBvsmDDxvex8txzlTDDAYYPJvwwI+zA02ULI0wNGinFKJ4LBtuWxmqfaFxbjcrHjyHQ6EOwOdChNlOaGdMeOhOmbCvC/hD0ViMMdoPWJ7Q+odo1UtcxZayOCf0ZOzVSih60NpqNJFp/6pa82/Hp/M/0xy5UO1gM13sngAoFvIiE/BCPVCgAX32JhPI1HdmIQGutvAOdTo+0qVfDUH4eLPkmGNP1aHijBS0bW3t+r8lVQP4BIO0EoIsAFhdgCAA2nhOW8wzmJIT8bZ2ukTRuLuy502HLnop9pU04e8ly6HQ6mBwZEhqoNhkuWxjpelW7HtTe/kR2YEe6DXf7fBEgHAwj2ODHwc9vhb+ufSNKB1jy7eKlothnJqPoO3MQagsiEgzDPsWJDVvfG7URLIPxrrQ+cVKLateF2tufyPioeahG8Q7Mr0t/iZdrX8C9hV/BVVnXDmj8VFtnGaz2CkgKeBEOB4FwqON39GUQUHnqjkk+VNuJj+GpL0bY7+l4V/acqXAWng1b0gJU/z4IzxHXKe/RnGuFKc0CY6oJ9qnJsIy3wZxvQaDRg5YtNXAfdknOlL/Mj5BbAVJdxTylEebztsPTvFfCAE8RnQ55S25H9qKbYLQkDciWRtvJg2ULo63dXZ9X7XpQe/sTWTCMFhsPuYLtwCgi4X2U8j8dRtP6GpgyLJjwzVmSN6Uz6RFo9OPoNz8Cz4mK3mrAhG/Nwsct+7F06RLoDHoYk41yvJpE6xMaoIpqQLOF+LagAapRDKj+5+h3sLlpI+6f/CMsTz13QOO82jpLou2lR4lAiULQFAn6JFSPEgkHhZWPYCngakCgrR4BVz2C7iZ+CV9TBUI+lxwXK9aMCUiZvAQpk5bAYMiAvwKo+EM5PIcVT5JtqhO+CjdSFmch68YJ0NvI7KeD3qSD3kIGQCXQnzkAYU+oY8HAz7wlrWjZUgf34VZ4jrkR9irPSjFlm1DwtVyETfVw1X8MV9UOuKsPdnq2rAXXIvec22B2ZAjRhRokUVsY67pQux7U3v5Y+x6tumCOFAGS74QbnqNtSmhfgx/NH9QhUO8T4okpv1gAa2GSjKN6sx56swENb1eh+Ee7O3Vxfu9fqMO0i2ZDZ9HDNikJeqseplSzaoDVaLWDoRir1a4Ltbc/kfGxX4Cqvr4et9xyC9asWdMnu7344ovx1FNPISMjo0/nDeTgsczyd8+Bz+Kg6wB+O+P/YaZj1kDUpLpY8XiDQzjoR9DbLN4nBb1EEPS2SIiekgfVirbSnWg+9j54bG9icmbBnj1VwuyS8ufAkpYPRCwItxrgPexH8f/uQcQXhiHNjNR7Z8KWbYXFqofPF0bIZJDJXKfXwWDSwWzRw2jSw2AAjCYdDEYdIn4y+SlPEHKHTgFZodYAjv9sL7zFivcrZVk6ks9JhnWaDjv37MTCsxagtWIbKt//o4BFszMbE6/4HixpBQo9e5SqvT1jm7lW/GysSDxbGCvtjNcOtetB7e1PZMEQz4ZO1/dhbxjBFj/CvjCaNtWi4tEjMqZ2lfzPTEHurUUynsYKQ/xqXyqXj8x5NtQ+W4qWrfWdjrFPdSLn5iLYpyfDmGSEIWnse6y0PnHSBNSuC7W3P5HxUQNUo9hDdfPu61Hrr8Xf5z6DbHPOgOYytXWW3tob8rXB11qDlmMfoPnIRvhbauBvrelRvwaLA8kTFsHoSIfZmQWD1SlU5hHoBDwZrclKzSijGQajHeE2HQItQdS9XI6aZ0uBcATGDAsMt0/FobowMrJNGDfeiuqaALatbQRp1ZPTTEhONyI104z0bBPyJlih1+sEVFlsBnEmcYlgMuthMusUgEVK4GAYCAGBBh/K/nAYzZuVnK3owqF1mhtnfGoh9FYdPK1bcGLtbxDyu6HT65E2fRUc+XNgtKfBkpIr7aIw38uUlAm90TIgmxspJ6vN9nvSu9r1oPb2J7JgGCl9NvY5Qq1B8Uq17W5C9VPF8JYpOVH0PqUsy4IxxSzhfcY0M9IvyIXe0n3YXsgbkjBBvVEP/l3zTAkqN5+A0+mE+0BLxy2dC9ORe9vEjpBBAiujg7UBR6J2BvZMWp/QAFVUA5otxLeFfgOqHTt24MILL+xTb33rrbewcOFCzUPVJ611fzCL+l66YzWCkSDeWPgujLpTawz15TZq6yzdtVc8T95WNBx4B5WbHpNwvVghcDJYnDCYbdCbrDA50pE2czXsOTNOFtul54aMee11oXQGM+RHp0fIE5KJv+blctS/UoZwi8IyFZiehm3Jydi9ftOVdQAAIABJREFU04VgoPscqK7vkp6qwql2zDrLiTMWp8Du7OwxMjBE0EDwoyAti0UPkzcIb6kbdS+XoW1Xk4CsDnCVbUXenUWwzm9G5aa/oKV4a4/mYzDbMf68zyF1+vkwmB2j3lulNtvXAFX3GtDsIP6CoS9zypAfy7zRBh88B1tR9ruDHUCKeU70RKUuz1IeQQcBSXq7AcbkBAuhRyAhgpvXbcbixYtl06vhrSpUPVncEWJNsOaYmQLngjQY0y0wOAwCrMZSnpXWJ0ZZnxjCTqfZQnxb6BegGsJ3NuiXHqshf83BJly/6yokG5Px3LxXBqw3tXWWk+2NiEeGQCrobkTN9mfQsP9t0acjbxbSZpwPa0YhTElZ4mGKFXqd6H0iwOhWyC7lC8HXFIC3JQh3hQd1jxxGoNSFcphwxGZDmd6MZldnEJWaYUJTfQDOFCNmLkpGwRQbmuoCaGsOorHWj9bGIOpr/PB7O59Hj1VuoRWZeWZk5ZklB8pm1yM53YTxk/i5BRYdYAhFoPOH0Ph2FcrXFMNQy5SvCAxOE6b9bgGMmT60le+Gq3K/0Lr7W6oRdDWInmKFusldcruQWNBbxR+Ffp3gfvRs16rN9jVApQGqeBPGSO8TkitV50P9mkpU/vUYIu0bUZmXj0PqeTlgeJ6E5Bl1p4T3xWt77Pfr3lqLc1ecK+NjsCWIQJ0XNf8+gaZ11R3AivcguMq4ZByshXbxjBmcpF0f2CZnX55zqI4d6XYwVO3u7rpq14Xa2x9rEz3pYsgB1enwSsU2fKwCqqOeI7h7339iom0i/jzrrwMeV8ZGZ2HV+yB0jHfT6aHTGRCJML+IxAw6WehHQkHJeXpvwzosXbJYqMxJJlG/+1XU710jZBL0JmUtvA5Z86+F0ZqkeJgMzCUytntjFLAQCkUQ9EcQkBymCEK+MHzNQXhbAhKCRy9R0B+G/0grPB81oHRLI47BjH06C3yRk4CDACot24ylF6dj9lnJcu2ach8yc80wWZgvdfJ+oaCSLBWJAEd2t2HzmgYc2tUq/+9NmGu1eHUazr8uG/YkA/SRCAy+EHZ+uB1nnbUINY8eRfPGGskPmPbLMwGLH+GAR/QTJeHg9fn/mm3/Qv2+N+UhWFw4qeAMIdmw50yXAsIU0q+bbCmjorbV2LD9AQ8Bqsuj7KoxzQ5OamQk6iLsD0t+KPOkuFFFINXwZqXs3WTfUIisawoAvQ7mdLMQ+fQmHNNIFhT9zRDtaB2+SJgbVREZ67vqgblagSY/ArVeNG+pF2DlLT0ZyWApsCN1WTbSz8+FMc0kjIJREqGB99Dhv8JItIPh14JyR7XrQu3tHzJARVKK5557DnfddVevts3jvvvd7+LHP/7xsIb5qQFQbWvZgm8f/joWJZ+Fn079xYDHmFHdWSIRBDxNYO5TorJ183rMmZyLtrLdqN/9mgAFCgkZ8s/9LJInng2DJRledxgBf0TAUzgYQTAU6SCAIG4LeYLwNoXQXOcXEFW7rwWV+12wBoMINfjQ5gVKfXrUwABCvajYHQacc2E6ll6aIQCHYnMYkJRiBEETQRrD+pgTFSsC4gIRhILKc/H5mGNF8XnDOHHEjfJjXgkdDAQi8HnC2LmpSX5HZfJsBybNdGD22ckoPr4TixYukvDDhh/uQrDJj+wbJyDvtiIYk+nlUtCb0MILOCVoDaC5+APUbHv6FJZAAiqTI03AVcbcy2BOzlU8V+K1UkRPYEpiixFSSHhU236iBp/AcWrXg9rbn8iCIQEzGvRD6H3y1/s7vFDMcyp7+BDaPm4U79O4e6YhdVkWDMmmuLlMBFD+VnqXTrKfdoxLUoOP47xP2SwyWbH5/a1YuvQc6Dj2kaDHYJRIhbDXgFBbSJ6J4KppYy2a36/rqGlFL1Xa+bnIuqEAtgJHXIA36EobpAtqfeKkItWuC7W3P5HxsV8eqijLH70/y5Yt67brejwefOUrX8Hx48eHndkv9oHGqofqjfrX8ODxn+LijEvx9aJvD3j4HI2dRWHbcyHsd6GtYi9aS7Yj4G6UOk9Ge6p4lhAKyGcMy+POYyQcgKvqkJwTFXqknBPPQuYZV8KWOQnmpAy4PSa4W0MCTFoaA2ioDaCq1IfSQ27xOplNOrQ2KaF3TY2dadG7exkEWxMmWjFjvhNFcx0YP8Uh5BEEVgYjmfsUgom+CgGW1xUSDgriKgIxAq1o7ZXo9SqOe7DxtQbs2drSKU+LOKdwqkMWEufNtsLx3FEBaPl3TpEEboauGBm60u4li16Pug+4GyQksPHgOnhqjkq9rU4LFYYcZk1GyqRzYE7OEaIO6I0CuJh/xvcTzUuTXK/TJKPR9odCVWrXg9rbn8iCYSjsrrdrErB4Kz3wHGhF87Y6uPY0d4AW5ioVfmUGUpZmCZU54pSIYrRC85FNqNrypNyS4xzLXjCc2ZJeiPTp54G5yY0H1yMS8CB1+ioca4hgemEm/C1VMFpTYErKELZWRitICHjEhIhPh7BPB13YAPcRNxreqBCadgoJMfLumIisK8dD12VzbLh12Z/7aX1CA1RRDWi2EN8WBgSoePnuaNBjadVPB1W6GgDVU5VP4PGKR3Bz7q24c9xn+zNWdjpnNHQWWaxHQgj5PUo4WiggwKhyy9/RdHBdn3VgTsmT/KjshdfDml6o5ELp7WhugoCo9S/VSkgdPULxJBlhOBGC06JDJMkES7IRrqAO6fkWFEy2Y9JMG1JyLTA7TTBb9bDaDLDYhr5IZDhMb1ZEvFeulqD83rOlBbWVPmx7txHutpg6VWY9rlvlQOZbCvOgrSgJ4/9rmtAI60hyYdFLHSzJDWh/9HDQK4WCQwF6+BQ9kV6+Yd9b8tNtEWEGYBpMEiaYOfcyWAXEZsoi5XTIaLD94dCL2vWg9vaPNEBFMOU63IbSn+6F5/jJ6ANjqhmmdDNyb5koYIpkEF1FagQyYoGhfe2edW9TGY4+991Om2n96Vf0XCUVzEPyhLPgyJshLKgUCUX0RBAJ6OEvC6LykXL4ypSyG3l3TELe7ZNGXfif1ifiL6L7Y0Oj8RzNFuLbQr8BFVn+CgsL8dprr4knKioHDx7ETTfdhF27dslHGqAamq7z29KH8GLt8/ivgi/jmuzrBnyT4egszF1S4taDkqckOUkG5iXFLqSVPCgCJwIo/h3heSG/MjFywe5uRPOxLXBV0iu1Qz7TG0xwjJsjxXL1Jot4rkKeZoXC3JKk1I5yNcBgT5WaUB/tPy7sTaQHD0Wc8PqtAjzo8dn6TgPe+GcNvG4FbJDYIS3dhEynDjmGMExVbrTWKbWncnRB5GQaYZ+fDtPEJJinpQAm5m8xBl8Hs8MIa6oJZpu+Uz7UgF9Yfy4QAbyeEPy+sPwwXPDNlz/EjBkz8c5zNSje74ZeD1y1Khnj3j3eEdpozrEiaU4qLOPscC5KhyXXBlM2CShOepW420sdS1gg88sCHgQ9LXBV7EFz8RYEWqrlc+arsbYXQVdUnIULkXvOrbCkjYfBZBXPVZTgoj/N7Os5w2H7fX2m03G82vWg9vbH2tzp1gU97K3bG1D8oz0ShkzJ+/RkpCzOEPIchiKbMy3QW0+CKc4PkiPrd8FTX4JATKkL1g0sX/cHyZ812tORduZnEKF3yZQEnSULwfrdcB38N3SmJFjGrZAcXG/ZBngbS2DLmAqdicRDevirP0QkdJIdVeYeswNGR4ZENvDH5MyFxVEEk3k8qh9tQttHLhkri+6bg6S5adCZFaIM/tM7GEZ4+rzz8caZ020H8Z5vOL9Xuy7U3v5Exsd+AarYC9NDRWGh302bNmH58uUdX2/cuBFut3vYqdJjn2+shvzdf/R72Ni0Ad+f9ABWpK1MaFwRINPFC8B48ZDfhU3vbcDSpUtlIWu0kRih8yAvxWvbF8tyM9KCk9FNb1CAj8Sdt8eZ63TisZAFNoMooovtaPXZLk8bvY4CpDoz1zF8z117BJ6aI/C31sJduR+BtroOcMXnSMqfi7xl/wFzcp7Ql7P+E68TiYQEuDH2XZ6DhBWMcdOb8N6GbVh8znL4A0YE/EBjbQDH9rvEK1VXqUzg02bYsTItCEdVGwLFnfOzdBYDzFOcSL2uELYCO/RGHcx2AyxpZhjjJEQn9LKG4SB63t5+az2WnLNMwgRffbIS61+qk1ywyy5JxfSKRvh2NZ7yJJYJDhR9cxaSZqf2SubHBY5CbKEA4tj362uqQPPRzaj96PmO6yeNPwP0GtqzJsNZtKijzpXCHEiQdZJlUbGZ9rCbATIKahOF8grUrge1tz+RBcMwDEtyC/fhNhy6dxtCriCshQ4Ufn2mEDwYLCx0boDepofepJc5hvMXGUgVgokw6ve+jtoP/91twXVzSj6ci+9HSJeK2soQgkEdDAYDLJYAkpICqCoPYe3LHrjbwpg2x4SGpio4HTmoqVA217jhlJ3tQk7yISQb9sER/hgGdC6vEdWRzmhFSuEyhPacidZ3lJp9+Z+ZjKSFyTC0581yHDOl2iTHitTuAxzKBv31aH3ipErVrgu1tz+R8XHAgIo3eeihh1BZWYmf//zncs958+bhX//6F6ZPnz7oHbyvFxyrgOqLBz6H/a59+M2MP2CWY3avauFEQ9KGMAu2CtW3E+FgAOGAMglRtmzZotTbIFbSG2TXTfJaIuGOyaqvupc8G1cDvPXH4a0vgbvmiHgoAq56WSwzj8aaUYTkiWfBkjpO8nF4HAETY9YD7mbxRnUVgiR77jQkF52N5EnnCLOc0JezgG6XXJwwSRzIjNcetUcPjccVwgcfKO09ccSDl/5SifJiT8dtrHY9LlzuRNHWcoTbd0f5pSXfjuTFGUg+MwOWCXbZWWT4m9E5eLVHPKEgbDEEDn3VeV+Pjx0kW5sC2PJOI/7x2zLJwUrLMOGchQ4kh4LQtwUQqXTBcqINdoRhSjFj4vfnwDEtGcYkU9z8hZPPpXggCe4JtnzNVajd8Rwa9r+lJIHFCPOuaCMC8h3p8p4tKXmyG2xKSofJkSEAWiG36H2XV+xC6oMpGwAE27wfP9+45SOsWn1R76pjvoW3pYMVLHqNKGBX6n0pu868j54A0GxTAP0oEbVPmGpvfyILhqE0ZVKhE0AFWwMovn833AdbxCs++X/nwZxlFdAR6xVnOHHA2wxfYxlaS3dIeYfGA2s7PaIjb6YAK9mM0RlQbfkcXvmXDg01jHgYnNZY7TqkpOmRkelHfnYV0m2H4Ahuh01fKZEKHBdMjasQ2LgUiGF35d1tU6zIvDEN1gkK4LJkpsOSlTE4DzYIV9H6xEklql0Xam9/IuNjvwAVc6RiC/v2ljOl0aYPwqjWzSU+tfsTqPFX48m5TyPXnHvKEVywkvWOniMl1C4kHgHnhDM76iYx9IoTUcvxbWiqPAYTfEIckL/iM3Dkt4O0SESAkKtib8ciNORtEW8RF7Tm5GwJr2sr/UjAEhe6DPUiKGPC70CFC1Jz6jjYsiYKYQSTgvlbSCfEQ8FdSwciOrPkA5H9jhiRoXtRivHYZyAjLnOHtqwrRVVx55ydCVPtKCiyYL41gMirJySPyJhmRva1BUialwZTpjLpMRmaBRwldj8m7G0gbeXc3hDwYWNTNZamZCPDZIFep0MgTBp3HQzthYIHco/uzu06SBJsvvtCLZ79Y3mPt2Ju9TlhN+bCi5xvzUHKjGTY86ww9MMzxx3loLcZgdZaIbVoO7ELbWW74G0si9tU2gbDBE3OTAHmvQpXT+0bBAznYZ8I+1wC2Gsj2Tj7qs+fwjqogCSDbCoE2mrQWrYbQXeTbBIwfDRKdqK3JLV7dSH9h/3ClJwNa3oRjFYH9Ca7hKGK1zQcPqWeWdyGDtMBap8w1d7+RBYMQ2KKEQiICrYEpJhu6YP74S1xwZhiwtRfLYJtggOsWy8e7vZoCIYUuyv3oWz9H+Fvruz0WARPWQtvQNLUSxAJ68E8Ukpzkx6/+m6D1POjpGebkZJhQktDACwr0dwQQFqWGYtXpyMj14Qju104cqAac8/MR0aOGQ7mxbYGUVHswYmjHolqaKrzQ1jWuxGLFZg19QhmZT2NVEctdDDA2LwcgWApYG0GbC1A0ASETdD50mQ+MdlyMOWOb8CcOjJAldYnNEAV1YBmC/Ftod+AqittOnOnHn30UfzgBz+AzUb6UUX+/Oc/47rrrtNo0wdlJmKtI5eEu12+92qEEMJLU56EPqzszkcBBt0xsUVYvQ2lKF/7sCxSmVDLxafRnoKW4q2neAViH5O7eyzuOhAh2UB0wUsgZM0skiK5JDPw1h0X2u2W4m3yvGSEs8n3mcqPI10AVDRMkSCNC1yD2SZ1jpg3Rc9TW2sQbS0MF4QQL9RUMPxQhzZfAC1NAbQ0BGGM6NFQ5UfZUQ/qq5WQPgppyldfm4X5ZyZBH4jA/XY52l5TwET6FeNguCFXwkycNguMZhIzGGExGXr0h3jDIbhDQdgNRlj5vD0Ip3gexx8yS3lCIfymbB+2tdRicXIWvlQwW7wd4ZgwSafBhFRT5+LCA3k3PLe7QZKg6qNNTSg56EbZMY/kWlGa68h2eFJ3qQhhNVxSeNhxTQGSpqfAmGSEyU7SDaOQbyQqQjAS8CLCENSAVxZJBDu0dYb0BFyNCohx1SvfeZrls8ES5tVlL/pEBzDjfbgJwRy81uPbUbfzxU55X4ncl2DfnjNVKPiTJ54jwF/ppwaxX7FnBqO218ShPQv46lJAOpF7DcYxap8w1d7+WBsaSl0IeYOXuU4RRIJhIAR4StpQ8dhReA63tvcRHSZ+fy5SlqUhFGjtNJ/RM1X38Suo3/OabFAwOsGeO0PY97ihp3dOgl83DtCTTIdeaWUcevQnx3F0rws5BRbc/T8TYbV3Pz6zQDq7JkOiGblxzpLFMBr1CIWUzbpY4T4NARrrBlaX+XD8oEtCxvl/RkcoEsHyOS9j3sTO3rOe+qzFOhdTb7kPeqtZ5jgJdyZj7WlgQh1KOxiMMWs4r6F2XYyG9stGacAthGUszyJRKfzNMaC97ly0H8XWnuvejqL5/Eq5GCWTJCSpI5s2rsfKC6865bR+AyrmTK1ZsyauPWukFHFV1OMBkoPicynG0M6eRs9Ta7gNNx+/G0kGB/454U+nnh+JoKVkO1pLPoS76iD8Mcm5XQ9mqF3mGZfjcHkTFi45H66qg6jc9Fgn7xLzWpLyZ8NgY0idXkLrGH7FBS9zm3RGkzAe2bImiXeKoVxKiBa9SJ0X1VFQFA3NI425UkgxRnR6WVQyPEtCuvg3i+vGhE/RA8WFPwGU5AI9W4Ndm5rRVM+8rd4lOdOIlCI3ll82EbnjLYA7CEu1D95HixGo8UpYSeZnJyGwIhUfGBow25mGDJO146IESplmaweoCtGLFwrCFQ7CHQzi/ZYanOnMFPBDEOSICeELRMJwBYNwhYJoDQVw0N2MMp8Lz9QUIxwTg5JqNOO8tDyUettg0OnB/8+wp8hnvJ6PFPCIwKY3wEod9dJk3pMQkB6vrtLTIOluCyq08bF1t9pPPrizDc/+oQxt7QyBDAGcrA9gwpJ0TFiWgeQUA6ypRpjTzLJoYS0tUsSTHr6LOfTw1NwQ8EhYoCxHaB8kKWln6+JnrIvFhZWEidYVywCqDHpd2ih5fT0DO/aPtuqj0IUUNq7ehDafNnO12CFtW6HiD8LPnD6GMNITHPSB+WG+hhPdAzCdHknj5kh/4gYC28n+yXZwo4C5Y0n5czo9sxC4RHPIYtvHkEWCMNb56gW8x2tX9PvRMGEm2pb+HKf29sfqbKh0wRpS3jK3EE0EGv0INvjQtKEWroMtEhHAgcw5Px3JZ6cg/fJkhMNemcvcVQdkA4UkN9xUpHBuyV/xWaROXYFIxAifzwivVwevz4w1T9fj+AE3mhv98LpOzi/OFCO++sspSM0wi1eKRdPZdThMhEKQ0hWs/8duRs/W2nfXY/UF53Uyp2gYOfNOAwSH7R6wKKmRMmZFsHd7K157sqpjTpowvhqzzwjA7c9GOKwHDDakJgeQn1kHp8kD/4H9CFrXALowDOZU5C35HJIKp8FgaY+MkFxSkzCixgtx7o/9d3fOUNnBYD3fcF5n6HURkWgfCRyXjQCl7tlwvet4uuxP+2XOlg3D9h/mtbeH3nfcj+tczvX0Pku9y66xuCwDo+RHduROm1jb0qRswLbnT8Z7/u6+54aFlJxhfj2jjSTfnguM9vVGDxflRsvKS2445VsNUK1di1WrVvXnXQzpOdylD3KXPJakIRJBW8UeHHcfxbcMzyDPb8VXtxCEm2Fsr+0TCYWE/a5zPSA9suZfjawF18DbUIb63a9IzlJSwXzYMidKO7Zs2YolS5fJeTRQLlJl0jKaJcSut90xgiOdFG9l+AJzU8IndwbatSQAqQsokomHhBVBn9SHojErO3LMieksrK8kExYpwMlS51UmSU6az/6pvMPrxEkyKc0IS7oOzfDD7wyhLcWPbIsNs8ypyBpvQfMsN0qOl+Kc8dOQpTeh5a1yeLY2IK9SB53dAMcXJyG4yImHmw5iT1ujgBWn0YQckw1GvR5F1iR8On+agCUCKXql2kIB7GprwD+rj0noHkHXhenjcGnGeKSz85P5jm0FUBvwYmtzLV6sKxFgFRWCpptyJuHZmmLUCQ35qbIsNQe35ExGG9msEEFBu9dD3hVj8g1GAVm8ly8Sho+DFBfe7W2wMBQzHAa1x7Zs3LABy1ZwQRIRoNZbPSgpKuyPwOMOoaHaj/eer8a2jS1wu04tkpmRbMDsxcmYfkYSxk+2gYUuSbtOUEVwJUWL2wsX93/jVQFetFexQdmJ6gyougNjilajpCp6bFr7OibZ6uGpPiThrdxRNtnTEPQqu+W8Zu7iW5A67TzFPtvJWFhTi3mCHYQsYs/t4C8chq+pXEIYGVLrrjncqze465vmJgYBm/QbvUGomenh0pPav1048dL7S+8a6+gYmffY3ncUIo9T+1Fvg1Z/JswhHQSH+eJqb3+suvujC/Y1bqYJAY1shrT3MZ0Jer0ZIXcIJb/Yi+YN3eTFGnRIvzQL6VekIaLzw5QCNBx+Gw373pSc2k6i08GaOg65S/8Dpuwz4ffbEAwZxCO0Y0MT3nympiOsL/Y8Lpg+f/9EnHkuN/oSY9brqx44/QUCnKuUeoDc9PtwfSOef6Six9DA2Gd0WoK4ceUPYbVEPXXcnCqC3mqH0UI2wVSkz74EyYULh6V39LX9w/JQ/bhJlAGSG3OSw8sc2hhKfc4d3DDrbWMqUV3InBDiRnE3IIHRCUaL4j1pn7SFmTIURMjf1u0cIZvSAq6UzTOeG41q6MjlZU1HowK8OV/xuL5Ix4Zg+8Zg7JwWvc4HW7Zg6dLlMZt9McRk7frk5iV1Sf2GSUzWvinal2fhRqm/rV5qwVE4lrDNBJecBxm5FN0kpa4ZgUUmaL+rAb6GUmEV5rvlBr/kWVscSni/r01C9hXyND3ILpw2/TyJ2upJyBjqa6oUdmhyD0hkTGstDu7chKW3PHDKaf0GVF1D/np6oMEM+SOj4K233iq3IoNgT0WFY59l9JBSMOm9PbRBKMOVBRl30CU/RKdD5cZH4akrxq4c4O+zgakNwGd2dq95JsTTYFKnLIc9Z5oYjRh6FwNn6JHJloJ1GzYqwFKS75tlF1BZlBmV8DqGKHXZ6Y8OUkJ/npjrIeF+xV0/r4fU3iHZBYzdtGhpDGL7ukbs3tKM6hMK8LAnG3Dm5amYuNKKN8Jl+MBX0ylcLnpjI/QgFOlOClrNmJKaCpPDiDdbKnp91rOSs3DXuOnY0VKHD1pq8XFbQycPE6drgieTTo95SemY60xHjd+Dfa4mFHvaF+rtd1iRmotMkwWXZRQg32pHmdeNv1YeRrrRjDSTBSlGM7a21OKj1nrQ2xQr9JTlme1IM5rRHPRjhiMVZydnwaTTodznlvt91FYPq86A67OLcEZSeqfzY8lI+KzM3TIl8C5Ju85aXZ6mIA5ua8GxdXUoO+JGa0SP5i4VNq1WPXLyLcjMNiE924Txk2wonO6QWl00KRY3tjuNslt8OmTdu+9g6VlzumUFi05QJpsCaGiH9IhK4WTyT+jpedMJICXYP/l6QtAhAIS8CAfpbVPeG3fZW4q3CNAS7ywT0ZNzJbSVfa71+DbxePVVONEwtJBeLzOLJhstsGZOhJHhsdzsEGBGwMmdz+71nOiCoa/PNlqO76n94v3siPWK7paGTgHvCtDmoqf3sNyOXduox5ULoPawFBlTYxY1el6Ti6gEvJCdFlkc5+npj2F17QvIjmcLUfAUCrg7FoEMzeX8FGitk81AJj7pdckwmjNhSS5A9T/L0VKyCcgohd6XB30oD5bkcTA505G0CNClNSMcboan7iCai7dKDjCFm36cw2jb7CcMG4feArfHCX/Ihr3bWqTURQmLrrfXDCyaYceKyzNlM4deKaUfA5k5lj4VUI+nh3i2TZDHsPNDu1xY+0KthJhbrDrYHAYJpSY5xvGDbgFeUcm3uXDNzH9Al1YOnTGMiPlkiQkew+iP6Tf/Dta08fFuP+DvB9r+AT/AgC8QkfGU4eRR4bqKYeNctHOhzW1OvdGKjFkXin3JpMRNyPaQMYaKEWBs2rwZK1aeL56jqEcldgNPIopiIiuUtVSLwkpMlmQABmuS5IR3XUuRjIvETM1H35dIBYOF5V6UEHFZo5GSPzlX+oE5JVeigxiWHmQovLdVct6jm+Ni6nqjki4h+cJkXOZ4cDI1JHp/tj3kZa69oh+OPUIgVn1YQu1jpbyiGpNmzpcyNJJuoVciNWiPYV+b6NlgssPkzJC51N9cLYQx7upD8DaekJB9bn4y/51huhwno4QxCtu0W/LwFXbonkWipNojpLpb0/bXZLiBSbDG8Z6/mSLTUx1N3uPMr2845Vb9BlSxpBS9NWCwSClIyf7AAw9IIWEKQw4JluKBquEGVGQ/5Or8AAAgAElEQVQqYugCh0dZQ3Hd1R6T3XXBSNY9ZScPspgKB4NCpsDj2sp24MS7vxPvTVd5b+F4vJJahgswB/dk3yU7F2TFY7gdOxon32TWY2qf2IWa1ZYqu9tSj8nbCr1RydeI7sgMx8AZ62USp67oBuK1YF/nrh77PRfrPJbC+PQ9W1twYMf/Z+89oCzLrirB/fz3ET+8Se/LG5VJZflSVclLgIYlaBAMAiFBLwRMT3cPA2IGiQaWWg3TwopuYAaJhRcSQgj5KpXJLF+VvtJE2vDu+/+fn7XP+y/iR2RkZkRkZFYV3bdWVGREvP/evffde+4x++xThuuGmByxBeYXG1g8mG55Wxs2vSOBJzCCZ51JOKEvJA536p14hz4gz/jj+nEMB5HHo6OmIVUMUEkCjUSITE3BVMeFlE+M/vy7jTchp5l4qjgmyu+oXcO3Z0YuMGx430ErhR/o3oTdbT0Yc+r40uQZPF0cX2BoiYBUFNyUzuMdnetxcyYqCqkrCrrNpHyn0TRu1yODTFUjZT0McaZRwW+d2S+GE6NJrdGtlQiRnG6gHvjo0C0U7QYypoWy5+AHe7fg3V3rxbhjJGs5jZHCatlHfcaGO2nDPVuFe6SI0y8V8XJZwzmhOllagaeiw8TwG+7K4c6H8khlGKEEDFODaSnQDVV+ptFyNVu89uccBDEZBR9LRVpRYTcgpCdclythB+NeTiRV6DolggqfyzqwgaAhGXLRIRdBDVTVgxKSLKMSEV80KlFk06nCq5fh1QsLItY8fHigVkcPXgibbeZqMRKd3XAbkj3bhDCDY4xyE7siJV3qwEVGwPee2ouHHn7bJSGSV/M9XKt70/DgXIqSJfCTCBK6d+8zuPvuu8SDGbM3igMqtpIZ9S2Ooj5xfM7opWIR53tSsRBWSkayE7nIi0xSIGL3JRI9L2MihWgWRjovSkmrYkYlw56JWFFFdqc7RJlKdG6MylSIcsQlE+XY8HoaNl5lRvol965MNRWxLlFgqFyxTxyX9I/w7TljK5wrbUBZwwX+1DP78ODDj4rnPM5JiBZ+06D0PdQnT6B87lV5FnNt6f1djUd6qffOfmY33o6OG96J9MB1UBQTDiF2LuD5BoLAxLEDDXzpT0eFGCJuG7YnRZbc8WBeouACM26KMtNUV5TXyXvGsoFRfkdKcYSrYmElmUW5MI9GWGrMdB5+9peGZDz5jIKH9Cp6CiSKagBto9C21+B3/b18lAr0pnf/isD/VhqNWMk+uxZ6wUr6s6JruV9Lo5h46YtSB5EylQZ/bKgvvhf3Wdet34dE+4CUXkl0rI+MGt6nMIz9h47gznsfvWgXuPdKQ3SWvSykXXze4jIwcv4bCUEVWflB2ctudWpN8oHp1M5uuhNGqgPMf6dD/XJ5d9QHi0N7MXvsexJ5uSAavKIJX5uLadiQyZfpHq3RI/aPslTIzhYdwhwvm5HrRdumu6BnOtGYGhLnjhjMZLdmGgoNOc2QqFbh5F6R5ZdqkQ6tQLNScgZTblKelvw0dv/k71/w0VUZVGszbcu/S71el+LBH/rQh+YMKBpYn//854WyvZUEY/Fd18KgEoXW5yFMj3wdpmrA8V3oioaG3UAikUSgB1ADFbWig1qNB1QobHBGVkOgMtdBhxJ4yLHmhEGroQKn4YhSRR3LqfkondoHr3AKztjzCEXpipS5ZOdGCWd23fgOpDc9ik/M/jqOusfwC7l/i3vTu5uY74UGgRBUmOlmoVQjgkQpkSedX+qiKMSVCk6ubzGCxJ6MsOU0gPgznyde/WXS1NKIOvJSGfv3FjF0hNTui8emYP32JHbszmDHPSnsDSbwpcZpMUSoGu22uvD+5Dp0OyaCoSqCUzU0PB9fyoxj8ysBbtw/r6CreQOZX9oBe6OBfcEsDlVnxTDamszhtlwnunQLHnOkqBQ1DZ/DlQJ+4/QrAqljZOj+fD9257qxIZERqB8JKWIo4KhTwz9MnhGYHSF96xMZiSBlNF2uo2Gk0+OyKGpAA0qYvluMEcIKGXVinhYjU5znI7UijtWK8u964KHgOXilPANTVQVquDWRlejY8WoRX58dFtbASzUagx8b2ImBRPqSpBqL7yHvuBHCrboI7QDVaQez3xqDc7yEyRM1VOzoHU5AwxBMjGEhwyL/dsdDeWzemcKGHSlh1VrcOB+xgkRDhYnihA8yR4vjj9Cm0XPin8VIJ+ujx79HhZtbG+/5wov78PAj90VGvc8IVFT4mFOlaVEuxeiZBvZ+fUbYvRgV5e94faYZZWOuGFm/YkcA+5Tr0NEzYOGut+Wx89as3HPivI1kRkN7pyGRrQvHGEKjYcU/cLzM8dABTeVG8uCJw2F+DCx/IMr09AHYI8/Bq07IPquPH122gKVB0LZlN86Vddy65zGBvkhjrlgiC93KrNLIohx0o+h1S2RsseE6H92OkoAVqjPEsrcY9QJhbkbu2TUBz8aY+xbozjyUM6qRF3uZeTgTgkJ2OCo6Ey/+rRR+ZWSP19ETOT16Brlcdm7eeHBHCk9EULKcJkrNhjvEGGCjgkIDhwoWlRfxAM+OSPHZlTYqGjSe4tw9QlqEpCjwxRO8AB6+xM2pHCa7tkrJibate0RhDDguYc5zxDMtidsADp8cwZ33vk36WTz9gkBpOG9SgqM0viQLZ5TfMwhNz8MbV+GOqAhTk0B6JmK0A2CmtiI9uAmKrsOePdM0AAuiuHIdMuqSYB269bfAzPZIQd16I4l6LRoQ9/fp1+pSiHzocDSHA5uSePB9XXImtHUYMAxV2PuYD7XaFueoPv7EE3jLPXsEOh3vuj4rKciDlTbKFZ7BqqaI/BA2Wi+Iyno026kjVfzeLw/NyRHKmF7NR4fnIU1NQXOx857/hra286LYbX7PJ8TYZpNSJFzPK4T6XmocV6oXrHSOlnU9Zb1EXdwFDhF+VliNfdY99BB6DZz55m8LGiBuMkfZiPRKjFHCvRQNU6/+40UfzehVHMGRPRj4ouzHuXwX+6BA9IyEFHumE4PRKocK/hJO8lhudN7wGIxsD7zaTFSkmnuTsLPZ4ciZM3lSHBcR9I2Okh4pF8BoylIyhSy4lG0x4zL7JDA4wxI5shTpmJHtFp3TyPUtiLYPnz6B7vYU3HoxcvTZUf039oeRtziKTpknEMp0B6y2PiQZXe7aApZB4T6PnEkFkfNxE90qkY36Zs6T2i01t+IQ4z1qs2L8Us9tbTH0/3KRLn6mPnMORAFoqTzgu7Ark5GjjeUNjASSnRvg+dSdQ7heCENT4Ac+Dhw4gAce+/4Lurcqg2oxbfqyNgGA1UaryCD48Y9/HJ/97Gfnalst9bul+vHpT38aH/3oR0WQ+R4jFxoqlQrSqRRs18Hh/YexY/t2GJYJ13Nh6AZ814dKb7LHBR1IkqDruvLZhmvD1EzU7ToMxUQj8JAi8xpD866KSs2BypAwFeImpCNQXei6CVe1Yao6XNeGrmuwy6PQ6JFmYcKx5+BXWqiqVQ3mwB6o/ffAkqJ/gFujYu/it/Br8OHhV/TfQEpNS+hVUXwkWBNJVeDTC20mpM+WZcFxHJimCdu25Tt/r+uRQht/P3z4MG6++WYZLxs/k06nQWOW3yvlGtKZVPMeliinukEyhOhAqJYDrkcECpmQAsnP8QMXqmKgUXMwetbD+TM1lCYCsN5RcYbMfKEcfgMbE/ADD5qmY3SohlIhgG5AlEdObd+mBLbeYqB7fQpBGCDbo8PKKRj2a/gn9zxG/Aro+7vTb8c7htqQG3bhHqkBtTrCYghQRyLKjikldUDfnkFxSx2b7tuFMKsg2ZmCo7lwdHp/Q1HaOTudVhJKMG98xkZow/fwYmVGIkTXp9pAByjXQDJUYOp8vy4Mw0DDcdDQFFSpVDaNWc5YSteRYYSQIqVpZdJgZ4FJzj+fw9/Lmm3+nu+EP3thINElkkzwmgYZAh0bOnN7EIpRGSVvRvcwuY40DbbvYcZ1UPAd5HmoKApmPQcvHjyAu264CeNOHX8w9ho4NhqG//vA9chy8hVFDL6EGhktvD8zwtqtpPSVfY7Xk+fxHWpR30MFTsFBo0QPdwh7tA77RAX1kyU4r5XhFFxUQhWnTAtHk2kUSkwCbTKbh4BhKejut2AmaTSpaO8wkOvURVFq79DR3mUi26GJURXPFdVsqQNFBsWyj9lJR4wYKtmNuofybIBKyZXn0CghzKY860HPzOD7P3SjGDqU8ZMjERskvcqkSj57rIYXv1dsYe1arsRbeJ2wtrfYcwL/SapiNJGymR51MibSSMu06+AW5ThpmDGJ3koqGD1j4/ypGogg4R6kcsYR57s07LhJhW56QmLCOQnq03BmXkNQOgmvdKbpLQ0R2EV49VnoyQ645YWU0609picvf8Pb0XnL+2Gm8wBzILm+loBkcFiaJPjy2RETUuCU0Zg+K149jRFy3YpyNO1yFEHRTVEM4pp3NHjc2oxAUNREHorVIeuY6yyok65+WpQALUVIiQ27NAGnMILG5An49WnoyTz0THcEe+zegkSSEfiosgFXhl8vYuLVf0Fl6En4jcKqXiK92MmeHZKzGilJ5SbcZRJ+lTX2lsc8GUOw6WgTXP8CjUCB1UZFIQkrv17gSfbsucsqcFSwtURUq02xUuJcogLn12fRoOKgmaJszjVFQap3p3jfxWu/XI9XM/pptjFvrwe6vxX+RAaYXQ/nXAhnuAnZCQCz30T7Y1kYW1woyQaym7YAqSQUOgdcW6L1gc8C7NG5RTnGd0X0hOsmUKuGOLa/giMvzaJSCHH6aEOg4LS1NVXBwz/QhbsfaYOiBUhlEtA0H6lM5IyJHYetspXyiWcbz71YXvE75XUsi8ueiwphXkGAV195BdfdegteK83grN/ARK2C9/RsxA49hVQyOSfreW18lvJ5lOGxLI+fH58L8ff4960y3rFdvPh4BS88PoPR064QWrTKRcqQhOLh++7/L8hnxpve8zSsjnXQM13oueOHoaU7oWkWfEWDqTNnNhR9IJ6PWF7G8ltkRbM8R2ufOZ4nn3wS9957r5xD/HmpPreOd07+8702z7L4s4vPNv4c90n2eFP34NzF7yT+jLwr6jZORepp8p6UfHQieF7UN9d1oMFDaWIIar2I8Rc+Ty+vQGbz1z+G7OZ7Yea6ZW1EsjiMKjWzH0qI6tA+FE7uQ8i1WS/Dr05F1zThsyGdQsz1lp3Fz5LL3wNUEwj4nCRSfduQ7L8NuU23IVAToiO5rgfTNAAlymWmY4JwQ57XvqcgmWsHEnmYiRRYgkNqJfo2JanoRQpLi0jpmwCKpop+ynn2WR9S1rMH09BQG6exNYH6+BDqE0fhlggdpyOI0lngFs0+83vUZ37XkxmkN74VuW13Q020wzC5rn2YCY6PayM6V1898Cpuu/UWOI4LwzTAtWpaBlyH86/B4xphf1wfBs/lpqChPuyzBI3opA4Mw4TdqELTNdRrdSSSCXEgJJIWfF8VZAr7yxxx6hEeIXiGhYbtwjKb+rMaolZvIJlIwg/5GVP0E+qQdJBxj2uainqtAtOw5LlcI9VaHemkhbptC/qn3qjKHnEdygCuJ03mWvZvlAUqe5zjtHmNpsNxfIycHsbD733X2hlUy2X5a33iahn/WuF+nZ1RfYa49tXlYH9//Lk/xiMPPQIt0GA7TYPGc6FrpizW4XMjWL9pHTRGdIQJTYVH5Z4eUnqsAy4SHZ7jwh3yUDpRgDZN1I4LEHZqMcyYgJLT4Jc9+EfKCCs+qhkDhawG4/YU1FyItqyBdE6RdayYHpzjfwdv/HlANmikaZ2YuBdKYhC9G3Po2NCJRPdGhGHEROTCh2mmccQ/gt9p/Dr6lAH8eu73RKDIdpH/Rd4vRfGg6YYYP9xw9BIzKdhpNOSwUQ3AsgxZdIRWkA728KGj2LXzOppHsKxIcHJRVat1KGD9jQZ0w5D5MFQePjFcicJIwemDDqbGuBA1FEivPREIXbnn0mhjcV0FhsGEXUAnJS33eZxoRGWMcq0po5JJFVtvNtC7wULnoA8tZcLzbYEmhQgwpjp42ZvFcBMXndIUPPByAoOv2YCtQDFDhA7DtICatqB2aTBzSYRaCKPDgr7ewvlz57Fp8yYxslSLwikSUnXXgaUbcsjzkKUgjw+SBYYOlRVudK6bpvHDa2PDlYZsPIc+Dxay9jQVFioPrQdFdBhERhjfyYLPNvsVRxZbja7YkIm/i6JgGOIo0MVg47xGnlQ+j0ZnQ4xpDYrnIdQ1nD1zDus3bIDvOShpCv52+gyqQYC8puOudAdS0GHpGjKqLgfztGej4jvY3d6L0I0MKBE4pjk3h/Hh3BoFdWoOtFCF03ClT/XxGqrfnQEajhwqk6kkZvUEpqoqJsc9uE2EFJe1HF9NeGi87KKfQyTTukQr2juj/MB6TUVxOqLQnz84m7D45pKNPxsGTKqN7k2lO5lRUa0E0V5qHrqSKkXGLx/o26DiprtS6O4JkUgY8EIPTk1DtexCNzUkMkAyQaNMQb3ho1ZScPJoDScOeXAaUUTLSkVMh/Vq5IAgiROjYnGJLHku+9Q8+4juYpSM16g6PbPM2SIMMPosnQ7CCBuQZCQaNunqOSeWpSDbyRw1Hem2ANmcDjNJ+JkheR0UPexLypzA+vaX4FXOwQgrEVSZrIdGCiC2Xk8i0b2NBdjEU9eol6EFNhTfR8jOcf0Trmpk4dPocspwmINoFxBqCcCrC6MZfH43o86LGyKO+jT/HR/yejJ6Lj/r283v/Lnls0p03Hl+ErVGCl6YQNIoIZEkwDSCVyp6CoHkHxHbS2x+A6Gvolxrw7RzHZDoR2dnHe35CvREBrMlB/l8m8yhKAGEDjOhWSXeny4W5lVoYrBC5QxHC0PVuZ8pLzSh/A/GX0Fj5NVoTrID4qEO9LQoFLyHamSgpjoExquTJMYPYOgaHCr2ugrXC0QB831GYSmbXFG+AomUuVATOYnkeZVxeLWi5Cyo6QGYyZQoN0aChlMU3YxIWbiIWX7AhjtF1tdJ2MMvRf2nt1yzoASO3FdNtEkOAZ2Lam0Wiq4h0XsdoGfEWA2NNAw9B6dqwHnJgTfqyCtCIhTZCz2EapkwBkwYfUmkrstGh5PKIh8BzFRqTlkWJ6XGHA/OYeSICXxVmEVJfkPUxrPfruP4y5T9TX+ACpimgk27dNz6QBoZ6qIJEsVEzp3YKGrNE4yV9tixuMDx03RaUQaLUq8ABxolTDfqsJUQM+Uqhk0qtQBXraWEyOgW/k12AG2JFPym3OY9Ke9i2d7qDIvPlvh8WGxwxc6yWE6TAbBWbohiXak4mBkGpkYY3QRe3duQ12lpAe6/bS86ckyijlEHETuu2X8TzK4tUFK9MCiXAzoJeRgyKh6Ns3V+YjktDrumUyx6NxrOnDmDzZs3zznN4nOr9R6x8RjrevF8x+dCbBzFZ2n8DKnLJ7lKkSORzhrbacC0THHS6roC1+ZZpsGnUxIhvOIw7InX4EwdR9Bgjh2jdjo0MyvyP3Qq4tRhNJsGD1MdUjd+AGa2S3QWpjpEOg+dUVGNsugMs6ER2ufWZE/K71VFothGKitybPj8MPo6U6KzmYkcHNUSZ6Xr+5Ej1Qtg6TrqHnU1Kviq6JNx0ffIrRNBZkXBNwyZVyKcHPlMYs75vdhwjaG4HJesNZ37hnUPm+9TnOB1mHrzHSoq6mOHoJEEI9MDLdUh6pZHA9Mrw25UYGoqvFCTKBLPF9O0QF1FNy2EIcklIt2Bz+YcDQ0NYdOmDaJXGlxHPp2/lMGxjhTI+hLGPL4TOnUFtKSh0WCggfoUa75F8t6yuDYjp3/s7I+Nfeq9nAMKYxo71Gd4TTJhwQ182fM0KOXdNf9O3ZDN99QI3MWTgIQW1Omp8+uW2ADU/YPQQSqVhqpR32XQwZe50jSONUoz8GwfYcNApVQXg8pjWRfXRBhoOLj/EN73kwvZP2Ufh7EEWoG/rrWQ7wo+htfDoPrMf/w0PvbTH0P11YJUXvdmXXjFyEvHoVfKFWSzWWg5hmejOkP2ZAOeULqSBjmAnrfgjkf5N5drryCBY7AwKQrDwkbYzqb1k+hOPo90oohKox2h1o6ZUj9mKz2Ynp0PXfKl5tp0dPVZePsHu9G3ycJrL1fx5xN/hnN3/jPanr4f25/5IWzcnsS67Sls2J5Cz6B1UchsrJDH0L9YeMdGwnPPP4e77rxLFDE+20poAn2q1z0RQGeOVUAFtF7z5AwuTDuwErowvh16royxs0uz0sUKYu86C4NbLPStTyCT19DZa6CzxxLl99zJGmrlALm8jvZuHeu3MhLloR4GqMHGM5jBP5bOCXadDHpxyyo6HrJ6sedvHVjfiYoIJ3dmYW1PI70zB22LBSvD6FfsMQyhmRGd997n92LPnj1zhk1s0MRCX4QGDcimZy7+e7xdYq8eN3T8mUajIZtzsREWey9FQLQIqFbPYHzYxgdzfBi1HlzxYR3/rvWgij2vfD7vGxtp/D4vpObhnrHh9txzz+Huu++WPgeqipPlWXx6/DXMeA0xwChS54/r6N9ULX+qdwceSXXKc2KBG/crjoy2rv74gOBzaZDXqjWoJaD0vUmUvjEJv+ECfLVJBfr2HEqb2+B0JqEq9EQFqNVYmNNBuQAUZ2wUZ6h0+XBYcky8aAuNJjIItnVoSKRoNJGGNkBbmwkrEYjDQFECpDMUloxSlzEzqRFRJ/snmVaxfrMliiAdFKES4K17MmgnmchZR2RDOO4gdBh51IGsKspkWLER1iOyCoWGU8oABkxo67OY7TDQ05FAUK1D60/D15nLaGCm4CGhqUinFZQKPkZHfVSqVGZIAe2JV740a6M0C2G2zPfo6OpXkO9kHStGI1WJ9s5MuBgeooMkMq6EcNMDTAvglmFdYdfBvFODEeCmQSXX63QmhVi/jfdnLhuV/Rra8CI6jH2wwimABoprY6ayAY5NI8KEqjYjHgwZMHJqKkgbU3CVNpwd3oTx0maYmod0qoy0PgbLilZV2e5EvdGGcoX7hY4aRrcTUBUqQipKpSwaXgYeHSOGoDEiQ5JkoE19SQyfpjEpj6ezWA2RsCpI6GV0ZMeQTRWQSRQQKiqmi70YGrsNDbvJ6tR06MSRw/i7GJkZFaKDqirKBR/Zdg3rtyXQ02eivduAlQrloOZ42zsspNqiCLvnN8DC14pahWWaaDg0liiDtAi5QK+zGOxEQLhIphJw/RpSYgw1kEoTBRAd8rHiKYgDnZBPF77jitIsSowaOQmtZBK1eoQooAxKJCJ0Qiy/KBtEWaYHn8Z8rQjNd1AePSEIgYBKVecAfCUBS5xmIQ7vfxnXbV0HRbUAPwMljEozVE9XUX++hsorMwBheCnA7EhD22kis64d2sYk9DZTlB4zk4SZo3zwYCWoELlwGwpq1chLHSpUpghdJvaNzjaOUZWo8nPfLuC7X5oR6DhhvdtvTmHnbVmJxG7aSVQGI1IGrGQ4h7rgeGMZRJkUy+HWyJA4vJpOKzrNeNgV7bq8S3qsD9VL+MTpl8TbHTtzaEBvMFPYlMrhO7Mj8vt35QfwQz1baFcjreswoYpy3XquxmdHqyERy2X2Y+79NiN0sbzku+L5EwY8X0lqo8Kh80qJojB//akRHDvjiYbx6M0F3PCuKhRvGs7kk/Bnh1oEYWSFEubVvutRdNzyfiiEr9FFyggHowaGKbmVND641qmkSh1LRhLMBPbuI7PbnrmoXny2tJ5LiyNxRPZwD3mOI84Gt14Tw5nrj87p6LOUXXH0pAkJprHQVM4pk3gP7pHQKaF89mWUTz6FxtSZZsSFayX2yM5/J9241bUZVsdGWPlNaNu2G3qmX8a5OM2B/Wh9R1w/dqMeoXyoiCOEXa8JeklRTTy7bx/uvPM2ORFVRZd9HI2LERpVnBmJTFZkWWsENEantBqxCyJvTadkqwM3XjPxdbHesNhQXyrSKnqG5MpHOhEj04TYioHBtcbajj4dmzSGQljpHELFmHNIROuAUWMaRBE8lYv+6Weewv0P3CcRHEaSJfJmEfZDFI+GWiVylHGNEGLvNJmZI78T5yxCLwipR+iLPOQ7lhxpNZpTzqU49JrPVJpOIXfWA4+GWI9VDU3OBXoRFUOLHEetqGze1ySpGiPggThEpP6dGxlpzXwKMarnHPv8J72SXgivwjIsF9f2X3nlFbzvI2tkUF3OqFjrvy8VoSLk74Mf/CB+//d//5LEFP/0rr9EX6MLyqXzQZfVZadbQbUjQDmpoBDoKFQ1zJY19GQ87PQ8PD2bwtlyBDfQtQCG6iCfHYHjJVCzs/J1uZZXPDToXWCdiiXa+Mc/C3vzKXT96YeROnDTgisSqQBbbvXQs9FDZVZDeTaCAzkNenqi7+uv8zC4feFklKZUnB2aRcrqEgt93S5GuKJbV2ZVvPgNC4XxS5MUUAHL9wXoXudDM6J/53sZmZlflVzvpFpwqXAq9AABVqjAIEa1ORL+nmd4wwowZQb4RtLFlLYw78cKFNxR0nDnkIa+7wDWMD2gQP09GvxN87j5kGMwiB+L0LqiMDXHRc/bxo0bL/c6/tX/ffE88B2NqwG+mXDFQ+tQGCJEhYor4QpNKZMIFfxMNYH2ZlHpVU0UjaAKoNiAfiyA+UIAdWbhnbw2BX5eQWOjAnuDBl8U6JYcIkVBschDjeHkEFaSBhGVsOZ9eC0PZ3r7awGMGqBWQ+jTIfRiCGM6RLHdwey2DOwuEkgQ0ojoOjfKhbRmgfQhH+rlS1UtaxpCE3A3KPD6FITM87BD6JMhwqSC6vUqvCQ3CCSiGvBAoCiQQye6PffUheW2FNTKCuyaikSGnkKgXlaaXyrqFX4paFQUmIkQyRw9+oRGqmCgd2ZUg12/fM6JpvEwXnn+yLImZhUXUV6l0iSxkYWKhnP5vplqiE7WMYOCuqqgHCyPgOVS3RMoVjJEKhtgYLOHDei0aA4AACAASURBVLscMVJL0xoqZQW1CiHnVAiiNVae0VGvAO3dAdq7fWQ7AlhZenyb7zhQEDInlbmvVCpI1pIMBeEgXCbi2acRDLj1ECEN+kV7kRHcSGGJvhQqIIlIvrIRdifOFvrNBZGhQCFgogEMnzuPwYF+aDMqrK8F0CYWaRdctterqN2hwaPBK4Yi7wM0PBWNOj3cIZLZUNZb3GbHVEwN60ikAyQZ0c0wahWgNKVh7JSG4oSGyXPz76NrnY/bHrGRytEpFqXVUZHSDUZdVr5g2JNZiS4ujJHyTjZC/GXKRolWEoC7HQN2oYi7Ux0Cc2Yb1gL8fTJy6r3F1XGjo6NNFHvApHEVKos4Tlfex0t9QvIjCwoO/aWFo+PzeaabN9fQ1mPj+uteQbJxDKY7DtW5EH7qt22Fr6URJvIIGVFOdCM0L66XDA+PYGD9hmjxyBqhkeZJBFtSGmJAGWFq8gPNtcWaaAjFrUJ1SlC8KtTaGFS3LN+pXLuZjfIZzZ6GWp9AoKWgBDZCkuV41QVQVEaK3I4b4LVtR5AkfI/73pP7MfIdJLvmawmpBgKDY7u8XFvOW3qj6QxcC5Qpgc884gixcSWN9yJaxHfpfKHzdeG8DQ8PY3Bw8IJH8DxiHxY36pU8V/hVnuHZQ2eJEu39bIi2Th/59gD57kDObNoyNMQqBQ3TkyrserP+qkvKARVBBch1+GhfHyDVFsBKhCjOqihMa9D06EyslFSMnCEsj0yaRGlEc2I3OCZC/wnri3TBzh5fvrLtPho1FaYVoqM7QCY3b5m5lN1jKnwjRCPQ4NdCNCZVVMeBX/32ngvGvKoI1ZW8tNV89kpyqF68/5uRsOuykL45jxQjF22GeGk8J8Dhw8exed1mhHUP7nRVFHA1p0Jt0+WLxBJ+0UWt7uO7z3k48MqlLTOykz2w+yi25/47nzA/3OJGlModGBq5GeeLG5CwU4IP5dFRhYoueLgdDURlxijcFUyZJvZnshiaiQSXmfIx9Ov/EQF8/Ma3fxtaoh2lpImxQoDnni6iOLt8q3HjjpRsmqkxG3Z9kcFCVjJDRSKlYnpsHnO/+bq0LMR0VhNYEXM+COtjvsfbfqBbKGHnmhJKno7kjjOnxWkIMcQ4avgXZxR51cQtZh5bklnoSQMJQxdPPT0T0/UG/mnmHL5UPSewmKxi4P3VbtxSz6JYqKP9NQf6U0WE9fmFv+7ndqLjwV6oCQ2KSWhlBNm8WHtDJtuuZnNc4WeWmgfmaU06tuRrLW703P7K0IvCOPhIxyB+Zt0uoVpvJc9YaZdCN4BbdBE0fFQPFlF6dgrF56bhly+kTzV7EtDbzTkDQx9MQe1KSI2roOCId4kRKyqhihfCnajDJvPg5MUjqCvpb9f71iG1LQtrMAW900RQ9eBO2QIb1TtMaOloD/jN31cOzKL88iwaQxXpt0S3/Cbt+lIPFmeDgvRN7SKr0jtysLZmgGYiu2GRRlsRFFXgRdAd/szxh5YmCi096nRMUL+WxPcmGUdckDSG1AvlO+G3bihRgSefeA7bN98i0efitIvj+6uYmXQwdjaCGbFx77N1DyysccXnUNmlLGE+Je936z3t2HJdGnYjEOay0gxzQhyYCQ1tJIPJacLyKDXJzIjtMPQDIWjJpFXksswUBMKGD+dwAfbB+Vwj1osLZh34RUfeeywLSGlRgTr3VYCKhqGDDse86mNr4KCvVS4v8Q646imTeR/x5kcgIoxAl5IAJWggAInNVRS5trZI+eDfdC3yAK+kZdMqkqYiNYyKtUActTLfnTru3pMT0gXV9qE5PrJkxTQUnN9fxugpMsZGZB1ci5SDSUtBW1JFWgmRtl0kEwpSD/QhsTmD9n4TiZwhyCiiMAIngFPxENR8lPdO4uxrp5EvZVE/VZF9GTctYyC5uwvm7h4gb2F43EGx4KNc9DA9auPg86ULzpNEWhVylrPHl4fy4Nlz41053PPODqzbkpI1t+BsWcmELrqWdQVZK/DGTB4DZgovlKfw+Oyo5LSeb0QkF31mEv9p6x1CysOyEve9dY/kkDKXlPP7ueHX8OVJRkqixutJNHR/vk/uSUIgNu5NrmAyprYWd7+C7s99tDjawDc+M4SvPb9wTtetN/DIB1JYv43wpWiN2pP7UX/tr+CWzi/5aNJtk4qbte+Y7E/qb6G3TrZjotjAtlvvk7qVhNQZmW7J6Zs+8NWIxS4mw2DZBymwGkiuozCQ1lnzZ2Xrf6kOkpmNOYuZwZulliZzMpljJwyXzVpP85TgERFNzM62FnMd3+Nq6gw8s5gbaFOn4bqhjG/qL5Tbwh0jDJzRlC5FsEQSFon2EHmrR7UeFzPkClpZi9JI2HivWtkTpt7YUUk5MnamgekJR+R2XPMzNqho9EhRbF1B/8aEyKT9+0p47jszEvViXUpGvhst+tlavoerfS/Oe84EipdRGf70e2+5oCtvCoNqKZY/0qczYfJyLH9/8WP/He/6qfdBG0zJwc7kN8nfkbw3Ba+89AJ2bd2J86fLGD7noTAboFgIUS6HKJfIChblMDQI5Wm2XM5FW85Gd34MijOGQn0DTp7dgI58Fe+87b+iPT0pV5rdu2H1vweq1SM/e8caaHyzAH+cWBtAzRjQuiP4id6fgnVzHmpKh31gFo0XpuBPR290HDoOw0LXzoP4wse+gIHhPvz8Zz4y1x+1zYS+IY2RfBpPDvmoVnwMrLfQltfFKGJYk4dvve7juSeLKCwyvEhfnUzbyOdzOH+mIZ+PG8+G+97ZiQceycs8zLWIgg5agpjZABajTSbDr4ToqPCciHGOSjnvVggd/H31HJ5xJhf4rzpg4pFUHx5M9CKpaJjwG/ij8nGc8qsCp9hz0MK7/jpEchEplhRmNBS039ODtnu6kHtLh+RHLbddTeG43D68Ea67aO2dJk1wJHSjMgACB4UirIK/cPxZEfAf7t+BRzsHpVYWmQuvpAl0r+5LAVAqcV7JReNMFfXjZRSemoAzfmUhIqPLEjiSNZCE/DtvQs/oOLnvOJJHmAMZGXAayV06TDm8aBjx1Ol89yC63jEANU32zCZMIB6suLvJxrfQgmd0i1EGjqmVqTKwfdSFoKOM2omy9MnoMOFXPBSfnRKja3EzOi3ohCUTiktiDRYOnXGkL0anicSmDHJ3dyG9PQe3YCNwAyQ3ZcTQWtCkAHIEbQjJfEicuBigKp58ai/uuOOuuYOVsQsiJBglm1OMGIXwLs0UKc9jYNhQRIln5IIMSb5D+etLFCQYr4kRxAM/jsrQOPVLLpyzVfmyz9E7vbwVxXmxtmSgtZtisDrna/BrXmRkx/dQFVjbssi+pQP5e7uh50zUxhqwxyKllI67nTt3ggZ+7UAB1b2TUBIa1GREVuJN2/K3pRr3RwUaZqDhACwpF8DWAR/t8JFAGLG0CTdOiAwCMdiK0DAFTf5Nw+xqNhMheuFhfU7B3Q/lkd2QFAKeoO7JWrSPluCP1S8YY/KeHmiPrEOp6mNmykW54mP4nI0jr5Kp9sL5oAFFCFQ6q2NieN4Yl7GbZODTMbg5KYQLNLJJJ05WTxKybLk+jevvyIkyyK9suy6fWYtGhtOPvfY0jtcW1nVqvTeNn9/aegduaJazeOqJJ/DIQw8veDxh5/80dQ4vlafxCmsZNY0GEmw82N6PH+zZDJamaG0sh8GagjGjK/vC8h5JVb+A4XW5Y61M2Nj/dyMYeaGAkycaOAUD5A0WGaYraMtryOUJ31Vw39tNbOg9AcWdRujMCFEJmUBJiU8j6mo2QsdYe4m5OtS5SOxCA42lHMh4VzrzkhhfHbsehtW5SWqYxRTVUkupSe8vhDRN2uvV9neOXZFOJjoSmrncXK/UlS7VVqoz0FHFtIlWFkcxsiXQRyha9Hc6T+JyHCOn65JuwT0SkTNE5TqEYKkRCTIhUyp4c44vEjD1rk+gf6MljJf5bmNFe4by/8TBqtRxO/wi2U4dKU59pY3lQgY3JLB1RxIDfSZyWoAEySQUDcOn6zj/chGjYy5KQST7Yq2TcpJOryRCJBGIQ4vyUmCkbQmMz3qYhi5ysw2ByNUsAlRJ+IUQW+CgB57ck4EJnmOMn/IevJY7hEVLTsOUPROrtXz+CAz5W9z4Ob6FHj2A4gdI6woySQXJDhsf/vP7LpiiN4VBxV630qTXarVl16H6jZ//z/ixn/owFOIpTWJCo+rVJFk49mode787iYlzCTGcLtd2rnse997wZSTMCylvG24KuupB15jcm0futo8h1Xu9eP6Ix/SFhpleBwPBZAhzIC/RrwXCnB4F0jLSI0HmvBen0HhpBu6xkhxyj79zL7722Ldw6/ht+OmXPopQV2CfKME7U0VoRwOgwpfY3Y3kW3ug5uchAe65KhpPT8C6rw8vn3Jg6IoUPGROgHWigNGXz6Az0Q7FUjFzey/Gxlz0DZroH0wI41pKkumjhcaFTQ8HvafsqxhSjg+Pyku/hWrgo3y4gNkzZZzKNvBctoRX+xvwdED3gPXnFLQXFJzaHKLQPq8x9ZV1jGWjKFvPhIKf+DMdfWPNA4Lj2hDlmCU2ptH5rgFQyZT+MFrWNEwv9w7jv69UOC73vm+261YzD1Qgfu/8YfzdxGkZ7h25Lnx0YBfaDFO8uvHXlcwFlWLuHcL4+F2U47oPd9oWg0Lw4FUP9TMVNE5VZQ0wOsRcyNZGj3pqW0YMDkat5hr9AZQJhoKnH38Ku+/YffHu0uOXM6BnCXtZxajoUXQJf+VDFQSOH+G5WbCaY2QSrBkxTNLAccYaku9ZPVRA/VQV9nCTM3qFj1YNFXqbAaNlb4jxFNHeQaWT5XglyhPtMFFz6sh15OaniAbR5gz0gSS0NlOuE+w6oRllVwxcjmthi9gnxehr+ELUo2VYT4QeJKBxuiqMj61Rj8sOSwFS27NI39AOa10K7lRDDEA6UGiIinHMqOUS74bjJcLAnbFh9ifFWKbxpWcj9IEYlMzdUaJi8WQ0E0O6Rtrli1tzVMwYwHXrPrwZG96UDYfe3KkGnEkbExMusmoA3eU79iWaFhtjnMvErXl5N86MA48GXVS+EFVfQdkD0j0WOvotGHlT5vn0UANHz9NJRUQTaTcUeIqCkqegJ6eK86yjy4gil839UrcDzFSBmhdiurywfhoNvI1wsA6eKB0sY3AGhhh7XOb5rIsbNmZRtAy8cMxBYebCaDHPAzJQMqeJpDB9GxPYsC0pzJStjeUEhofqqFU83LKnXZgtL9boZTctTfIYr9SQcngOsV6W5Jup+Ob0MP7byGvy6NuynThZL2Fnqh0P5fvRqVs4Z1fRpht4W8eg1ANku5h8nCTiguQCQYCTjTKemB3FU4tqDvIe7bqFbiOBD/ZuwfbU/N6Kx8+n5Egk0fQq0KBbiYipTNooDTfglT2M/tej2DcBnIQpBnpr456/++Es7ntnEqlUsyxDk0stmHkeQS1i+yRpA9kySaLEenmnj74oVNksyiq18WqzsNoHkNlwuxSSZS00shRLiQHm1rDWT6pDSCBoOIn3ZokWRZGYp8pIO50elC0pofPmfUi+EpFoMJGRuTYsSr6SmZl/aKPqSxkPu+yLU4ckKAKXpfyPnWAqkO6wkOs0ov1PpmLm57R0/3JnZRxlYj0x5g8tAfBYci5oML36TBF7vz4txF5r0fJdBjp6TSnPwfsz+sXG/UWm3GQqqvU4Pe7izGtVzE7N729O84bNSTH8unrNKKfeUjEyMoaBgYiin60462N2xsHYsIPNO5K4a08burIKCucaMIo2zBcm4E8u3wkqzsqMASWjR5G4hg+FDNcZHalHByToII3GMJEJMw6CInOabfmd5KglotzlsOHBo1NtJgpKSAmjdWloPQmo7SaCigd/og6XurPjR+cwnX4FGw6ZBLe1Q92cwbo7qKdfuO7e1DlU8QtkVOpHf/RH5Ucefpcr6svrPvUffg0//uM/LuxdJw+5ODfk4eRhG7PTC+siZVMz6MyOYl3XcfDf2WQBmeQsdNVF1c4hCDR097jQMoNQrTahHjY6dsLo2AF35jU0zj0BLdWD5Ib70LXzblgpMxJOiVyzbggrUgdoTNmwqxEevNUoSWY1WFQKSBdp+/DrNPzI4hWiPOOidr6Kr23+B3zJ/Rt8KP3j+GD6h+cWNj0tlf0FzHx7HLVXWUxufkua27NwTpTnWc80Bcl7e2Hd1SXGV/mvT8E5EiUvxk3vS6Ltw9vFc+2+VkRwsiRQrDn8SfNCKjJUaKi0Vg8W5CCnQTbe5uMr7/Vx8MZ5ZUsNgLufVfHOpxNSj4kbxTtewWhvgO885OPATQHsZoDp5v0qfuSvDGR3taHj7m603d4xB6WK+0ilgko0haKWoka6MmF7OeG4FkLtzXCP1c4DlYm/GT+F/2/0uFCpM0LFosZvbesReAsVA0IBF9fXWvWcUFGkAeIHkaIrWDAqj6zT0cwpEobLRU8g8yXhE4YqDhWJLi1qnIMH73vwopEX+WyrMbbqQVz+gxKla9DY4rgig9JntG7ahltwBCZMil9GV+hQoGHSOFtF7UgRxX1TYsjQ0HDG65c0CC7fk6t7BaM+Vn9S4Glze9pQJGpI50hyawapHWSdi/7Od8BoG1+v1PjjPyQqSEEaRdwE5hm/p3htcM0wUkhWLzMyuueUqCXWwUMPPTT329hY5DMkGZrrblFNPBG1hHB6XJtN+JwXolGhAcM8tQheE7Gvzj9QoMlkB7QD2FVvDpoZX6ERQpokS1g0Xp4ZhOZcgKAiwsdUYaVIF7xwQDT6xDvePA+qRQ/DQzW8+J0CDh9bHvyu9Y5d/SY6ey0xmlgrjhElRpHiRgMoKqYb1YuLoUn0vpNcghNA+B4915JDTjikJLc2nXTNAu9rsfKKnouS50g0ihF1Ro++MHZCbs2o+ts6BubPO0ZtaaCGgdT3o0MobheTj+w2a1OxdAZlIZ1MhEH/wfkjOG9f6HDlq9+UzOJt+QEx1ojeOFUvy+/e3jE4V0i900wgtcyi6nOdFNnoo3KqhtOf3A93uAZy884mTFjXteOko+HFI1HtPLZkWkPfYHTYdvbqeOujKSG6mUsuYfFnEgZoIfYf2Ie33n1blKPT6o+i4SeFpUk6QiNF6jhA4dlOEgSZU0n4nKspdyVG0WrWBA2a4pSD6aEqRk43cP5wBTSuWCC6YgcYHiciKXLgsujzuz7Qhbc80N48J6KUgbiWGffR88/tw/0P3iPXC9KJjpiLtJkxB/v3FqQ2Ib/Iqlqa9WTNE+7M+SHkeeRsQ5BTrS2f11Eq+XM1ExNJDbmMigRTGQwVmqEgl1KRNcKID6nmoZowMDrrN42cC50fl5u/7g4db7kxiZwF9Cke9NEagtrCFJL6WBkmAwLET7Nx3zYdmJS/Ar2+CMRZnHsddMpFststu8je0YnMw33Q+lnbq0ljL+U3FHkfrduADjQlQWZD1rv0Zc58m2V3lDkHjTA3CgtoVIqETfLM6KhcJLeFPVAiiOFchFlqVS4jMMe3fvDAq3j3hx+4YFrfNBGqyy2Ii/39V3/wLxAih5Hx/ogmttmYY9CZHcGmvkPYue4FdJOmfP1DMLLroCY7hXJXXojfQFCfFaYiPbseLJws4lc2GyEMTHQLBBJImmIyi9G7Q7pO1Wxa1Is6x4NaBA5f+sXsgKaX1Cu74kHli/6j6u/in+tfxb/t/Djem3+/eDxFyWxZLPT+zj45gfKzU+LpnhuvyqTleUW0tUv0vjf6fPTfMIiZb4xGMKcVNscEXrgjwDcf9RdEnTaWTWwrJ/Bwph/9m9qRVnWQnY8Dt+GjPF5D5Rvj8Csuzt6oYXpAwT3ZXnR0pZBm9jGnKFamYs86I3lNRWuF3Zy7fLWGxGqf90b93JXMQ9FzcKhawOeGj4pyEDfmJzzWMYg7sl2Sm5BS9TkP7BtxHq5kDq7JeKh3zintkXEgsoNfEiaOImASbWmJqhBC2DhfFSNMWJYYWmo2wjf1jBFBG6kgTNk4+OIBXH/d9REEUFUk2mKfq6F+ujJP9UiZKMynkeFDB0okKFvKIHDPsvBy3hSDid4/Rq9pzOidFhLrUhJVWtyEjbFp9EqeWNNIEoNpld7plbyfq74O4rw3YZ1cmQNIppg5gXYAzaKBRpbAiDqeBsyl5ieCOUXKA3M0GkUPZ45Usf+5EsolD41GKB7mG27PwsjoGD1n45nvnkBxNINs3sBjP9iDjTujs4yvgcYSvdaMJPH8E4bIa/SOLvU+adSwCDvl0oHKLP524pQUam9t21Nt+MOdewS+7AQBEjyrL1Gkd7lrgk6loutIjcC4sTjwpFvHs8VJfHXqrBSCX6rRAXVrthO3ZDqwwcpgT3uUIrDSRrlgn69h6okJFL49BvsUacWjNqGbeMrIYNyOWECXapu2zhdUFWbFXSmE+mnc9dabpc6lqkf1IQladT3mKpE9VBcFn2yXOp0AovRT3kTPocIrRvei5R5D73iPBcqv5Odcej0Lg1xL4fXWPCEaPlSguU8YkXrpqxP4xy9OYbkINuYe3XhbRhzw6zYnsOvWjMjDs8drGB0/j/vefh2yXSZK0544OFq91zPjLsbO1qXw9Ojw8nN2WSZmZ7eKLaUK+gq1ualitIYynnpeuMi4Wer9UU8yr29HmNVR6M1i1GOETRG2aL4HQgjJylwpR2khUu7CCbDx1DTSZy4Og13JOqSMjyDoWeTu7EDm5vxFHVgiT+isbKbfiPxnxHDRWqGsjHOTF/dFDLilcpKF1Y8Fy5tJZ3SsUm9kbn3TwyR6tVzTdNI2jS8xtOiE0xWk2k1YaQ0+kQi2Dz2hQUuqeGrvk3jw4XnnW9yvNTGoWmnUP/e5z+Gll14Cv7N94QtfEHje69U+fP+L8mhN9YRGd1PvIfR3ncWG7Tmkezbh7GQN2299VKJObDyoNMJa5NBoVki2SY8MZNsM+VvU6B1lFMqE79Th2bXos1ZWapqsDhu09CyJ4eQE+PTEb+LbM9/E/7H5V/BIx2NzF8d/pyFEAytuVGLqQxU4Ew203d0lCg6TjMf/8rQoUPRmJ7dksP7ju/DCoReFPpv3GP6j46geLkZwoS4L2ds60LY7+jxbg3TmnivC2z1RxXTaw2e2j2AyjIQIKyC9PdmP9yQHYTUPq4SioSNhRWF0epXjhEt62BseaqEPWyg1IV5C1nShF5tfAlFa47bcg3KNH/uGu92VzkPD96U21b7iBL46dQ5D9bKwArLdnevGTwzsQJYV45sJ2kxaJaiFXlpGsVh4eO3f7sqm+UrnYGVPu0ZXN5V3SdtZKjFccqmaB5hEfQI88d3H8cD9C71uPo00J47ANOGCcbSFm7VpPC1lIEQRIzWKKoqeGUUkJM+SDpGrsK+XO7tS/iD2ojc/9K9yHVxkQhq1ALUq6wQSih55dalEx7L28e88hTvesltg3ix4zagSz8Q4322583wtrqPhMuM2xJhie6Y4gT8aPiKERpQvzO3sMRIC6fvP2+4SQorltpWuCUasar4nBht7wz7wi3lX35wZlmLqNPh6zSQymiE5WK3OKMrCL978NnQaTWr/5Xa0eR2NbmcqyvWzR+pC8FN+aUagtgJ/ZQ1P6EKqwjjDqGlhv2fiUmmR3W0aBvsN9G9Nwczoki4we74u0N+2XgsdAxb6BpYo2ULZ0EQHiJOGsqjpTJBisVJ4UkGynQW+VdQJE2YgU48inbGTiJ2mDGH2C+eSMo3IBIEtt8L2KF4IxZUIsYev/MU4Dh6ah0tvVxzkc4QPKjBtF32Bh64GAa/AeRj4BjIS2VuL1p5R0ZNRMJgIkXY8ZG0XmQprfAC1jIl6E4Kn1j3J92l9KiHahBG3RnuIJooKdUbsn0Qn0HDhd2eygcbZmhAktTZ9XRrG9qxEjoJSFFXymZZBYzSOMrV8IHtnJ8zehMCMCaGmESPR+aaD7dCxw7j1vtvkb5QT7B/zfd1ZG3rWFJImgXY3m5wvMVyuGUCI0QF0AIlutyjveC3mfrX3kIADjTMu00XpOIvveTG5sCYGFR927tw5dHV14Rd/8RfnjCn+frW1p1Y7KYs/939/+A/wtke2om+QnjUNipWHlsgLtpdTd+jwAezecycS6RSsTFoKk62msaYCky9Xi/NdzjM/ceKXsLf4ND659Texpz0KPS9ugp8nPpQejUURaS7epfICCIV55qW9uP/B++E7PvzSwo1JBXlKdcBjorXxXrO+g/9UPITpIDKmfiK3FXeaHcimLOSSltT2YAE506TbaelRss88AMQ7fZmFvJx5Ws41Kz0ol3PPN+M1azEP9AxTSaj4nuQUfG3mPP5h8gyYw8B2e7YLmxIZ9FlJySnoMxPIs+AqhSoUdJuJ1zWCtRZz8GZ898s9JP41jK11DFyvU27EYknF1WpaCf9zHczPEufi/vsfFNauNdIx13wZMcJEuUPIHY2SUaeOf54+N2eg7Gnrwf86sENQEWyUN/1WckWMpGuxJrjOCEGkobW48UQly+DpRgXfYgVfAD/Wtw0/NbjziuaLZyoZGyUXkBGbKRvT3xpD9VgJ9qkobyRuTN4vLKqbOQtVDK/z0C/421IdYxCK+mjaovOaRe+Bugv0dOro35RENj+vVzEC4NZ8ISQxEhquvz0r+dwnjlYxOuygf9CU3J1MlsXayRPvwS64YJp40QlRmnRRnHAEqpVfl0Qyq0fEYdUA1YKLoVMNVGuRY5nu7/s7POz5kUEYm+jojhq3POF8ZKNjq5+p4vyfnMTB8UDIEPimJqHjFEwhRiChS1IJMa6zoDuQJROyAlCtYURMYL1OgMFGHds8W0gSltVUBXo7HdcJtN/Tjfb7eyJYOklwSq7kDDPfszUPdqn7cp7qx8piXBWfmhSHeCty6aJ9URXkH+xFzwfWR3mozUZDaLEj+5m9e3HPfffMGUHilKIBwigRc9JiRzl/JDybX9cAWbCseb6Cixh9pp5Ckg9qkQAAIABJREFU+UGdhg6cx59+Cu974BpEqOJ+f/KTn8QnPvEJIZNYTq7TFYz3kh/9tf/wKXz4wx+WF8skPFaWNkwDZsqClUrg8ccfRytu/mr1Yy3u+78d+zj2l1/Bb+/4LG7O3rrglvTc8IXP2SwtOSfiyaE3gEQSTOwvRCxhbIT7aTl9wTwwDOqVWO06yj2Z1BwcqM/KweoFAV6rlfCNmfOCH48bseCf2HQrkqqGlKZLnhT780Zta3FQvlHHtpJ+reU80JiicsMv5hH8v6PH8WplZg6j3Nov5lZtSGSwNZHF+7o3gFCcpKatSNlZyTgvdi292k+usQwQ1i8hwXzjrv+l5mMt18JavJvL3YPKKJVq8SkK8jHyLlIGXSx3j9dPuQ08W5rEiF3DezrXi7zi9fuefkZIKWI4GK/l7wkLY1lMEhtQOXaDUBjavIC19BTkdXMuB+ZyfX6z/P2NvBYoX5gfRcWGeUukQd9fmS9gx133kcFdQjbRphnyfh2pj4QVv6e1nAcqZlxTUeRMhamoqAUeCq4j6/ZItYBfP/0KuowE/v7mt62Z9GCepTCnLmIbFRKFszUUDxXhNJlFyfgYlD2JdihZA9OzM/CtDhw/56BYCVANFCEuYX8TCRVVO0QljEoMRLGeN0YjM9wGuNi9zcANP7cN6W4LRioqMyAomWZuolTnZfqYF6A64WDq+WkEBRfeZAP+cA3u2YoUjmVEh7XgWFz2co06U+rmdiT6khJBMsnQ2owmEcVEghxG2Jjr2kqmIzme2SgdQvSzJjmZlMWQIrVRPmXcZ/ZDkAEkOhJ23HknujvZwMQ/nBOjiGUSDEacmGfJ8TO6tYjER6JRNICYq9QSqW4d61ruhcvN4Rvh79QNpt2G7NnFjeUU/pcHFrJ/yvsIxcy88tZKGEGY39DQEH71V3/1dY9Q/fIvfQq/8iv/p0AWloKOvZkWyUeP/CRO1o7jj677E/Rbm6PwdzM5locMhTS9/VTk+BeqGq2AKl6/lKJR9lx866kncddbdwsUq8OwBFce48L/ZPSYwLku1mJjasBKiTLzRjak4jG8md77le/Oi9/has0DE7anXRslz8Xz5UmcbVQx7TQEHkj4Cz3LcaNC+n9tuV3YsLjuLFa7Zy0lQhQENkNlSJG1y4Tt1Xi9aORQqeJXxKgWohFGLF0v7XsW73vw4StWB6jgRYpedOqmdUPgjjFj2NV8j2tx76u1FlbbN8qf+L1zTunh57vn2uB7K/txmekLn0BiASrSsTziMVfyXUw5Dfz52Al8dzZiNduYyOBn1l2H9VZaag4R9szGw/Rco4IeKzkX4Wh9Sj3wMOs6opj1mykhMuC6ZekHRuXf7O2Nthb4/uphtL/47o/XS/jK5Fm8VJ6aw03ckM5LBOqWTKfkIZG570rPomsxD5RFzK+is/InjzyJMaeOT2y+DY90DFyxTFq8DiVyxVBPU+ubK52wBKMl80ieefp53HTTbULtLVGT4SrUvCWEVnETI6zgoDFuo8C6lmUPKZPF0T2MjjgYGXMWQAop1xnZMf0ApVCVEgM0yDbBRQqBUL9PQ2sSXEdGgxgGLOLteMhZzAuKCglXmQNYi0DmPB+yKQVtbTo23JBG6sZ25K7PoXPbIobXi2xOzgUhbIQ5R6QFEaV5THX+3JMvYP2pDvgzTpQfKpC1FoibriB3Uzsyu1qYUmNYdZNAR0xR3j6ulUhIZNNxvRRh0krlSJRrG0rqRmxgSS6q1GMmEVsYRZKa3aYBpecixtPLtWuxFy7Xh6v9d+5FnjM1iURd3Hq+6gbV1R7oau/PKNmnPvWpi378zbRIPnTwhzBqj+C/7PgzdBjz9JWtgxOPqqo1cdwQpYI/V3xXDqJuMzkHcYmx3TTGWpUJ3o9KIJUK5sb87vnD8oh1VloUxK2pHO7MdWFbMhIcPLSIUX8zKRJvpve+2rW/nM9dzXngIVch1CXwLvDycD0ebhJacP2xva9rA3ak2rAukRbjaqkmRV81Qw5PrtFL5WBxffPeFJD8TgFJaBBrsLKIJ/O9DlRmsKsW4udvv1fuSwVcIhES+QB0YsWJeyf9cuBJVIJ/4ZqPn09PM5PRmZR+pFaQqByf9XB+QApXcw+2FvaM+8PnZQVCEmDWtWEqGtpJp/U6tau5FpYaEueXzhyOn3PEeaTBG7+z2GEUf5Y5MDS+OW/jTh1fnT4nUSY2Guh8B6TIvjnTIfLpzlz3AsIBfv53zx3CcPMzrX1iVCCwbfRm2+Se7FecC0gjnzTbdFjRW/larbjAIcCirqTFZoHXN6MsXOrdXOu1cLElzzOL8qPm+7JOSDLxlalzsm/ZuP8fyw/gB3o2zUWfWAOKrKNr0a71PHxh7CT+ePioEFT88uZbxSi8pudqTJwSWSh4/HuP48H7yYAasRQ7NU8YKw2yZSqA0/DgOyxtEUrSPolP/CYDhKQ7MW+LJDqLTEMhN9EUyb+pPT0pFNbGhoxExQRGVvWgMcLDchesA9fS4s/yV7x3HBKgsSAFZ9k/Q0EipyM9kFx5DnaTIZS5ozSuhFHY0vDkd7+H3bfuvoDpc0HfSKDASBjr15HB9PUM2jGfjAG4VRDgvJFlwmr3NZc0nXRx3bj4PjGZDc9sOjZaY0zDdhUvV2bQrplSW27Urkne43SxiL+8650XdGXNIlRLDZKFEo8ePYr3v//9q52DK/7cvyaD6gOvvhdFr4jP7vwrzHo0lFRhwjtZL+OV8pT8+/t7Nl4SasT9TdIHKgb09nGRfWtmBE+eO4ky3UoAfnpgJ3al2/Ev0+fx+SbV7L/p3Yp3d62fex+xQktByfpDVIbeTO1aH5Rv1Lm5VvNAoUVIli+J0REbVxx1oMH+fCkqhh03RiE2JLNitDDKRQOMCvYD+T481rEOXUbEEkfvodEkuCDJhR8EIhRtKmAIMWJXcbRaFEjQq6ylchGKKyowH+rfJtGGpdrxWhEvlqclusa+rE9kpK7M9mROlDcW+aQixKhJa2Pkg9Cj3W09ch2NhdP1suRMkNlr0ErJ774+fV727zs714mR1doYq6NSJUzxZDJj5LmZf7aW6+pqrAXOFYuZ8t0IzbTnyvtnowwibJiGamsSPj30L5QmcbRWFEN0gpFN1xb4xUoa5/vGdB47U214rV4U5xDXEB1Bv7D+BmiKis+ePyRQq8VN5rrFsbTUc3n/1kgrIaxbEln8QO8m3JTOz6EBYgORwJGYY0pgJAqWhAvGlNw0vClXGem81nrZatcC55fvtOq7YuwQ+r3a0gkx9Tnf+1OFcTxTmhBHCBuVG8qBxzoHxcnH+lFcY1xrazlXq52HlazT1mspP77v1W+J4scyFN/fvVHqVNHRspbjWm7/rmj8zZpoJFFYAISKlXwy2HkBGtMunIY/R3fNyJCwrFG+E+7WJLIi6a9QYjOawqhOky5+nsltvnyCwNvWmPCAc/HgAw9GdeuWAnZJbas3lx603HXA665oLazkQUtcG+ch0rkV12zjZZSpdH5y1ukI5b6pep6cMURnxbxHNOnjnO7ldIVnzzemz+O50uRiKoK5j3/vLe++8NxYK8gfc6WkKOKi9nqTUryZDCoqHPSycoEItEXVFuQDPPbSgwjCAHe0fQbPFBcqoPG000t6XbpdvKxMvL6/vVfyU+jZY94Aa3BQeWSrBh5+79zhBfjzpRbbPW29+Pj66+Vg5H+LPe7LWaBvtGteT+HwRpqL13seqIBNOHURXCfqZSm2ebJWFiX7Uo0KeLdhCWSL65twHypZNNwIB3qxPIVnCuPCqhU3id4qGjYkM7KWr0u1y+f/9PRBzKiRkk+DajCRmsvJobLGfXOp8H9rP7n/7sh142yjgoOV2bkox1JjYTSDCfM8BOIo3T3tvfjJ/p1zUeT4c1SmqCzyYIkx2jxcaGjx4CA9/ZVCC69kLQj8xnMlwhTnJNH4XIw/pzFZD32B3h2kTCpOyvg3JNISFaISzujTxRoNbRrMHOvdbT1iMBHmrEOVumc0QvaVJvBEYUyM38XtgXw/fmpghyipPIRprFMOzjo2nju4H9ddf504pNifpKqL4X+mUQYLudKo49hoRA8m0qLg0qD65swInimOz/Wba+A3t90pxmAc6WztB9c8D2xGJfm+SYoRKctkMQsE5tqqgMbrJKVFrJjXoq1mLXBt0vjl+3ylPCPj35VqEwcB51sgvM2oMVETFzO0uJa4Po7UivjK5Bk8X56a8ypzf76rax3ua+8TY5Prnobt1TI2VjMPV/p+WIbiL8ZOym0Y4f65ddejx0zKfHHP07i6FNX7lT6/9fPXZPzNwucxtE9ga0EYEVRdrRe7ikm6JnOxin5dq49ci/FTdvCAo3EUv3qejZQHa5KbtMRkUWdgce5j1aKgD/hFRyAbz5k23RLH0KhTw/WpdkFAFIZO4xfuffSCu61JhKper1/A7hc/6aMf/Sh+53d+B8nkfI2Da7UA+Jw3g0HFQ4aF/pZiAeKyEu9U6ON9rz4KRdFhh/9uwRTy8KfHnApcq8d0SSUOCj42uEsUPUaf6E3kgXRbNcT7brxdGIe+Nn1eDkXCax7rXCdQLCqZa+v7W/4qYFi/bgdwvEAiHJahImmpMFrwy8u/W3Tl5YSD12TueQPJ85UOcVnXX24elnWTK7yIAi1WxHgrCk6G2uNoj6VERYIJ/fnr8VMXRLNaH09FLTZO+HsqdXdmu0X5vi7VtgA+QwWFSvPXn/4ehjZ143uFsSX3IO9Dw4Wff2tbrwhZOiwYGabSTgIOGng/0rdVqOJ5XzowSX5ARfuF8pQUGGWjcsyoFZPp+e/F8IN4LMxHjGFLvB9ZEXktDxoq4v1WSpgTaUyw9RpJMRTF4GgSNVD5p1PmYmuY1zGSwHvScHz8u9+9gKCHBgXnU+CNwowakT/E/Y5JGvhu4rw5GhT0Bn5p6qwwlxEqTEOLsmkpI2fx8qESuSvVLpF0GpwF38HmREYMYM4ZI1isbRYplk1TpEnLz5/olKJMpfH2cmVajGom/l+fbsd7uzbIfWPjk3PAfnEcz+zbJzlUkuMhlP5Rrhb73vqe4ug8+83nxHTdjKR88vQrcvhvTeYEBni0WsCp5mEdj5MGXNwY1Xpv13rkDQtp1UDZd/BiaQojTh1D9ZJAqd+S65aC2ZxXrkOOndDUGAoW116SUgSKJqyqVyqrlysXeE7E0MwRu46/GR/CE4XROcIiOuO4L5iXK1D0wJ8zFkn2QUWl1TjgWCYFznkeXxg9MeeQoBH7nu4NeEu2S/YXqdDjcgxXKH4u+fHlzsNa9oHr7V+mzuMPzx8RY5/jpeOAY+c83pBuR5/FOo2rYyReSV9fj/GvpH/X8tr/0efiao2fZwplMHXRpc5D/u6vJobwZGEMmxJZ0QV4HsZRKB4BhIHzOsp6ol34N6IFmDdLeU5dgg4/6tkS+QTmHDE8L1p1htbz/sf6ty+JWrmqOVSsQ/XFL34RH/nIR4TVj43Mfl/+8pexa9cu7Nx5ZRSgV7Jp3ugGVav1HecU8KVTiBIOFLeSV8DPv/bDAFJoM/49/sPGm0Glq7VROfjD4SOyaB5o75MFs7c4LsVXd+e65dKvN6lZ488RisSo1cEXojpUbIxsHasVBKZErzgP8tXCNq7k3TWcAOWqh/EZB0++WoTtkJpewYZeC7dsz8wZVAlTRWebuaIaKZcSDqWqjy8/MYHrt2SwrseSzcdNy/oVpIQlRlsnGw7DzT6NvObfGXFIvf51lVYy51dLSK6kD/G1UrOFBTf9CMtMbz0bo6JU+um1p0LW8D0RnDRKqDQfq5ckHyoO6VM5pSdpd1u3JKhT0UyIcaHOKW98ezF04NuPfxc37tkt+V77SpOSh0PFhcoihS0F9Z62XnEwRPr7wkgCFWjutQ7TEm88V0AcsREq+SUKelIZplH2lamz4sW/t71PDIXfOXtQolsrbVRWf3pwlxh0lANTbh2DVloMEBpCHCvnkXMYk3PEBxDnJ6cZeH7fs7hr927h8OJ8s10MIhn3j+Ok4v90YRxPFsfFIF0MhVs8FhZ87jQTcuDRUKBzh84gGlt35LrmDjrOkUBFw1AMQxqIEVFJGJGXXMJYpFxlxKv1oKQRwudezMC81F6IcfaUg4tlIdcdc3xoVDKK9csnXxAZfKlGZbiVJfVy75t9pkJNB9d16TYxmGj00aDkGiOBBqM3sZHF+aHRsVq44HLkAuc3Hifz07h2l4oucm1+oGcTBswUHi+M4US9BBpahMLybIlzIrnuZhwbfzhyVOCZHDMjeD/Ys0UgvlzDhMVy7q6Vo2s583C5d7eav1OmkAb+7yZOSbS1VdGkEf7vN9yEnek2MVKvZnu9xn81x7Tae/+PPhdXY/w8Gykzec5wjZ9v5rd2GEQQKDhjV8SJSsj91Wx0iG5LZrEz3S7fNyezl3RKXXWDisV8H330UTBa9ZnPfAY/+7M/K/lTn//85/9nhGqJlUDFptDMDeGfmePxJyOviTETNybmU+F4f/dGfG36AP5x4pegKHn84a7PX0D/ygO0FQ50scUX50UxCZsKGL1dPIRffmYvHrz/AVnYcW4VFZb8NYQXsM+MQNUaPqp1H8fP1fDVZ6ax72Bxyeru6YQqFKiMWP3CD63HTVszovAKRT4rtDfpUZeai4sJh7rt4xf/n+M4fCrC6uuagu3rabiGyKR0dOR0dLYZ6Mga0ldGzmj4tWd0dLcb2LExhfaMgVxm5Yc+x1yqehJ9y6ZYW+Pqqw1XQ0heTcFH5TrOp6I3m8qsMFqSlc2uisc7hgDFSvjlmCfjOYgjNnGuCw0Q3p2CnYbSYkhda64LFb24ntHi8Yth5seMQaFExbjnGNGhYUiD5/9n70rgo6yu/T97JvsGYSfsoOzgyo4i7lqwLgXUVi2tWistVn22ivhs1dLSWrRaaq0Fn3XXWq2IRdlxYd/3hH1LyL4n837/++ULk2Qmd5LMJJPcc9+vD2G+7Zx77znnf8/G7+Z13P88rWMFOXqPaDny3tyKUhWexrBG5g7wPhqmBAy1c4Bo8JNPNELp3WA+D/OICEhII+/blp+FrQVnVZEOyg4CmeDTZ9Gne5p6JgHliZIi5V1hDlqXSFay45p2qtBM8oJgk6F2nsIzafgxH1PljRXnK48av8OuvEZAwDA28pdAjPQr7wtD25gL44O2C7YHhTuJ66G+4Yu9QDqYxPzrg5uUF4E0pzli0McRr/J8OG/kN4EEZe1nWUexMS+zqsw+kBAWoQoR0KvHqIP04jx1KLatILvaqOba6euIB4thMEfgs8yjau2Tr3wuvXs0CobFpigvHtcDQw8JkslfApL6DsjIs1VfLnfbTsSulkkwSNDDAwG75Dd5S0/S3Z36qcIyDOV97cQ+bCJ9HgZpoAeL+oiA+tlDW1SeFGm5t/MAsJcU9xbBYbMWZ6j6Xl+sicbKQ/KY3mgCK3rP7VwyPo8gdHb3Qerg1J+HnS1Jf2P55q/7TOeFr+mnLDlZWozdhdl44+QBpZc8HeBRd41N6KCcDMytdD1goJ5UDavLipXe4oEdPVk87LF1KB0D9GolVbXzUb0zK8rUPbSz3RWxof5hVWEH2y5UVqCM7Q6qDidXLF+OKyb4sWw6K+mxTDpD/KZOnYorrrhCreu2lENFEMRCvfZkWl3QK5WhwdMz/p2uxdrJb0x+5sTwlJyKnfczJt8Og3n95H51wmsPnoS75n7QeKlwnkAY/o6UsDT8rt9L1cm+NPp4SkkFxMXIstT800rQtYweFSqkTnSD1akoS80OiklSip2LhYtsuUsvHtJBY4+L2B+jrLwSpWVOBUQYGsWmfPyT/0YwtXlvngJSew6d63JOEDNuWAIOnSzBicwSHDlVMz+CB+rdOzgwrK/luUrrGKmAUIwjRHV2J8Ah8LKHO+FQWFyJx/+yH1/vqArPYrNCL/vz2c8lGBreLxbXj2mHQb1jlEegpNTKiavh3arCSqSbnrfT2aX496pMrNiUjdFDEnDtqBQkxYciKoJlwgk0Ce6ASPaj8CHO8rWQ9Md6qe+Zak+qsKtKFXpFA5NrnYLP25LJgcQDGzAqbxKLd7BvTVXirV1dkB4w0mpnU/G/3z55AJ9kHfEYQuiveeFS7Omwqn7Sy0ZgSPBEz+H4xA6IZbU1lltGJcJgyaCwqvwZHy5jn5Dnq3VAD6frwRg/zg5rs8NUCBqpF7LLStzmBnDtEvxwXROQUm6vzjmpcg0ZRugun6B2CCm9F+MTO6oQGRukjEvoqEAtvak8aLCHXaSIgJvrav26r3DduAlKX9ED5lrhkmv0zVMH6rTSYH7azM79VOgi55leZnp9mb/712N7kFVWjLEJHdVaYQjse6fT3c4bQ/nu6zIAF8S380np86YsDl+ticZ+Q+2mwFwLzx/eriqJEhjP73MxerF4j0vOSWPf5e6+lqbfl7Q09Vmm88LX9DNCg/mCTDOx5RnBDQ8IeJDAwWiTThHRuLNj7xqFi5o6l57ut+1k2g+O0NAabYd4D+21s7llWLNmNa69anydx/gkh4pPZdjftGnTVKgfw+zsvlR2g19/MUD33MaG/HGCLWPGCjmxC0Z4ynngRBBceZs4xyvZR+PD0xlK8fA0eVqH3urU0R5MXH7jxH6F3INxCKF4AwOiB2N+v+eV0cjBsqS2l0SVEGV1k5AgxDhCEREejLIyhkhVghEoNOwdsUHIc1pxpTy95EkXh683i+u85BdWgCCKeUmlZZXYd6QIJ7JKkZVbjrCQIMTHhCCnoBwHjhZj1eZzFbf4/SP7x+GqS5LQtxvDl6ynllU4cex0ifozPDQIH606gy83nHVbeCc+hl6lMIwdmoAbxrYDwwPpdVq1agUmThinTobpPCgoLse81w9hxcZsBch+8+Ne6Joaid2HChTQ4/cT7J06W4bsvHJk5pQqkMNnk+f0UO1IL8T+I0XqWho3vbs6lNcs43iRmhNemxgXipT4cDVvBcUVKCmrxPEzpfhi/dk6S5nhhkN6x6J7x0jluYqLDsHIAXGIi7KALukgUOSf9Q1VkIieOzcX+XPedXszUH5vrTzgwYldMY+eEVYapHd5YEwiwoJCsCU/E5vzz6pwCXowKLu4Bph/xUp3PFRhGFlWebGq6Hng1En0bJeqDmG4pmm88ZpBMYnIKitVICk1wqG8EAR8Z8tLVB6L6ltX5f1QnreKCmWU89TPn6fnvl4/vlwH5J3d968+cM85IWBRQzWDJviy8rfs/WqDbIbYqYINZSWq6Ao9PwwPnZTUGVcmd1HX0+N4uqpxMaMeapee52tYiOUnXc9Tf1oHfFD6jeWAN+dlYVNBFjoVlGP2kFFq/pgHeLzEKhRCj9nB4nxl8PALr0rpgvEJHVUkA+fb7oNozw3BPkEjaeRhIw8LVXEVOJFXXop/nTmkPGx2WCzz3O7vch66Rkb7rPR5U9aJL9dEU77Dda8zROrp9E0qTJa5enN6DlNzQYBFA9SXBxWBQn9TeOere03nRVPot8P1edhktzqZd2hrdT9A5puy0Azlg7vBw6Hk8AhV5Mhdo106MexiRTyIoh6y7ffaJftdn6/sZaYU2AWe6jmtLi6pRFZemSrVr0L+rh9X51N9Bqh8tWh9/ZzagMquqEUBRGWxavlyXDZhojoJ5OmcqkVfpQzr+xYaDEx0plHBJHO7+hLzIJjbQYVDZUZFQ9TN5rf2KSVDd35/eGt1ovrliZ1wU3IvlBRVKEOcXhWWB+Wgwv006wjePrEEwLu4JGEUnur1m+pPO5lVogx+b8axMyXo3C5CNcXjCanTGaSMf3qKvvlqFa68YoI3j1HXEBxxECh4EuC8hp6XDbvycDavHDvTC7Btf7767/pG1/YRuHZ0Ci48Lw5x0aEq/C0yomY50jL2xaAlwMbGpRVYvysfW/blqb8TmJ3NK8PhkyU1TuxTk8JxyaB49OzkwLFDuzF21FCVC3XkVDHe+vwkdmUUqjysR25Pw5UXJ6tnkT8ETmouWPKbDcwrnCp3SpVVDglWnicOfk9mdhne+eIUPl2Xpa73dnDeLzw/DgN7RmNneiHWbst26x0jeIp2hKBTSgSiIoMxblgiLhkUpzxXEWEq3tHK92KfpNAgFBZV4MjpEgU8SX9UZM2wp6YISW9pC/Tr2goPCIQIrKyqcVYYHWWZp1XI6xhORcVDY3edS2Nbe85U/llwiPKIUZHxJDxcKR16ySqVTGvO6nP+XEuBvg44jzRIlJ6qakpNfliVqMKrWxGotgSVlSoK4oMzGYplDKlj1APDB+ntYvGS69t1V3k4O/KzsSL7eB2vGp/L9eGu0BF13j2d+6nwQoI/GiQMi/WkC6h3VdRDcKiSTXa4LHWoa44hf2PIIwtWBMIIxDWhwpuLCzBr71eq8A0H89EIrq5I6oz2EZFNLkpi8z4Q6W+pdWE6LxpKv5JXVfY05Zbr4Q4Pe57N2KKAzy/ThqoDPjvXWUX1VHnKCXZoq/qqr1xj1g4dFjn55dVOAR5+nz5+EA//cFSdxxkBqOY+9ZQyLnjCVztBvHZDW5tDzNNgTDeBEhPeeRrIBLmjxQV1DBSeDDEBnIKO3iR3Q3XxDglT5Z0ZusHBRPCbEnthYFiS8q6UFwKx4WEqh4bRGCFhTgRHBMEZ5MQXWUvxj+O/x+VJV+CRHr9U99NTsmLTWXy7Mxeb9uQjO98CKvTKXDAgTnlYgoKc6jd6TugFGjM0AT+8sVOdcCjyYfzYS1RxB3cgnd4ZAiR+JwEYPUQEOQR/9qAypB5keBtBR2ZuGZ5/8zB2u4Tu8Vpex6ISsVEhCpDlF1UoRdyzswP9u0ehf/doxESFKOAQYrulNDuB3rfcwnJ1PW9R4YMlFcjKsXi09Oss5BV67nzNx5OWR+7ojjFDEhsdVkf+5BWWY+fBAgWsUhLC0TklHJERITh8qljlhmXmlCmwRI9V+6Rw9OjE8EQH2iWEK5oZekjw++3FoLclAAAgAElEQVSOXGzYk6fo4aZmgY6Dx+v24iFIunFsivLicY5ortBzRV58/k2WAndxUSG47YpURVtoqDUHHGvXrcWYUZciLCxY8dyXp5uNEV4tcU9DFUVLfGNj32nnvFSf6gXBigOvFRJJ5ff5F8tw2QSGeVk5NxwtkbfSWFqbel9rWwd2XL+nam8Mt7OrWqlCKUFWg+q/H9+rKmbVHpQJVyZ1UWGbH5w4gEIm67lUuOztsIogXBjfTlUfZP9B6rSmDupadfbEal1VgKupz/TV/YG6JsgutnN4eO/XNewRAioC3dRw31RVDlT6fTW/DXmO6bxoCP0qrUW1zbBsLharYYjvxtxM5UVlZVyOOzr2qa5y2lytALyZcx6GF1bZXLbz4NCJYjz/9mEVUcSx4qURdR7ld0C1dOlSDB8+HMnJ1ol/c49H5j6Jn/ziIRWCwv8xgXtPYa4CPzRUiw8dw6RBw9VJD+vPs4fNnsIcbQUmu+wiFZZr7Dr/mzlJbNoZHhSiFBC7ujOvwBXMtQuNxI8Sz0e0Mxw79xRg6/Yi5clhvg89M+OHJ2JAWjQY2Rca48TnOf/Ca8dewA3tvoN7Oz+IguJKfP51Jv7w5uEGs7RdYhguHZSA9ONFOJNThuzcckRHlOKB2/qiXzcH2ifVDBvgwlq1iSFpQWDRhm925GLV5hzFQ4blxTpC1L+XK5BAQz5YFYU4cPRcP5mLB8ajfWKYomlgzxjlPaG3xTbgFZ0h1n1REb5JSCdj6DWiN+v02VJ8siYTxzNLwI1xNqcAxWU8nXciPjoUHZLCcd93u6Bf93OhhQ1mrMsNBJQM01P9xMKtCnXuvFvMi2JuV7hLfhcfY+VeWaBQ5ZlV5XMdzyzF0dMlyvtFcPXvVae1QLE2HR1TwlXYIKsW5ufnomunJKTEh2HSRcno08VRx4vVFD60hnsboihaAz2N/UbT+dAW6aeMpvGtSvlX9QpjKeE1OaewNPOoAjH8jaHmY+JTVZ4vc6s+XrsKq9tHKs/Wzak9q0NxeK0qbBEa2my9kBq7nn1xXyCvCXqI1+acAsvVr8w+jt2FucoLyMqIj3Qf7JNT/UCm3xfz25BnmM6L+uinR4lRWZQ2lCH0SK3MPqlsaoYl06auPfpGxeN3fS70yTptyDzWvpYyUrXlKatU6R8EUIxM4qCdvXLTWazZkoP9LvZsVIQTn/5xpG8Ald13at26dXjzzTeRkpKi8qeWLGFYWs3R0kUpZj/3G0z8wXSlQNjfw7UHiG4SWKkoKTRCJfWysR7dkqyeVLu5IkucfnjmkMqDuiS6AyKdIcrLxEFXYXkFFJg6VJFnVeuqKEO3/AR8+NFZHDle4jb3h/fS03TpoHh8d2Iqvqx8E/888zfckHAbboz5vvJgPPbSAbUIzusRjTuv7ojO7SPUs/YdKcQ3O/NUKJuqPpcYjqF9YxVQeerVdJVU527QaXHZyCTcc30ndEiJqCqG4MQf/nkIH644U+cWekDssDtPvBzWNxYP3NxFhe3x+fTUMFTNW8+Tbo4a8ju9bMxZ4oZZtWoNLrzoEpUwT6+aIyJE8bs1DQLFY6eLsXabtdmPqBBHy4NIjx3jfbunRmLGVR2UN/ONpScVGPM0CPy+O7G9yjVjERBdblZr4lV932q6orR5YzofTKGfB4ssT85wHHswbI8RE3bhJHorz7/0YnWIxuqE/ipQFOgyJNDXRHFFherTRo8y8yTnHtyoDoNZpv7eLgOaDHoDnf7mXD+m82LZF19gxOhRKjzcDiOn51sVRHNWqtxNVtKj5ctCa8zLtQcdCxMTO+HCuBTVHoQVZqd36KUitppr8JvLys4VlaP9VFxaoWwllWfuMtiqZ/2uPLy//LTKnbcHU0GmTe6Ab77xYQ5VawJUk1e8i6Joq/klJ55J2ARIPGWjV2p/5ilkhgWpkzhWy+kTFQ8iZ9ceUN5OOL00Ofk1w8qOnChBxuESdO4Yjs6p4Sq0atf+QvzjnVNqIjkSY0MxvF8crr40WYV8rd2ag6+256icHg56lAbf8iVWVryDayPvRNTeyVj8qRWyQcB1301dlGfLDuMiYKgNdGgc02BmqN5rnxxH+0SGmjnQITlcGc/v/WcTPt/qUPexSt3PbuumnslwwWcWpasFR88GARoLLVx+QZLyZNDjU17uRFJ8mPL4ZeWWVXlMLA/UsH6xSIhhZbrACiZrS8KRAIrA2lUwqL455U5EOULUnFFeEFTRU5eVV478QoaHBmHz1p1I7dQTb3x2UhXJ4OjWIRJ3XdcJA9KilOfMBlYEwfQgNqWhsrd7qTmva0troSl8M50PptHPMFCCK3qdaofbkBfjJoxX4Z+BJbmbssIbfm9rWhN2Kfun0jcpQn+VNlR5Hpnb1tjRmuhvLI3e3mcKL1gAhZ5O1XKiKlqGnqeVa9Zg2IUXWmkt9GwjCGyNYVf9/G/WMauxfHX/SKhIrRtSuqu+Tq5tRyhT2FaidisSb+fCvo72Kr1KdrE4lTqjkt6tqsq0O2kX8SCdNlLtQVv54LEi7D1cBNYjYAQQK0jTEcJBs5WpM7SzLxkYj5SEMOUMWLN2nf+KUrDCn92HqvYHt3TI39j1H6s8gGuSu+Kq5C7VVe3s7/SUQ8UJZwK2XQqBad4RISxFHozSUno5GCoBhAcHIbesHFnFpcjNK8fLb5xQwKZLuwgVWubqJqzNm8G9Y3D7VR0VUOGgl4ShXJx8DuYevfDOEZVzEzrqHQSftxrlq29C5Q4rGY7FG+bP6qvCtRi+5TqsBeRUk09gxP9xMIeHoMce/HcazctXrEb7bkPx1N/SqxH5hOGJ+GKDVX3upgnt8Z3x7dQCi44MUfk2XLRcpKosu5tGtzTEaxdBaOiG8df1pgjH2vxTjVKrBBCFD/spjBozFqWlTvxnbSbe+OyEyrXjIODu1dmB2Ggrt4qVI5nn1ruLQ4Fwzi3Xg0o+La5Q64YCSuVxsShGSJCq4sgCK6HBQdWCTvUIqxXi6K959ua5pq6F2rwxnQ+m0++6HoQXFjdaGx/odVx4dLdqCMwxr8+Fqgcai2M1ZrQ2+htDo7f3tGVeEDwRkDPH0l1lUPLo3fVrsTw2SPVuskftVg32vxMoPdD1fOXA4FCNxkNDlSOD7YI4vG1KTZuVqQ8lJZUq556Fw5jiS9zE1AhvBvPn2dc040SxsrFPZJaqdBempdg5Uq7PofNhQPdo3Hx5e3TvYDlkOFgkjf9btuwLXHZZ3SJuTcqhsntP8UWrVq1SuVKzZs3Cyy+/rF6+ePFiFQrYkuMHf38R/3PzdNWXScV/h4TWmMhlK5bjgksvtaqiVZ3U2dfa380JoBeAxQLoInQ3h4y1fPrVg2rCXAeBDu9nOB69Q7yXRuiU8e0xZXw7BXRYoY2eKRv0EKSw1DgN1LyiCsx7PQMHey9EcO/1qPhiOnqVjgFD6SaOTFJFHBrq/GH5R544MHfHBmIUFhdePBYbdudi7t/Sq71npGVE/zg8d3+vNuWZaMvCsSH7zZUPdIFnHC/G3z8+pvpheRosPX/d6BRcMypZrQmGkH69Iw/rd+UqIcVy+ARNyXFh6rCgb7coBcJLy63qiCP6xao8PYbFqoqWLQyuvF0LFOIsOEIBz7BVCtbaBxkN4X1jr+X+JcJl5UYOKgTmJNoeatXTrbyqx1swvN633vKhsd8d6PeZTr/r/AgvLG60Rj6wivAv9n2NHQXZKj1harvuuLNTH9VQvKGjNdLfUBq9vb6t8oLrhe02CKS4Zr7JPY1v8s64re5p82pAdAJOlRYjp7xEVRftFhmNH3Tqpypes+8cq/INjE5U4cJ0QnjbE5IeJ9rLPKCnDqNtQYfCik05KpWF4IZ6l/+273Bhlb1RppwR9gE+HQZ8Bot+sVAbPVWeCpLR4dApJRyXDk5QpDFii9WQu6ZGVH8z01RYQZnvsG10T2uh0YDK7jNlM5i5UmlpadVgyv53Ai32pmqpMfuZp/HYzx9SpRfdIeKaBuW5hrMsKsDBE30amhwEVVv2sWJeoWowyyp1BEOcPNuTw/C8aVd0UJNPkHXDmHYqZK/24ESywlt9eSp8Kyu7nc0tx7PHfok9+Br3Jz6JEdGXKBDVMSWyumR3U/lr84HJeKu35GDTHqsEOQ3GaZM7Ijm+4cK4qd/kz/vbqnBsKM9q84HGOItpsAT9sdNWeCDL0nPt81RndwbXdf3VEr35hh4dI1VPLZax79c9SuXYtdTwZi0QRLGf2KdfZWHlpmxVLZMhuhTuFNgq1KDc6gHH0y0CTf67a8ikL+ijPHjni9OqwAv7k7GgCgflAXlIucL5cw35pYxRlUNrebEp1+jJphcxNjoUa1cvx4QJ3rdO8AU9gfQMb9ZBIH2vP79FeGFxt7XygY2c/3FiH5ZkHlERBN9p1x0PdhvY4PDN1kq/P/ZGW+EFC0gwl5/eHeZcM/Xl7VMH8XXO6XprDDicQbizS3+MTkitZi9B2NGSQnSJiFKRYFxrtJlpa6eER3q13lRFPRXhYoXm2YMg6M3PTyp9686L5O0cUx/T3mDFZR4Gs58ndSGrSffr7qgD9qgmqcepu6nf3dnoPgVUdg7VmDFjlAfK/js9U65eKYKulStXYv78+XA4fFPG01sm2tf96vHH8dTcuTVuY0wlq7vRAFqxchUuvvjSqtA1yzByzQvKK6jArkMF+HZHHrYdyK93YhkGNfeHPVXOij2IanmaTa8TDRhVsS0kSOVNeXu6TWN29t4HsKt4Cx7v9HsMjx+qwq28vd8bnrkuEC7erJwy6+Q7xAJ+bW20FeHY1HnxxAca5Nwnrm51rgfVs2xHripDv3V/vlrPXIfMtxrRLw7n94xSQD+/qBzHT5fg8KkSFZ/M/EJWgGSMMk+XCM7swdDSH0/totYaBSqNf+4h1/VNoUvh76tCGcqLw7DYcie+XL4SF18ySuUAWj3FrPBEu88YAeU/l57ER6syq6v/2N+uSv8HB6FjSoT6J+51nozZxWA6tYvA+T2iqzzQrF4JFJdUqKpCvM+1AiRDGeg1tmkkzQzb5TcysJJAliG57OVWe7C/HAvKkHfLN56tzr/k84f0jsHgPjHokGR9Iwfn49TZUhw8VqyKsdwwJgXbt36D8WNHqVM4nhDyezjIF1cvIteG3eusqesvkO4XmXBuNoQXFi9aKx9o1B4vLcKq7BN44chOFZ3zUv9R6Mum3A0IaWmt9PtDrgQqL9h3zlPDE64DFpGwewgSALECnz1Y1fr3h7aCXioO1g64Krkr6IHqUKv0PtNjLrn4YsSEhKrMSkY5qUa7zkrVPsHuQ8fwQW9KoFP/MleppMypUgY27c3D1ztykVtQgcMni5W+syO6ePiaSsdEUJAqrMV0lz5do6waAHFhyi5hdAx1F/9OJEdHBOln+o0nW5nXU0dS79p6z5vt4VNAxZypF198EbNnz64GSqtXr8aiRYtqgCcCrXnz5uHee+9tsbLpro196X0hk20UTMNg2YpvkdplgMp12nOoEPuOFNWo6uG6MTkpHZPDVdEGGjBkPMObiHoTYkNVaBObxnKCaIwSOPE3X4yZO+/C/sK9eGnAK+gd1ccXj6zxjEAVFj4ntOqBptHriY+N4QOBFb0gPFVSAo/5f5HWwUFEeIgywDl4gEC3vco5rHLj81SMYOLwiWKs3pqDD1ecrv40eqsYzsaeXFdfmlLd44xCkb3KzmSXIa1jpHK9W0LPiqcmACH4cD3FYngeQREBIf9UXc5zy1XIHg8z+L0HjxZh75Ei7Np7DMHhCaqvGj1LBCXZeTxQIFgENuy2vLUcLP8/vF8Mth8oUJ5cb07O2HON1YE6JlOwA5v25mPL3jx1YsaQSHqWCDL53l5dHOjS3go3YLgCZdLRUyWKfx8sP8crKhQqEPLSF0PJsKhyjL+go8qTo/KyCs1Yk0llw++k4jp0shhxjhAkxodZlUBVERyLzwSJibFhSga2ttGYvdDaaPT2e4UXFqdaMx9YVp2Nk/90eAe+yD6O86IT8Ksew1RZfHoQ2DyZueH1jdZMv7dr3dvrAoUXxZUVKjyPPZ6YM0cNkBAShpjQMLCgRGZZCQiymMLCv7tmGbH/01snD2J9Xs2qzQzZuzW1F4bEJFnyXoXp1eTM12vW4prxE73yOrnjKQ9EaQvQ/mbqDKM+Nu7JV0XYNu7Jq44Es++lbmH7oJsmtlc6m7qZusZuecRDP1Zo5p98NvWPqn2gTkUtncRrqZNoI/BP2uTKcgiydJq3oYi16fE5oHrvvfdwzz33VL+HIKv2v/HHli5KYQMqGoBEw+xy/N9vz6rCDPw3d/lQjJdMjAtTeUxkOtExG+XS0POU78FTH57A+6sIw4xtt+J4yTEsGvhPdIzo5K0M8Pq6QBEWXn9wEy80jV5P7GoJPrj22GII4e/fOASWKXUdzClkfhULY5zJtjwpPAChF5jue1Yi5AEHPUGWlwfqOquHhFN5XwhGzuadO41rypJhXPU9N3TGyAGx6pCEp2eFRZU4m8ecMQt8kS6GCOw+VKBO0VjGfvtBq4GhrwZP5H71/R5K1qhmqFWDXsB3vzilZNyEEYkYPSReyaLTZ8tUxdCtBwqUMjo3nCpWnOCU32p7G919J0HgyP70PsZgd0YB1m3LVYqM8expHa2iJQSr6ceKVKw6G0iPG5agQC6/UeWnVoVQcK4qKqhUrXninFLG0qvnK+9jY3ndEnuhsd/q7/uEFxaHW4IP3DfcT/ZhEY1AepjoqS4tY/4mD69ClLFYVHzO0+3uZJ0HSJuP5eDpvG9VOBcrGM/uPgjRVflU7cIj6y0O0BL0+3ttN/b5zcELgmDqMhZEqw11CaIIlliBj0OVH8/Pwq7CHNzcvge6R8ao3xiCx7UQERSi8qGWZh1TIX4cLDzhOvgWlti/PqWbqjNALxMBtzug0VD6qYsZYUEARQcDHRpcszvTC/Hl+rPqoJIHdBzUC6wLwCJYndqFIyIsBO0SwpQHijrVLoDV2Lnz9X0+B1S1q/p5qvS3cOFCTJkypcU8VI8+9iRmzX5UVdz7ywdHq0NhyGAumuTYCgwbkKJOj4mCacCxNGLtQeONifZ0DXLyCawo+FgxjYtXNan1Y33ZqZuvQ055Dt4d8hHiQ+N9vT5aRHH4nIgGPLChwqEBj25Vl7Y0H+yKOx+vOaP2FQ2HXYcKsbyquqSvmKlCAap6a9FblVNQgS7twtGjswOVRScwZGBvpchYVp4FHpibZPX0ovIKUvlS7OfmusUJCKgkqDh4mseTMYZBWM0BLe8YQd6SdVnqBI7gjkCsX9copHWyPG2sPETZwWdRftBTbpdspcesd5colTRLcEl5dd2Yduje0fJg8d08yKHBRYXF/Cq+k55C++CHNBUWlyvDq3Y9JLvCJ0Of6XX61+fbUBmWqsItmDvn6cDJ2zkZPSRBPYNlZ+m9Z/NsHlQdP1OiwO7p7FJVyp/ewu+Mbac8c0ouB5OGUOUxVA2xK1BVdMPbNzfuupbeC437av/cJbxoOUD1xtIT2HWwUB0a0aDkyTyjARimm51fgUG9olUkDGUnvdTcJ/QeM3SXcoKDe50J/WyH8c6yUxh0bTA2pR6tXiwJoeHo5YjDxfHt8N32PTye1Ms6OLe//M0LVtjLUs1xaw7Keob0EVBtzM/E6pyT2F+YqwCVPViu/I5OfbG7IBvLs62WOp7G5KTOuCW1pwJQHNRpSWwlFFJ/HrOOfoIjRkyoQ002ya10Ki/UqewyddjGaJBNu/Oqqwjz3Yz2oheKURzM5VXAKZhRDwwzt6Ii/GlXN1Z6+hxQeWrkW/sD62vs61rYQle8goDN9Z266+3vmPXoPHQe+F18vDpTTTDRLkshnpcWrYDTt998jYsuukgZJfQUUnjxBNoKZbHAUiD03pm0fjycqMTSEV8y0Kmx68DjfbrN4vMXtvADTaPXE7sDhQ8UvBx0yxeVVmA/S5yeLFHeHxr+9BDTYNi8N1+F5dLQZhIry6nSKKcgjo8JUdUEOejxoEe5c7tItYetQw/uaxrorCQEVc6dlfLWrV2N8ePGKAClWlgwXMKlDQD/m0ZLYweNIdJHAESAw6pBDO+z89QUKKoqBWs3nlaKruqb+ZvVAyy4ql1BY7/E832MZ1/y+QqMvOCSOmGM/Kb/fnMWS77KwtA+MbhudLIK7fx2Z251CwYqPh5Gbd6bh49WnfEqFNL1a3hg1atzpOpxx2fzPTbAsq/jOrBP52t7s871H/G+qmFtbgTKXvD97Db8icILi2fNzQcesPz4ud1ue+bUnkWGCx8/U1odRXPFhUkY3j8W0ZGhOJFZgj+9fRhfbc+tvi04tQwdxlTgVHwuyoMtzwCN9Z8nD8HQyGT1d8oY16buzU1/w1dq0+6gbFNRSk5U9yqy89wZBeCab+YvXtBrk1tRhtOlxfgs62hVmJ6zugMcgQ4LPmzOy8IGl1A9huUNjEnEiZIiHC+1epbag1X2mMuUGu7AjA69VRW+s2Wlar6ZG2WBKfagCwbBNQ8ydaM++nlwZufkMoqB5cjZR5Wh+jXlPCMbHOjXLQoTRySiS2qEKuzGQ0AerOm/QveVzfN7wAEq5lyx7DpBFQfBEsPz3FUErJ2LZQMxb0DVhB9/jQqnZWRdOjged1zdUfVtouDgifiqlctx2cQJAYmC7aVRWlmKqzdejrDgMPxn2H/9smL8JSz88rE+eKhp9HpiWaDywe7HZh9qOCKt0qv05PCkll4Vu4E1gQkNcgIPFVfNgxHub5cCD/UtmUDlgQ+WeYMeYfPBBicEmPxvglcqRnr2KDPpyedvBImcJx5G2XznXND7xDL6dkNvOwSTOWv0wLGHHT1vqlF4bCh2HizEmq3ZdcKvqePbJYSrsEoWxuE9LPBhh11aANkqG8/vsAfBFkNGbRnvrZKWdXBuuQgvLF40Jx8YHjXzmZ3VvSsvOj9OeXjtXFEeKB06UaIMV3dNSrkXbhjbDmOGJOD5tw6rFi48iLn8giSs2nxWVR1WgxsiqgJB43Ph7FSCsJJQdFndGcHlPLAJxveubI/+XWIRFxmKFSu+bJOVPymnmLdKzz4HD7vWbM3F19tzq1tiXDsqGYP7xFZviqasBdX/kUfilKdVPiiVB8X+T+VlOFCcjz8c2qYq7tU3okNCcW1KN1wan4qk0HClEwlDVuacxEtHd+LiuPaY0bG3KhJhj4jgYIQHhaj3c+rjQsMb1VDXlX7yS3mjGKVR4cS6bTmY/89D6qDSdVAvM3SPNQd4KHrBeXHqMJFOC/twzAss1yA91hwX+xxQucuXckeIu5A/uyrgjBkzqgGUu6IW9vM2bdqkil/069dP/ZN9f+fOnRUIq2+M/dF6VQ1k+pUdMCAtGolxocrQskdTNklzTBzfkV1+FjdtvgEJYYl4Z/CHfnlta+CDLwk3jV5PvBM+NK/R5Ms17Otn6dYCvXdWFcT6BwEUwxYZBsnwPVWevbRmyKFVUckKV6RSZqGO7Qes6oUMz96RXuixOBDv65AcoU45GZLJfCx6MhlSSbBNL9ewPjEYeV48oiOt6k08BWWkAf+0qxfWpkJHv47utvS78MKaTV/xgQYoc6BsD3rttUKD+9WPjuG1T04og3PB7H5WSwQeGKjcE6vaZkhIMHLzy7Fma47KgeyfFqU89f+35ESd3oF816zbuuLSQQnYf7QQf//4uPK0s7cle2KeySkFbsoE4qvyajbEAKVBiDjlwJSLUnH50GRs3/gNJowbpbzGviqw1ZL7hECU/DpwrBB/+eAYdtST40r+vvLYABXV1Ni1wGOezNJiVTzC3WAFviWZR/H+6fTqn69J6arynzgKK8ut8M2yEhBM3ZraUwEiepgY5kfvFUVydkUZjhYXIDEsAvEhVjEhAig+J9yTwGvgRHAvjBs3XoVqE/xTrlPu/mdtJj7/JksdiHVKicDg3jEqD6pvt2hVYU9VhGVFW+XECEJUREh1cYgGfkLAXO5zQFU7h8oTpe6KUuzevRsPPPAAnn/++WqQ5O7f6uMevVscOkD1w4f+gscfur06vrh2yVBfCUx/zvTRkqO4Y9tt6BzRGa8NfMMvr2oNfPAl4abR64l3wgffGU2+XJ8t8Sx/rwWrGqDViqF2GVs7LJJKmcYjAVj68SIVQ8+iFzxtp/FD7xd7AXo72FC9b9colcNFoEXvGk9G6Rnj6b3r8Df93n5zIFwnvPAOUNGw5P/RWKSXNL+IBVcqrLYDynvKZHwgv7BclYQeNzxRAaHaIavf7srFL/60T3lbf3pLF0ydcK7XT+31oKqssmFplSfW6uNTibVbs7HgnSOqMAyrkd51XUf06hKl3sV9xcqlrj01V23ORnp5Lj7rsA91MixzQxCxOhG9g5247OKe6N89SoUCxsWEwsEKnsHEevw//aBn27XROHnDqqWs+MawazvvS/8k768gvVZ+qz0HbPlRgZz8Cvxr5WnV9sPmBZ9KzzuBAMP8mNtqV1S9dFA8fvWDHkpmfPnlFw3y1jHk7kxpMT7NOoqMonxkl5eiqNICr8UV5arp8u7CnGqi2N/pnk79PXqPaLvGhYYhzsX75MoRVv8j0PJmTrzn5Lkrly37Ap16XYT/fpOFDbtzsf9IsSoywUEA9+MpnVUUmJ2bq/oxquiFuvK+Me8PpHt8CqiaSphruF9yshW7a+dIeQr7c32nOw+Xp2965LGn8OunfumxDn1rUBx7Cnfj3p33oE9UX/x5wF+byn6397cGPviScNPo9cQ74YMAKnttBNJaoNFIbxONiFB6uSro5XKqHl7HzpSqIhoMBSRIY74cS7wztISG5brtOdi4O195umyFTxp5UspohbFDEzB+eAKS48NVaGAg0u9LWdeYZwXSWmjM9/vqnvr4QDC140C+KrRCI5LAZv3uPFVZk4CdHh3+O/OY6FHioQGrYs7+Xld1jz3ozX30z/uVV5etI35zb+86Jau9oVB0dgwAACAASURBVIcAYf+RQhw4VqQAFd/hybjmwQbDCQk6lhUcx6HSPJQ7nSqPZ31hVXuGyiDg8wQgwyoWwwifa0YlY1CfaOShVDUD7xDtUFXhPA3mKBG4MXSbwW7s25cSH65aQlghicD4EYmq1YI3g99LwKh6iVZVLVWlskPPlfkmwFUVRCvY1qYUGaeKse9YIbbuLUD60eLq0OIRA+Iw7YpUBXA57Px5zmPGyWLMfn6f4s+owQm476bO2Lh+HSZOGKMFCfnlZcivKAeLTPz56E58lXuu3UVtGlllb1RCKiYldVK9n5LDIhDKqgwug/PC6n3MmfKVt6k+XtvVIwmCyUPykyD406Wr8f76pOoekgRMLI7CceXFSbjsgiSreFLteuveTGwru6ZNASp6s1555RU8+eST2obBrn2o3M1Za1Acm/I2Yvaen2JI7DD8ru8f/bL0WgMffEm4afR64p3wQQBVawIUPA8tVAU+mEN3rvmynT9H0GRXNSwqrVQerT2HC7Eno1BVmbJzT1g9bdrkDhg7jMZc40N6fCmTAulZJsgFqwJmhQIWDOtyBde6PcH1t2JjNp7++8HqqqBce64Ny+ubT1Y3ozeEfh6GS3EQbP3p531VNE1jh2oGXu5sUHgePRsEUvY4WlCEhcd2YW+p5T1J3Z+Mk1+EWaUD2fOofTCCLs9Bj9ho3N61N9o7IsAiCHYzV5XXU9Ub8OX3j+Ct/56ql5zJFyVjxpWpCA9nKJjV3FxVUg61ciTtwb3LFhDb9heoPDMCKw67mSvDGRkuycqHLNZx8FhRneI4QQkV6DIoCEP7xuKKbh2QFB2u3uEIDUFyxLnG51wbiz89joUfHlPvaJcYhriIYky5vAcG94pVYcMEYASIqlVOEBToYd8veqYyivMx/9A2nC4rVr2+Rsal4JL49gp8siQ6A/USQ8ORFB6hcqAYxkfvU0sNAsdiHlgxhLqkEodOlai2QRyRDNOLDMGv/7YbZ/LY8D0Ic+7uoUqccxA/JSeEN2jNtRSdvnpvwAMqgqRbbrkFL7zwgtvCFK6MmD9/Pq6++urqcMH6mHTffffhpptu8nhJRkYGunfv7is+++U5e8J24W3HG+hb3h/fLbzNL+9oDXzwJeGm0euJd8IHQHhgrY62xYcgFe6jSttX8r/pQQD2Hg/F2j3hyCm0ToGH9SjF6P6lyqg6dvQounTpjJAQJ6Ij2BDSlxKndT2rba2FmrzPL2ZxG4aWBuFkTgi2HwpFj9QK9O9chqgIqwWCPdzxgSGpe46F4u21DrWuXEdEmBWy2j7uXM5MaIgTI3uVoV1cJT7bHIEDJ+sCJke4E3dPLERKvPtcm+ZaPawpUBoEFDid+NhRiv1h1vcEO4HUE5HIPxmGvH4FgMOqPhBWEowxBeHoXBqMSGcQIivPhQFyr/1nY6S6LtbhBGnknswtCkJkGL3OQSgpO0fZxX1L0CmxEh0SGDJp/XtIsLUP+b+th8LwyQbred6OyJhKlE/KAqIrUV71zfa955WHYFxJOMKqgGKMMwgRVf9NHgRXAGt2hWNLRjhO59YUBglRlUiIqUT/bmXo2LEMCCHAAvZHVGB9ZCmyyTA2vHcG4fqicKRW1hImzImjZw1AtNOq26wa35ZZ7Xe4BulFJI/CQwkyrecxj7Ws3Gpoz5VnFQ4igObfahZcp7wrLQ9CcRnvs9Yp74sIdSIsxLqW/7+4LBiFJUE4kR2M/SdCkH4qFLlF7oVffFQlbh1VBP4ZHmoVJAoOql3o3dvZab3XUS7ceeeddQgIcnI2/DhcS6PzNYsXL8bIkSMbnUPF56WlpWlBl01SW/BQLc1cgmfTn8ak5Ml4OO0xv8yWCSeSrowzjV5Pi0b4IB4qe2209bVgFcdgL59y1Z+HrTTskECGM+Xl5SKtS7IKHWRvlO4dI9VpOY0GFrRw1+zSL8I4AB7qq7VA84LVwFg4hA2d7eIG9Cq0xGAS/ZJ1mapR+NqtOTV64lxzaQpundReeTz4nRFhQVizehVGjR6jwsTo/WA01vqdefjVXw4o7xb757CK3re78tS6ueqS5Don9Vw/DIXiKT8Lp2zcnaf60/G/ua4Y7sbiEgN7xrQES9y+k/uCTWRf/WYlNsaHqmaxdUY5+zpUmY8MC1wTB+TXDf+7bVIqrh2dUud2giR6mp5bfKi6955l9AepYgbMf2Tjdhag2XekUIUO2tbq96/tqHqH8lrmhrGCodU3z8rRZA8v5k6+VbwXnxec67/lCA6tzmNy/aDQoCA82n0ILo5vr5rf0svEUuUR5aGqn9eOw/n4zxf7ceRMtPq76wiKqUDPC0JxqOcplBGF0aMV4sCIqBRcHN0eXYNjEFnVSNny3lnl6VmcgWuN/Zusfk2lqlpe+8RwFUrHENCDx4vRPjFM5X/SI8am8fsOF6FHp0ikJISrnoGHTxVj4ogk1bPMDrfj2iRftu4vUCGnrGjIQS/siP6xquIe1zNDpz9Zk4k1W3IUgHMdrMLKHFbylXlw5eWleO6B83BejyijZKG7DRJQHip3OVAESitXrgS9T6zo524w9yo9PV2VWPd2tAVA9cGp97Dg8B9wQ7vv4CfdZnlLeoOu85UCbdBLW/Bi0+gVQOV5sclasHhjCh/spqcbdufhj/88XMOotlcJC1YwwZq5ATRwWDEtykEj2wpHql1UoAVFmV9erVsLuQUso1+hctsIFmh4qSbMlU7VskCdnlc6lZHIvBXmyzBEiw2te1Y1tWbyP++x2h9YxQNsg5n5R8zRIeCwWyc0hOdW6X+nMljtwe/5nz/vV/lM9mAVyNJyq4CBPa4bnaJCwlITw7B960b0GTBUGb3dO0SqMKhH/rxfGdU0+J//WV+1JmgQ8/tcv5m0Wf0ta4JHNvdmDhBpthqC8z6rcXegjU++XIaBF12IjflZ2JyfhU35mRgUlYSbE3pi54ECvLr7IPL65FjAihtrd5SVc1UWpP4+qksyHpzWDY6wECsXB8EIcQYhKDgI5ahEcGUw0o8UYUd6gcqJzDhRggNHCnHkdEmdNgrkzXfGt8Otl6daLTGq5taea84v/5vPppf5jLMIP96/RvV1uqtTX1VS3G5ee7K0CH85ugu7XIpCEGw92XM4jpYU4O1TB3F1cldMSOyoDl1OFRVj07ebMWLQcOTmV+DEmVL899gJ7I3ORGW70nPTRpD5dSxCd0UjJjoE3VIjwXYRxCrJcWEKILJBfGpyGC46L07lf+5ML8TyjdkKTNUGNfaDGSJKufPVttwaeaH278yX+9mtXdGzs0NV3mPPwM+/zlLr1tvBXDJWTh3YK0a1pnCths1nfPP1Otx4zTgjcqR0PGsWQMXKe48//rjyQtGLtGzZMo9V+FzLpBcWFtbbh4rE8fraz/vwww/Rv3//ekP/2gKgev34P/Dqsb/itg7TcVfnH+rmulG/6xRoox4awDeZRq8AKgFUuu1o2p4gIEg/UaKKV3Bs274D7Tv1xjc7c7H9QEGNXj/so8JE/0sGxqv+WTwtZjNKnvjWNph1fG4Nv9e3FniqTS/PtgM8LS/EmKEJuH5MO5VPwqHaHDlC1En6b1/PwMksF4OTYU4hQRjUO0YZbywNzr5KNKYzc8qrc15oiNJ4tp/J56pTfQLbCMtryJwaAhzOAY1NexAcZRwvVrlEzEfiffSG0MBkFTyOG8e1U+/n/3j/pj15eP7tIwoYeRo0fmmscjB/5Nn7eyuw3ZYH18HY8eNVhbriigpVDZB9jZLDIlFWUYmDWYWqsey/8zKwofgMKpw1DfhO4VG4JbWnyiFyN9hQtl1oJAoKmcNj5UZy0KvJJsf0YJ3NLUd2fpnyBn73stR6S8+zPHlBRRlKKivx6rE9+PzsMYyITcGjaYNVTUIWfGBhB3qg8sqtuSRg+uPh7fjWpWmu/a1sjNs+3IHtBWfBKLnBscmqkt6W/CzkV5zzVHUrSkBQfjDij8Th6L5yZGZXlaJvwOLgOmVVPIJr7oXk+FAVIplfZHmIOAi6+b1c1yz40aNjpAJkngb79l15SbI6WOC95CcPkshbDu5F9ju7ZlSKOjDgdTzo4J6wDzBUD60KYOWKLzFx4oQGUNR2L/U7oLLBFFlIQEUvkq60uWs4oGuTXtuDxWfRY8WeV9OnT68zOzNnzqzXo8Ub2gKg+vPhBXj31Fu4u/NM3NrBe+9cQ5azacaUafR6WgvCB3M8Mzp5YOJa4Kk2PSf0jqxctQaXXnKpOk1mSNan6zJVUYtdGTUNFhYPGNk/VoVp9e7sQEqiFRoTgA4G3ZR7/N11LdBwY0U7ghKGS/5iwb5qEOr6AJ5wM4yN4JODRQHsMaxvLFgkhOW+j50p8eq7aGASNNn9mCaOSMSkC5OUMUnD78CxYny69gwmjEhSJa8Z7sR5ZHPWF9+1yocT+DB0k/e8/6VVbe32qzvg+tHtFAgjQOOzSCMLShw4WqTCy2h47j9ShMycUhVa5Vpsgl6GP/6sD3p0ivKKjtZ8UW2ZQG8PQ+HsQY9QXmkZsspKVb+l5TnHsbMoW/28u+icJ9C+ngAlKSxCNZ49VlqoCjbM6TEMaY5YVS6cxjvXGj143Ju297K4vALxcaEICXOqaoQETOW1wJv9jjNlJViadRT/PnNIgYi/9B+FvlHxdaaBxTgIqug5Y4Pd5zK2YlNepioOERsSrprsstCEpxEZHKKa7E6K7azoAHOwKkIQWhGsejWxtx7lQq8uDhUGevpsKbJyy9UBAv/HUDyG9bHy6BUXJmHEgFjEOEJVaKwdfce1yT336r+Pq9C726/qoNad7VFVPs0gqDLv7y8/XQ1IeVDAdc5eUDz4CWOpepbwV9VSWcr/XLlzR6QVfsgS9vUV6DNRPzTUbvJJDhVLntuNfvnfdo8qFpqYM2cOFixYALs8enMLl7YAqH6x52fYkPctftrtZ7iu3Y1+YaFpm8U0ehsqGPyyyAL0obIWrIkxnQ+u9Fs5COVWYni5E+nHi7Ftf77KlWF/LHswz+aWSam44sJkj4CKRntcNA331lPlgry4+NJxyoij8UcgFBMVguffOlJ9us28GNLFnKLdh9yfkjNU6YGbuyEqkqYfi0FUqgps9ALuyihQ1fVU2Xv1P6sHUF5hOb7ZYZUadzd6dHLUAGs0mi8eGIeBPaPxxYaz2Hv43PzUvp/Aa/6DfdzOBcFBflEFCopYTtwyOL/66itcdNFFykPw5cazqn/RrFu7KW9lWwLQvtAPzD3KLS9VgIeDf//XmUNYknVEhd15Gl0io/F4j2FoHxapQvIIlAgo+GcFAVZlZXWfLAIuAjH2byLYoaeMuyq3vExV1NtblItdBRag47g8qTMe7zFUq3n43KMlRVidfQIXxrdTFQuZN/anw9vRNzoe16V0w4aNG5HVrT3YjHdYbDIGxSSp7yU4pNeOfaVUaQinJTMI0lVJ95BgFQ1JQEM2cN0QKNK7yr3VpX2kymdy9Qpxn9DzbR0SOFU+FO+tLtHvhGoZweIdbC3BfWrlkFmk0rvEPeXqudUyQXOB6frBlT1+9VDRo7Ro0SLMmDEDDN8joBo9ejRmzZqlcp7oiRJA1bjlXOmsxF3bb8fhkkP4TZ/f4oK4ixr3INksNTggwkGMaHtByFqQtUAOuFsHNFpo0DAXgSCL/01AsHZbDj5Zc0aFJtmDhS3cDTZFJfhgY9T6egP5RbCzildpJfLYc6jCakDL03IacO76xdAjRENw6X9XIa7DYBXaR/Djag8z7+jXP+5d1TQWypCjN4ceJYbo0buzWZ3Oh+COazoq0GQPq2lzheoXxpBL1WeMeUZVDUBtkEJeb9qTj8zcMpWgz7+zv9i3O/OqE+xpLNJwtRronkuo5/NuHNtOhToRBO87WqQAIU/6H709TeU+6QbnnXz48ssVGD9+nKqHRjr5HhZJaEg+l+5dgfx7Y2QjgQ5ng//LqSojThoZLsgGt3sKc+AICUXHcAcWHtujcpY4fpk2VPVich0EZd/kncZXOadxqrQIJ0o9g2X7PgLsgdEJmJDYCVcmd0F0iHdl6AneCMpY2jw6JEx5r+ywPv7b6jVrMOKSixVg4juigkOQEBbR6Ea67vL8mrIWuDb5P+6h2vlPTXmu6Mm63PMroOLralfzsz9h7ty5HvOofDHJume0dg/VzoId+MmuHyEmJAbvDfk3gms1fdPR7+3vjRGc3j47EK8zjV5PcyB8EM+MKEyLA97sBQIOGvcEKTTmd6UX4M/vH8WZ7JqVv2rvN54+Tx3fHldfmqzCzOj5ouHD/6bx01RvB7+JYMVqgkzQwsanrMzlVI2Q6VnJKypHj44OFYLUt5sDEWEhKryIxRHswZPxDbvz8eaSDJzMsTxqdt4GT7wJNJ68pweG94+rQSI9OzyNZ1ggjTpW9SPNBG+NHTzBJ6hRxmEQFCjksw+fKlF8V81rY0NVON6bn59U72Pu1cBe0SqMit4ua64qVA4Iw6dYEKAho/aaIP0Ef6YMb/aEjhcERQQrHIRa5ZVVnpvgYGSWFeNXBzbgSLEFqjjYn4k5W57KT7PnVZ+oONW/idcQwDGMkE1xezni0CsqDtHBoQq0pYTpwXN938+8MdU3KihIyYdx48crGuyeWzra29LvvlgLbYUffgdUZFRtUNXSYIrf1NoBFav7scrfVSnX4OfdH/bbejRts5hGr6eFI3zwzpD228YLoAebvhYaSj9zPGiwn84uqwqDq1lRjh6go6eL8eWG7OoQNeb0DOsXq3In6KUZOzQeg/vEKm9OTFRovTkMnpZKQVElvt2Zo8LvHJEhKr+JYW8MJ2KxBeY11R58H8EFSy3n5JUrMMZiE0UlFdXeqJT4MJWzNGZYgpXHxL46ESFISWi5BqQEshZYdIKessiIEPV3FrUgMKTniPlSTQFyrrxq6JoIoO3sk0/xN/0EWoeLC1TOE8MDc8rPFTAhsEoJd6B7ZAzSImPQyxGL5PBIBZY8DeZ32R4mgiBfDn/zwpff6o9nmU6/N3LBJzlU/pg8Xz2ztQOqW7Z8B5llmXi2z+8wIu4CX7GlznNM2yym0SuAyvPWkbVg8cZ0PjSWfgIremg8DYKulZuysfjTE27BDUHNzZelqjwghs3RI8N8JU/VAwl+CovYw8jKzXhuUYbyQHk0MkODcNnIJHRLjVBhb+u257otKsH76cVhP6TUqNOYMWU4Yh2hiHZYRSBMHI1dE22FV81BP3OlTpcWgxX6CK4SQsOREBZuFXqoGgRK9AqxSh+BEnOW+Du9Raq5LZzKY+VaMMPXc9AcvPD1N/vyeabT32yAyq7Kt27dOrz55pv1ljH35QR786zWDKi252/DT3ffi6SwJLw5+D1Y/bT9M0zbLKbRK4BKAJVOcpi+J/xJP3OtTmaV4J9LTyrwxcalbNrJnCC7Yhc9LqOHJKJf9ygM6ROL5LhQREYw5ykEdmE1hhmymSfLd7Nk94crTuPtZafU1NLrVFzqBKvtETwxtI9hen27RalQOLuaHQssMM9p6758JMSGqhwnFsxgAFVaJ4d6zsZv1+DKKyY0ORRRt+YC/Xd/rolAp705D1mYl1RYWYHCinIFmlhO3R6OkJCACLGTtfAFJkyQsun17QufeKhsQNXSBSjcCajWDKj+dGg+Pjz9vl8b+to8M01YmEavACoBVDoDzvQ94W/6WUmMlQMJaFhQgTbj6bNl2Lo/H//32YkaeVgEUhOGJ2L0kHiwTDuvZbWwI6eK8eyimr2dmOP0k5u74MLzzuU1ETxFhDM/K0iFAdb2LzHcsKC4XBmudoNUrg+GytHz5W9e6NZioPxuOh9Mp98br0SgrFV/f4eshXMc9sQLnwAqvoYl0l955RU8+eSTcDgc1W9eunQphg8fLlX+GrHaf7Lrx9hZsB2P93wSYxP9ezJg2mYxjV4BVAKodCLI9D3REvSzOEVeQQVy8sushptHivD5N1nVjTxtz1OnlAhVUZB5Tvawi0X8eGoXfHdiewW6WHyBAKm+fjK6ddCcnglvvqUlr2mJNdGS9NZ+t+n0C6DSg4hAWq/N9S1+BVTsPcVGvkuWLKlDz+TJk6VseiNn+QfbZ+BQcQZeOe81dHf0aORTvLvNNMFpGr0CqARQ6SSB6XuiJem387BYYIGFIRgKyLyoPYeLqkMC7fm7/IIk3HF1R1UpkAUxhveL8XmPq5bkhW6dNufvpvPBdPoFUAmgcidvBFB5kMKBLDBu3nIjssqy8Nbg95EUluxXPRLIfPAH4abRK4BKAJVuH5m+JwKFflaYZiEL9j0qLXMi40SRCgfMKShHbFQoLrsgUVWyYwlvVhL0VLxCN9/1/R4ovGgKDb6413Q+mE6/ACoBVC0CqNjMd9KkSXXeLSF/jRfrV2+8HKWVpfh42FJEBDetn4LuK0wTnKbRK4BKAJXIgPo5EIgygUUo2Ai3vIL9nSpV2XL2W/L3CERe+JvmhhhOLfEtLfFOWQcCKGwOyFrQrwWf5VB52uwCqBonBsucZbhqw2UIQhCWjljeuIc04C7TNotp9AqgEkClEwem7wnT6ZfT+Lo7xPQ1YTr9sif0IEKnV9ri7xLy52FWA1VgMNSPIX+JYUl4e/AHfl+TgcoHfxFuGr0CqARQ6faS6XvCdPrFeBRAVZsDsicEUIiHynu54BMPlRSl0JkqDf/9cPEhfH/7dHSN7IZXz1/c8Ac08A7TBKdp9AqgEkClEwmm7wnT6RdA5b3hpNtLbeV32RMCqARQeS8XfAao3OVQvf766+pLWAGwpUZr7UPFcuksmz4g+jz8qf9LfmefaYLTNHoFUAmg0gkR0/eE6fQLoPLecNLtpbbyu+wJAVQCqLyXCz4BVJ6Eh6feVM0pbForoPom9ys8uvchjIy7EM/0med3lpkmOE2jVwCVACqdEDF9T5hOvwAq7w0n3V5qK7/LnhBAJYDKe7ngd0A1Z84cLFiwQBr7NlDCLsv6HL8+OBcTki7DYz2eaODdDb/cNMFpGr0CqARQ6aSC6XvCdPoFUHlvOOn2Ulv5XfaEACoBVN7LBZ8AqvpyqGbOnIn58+fD4XC0iIxprR6qj05/gD8e+j2ua3cDftrt537nnWmC0zR6BVAJoNIJEdP3hOn0C6Dy3nDS7aW28rvsCQFUAqi8lwt+B1SrVq3CqFGjWky+tFZA9caJxXjl6F9wa4dpuLvzTL/zzzTBaRq9AqgEUOmEiOl7wnT6BVB5bzjp9lJb+V32hAAqAVTeywWfASpPjX1bWrC0VkC18OhLePPE/ykwRVDl72Ga4DSNXgFUAqh0MsT0PWE6/QKovDecdHuprfwue0IAlQAq7+WCTwBVIAuP1gqofp/xW3xy5iPM6j4b16Rc73cWmyY4TaNXAJUAKp0QMX1PmE6/ACrvDSfdXmorv8ueEEAlgMp7ueATQMUcqhdffBGzZ8+ukSvFsulpaWkS8tcI6frUgSew/OwX+FXPJzEucUIjntCwW0wTnKbRK4BKAJVOIpi+J0ynXwCV94aTbi+1ld9lTwigEkDlvVzwK6AqKirCvHnzcO+990qVvwZK2If3/gzrc7/FM31+h5FxFzTw7oZfbprgNI1eAVQCqHRSwfQ9YTr9Aqi8N5x0e6mt/C57QgCVACrv5UKTABU9UNOnT69XdkyePBm8Ljk5uUVkTGsN+btv1w+xu2AXFvR/Gf2jB/idd6YJTtPoFUAlgEonREzfE6bTL4DKe8NJt5fayu+yJwRQCaDyXi40CVDxNfRCzZo1Cy+//LJbGbJ48WJMm+b/ogqeBFhrBVR3bPsejpYcwWsD/w+dI7r4XT6bJjhNo1cAlQAqnRAxfU+YTr8AKu8NJ91eaiu/y54QQCWAynu50GRAZYOqRYsWYcaMGS3Wb6qtAaqpm69DTnkO3h3yL8SHJvhdPpsmOE2jVwCVACqdEDF9T5hOvwAq7w0n3V5qK7/LnhBAJYDKe7ngE0DlSXjs3r0bu3btwg033OD2EteQwYb0q1q9ejUI4LxpGNxaPVST1o+DE04sHbEcQQjyu3w2TXCaRq8AKgFUOiFi+p4wnX4BVN4bTrq91FZ+lz0hgEoAlfdywWeAiiBn9OjRdd7sKYeK1z/11FMqv4qDYYEEP7omwKwoyGtZPbCtAqriymJcu/EKRARH4uNhnzWLbDZNcJpGrwAqAVQ6QWL6njCdfgFU3htOur3UVn6XPSGASgCV93LBJ4CqvjyqmTNn1gE+9vUMEbQBlLdep4ULFyI/Px/0frVVQHW69DRu2zoVyeEpeHPQe80im00TnKbRK4BKAJVOkJi+J0ynXwCV94aTbi+1ld9lTwigEkDlvVzwCaCi1+i9997DPffcAwIjDgKlDz/8EP3790e/fv1qfBHB0AMPPIDnn3+++jd3/1abDPvZ6enpWLlyZZsFVOlFB3H3jjuQ5uiBv573WrPIZtMEp2n0CqASQKUTJKbvCdPpF0DlveGk20tt5XfZEwKoBFB5Lxd8Bqg2bNiASZMmqap/du8p5k+5y3VyDfezy6nboXyewv5cQRvDBNsyoNqWvwUP7r4f58cMwh/7vdAsstk0wWkavQKoBFDpBInpe8J0+gVQeW846fZSW/ld9oQAKgFU3ssFnwAqvo75UI8//jgY4jd16lRcccUV6ivc5VA1BlAx1G/KlCmqn1VbB1Trctbgl/sewUXxl+Dp3s82i2w2TXCaRq8AKgFUOkFi+p4wnX4BVN4bTrq91FZ+lz0hgEoAlfdywWeAyvYwMdSPXia7gt/cuXPV312HO0DFkL9bbrkFL7zwQp3CFPyNnq+hQ4eqxzQEUN1333246aabPMq3jIwMdO/ePaDk39awzfiX4z0MLBuMG4qmNsu3BSIf/Em4afR64qXwARAeWKvDdD6YTr+rjBBeyJ4QmVBTa5q+J0ynv7Z8vPPOO+uYVT4DVJ4MNtfS6LyGjX5HjhzZoBwq2/vl7h26cuutsWz6B6fexYLDf8SN7afgu/Sd/QAAIABJREFU/q4P+hNXVD/btJMo0+j1tIiED4DwwFodpvPBdPpdZYTwQvaEyISaWtP0PWE6/d7IR78DKneGnLsqfw3xOjXk2tYIqBYffw1/P/YKpnW8Hd/vdLcAKj9wQISDGAz2spK1IGtBjEcxHt2pGdNlg+n0e2NE+8E8CchHylo4Ny2eeOETQGUDpHXr1uHNN9+sU9XP3epwLZNeWFjodR8qPqutA6qXjryAd06+iZld7sN3U29pls1l2mYxjV7xUHneRrIWBFAJoBJAJYCqLgdENuqN6GYx0ALgJbIW9GvBp4CK5cwJduzKfbo14BoO6Bq6ZwM03u+u11RbB1TzMp7Fp2c+xs+7P4yrUq7RsdEnv5u2WUyjVwCVACqdoDB9T5hOv5zGC6CozQHZE3ojWidX28rvshb0a8EngIqvYeGIV155BU8++SQcDkf1m5cuXYrhw4d7DbJ8vfhaY8jfnP2/xKrsFZjT638xOmGsr1ni9nmmbRbT6BVAJYBKJ0hM3xOm0y+ASgCVACrRE2Ir6DSl53xjnwAqu8LfkiVL6nyJu7Lp+s/13RWtEVDN3vNTbMrbiN/2/QOGxQ73HTPqeZJpxoRp9IqQFEWpEySm7wnT6RdAJYBKAJXoCbEVdJpSAJVHDgWiEv3Rzruwr3Av/jzgr+gT1Vc/uz64IhD54AOyWtW8+5NeEZKiKHXryzQZIMaj7AnZE/VzwHSZIIcM5zgga0HPC595qDZs2IBJkybV2Z0S8qcT2XV/n7b1uzhZehKLBv4THSM6NfwBjbjDtM1iGr0CqMR41IkF0/eE6fSL8SgeKjlkED0htoJOU/rZQ2W/3u4XxV5TaWlpWLZsWZ2mvvpP9e0VrTHk78oNE1HuLMe/hn6KqJAo3zLEw9NMMyZMo1eEpChKnSAxfU+YTr8AKgFUAqhET4itoNOUzQCoXJvvElBNmzYN/DcOgpqWGq0NUJ0uPY3btk5FfGgC3h3yr2Zjm2nGhGn0ipAURakTJqbvCdPpF0AlgEoAlegJsRV0mtLPgIpFKd577z3cc8894H/b4X+s/DdnzhwsWLBAqvzp50hdsTFvAx7a8yAGxgzCH/q94OVdTb/MNGPCNHpFSIqi1EkJ0/eE6fQLoBJAJYBK9ITYCjpN6WdAxb5RixYtwowZM8AmvQRUo0ePxqxZs9DQ3lR6Uhp2RWvzUH10+kP88dDvMDn5KjyU9mjDiG3C1aYZE6bRK0JSFKVOPJi+J0ynXwCVACoBVKInxFbQaUo/Ayq+3rVJr+vnzJ07V0L+9PNTfcWfD/8J7556G3d3nolbO0xrwJ1Nu9Q0Y8I0ekVIiqLUSQjT94Tp9AugEkAlgEr0hNgKOk3ZDIDKHahqaTDFb2ptHqpH9z6Eb3K/atamvuSTacaEafSKkBRFqVMTpu8J0+kXQCWASgCV6AmxFXSaspkAlf4zmv+K1gaobt92G46VHMVfz3sNaY4ezcYw04wJ0+gVISmKUidMTN8TptMvgEoAlQAq0RNiK+g0pQAqjxwKJCVa6azElRsngn/+Z/h/ERYUpp9ZH10RSHzwEUn1PsY0ekVIiqLU7SvT94Tp9AugEkAlgEr0hNgKOk3ZTICqdh6VXT5d/3n+u6I1eaiOFB/GndunITW8A14f9Jb/mOLmyaYZE6bRK0JSFKVOoJi+J0ynXwCVACoBVKInxFbQacpmAFSufahcP6el86haE6Bal7MGv9z3CIbHjsRzfX+vn1UfXmGaMWEavSIkRVHqxIXpe8J0+gVQCaASQCV6QmwFnab0M6Bi7yk28iV4GTVqVPXXSB8q/cS4XvHOyTfx0pEXcEO77+An3WY17OYmXm2aMWEavSIkRVHqRITpe8J0+gVQCaASQCV6QmwFnaZsBkD14osvYvbs2XA4HNVfw/5U8+bNw7333iuNffVzhN9n/BafnPkI93d9EDe2n+LFHb67xDRjwjR6RUiKotRJC9P3hOn0C6ASQCWASvSE2Ao6TelnQMXXM+Rv4sSJdTxUu3btwg033KC+cOnSpRg+fHizgqvWFPL3sz0PYEveJjzT53cYGXeBflZ9eIVpxoRp9IqQFEWpExem7wnT6RdAJYBKAJXoCbEVdJrSz4DKDvlbsmRJvV8yefJk1QA4OTlZ/8U+uqI1AapbtkxBZtkZLB70FjqEd/ARB7x7jGnGhGn0ipAURamTBKbvCdPpF0AlgEoAlegJsRV0mlIAlUcOBYoSLa0sxdUbL0dIUAiWDP9CP6M+viJQ+OBjsgJ+3puLXhGSoih1a800GSDGo+wJ2RP1c8B0mSCHDOc4IGtBz4sgp9Pp1AkV3e/0UG3YsAGTJk2q91IJ+fPMnqMlR3DHtu8hNTwVrw96W8dyn/9u2mYxjV4BVGI86oSG6XvCdPrFeBQPlRwyiJ4QW0GnKf3sodK/vuWuaC0hfxvzNuChPQ9iYMxg/KHfgmZnmGnGhGn0ipAURakTKqbvCdPpF0AlgEoAlegJsRV0mrIFAVVLeKVc2dFaANVnmZ/iufRfY2LS5fifHo/rZ9THV5hmTJhGrwhJUZQ6kWH6njCdfgFUAqgEUImeEFtBpymbAVCx2MT06dPrfElLFKJojYDq9eP/wKvH/opbO0zD3Z1n6mfUx1eYZkyYRq8ISVGUOpFh+p4wnX4BVAKoBFCJnhBbQacp/Qyo6qvyJ4BKPzm8Yn7GPHx85l+qoS8b+zb3MM2YMI1eEZKiKHUyxfQ9YTr9AqgEUAmgEj0htoJOU/oZULGB7xNPPIG77roL/fr1039NM17RWkL+Ht33EL7J+Qpze/0GlyaMakYOWa8yzZgwjV4RkqIodULF9D1hOv0CqARQCaASPSG2gk5T+hlQ8fWrV69Geno6pk2bVuNr6suhcg0TXLVqVY2mwPWRZN/njfertQCqu7bfjozidLw04BX0juqjn1EfX2GaMWEavSIkRVHqRIbpe8J0+gVQCaASQCV6QmwFnaZsJkA1evToOl/iCfQQgD311FOq0S8HgRjBz6hRnr0zdmghr/e2QXBrAVTXb7oKhRUFeHfIR4gPjdfPqI+vMM2YMI1eEZKiKHUiw/Q9YTr9AqgEUAmgEj0htoJOU/oZUDU0h4ohgrNmzcKMGTOqARQB1qJFizB//nw4HI46FNnvIOAiSPJ2tAZAVVJZgms2Tmqxpr7kpWnGhGn0ipAURamTmabvCdPpF0AlgEoAlegJsRV0mrIZANVjjz2Gp59+GsnJydqv2b17Nx544AE8//zz1TlX7v7N9UH0ZhF0eeuZsu9tDYCKoX4M+esc2Rmvnf+Gln/+uMA0Y8I0ekVIiqLUyQ3T94Tp9AugEkAlgEr0hNgKOk3pZ0DF1xPscNQO2Vu4cCGmTJlSA2i5hvvZAMz2QLkL+7N/Y/jgkiVL1P+8yZ/i97QGQPVt7td4ZO9sDI0dhnl9/6ifTT9cYZoxYRq9IiRFUerEhul7wnT6BVAJoBJAJXpCbAWdpvQzoGpoyF9DARWvZ37WQw89hIcffhhRUVEqZJBFMHQeq9YAqD4582/8PuM5TEq+Eg+n/Y9+Nv1whWnGhGn0ipAURakTG6bvCdPpF0AlgEoAlegJsRV0mrIVACqG/N1yyy144YUX6ni53AEwG2TpqgPed999uOmmmzxyKCMjA927d9dz0I9XrIhYhpURyzG6ZCzGlVzmxzd5fnQg8KE5CTeNXk+8FT4AwgNrdZjOB9Ppd5URwgvZEyITampN0/eE6fTXlo933nlnHbMqyOl0OptqyNJDtWHDBkyaNKnOo+6++2688sor1f++ePFijBw5skE5VA31aLl+RGvwUM3LeAafnvkED3abjWvbXd/U6WjU/aadzppGr5w6ycmjTjCYvidMp188VOKhEg+V6AmxFXSa0s8eKvv1LBzx+OOPg6ApLS0Ny5Ytc1uRz12VP4burVy50m2VP3f5VboiFvY3tQZA9dCeB7ExbwOe7v0cLoq/WD+bfrjCNGPCNHpFSIqi1IkN0/eE6fQLoBJAJYBK9ITYCjpN2QyAygZT/BQCKvaV4r9xuCtz7lomvbCwUNuHioCLZdXtnKn6nt3aPFR3bPsejpYcwcLz/o4ejp762fTDFaYZE6bRK0JSFKVObJi+J0ynXwCVACoBVKInxFbQaUo/Ayp6kN577z3cc889cA3/oxdpzpw5WLBggdty6gRH06dPV1/vmgtle7D47659qVxB29y5c73qR9UaPFTsQcVeVB8M/QQxITH62fTDFaYZE6bRK0JSFKVObJi+J0ynXwCVACoBVKInxFbQaUo/AyoCIHqP2KiX3ibmU7Eqn7eV+PSf3/grAh1Q5ZXn4jubr0VEcAQ+Hra08YQ28U7TjAnT6BUhKYpSJyJM3xOm0y+ASgCVACrRE2Ir6DSlnwEVX+/qbXL9HG89SXoSGndFoAOqg0UHcM+OO9E1shtePX9x44j0wV2mGROm0StCUhSlTkyYvidMp18AlQAqAVSiJ8RW0GnKZgBU7kBVS4MpflOgA6r1ud/i4b0/w5DYYfhdCzX1JZ9MMyZMo1eEpChKnZowfU+YTr8AKgFUAqhET4itoNOUzQSo9J/R/FcEOqD6POszPHPwfzEx6XL8T4/Hm59BVW80zZgwjV4RkqIodcLF9D1hOv0CqARQCaASPSG2gk5T+hhQ2WXMlyxZgpkzZ7otda7/pOa5ItAB1Vsn/4m/HHkRU9t/Fz/u+pPmYYqbt5hmTJhGrwhJUZQ64WL6njCdfgFUAqgEUImeEFtBpyn9AKhefPFFzJ49Gw6Ho963L126FMOHD3db5U//2U2/ItABFcEUQdXdnWfi1g7Tmk5wI59gmjFhGr0iJEVR6kSD6XvCdPoFUAmgEkAlekJsBZ2m9AOgYiW/SZMmad+8cOFCTJkyRQCVB04x3I9hfw+lPYrJyVdp+emvC0wzJkyjV4SkKEqd7DB9T5hOvwAqAVQCqERPiK2g05R+AFRs3MuQP92YPHlydTNe3bX++D3QPVS/2PMzbMj7Fr/p81tcEHeRP1jg1TNNMyZMo1eEpChKnSAwfU+YTr8AKgFUAqhET4itoNOUAqg8cqilleg9O+7AwaKDeHnAK+gV1Uc/k366oqX54CeyAnbem5teEZKiKHVrzjQZIMaj7AnZE/VzwHSZIIcM5zgga0HPiyCn0+nUCZXav7MohYT8NZRr7q+fuvl65JRn463B7yMpLNk3D23EU0zbLKbRK4BKjEedWDB9T5hOvxiP4qGSQwbRE2Ir6DSlHzxUUpRCz3TdFU44ccX68eqyz0Z8iSAE6W7x2++mGROm0StCUhSlTniYvidMp18AlQAqAVSiJ8RW0GlKPwAqO4dKyqbrme/piqyyLNy85UbEh8bj3SEfNf5BPrjTNGPCNHpFSIqi1IkJ0/eE6fQLoBJAJYBK9ITYCjpN6WNApX9d4FwRyEUp9hfuxcydd6GHowcWnvdaizLNNGPCNHpFSIqi1AkY0/eE6fQLoBJAJYBK9ITYCjpNKYDKI4daUol+m/s1Htk7G8NiR+C3fefrZ9GPV7QkH/xIVkDOe0vQK0JSFKVu3ZkmA8R4lD0he6J+DpguE+SQ4RwHZC3oedGoohQ6IRRIvweyh+qzzE/xXPqvcXnSFXikxy9blG2mbRbT6BVAJcajTsCYvidMp1+MR/FQySGD6AmxFXSaUjxUAempePPE/2Hh0Zdwc+qt+GGXe/Wz6McrTDMmTKNXhKQoSp34MH1PmE6/ACoBVAKoRE+IraDTlAKoAhJQ/fnIArx78i0FpgiqWnKYZkyYRq8ISVGUOvli+p4wnX4BVAKoBFCJnhBbQacpBVAFJKD69cG5WJb1uQr3Y9hfSw7TjAnT6BUhKYpSJ19M3xOm0y+ASgCVACrRE2Ir6DSlAKqABFSz9/wUm/I24tk+v8eIuJH6WfTjFaYZE6bRK0JSFKVOfJi+J0ynXwCVACoBVKInxFbQaUo/A6rMzEzYfalefvllbNiwAfyTY/Hixeq3lhqBXJTiru23I6M4HQvP+zt6OHq2FIvUe00zJkyjV4SkKEqdgDF9T5hOvwAqAVQCqERPiK2g05R+BlR8/eHDh5GSkoJZs2ZVgyn+++TJk/H6668jOTlZ/5V+uCKQAdV3Nl2LvIpcvDPkQySEJvqBeu8faZoxYRq9IiRFUeqkgel7wnT6BVAJoBJAJXpCbAWdpvQzoHL1UNmfMnfuXBDMrF69GqNGjdJ/oZ+uCFRA5YQTk9aPQxCC8NmIL9WfLTlMMyZMo1eEpChKnXwxfU+YTr8AKgFUAqhET4itoNOUfgZUfD29UNOnT1dfwjC/AwcO4PHHHxcPlYe5OVN2GrdumYqksCS8NfgD/Qz6+QrTjAnT6BUhKYpSJ0JM3xOm0y+ASgCVACrRE2Ir6DRlMwAq/Se0zBWB6qHaW7gHP955N3pF9cbLA/7WMsxxeatpxoRp9IqQFEWpEzKm7wnT6RdAJYBKAJXoCbEVdJpSAJVHDrWUEv0qZx0e2/cLjIy7EM/0maefQT9f0VJ88DNZATfvLUWvCElRlLq1Z5oMEONR9oTsifo5YLpMkEOGcxyQtaDnRZDT6XTqhIrud6nyp+NQ3d//m7UUvzn4lOo/xT5ULT1M2yym0SuASoxHnYwxfU+YTr8Yj+KhkkMG0RNiK+g0ZTN4qBpT5c8172rVqlXa4hVPPfWUysvisIte6EgP1JC/D0+/jz8dmo8b20/B/V0f1JHh999NMyZMo1eEpChKnRAxfU+YTr8AKgFUAqhET4itoNOUfgZUjanyx+p/BEgEVRzsVUXw46kiIK89evQo5s+fD4fDoe7l4D31jUAFVK8f/wdePfZXTOt4O77f6W79DPr5CtOMCdPoFSEpilInQkzfE6bTL4BKAJUAKtETYivoNKWfARVf35Aqf0VFRapf1YwZM6oBFAHWokWLqgGTK0n29WPGjKluElzf9a73BiqgevnIC3j75Jv4UZf7cFPqLfoZ9PMVphkTptErQlIUpU6EmL4nTKdfAJUAKgFUoifEVtBpymYAVPpPOHfF7t278cADD+D5559Hv3791A/u/s2+wwZU/LvtoXL1bLVGD9XvMp7Ff858jNndH8aVKdc0hH1+udY0Y8I0ekVIiqLUCQ7T94Tp9AugEkAlgEr0hNgKOk3ZTIDKznFiH6q0tDQsW7bMbUiea7hfcnKy+no7bNBT2B8B1y233IKpU6fi3nvvxYsvvojZs2er8L/WCKiePPArrDy7HHN6/S9GJ4zVz6CfrzDNmDCNXhGSoih1IsT0PWE6/QKoBFAJoBI9IbaCTlM2A6ByLRhBQMWcKE95To0BVCSR940ePbpBzYIDNeTvoT0PYmPeBszr+0cMjR2mn0E/X2GaMWEavSIkRVHqRIjpe8J0+gVQCaASQCV6QmwFnab0M6Cid+m9997DPffcozxNGzZswKRJk1QY35w5c7BgwQLYnigbGNkFKex/tz1QL7zwgtvCFAz7mzdvnvJSMVyQg2F/rs91x4b77rsPN910k0cOZWRkoHv37noO+viKV6JfwomQ47ir4EfoUNHRx09v+ONaig8N/1Lf3GEavZ64JnwAhAfW6jCdD6bT7yojhBeyJ0Qm1NSapu8J0+mvLR/vvPPOOmaVT/pQEeywoASLTBQWFipARU8SC0+sXbsWW7ZsqX4xvVcjR45sUA4VbyYA69mzZ3VRitpV/zwZjIHqoZq29WacLD2BxYPeQofwDr5BCU14immns6bRK6dOcvKoEw+m7wnT6XddH8ILixum88F0+mVPnOOArAU9L3wCqPga1yp/rovQXb8od1X+eP/KlSvdVvlzl1/Ff3vsscfw9NNP1+ulClRA9Z3N1yCvPA8fDP0EMSExOlvH77+btllMo1cAlQAqnRAxfU+YTr8Yj3V3iOlrwnT6ZU/oQYROr7TF3z3tC58BKnegqr7mu65lz+nVqq8Plbsqf629bPqk9ePghBNLRyxHEIJafM2ZJjhNo1cAlQAqnZAxfU+YTr8YjwKoanNA9oQACpsDshb0a8GngEqnsGv/7urVWrVqVXXulDsAZf/byy+/rB4zc+ZMt96s2u8IRA9VQUUBbth0FWJCY/DBkE8ayja/XG/aZjGNXgFUAqh0gsP0PWE6/QKoBFAJoBI9IbaCTlP6uShFfa9funQphg8fri0eoSehcVcEIqBi7hRzqDpEdMDigW81jjAf32WaMWEavSIkRVHqRIbpe8J0+gVQCaASQCV6QmwFnaZsBkBllzSv/SmTJ0/2qhqfnoTGXRGIgGp/0T7M3PED9Irqg5cHvNI4wnx8l2nGhGn0ipAURakTGabvCdPpF0AlgEoAlegJsRV0mtLPgKp2OJ7r5wigqjs5m/M24ud7fqr6T7EPVSAM04wJ0+gVISmKUidnTN8TptMvgEoAlQAq0RNiK+g0pZ8BFSvu3X///arnVL9+/fRf04xXBKKHanX2Sjyx/zGMThiLOb3+txm5IcLC5oAYTxYnhA/CA9kTshfEkHavG02Xj6bTL4cM5zgga0HPC58UpaCH6oknnsBdd90lgMoLeLQk8z/4bfpvcGXy1Zid9ogXd/j/EtM2i2n0yqmTHCbopIjpe8J0+sV4FA+VAGvRE2Ir6DSlnz1UfD1zqNLT06sb79qftHDhQkyZMkWKUrjM0bsn38KfjyzATam34Edd7tPPXjNcYZoxYRq9IiRFUerEiOl7wnT6BVAJoBJAJXpCbAWdpvQzoLIb7y5ZsqTOl0gOVd3Jee3Y37Do+N9xZ6e7ML3jHfrZa4YrTDMmTKNXhKQoSp0YMX1PmE6/ACoBVAKoRE+IraDTlAKoPHKoJZToC4efx/un3sH9XX+KG9tP1c9eM1zREnxoBrICat5bkl4RkqIodevPNBkgxqPsCdkT9XPAdJkghwznOCBrQc8Ln+RQ0UO1YcMGTJo0qc7ulJC/ugLr2fSnsTRzCR7p8UtcnnSFTqY3y++mbRbT6BVAJcajTpCYvidMp1+MR/FQySGD6AmxFXSashk8VC+++CJmz54Nh8NR/TWvv/460tLSMGrUKP0X+umKQKzy96t9j2Jtzmr8b+9ncHH8pX6ivGGPNc2YMI1eEZKiKHUSwfQ9YTr9AqgEUAmgEj0htoJOU7YQoGL1v3nz5uHee++VohQuczRr9/3Ymr8Ff+i3AANjButnrxmuMM2YMI1eEZKiKHVixPQ9YTr9AqgEUAmgEj0htoJOU/oJUNEDNX369HrfLkUp6rLn7u13IL34IP563mtIc/TQz14zXGGaMWEavSIkRVHqxIjpe8J0+gVQCaASQCV6QmwFnab0E6Dia+mFmjVrFl5++WW3X7F48eI6pdT1n+u7KwIx5O/WLVNwpuwM/jn4XaSEtfMdsU14kmnGhGn0ipAURakTD6bvCdPpF0AlgEoAlegJsRV0mtKPgMoGVYsWLcKMGTNq5FDpP8v/VwQioLp24xUorizGx8M+Q0RwpP+Z4MUbTDMmTKNXhKQoSp0YMH1PmE6/ACoBVAKoRE+IraDTlH4GVPW9funSpRg+fLjkUFUxyQknJq0fhyAEYemI5fqZa6YrTDMmTKNXhKQoSp0oMX1PmE6/ACoBVAKoRE+IraDTlM0AqFavXo3Ro0fX+RLJoarJkpzyHEzdfB0SwhLwzuB/6Weuma4wzZgwjV4RkqIodaLE9D1hOv0CqARQCaASPSG2gk5T+hlQ1ZdHJYCq5uQcLTmCO7Z9D10iu+Lv57+un7lmusI0Y8I0ekVIiqLUiRLT94Tp9AugEkAlgEr0hNgKOk3pZ0DFxr73338/5syZg379+um/phmvCLQcqt0Fu3Dfrh+if/QALOjvvpBHM7Kn+lWmGROm0StCUhSlTq6YvidMp18AlQAqAVSiJ8RW0GlKPwMqeqieeOIJ3HXXXQKoNHOxPvdbPLz3ZxgZdwGe6fM7/cw10xWmGROm0StCUhSlTpSYvidMp18AlQAqAVT/z96bwGtVVf3jC0Xl4ojgiIqSikOGQ9M/NIdC00pLSSuwLDUSzMIcelNQRPtZkfz0TY3QJqDC1F4bJUvzBfo3OM84IKioqIgSAip4f591aF3Xs+7eZ53nuc9w7t3fp08fuc/Z55y9vntN37323g/iBHIFL1I2mFDx6+fPn0+PPPIIHXPMMRW9mTZtGh177LE4lOI/qNy+7DaatOACOqTfYXT+4Av9kWtSi9SSidTkhZNEoPRcSeo2kbr8IFQgVCBUiBPIFbxIWWdCxUv8Ro4cSbNnz3bfjD1UlRD9/qXf0JRFk+ljWx1NX9vpLBe/ZjVILZlITV44SQRKz5ekbhOpyw9CBUIFQoU4gVzBi5QgVFGEmh1EZz3/c5q2+Af06W1H0ikDR/sj16QWzcahSWKVZtxbLS+cJAKlp4Op+QAkj7AJ2EQ+Aqn7BEwyvI0AdMHHold7e3u751Tsda5Q3XXXXTR8+HD3Viz5q4TomsVT6ZfPz6RTB36ZTtj2sy5+zWqQmrGkJi8IFZJHz5ekbhOpy4/kERUqTDIgTiBX8CJlnStU9nV8KMXkyZNpzJgxnfZKye9TtWrpX9lO+ePlfrzs78xBZ9NRAz7uj1yTWqSWTKQmL5wkAqXnSlK3idTlB6ECoQKhQpxAruBFyiYRqsWLF9PUqVNp9OjRNGXKlKxX48aNo7///e905ZVX0kMPPUSnnnqq39s6tigbobpowQT632V/pQmDL6IP9jukjpJ27VGpJROpyQsniUDpeYjUbSJ1+UGoQKhAqBAnkCt4kbIJhIqJE5Mp+cyYMSM73Y+/X7hwIc2cOZPmzp1Lhx9+OLW1tfk9DrSQHxDmS0zYijynbITq7EfH0d3/vpO+u/sU2m/TA2rCoRE3pZZMpCYvnCQCpec3UreJ1OUHoQKhAqFCnECu4EXKBhMq3lN14403dlSf+O+rrrqKvvCFL9App5yS9Y4JFe+72n9gXfk5AAAgAElEQVT//Ws6Ql2fLCgVsO5IqE57+BR6bOWj9IM9r6Vd++7mj1yTWqSWTKQmL5wkAqXnSlK3idTlB6ECoQKhQpxAruBFyiYTKq4kTZ8+nY466qgKQsWkq6u/ScXEbM6cOd22QjXy/k/RkjeW0Ix9rqNtN9zWH7kmtUgtmUhNXjhJBErPlaRuE6nLD0IFQgVChTiBXMGLlA0mVPz6SZMm0YQJEzp6wlWk888/PyNUzz//PP3kJz+hf/7zn3TiiScWWqoXE6m7E6pj7jmKXlu7gm7a94+08fob+yPXpBapJROpyQsniUDpuZLUbSJ1+UGoQKhAqBAnkCt4kbIJhEovyeMT/Xjv0tixY+nee++lyy67LPsRYCZT/IPAXfl0Z0LVTu00/M6DqRf1olsOuL0rMNT93tSSidTkhZNEoPScRuo2kbr8IFQgVCBUiBPIFbxI2QRC5XehPi26M6FavmY5HXvvx2jT9TejX+/7u/oAUqenpJZMpCYvnCQCpecqUreJ1OUHoQKhAqFCnECu4EXKFhKqW265peaDKEJiVUuouEo2YsSIKEKLFi2iQYMG+QjWocXLvZbS1ZteQf3e2pLGrPhqHZ5Yv0c0E4f69br2J6Umbwwp4EAEDNZpR+o4pC6/9hHAAjYBn1AZNVO3idTlt/7xpJNO6pRW9Wpvb2+vNi2V48v596VmzZpFAwYMyJby8bI++6n2B32ZMI0aNarjMXz8ul4mWC2hKtOx6Y+89jCd/shoGrLxHnTlHj+sFvaGtk9tdjY1eTHrhJlHz4GkbhOpy6/1A1isQyN1HFKXHzbxNgLQBR+L0hEqL+h3Z0J1x/J/0jceO4vevdl76NLdvueJ2tTrqRlLavKCUIFQeQ4ldZtIXX4kj50tJHWdSF1+2IRPIry40hOvx+yiJkJlAeIDKfg3poYPH94Ju3ov+ePTBBcvXtwtj02/7eW/0CVPTqRDt/wQnbfLBaXSs9QcZ2ryglCBUHkOJ3WbSF1+JI8gVBYB2AQIhSAAXfB1oS6EygvU9biuTxHk5w0dOjRbbjhkyJDcx5dpyd9vXvw1XfHUFPr4Vp+gr+50Zj1gqdszUjOW1OQFoQKh8pxF6jaRuvwgVCBUIFSIE8gVvEjZwkMp/K41tkWZCNXM535GP372GvrstifSFwee2ljBq3x6aslEavLCSSJQei4hdZtIXX4QKhAqECrECeQKXqRsMKGyh1R4VSO/u/VrUSZC9YNnrqTrl8yiL+0who7f5tP1E7IOT0otmUhNXjhJBErPTaRuE6nLD0IFQgVChTiBXMGLlE0iVAsXLiQ+NKJ///5+j5rUokyEavLCS+nmpX+gswadSx8Z8NEmIVDsNaklE6nJCyeJQOl5gtRtInX5QahAqECoECeQK3iRssGEil8/f/58uvbaa2nixInU1tbW0aN6H0rhi1rZokyE6oInzqN5r8yhC99xMR24xQerFaWh7VNLJlKTF04SgdJzIKnbROryg1CBUIFQIU4gV/AiZYMJlT0wQnen2t+h8kWprkWZCNWZ879C9624l763++U0dNP9qhOkwa1TSyZSkxdOEoHScyGp20Tq8oNQgVCBUCFOIFfwIiUIVRShZgbRUx78PC1c/SRN3etH9I62Xf1Ra2KLZuLQRLFKMe5lkBdOEoHS08PUfACSR9gEbCIfgdR9AiYZ3kYAuuBjUZdj05v5O1SeA7TXy1ShOuG+Y2npmy/RL/a5nrbacOtqRWlo+9SMJTV5QaiQPHoOJHWbSF1+JI+oUGGSAXECuYIXKRtUoeIf2Z0wYUL29rlz59L+++9P48aNo6lTp2bfzZgxg0aOHOn3roEtykSoPnr34fT6W6vpt/vNprb13t5n1kDxCz86tWQiNXnhJBEoPWeQuk2kLj8IFQgVCBXiBHIFL1I2gFDxaX6jRo3qeDPvldp55507yJRcYKI1bNgwv4cNalEWQtVO7TT8zoOpF/WiWw64vUHS1v7Y1JKJ1OSFk0Sg9LxD6jaRuvwgVCBUIFSIE8gVvEhZZ0Ilvzt10EEHZRUo+ZsrU7oqxaRrzpw5NGXKlIqT//zu1q9FWQjVy2++TMff9wnavPfmdMPQ39ZPwDo9KbVkIjV54SQRKD1XkbpNpC4/CBUIFQgV4gRyBS9S1plQ8Z6pq666is4666wOojRv3jyaPn16BXliojV58mQaM2ZMy36bqiyE6qnVi+iLD55IO2y0I/3knTP9EWtyi9SSidTkhZNEoPRcSuo2kbr8IFQgVCBUiBPIFbxI2QBCdeONN9Kpp57a8WYmWfY7vojfoVoH0YMrHqCvzh9De268N/33Hlf7I9bkFqklE6nJCyeJQOm5lNRtInX5QahAqECoECeQK3iRsgGE6q677qLhw4dXECr7HV+cNm0aHXvssclXqP7+6t/o/Me/Qe/d/P30rV2/449Yk1uklkykJi+cJAKl51JSt4nU5QehAqECoUKcQK7gRcoGECreOzV79mz3zfhh33UQ3bJ0Nn174SV02JYfpm/usu5kxDJ9UksmUpMXThKB0vM3qdtE6vKDUIFQgVAhTiBX8CIlCFUUoWYF0RtfuJ6uevoK+sTWx9LpO37NH7Emt2gWDk0Wq+XjXhZ54SQRKD1dTM0HIHmETcAm8hFI3SdgkuFtBKALPhY1/bBvbL9UyDSx5G8dKj9aPI1+/vx0GrXd5+mk7U/2/HjTr6dmLKnJC0KF5NFzKqnbROryI3lEhQqTDIgTyBW8SNmAClVov1SoGziUYh0qly36Dv3hpd/RaTucTsdtc7w/Yk1ukVoykZq8cJIIlJ5LSd0mUpcfhAqECoQKcQK5ghcp60yo/NeVp0VZjk3/3AOfoWdfX5ztn+J9VGX7pJZMpCYvnCQCpedzUreJ1OUHoQKhAqFCnECu4EVKEKooQs0Ioq+sWUbH3/fJrA//M/QP1Hf9vv6INblFM3Boski5r0tNXjhJBErP/lK3idTlB6ECoQKhQpxAruBFShCqlhKqX79wA1359OX0rk33pct2v8IfrRa0SC2ZSE1eOEkESs+tpG4TqcsPQgVCBUKFOIFcwYuUIFQtJVTnPnYm3bn8DvryDmNpxDYn+KPVghapJROpyQsniUDpuZXUbSJ1+UGoQKhAqBAnkCt4kRKEqmWE6vW3Xqdj7jmS1ravpV+863oasMFW/mi1oEVqyURq8sJJIlB6biV1m0hdfhAqECoQKsQJ5ApepAShahmh+uuyW+niBRfS7n33oCv3nEq9qJc/Wi1okVoykZq8cJIIlJ5bSd0mUpcfhAqECoQKcQK5ghcpQahaRqiYTDGp4t+e4t+gKusntWQiNXnhJBEoPd+Tuk2kLj8IFQgVCBXiBHIFL1KCULWMUH354ZPp8ZWP0bd2/S69d/P3+SPVohapJROpyQsniUDpuZbUbSJ1+UGoQKhAqBAnkCt4kbKkhGrVqlU0bty4rPdTpkyhtra2qCRLly6lkSNH0uzZs7M2c+fOpWHDhrmSt/p3qD5933H00psv0s/3uZ623nBrt7+tapBaMpGavHCSCJSeb0ndJlKXH4QKhAqECnECuYIXKUtIqDRBGj16dC6hYuI1efJkGjNmDPXv359mzpxJo0aNKkSqWk2oPnLXYbSmfQ3dvP+t1LtXb3+kWtQitWQiNXnhJBEoPdeSuk2kLj8IFQgVCBXiBHIFL1KWkFBJl5kczZkzJ5dQ3XPPPVn1asiQIdltUtkaOHAgMWHK+7SSUL229rXshL++629Mv9n3j/4otbBFaslEavLCSSJQeu4ldZtIXX4QKhAqECrECeQKXqTs5oQqJN6kSZOyr8tMqBa//gx9/oHP0sCNBtJP3/kLf5Ra2CK1ZCI1eeEkESg995K6TaQuPwgVCBUIFeIEcgUvUvYwQiUVqhNPPNHdR9XKCtWDK+6nr84fS3tv/E66fI+r/FFqYYvUkonU5IWTRKD03EvqNpG6/CBUIFQgVIgTyBW8SNnDCNX8+fPp2muvpYkTJ+YeZCEVLKlmhWBqZBCd+8r/0oVPnE8HbvFBuvAdF/uj1MIWjcShhWJFX52avHCSCJSeHaZuE6nLD0IFQgVChTiBXMGLlD2MUPGJgEcddVTHnqo88ceOHUsjRoyINlm0aBENGjTIR7CGFndu8C+6ue13tP8b76YjV3+8hic075ZG4tA8KYq/KTV5Y8gAByJgsE47Uschdfm1jwAWsAn4hMqombpNpC6/9Y8nnXRSp7SqV3t7e3vxNLT6lnIin9w5Y8aM7Phz+RQ5lEK/ldvvvPPO7lI/uaeVS/6mP/cT+umzP8p+0Jd/2LfMn9RmZ1OTF7NOmHn0/E/qNpG6/Fo/gMU6NFLHIXX5YRNvIwBd8LFoOKHygng1hGrevHm0cOHCCkLmPb+VhOq/n5pCN734azp9x6/RJ7Y+1utqS6+nZiypyQtCBULlOZjUbSJ1+ZE8draQ1HUidflhEz6J8OJKT7wes4uWEyre37R48WL3h32ZTN16660Vp/rddNNNtMcee+Qu/WsloZq04AK6fdltNH7wRDq436Gl1qvUHGdq8oJQgVB5Dih1m0hdfiSPIFQWAdgECIUgAF3wdaFlhEr/sC93c+jQoTRr1qyMHMkpfvw975e68cYbsx/ytR/vB4G5fSsJ1Znzv0L3rbiXvrf75TR00/28fKal11MzltTkBaECofIcTOo2kbr8IFQgVCBUiBPIFbxIWeJDKfyud61FKwnVFx8cRU+tfoqu3ftnNKjPzl0TpMF3p5ZMpCYvnCQCpedCUreJ1OUHoQKhAqFCnECu4EVKEKooQo0Mop+852P077XL6cahv6PNem/mj1ILWzQShxaK1ZJxL6O8cJIIlJ5epuYDkDzCJmAT+Qik7hMwyfA2AtAFH4uWLfnzHFm9rreqQtVO7XT4nYdkYvzpgL9SL+pVL5Ea8pzUjCU1eUGokDx6jiN1m0hdfiSPqFBhkgFxArmCFylRoWp6peLlN1+m4+/7BPXr3Y9+NfQmf4Ra3CK1ZCI1eeEkESg9F5O6TaQuPwgVCBUIFeIEcgUvUoJQNZ1QLVj1BH3poS/QLm2DadpeP/FHqMUtUksmUpMXThKB0nMxqdtE6vKDUIFQgVAhTiBX8CIlCFXTCdVdy++gcx47k/bb9AD67u5T/BFqcYvUkonU5IWTRKD0XEzqNpG6/CBUIFQgVIgTyBW8SAlC1XRCdevLf6ZvPXkRHbblh+mbu0zwR6jFLVJLJlKTF04SgdJzManbROryg1CBUIFQIU4gV/AiJQhV0wnVDUuuo6uf+T4dt/Wn6LQdv+KPUItbpJZMpCYvnCQCpediUreJ1OUHoQKhAqFCnECu4EVKEKqmE6prFk+lXz4/k04e+CX6zLadf5TYH7LmtkgtmUhNXjhJBErPo6RuE6nLD0IFQgVChTiBXMGLlCBUTSdUkxd9m25+6ff09UHn0pEDPuqPUItbpJZMpCYvnCQCpediUreJ1OUHoQKhAqFCnECu4EVKEKqmE6rzH/8G/f3Vv9GkXf8P/X+bD/NHqMUtUksmUpMXThKB0nMxqdtE6vKDUIFQgVAhTiBX8CIlCFXTCdXYR75E8197hP57jx/Qnhvv5Y9Qi1uklkykJi+cJAKl52JSt4nU5QehAqECoUKcQK7gRUoQqqYTqlH3H0/Pv/E8zXjnLNp2o+38EWpxi9SSidTkhZNEoPRcTOo2kbr8IFQgVCBUiBPIFbxICULVdEL1kbsOozXta+i3+82mtvXa/BFqcYvUkonU5IWTRKD0XEzqNpG6/CBUIFQgVIgTyBW8SAlC1VRCtXLta3T0PUdS71696eb9b/VHpwQtUksmUpMXThKB0nMzqdtE6vKDUIFQgVAhTiBX8CIlCFVTCdXTq5+iLzw4irbbaHua/s5f+qNTghapJROpyQsniUDpuZnUbSJ1+UGoQKhAqBAnkCt4kRKEqqmE6r5/30NnPnoG7b3JPnT5kCv90SlBi9SSidTkhZNEoPTcTOo2kbr8IFQgVCBUiBPIFbxICULVVEJ128t/oUuenEgf7HcITRh8kT86JWiRWjKRmrxwkgiUnptJ3SZSlx+ECoQKhApxArmCFylBqJpKqG5Ych1d/cz36RNbH0un7/g1f3RK0CK1ZCI1eeEkESg9N5O6TaQuPwgVCBUIFeIEcgUvUoJQNZVQTVv8A5r1/M/piwNPpc9ue6I/OiVokVoykZq8cJIIlJ6bSd0mUpcfhAqECoQKcQK5ghcpQaiaSqi+vfASumXpbDpr0Ln0kQEf9UenBC1SSyZSkxdOEoHSczOp20Tq8oNQgVCBUCFOIFfwIiUIVVMJ1TmPnUl3Lb+DvrXrd+i9m7/fH50StEgtmUhNXjhJBErPzaRuE6nLD0IFQgVChTiBXMGLlCBUTSVUpzz0eVq46kn6wZ7X0q59d/NHpwQtUksmUpMXThKB0nMzqdtE6vKDUIFQgVAhTiBX8CIlCFVTCdWx936Mlq9ZTte969e05Qb9/dEpQYvUkonU5IWTRKD03EzqNpG6/CBUIFQgVIgTyBW8SAlC1TRCtaZ9DR1514ey9/3pgL9SL+rlj04JWqSWTKQmL5wkAqXnZlK3idTlB6ECoQKhQpxAruBFShCqphGqF994kT5z/3G0Re9+dP3Qm/yRKUmL1JKJ1OSFk0Sg9FxN6jaRuvwgVCBUIFSIE8gVvEhZUkK1atUqGjduXNb7KVOmUFtbmy8JEc2bN4+mT59e6J7x48fTpEmTmkao5r/2CI195Es0uO0d9MO9flxInjI0Si2ZSE1eOEkESs/PpG4TqcsPQgVCBUKFOIFcwYuUJSRUS5cupZEjR9Ls2bNp9OjRhcgRiyn37bzzzoXuaTah+v9fnUfjH/8vevdm76VLd5vsj0xJWqSWTKQmL5wkAqXnalK3idTlB6ECoQKhQpxAruBFyhISKunyzJkzac6cOYXIEd8zbdo0WrFiBc2fP7/QPc0mVL9/6Tc0ZdFkOqL/kXT2zv/lj0xJWqSWTKQmL5wkAqXnalK3idTlB6ECoQKhQpxAruBFyh5CqHipH38WLlxYmIQ1m1BNf+4n9NNnf0Sf3nYknTJwtD8yJWmRWjKRmrxwkgiUnqtJ3SZSlx+ECoQKhApxArmCFyl7AKHipX433ngjnXrqqVRNVavZhOryp75Hv33xJhq74xn0ya1H+CNTkhapJROpyQsniUDpuZrUbSJ1+UGoQKhAqBAnkCt4kbIHECpe6nfsscdS//79S02oLnjiPJr3yhwaP3giHdzvUH9kStIitWQiNXnhJBEoPVeTuk2kLj8IFQgVCBXiBHIFL1J2c0LF+6X4RMB99903k7SaCtXYsWNpxIh4pWjRokU0aNAgH8GCLX688Q/p2fUX04krv0g7ranfcwu+vuZm9cah5o406cbU5I3BChyIgME67Ugdh9Tl1z4CWMAm4BMqo2bqNpG6/NY/nnTSSZ3Sql7t7e3tjcxhmfyMGjWq4xUzZszITveTTxFyxMeeT5gwIdjNuXPn0rBhw6IiNHvJ32fuH0EvvvEC/fSdP6eBG+3QSGjr+uzUZmdTkxezTph59BxG6jaRuvxaP4DFOjRSxyF1+WETbyMAXfCxaDih8oJ4EUJln1HNPc0mVB+56zBa076GfrPvzdR3/b6e+KW5npqxpCYvCBUIledsUreJ1OVH8tjZQlLXidTlh034JMKLKz3xeswuWk6ouPq0ePHiQkegV1PVkrbNJFQr166ko+/5SPbqPx/wv91Kj1JznKnJC0IFQuU5pNRtInX5kTyCUFkEYBMgFIIAdMHXhZYRKv3DvtzNoUOH0qxZs2jIkCHZfqlx48ZlvZ8yZQq1tbVV2HlZK1RL3nieRt5/PG274bY0Y5/rvPylVNdTM5bU5AWhAqHyHE7qNpG6/CBUIFQgVIgTyBW8SFniQyn8rnetRTMrVI+tfJROe/gU2r3vELpqz2ld63iT704tmUhNXjhJBErPpaRuE6nLD0IFQgVChTiBXMGLlCBUUYTqGUTvWn4HnfPYmfTuzd5Dl+72PX9UStSinjiUSKymjHt3kBdOEoHS09PUfACSR9gEbCIfgdR9AiYZ3kYAuuBj0bIlf54jq9f1Zlaobl92G01acAEduuWH6LxdLqiXCE15TmrGkpq8IFRIHj1HkrpNpC4/kkdUqDDJgDiBXMGLlKhQNaVS8dsXb6LLn/oeHb3VJ+mMndbtAesun9SSidTkhZNEoPR8Ueo2kbr8IFQgVCBUiBPIFbxICULVFEI187mf0Y+fvYZGbfd5Omn7k/1RKVGL1JKJ1OSFk0Sg9NxN6jaRuvwgVCBUIFSIE8gVvEgJQtUUQvWDZ66k65fMotN2/Aodt/Wn/FEpUYvUkonU5IWTRKD03E3qNpG6/CBUIFQgVIgTyBW8SAlC1RRC9d2F/4dmL/0jnbvzN2l4/3W/R9VdPqklE6nJCyeJQOn5otRtInX5QahAqECoECeQK3iREoSqKYRqwhP/RX97ZR5dvOul9P7NP+CPSolapJZMpCYvnCQCpeduUreJ1OUHoQKhAqFCnECu4EVKEKqmEKqvzh9LD664n67Y42raa+O9/VEpUYvUkonU5IWTRKD03E3qNpG6/CBUIFQgVIgTyBW8SAlC1RRC9YUHR9HTq5+iH+89g3bss5M/KiVqkVoykZq8cJIIlJ67Sd0mUpcfhAqECoQKcQK5ghcpQaiaQqhG3HsMvbJmGd0w9De0ee8t/FEpUYvUkonU5IWTRKD03E3qNpG6/CBUIFQgVIgTyBW8SAlC1RRCNfzOg6md2umWA26nXtTLH5UStUgtmUhNXjhJBErP3aRuE6nLD0IFQgVChTiBXMGLlCBUDSdUK9eupKPv+Qj1XW9j+s1+f/RHpGQtUksmUpMXThKB0nM5qdtE6vKDUIFQgVAhTiBX8CIlCFXDCdWSN56nkfcfT9tuuC3N2Oc6f0RK1iK1ZCI1eeEkESg9l5O6TaQuPwgVCBUIFeIEcgUvUoJQNZxQPb7yMfrywyfTbn13p6v3vMYfkZK1SC2ZSE1eOEkESs/lpG4TqcsPQgVCBUKFOIFcwYuUIFQNJ1R3//tOOvvRcXTAZu+mb+92mT8iJWuRWjKRmrxwkgiUnstJ3SZSlx+ECoQKhApxArmCFylBqBpOqG5fdhtNWnABHdLvMDp/8IX+iJSsRWrJRGrywkkiUHouJ3WbSF1+ECoQKhAqxAnkCl6kBKFqOKH67Ys30eVPfY+O3uqTdMZO4/wRKVmL1JKJ1OSFk0Sg9FxO6jaRuvwgVCBUIFSIE8gVvEgJQtVwQvXz56fTjxZPo5HbfY6+sP0p/oiUrEVqyURq8sJJIlB6Lid1m0hdfhAqECoQKsQJ5ApepAShajihmvrMlfSrJbPotB1Op+O2Od4fkZK1SC2ZSE1eOEkESs/lpG4TqcsPQgVCBUKFOIFcwYuUIFQNJ1STF15KNy/9A52z8zfp8P4f8UekZC1SSyZSkxdOEoHSczmp20Tq8oNQgVCBUCFOIFfwIiUIVcMJ1YQn/ov+9so8unjXS+n9m3/AH5GStUgtmUhNXjhJBErP5aRuE6nLD0IFQgVChTiBXMGLlCBUDSdUX5t/Oj2w4j66fMhVtPcm7/RHpGQtUksmUpMXThKB0nM5qdtE6vKDUIFQgVAhTiBX8CIlCFXDCdUXHzyRnlq9iH689wzasc9O/oiUrEVqyURq8sJJIlB6Lid1m0hdfhAqECoQKsQJ5ApepAShajih+tS9x9CyNcvo+qE30Ra9+/kjUrIWqSUTqckLJ4lA6bmc1G0idflBqECoQKgQJ5AreJGypIRq1apVNG7cut9smjJlCrW1tfmSENHMmTNp1KhRdMQRR2T/7t+/f/S+8ePH06RJkxpOqIbfeTC1UzvdcsDt1It6FZKjTI1SSyZSkxdOEoHS8zep20Tq8oNQgVCBUCFOIFfwImUJCdXSpUtp5MiRNHv2bBo9enQhQiX3sLgekRJImkGoVr21ij5+9xHUd/2N6Tf7/tEfjRK2SC2ZSE1eOEkESs/tpG4TqcsPQgVCBUKFOIFcwYuUJSRU0mUmRnPmzHEJlZCpYcOGEZOkop9mEKoX3lhCn73/U7TNhtvQzH1+VbRrpWqXWjKRmrxwkgiUnsNJ3SZSlx+ECoQKhApxArmCFyl7AKHiZXvz5s0rXJlqZoXqvn/fQ2c+egbt1nd3unrPa/zRKGGL1JKJ1OSFk0Sg9NxO6jaRuvwgVCBUIFSIE8gVvEjZzQmVVKd4zxQvEeT/F9k/xbA0o0J168t/pm89eREd3O9QGj94oj8aJWyRWjKRmrxwkgiUnttJ3SZSlx+ECoQKhApxArmCFym7OaHiytSBBx5IZ599Np177rnUt2/f7DCLhQsXuhWrZhCqnz37Y/rZcz+mz257In1x4Kn+aJSwRWrJRGrywkkiUHpuJ3WbSF1+ECoQKhAqxAnkCl6k7AGEipf86YMohGTNnTuXeF9V7DN27FgaMWJE9PqiRYto0KBBPoI5LW5qu4Ee2OA++tiqT9DQN/fr0rNadXM9cGhV32t5b2ryxjACDkTAYJ12pI5D6vJrHwEsYBPwCZVRM3WbSF1+6x9POumkTmlVr/b29vZaEtKi98gR59J+xowZ2el+8ilyKAWTJ0uoZBkgV6DyCFUzKlRjH/4SzV/5CF0+5Erae5N9ikJTqnapzc6mJi9mnTDz6Dmc1G0idfm1fgCLdWikjkPq8sMm3kYAuuBj0XBC5QXxIoQqRJ7mz59PZ5xxBl1xxRU0ZMiQ6GuaQaiOvffjtHzNq932R31TDBxwDkgYxGlAF6ALKfrAvNgMm4BNwCYqLSR1m0hd/iLkuuWEiitPixcvdo9NZ+I1ffr0jmV/8mO93hHqjSZUK9e+RkffcyS1rddGv91vtscfS3s9NWNJTV5UqFCh8pxP6jaRuvxFEgZPh3ra9WE5pAoAACAASURBVNR1InX5YRN+Vaan2XwReWJ20TJCpX/YlwUYOnQozZo1K6s2rVq1Kjt0gj9Tpkyhtra27N9MoiZMmJD9+6KLLir0e1SNJlSPrnyExjz8JXpH2640da8fFRmLUrZJzXGmJi8IFQiV53hSt4nU5Ufy2NlCUteJ1OWHTYBQheJm6QiVF9zrdb3RhKonHJnOWKfmOFOTF4QKhMrzqanbROryI3kEobIIwCZAKAQB6IKvCy2rUHnBvV7XG02opj/3E/rpsz+iUdt9nk7a/uR6dbvpz0nNWFKTF4QKhMpzKqnbROryg1CBUIFQIU4gV/AiZYmPTfe73rUWjSZU31pwEd267M907s7n0fD+R3Stsy28O7VkIjV54SQRKD33krpNpC4/CBUIFQgV4gRyBS9SglBFEaomiPIJ82+0v0Fr29fQWlpLfOD8Nx77Oj26cj799x5X054b7+2PRElbVINDSUWoqlupyQsniUDpGUjqNpG6/CBUIFQgVIgTyBW8SAlCVTOheoveotffep1Wr11Fq95aRW+1v1XxrK888mX699p/041Df0eb9d7MH4mStkgtmUhNXjhJBErP9aRuE6nLD0IFQgVChTiBXMGLlCBUhQnVmvY36fW33shI1BtvvU5r2tdE72WCddrDp3T7I9NZwNSSidTkhZNEoPTCROo2kbr8IFQgVCBUiBPIFbxImTChOu/C8+js886mt2gtrXlr3VK9te1rM8R6US+64x930CHDDsmIE5MoW4ESaF9+82V6fNVj9NSqhbT0zaX0yppXaMHKx+n19tdp975D6Ko9p/mjUOIWqSUTqckLJ4lA6bmf1G0idflBqECoQKgQJ5AreJEyYUJ19rfPoq9+9atRhP7xj3/Q+973vorr7dROz73+LD2w4n56YtXj9PjKRzMSFfsctuWH6Zu7rPt9rO76SS2ZSE1eOEkESs83pW4TqcsPQgVCBUKFOIFcwYuUCROqM75/On3o+A/Ry28upWVvvkxL1yylpW+8RMvWLKMVa/9NO70+iD6+6yfo1TWv0r+W/4OWvP5cRp7sUr/evTagwW2DaYeNdqRd2gZTvw36Ue/1NsiQ36PvnrRDnx39UShxi9SSidTkhZNEoPTcT+o2kbr8IFQgVCBUiBPIFbxImTCh+vCdH/TRMS026705bb/R9rT9RgNp6w23oV3bdqOd23ah3r16d3pWL1qPBvYZWPU7ynZDaslEavLCSSJQej4ndZtIXX4QKhAqECrECeQKXqRMmVDd8UEa2LZDRoq23KA/bbXBVtR/gwG05Yb9s+PPZz34C1rQ94mMPO236f609yb70MCNihOkDdfbMCNd3f2TWjKRmrxwkgiUno9K3SZSlx+ECoQKhApxArmCFykTJlTjpnyNvn7a16MIhfZQ6cbr9VqP1qP1aYP1etNG621EG/Rat8xPPuuuVX7nD0f5WqSWTKQmL5wkAqXndVK3idTlB6ECoQKhQpxAruBFyoQJFR9KMe5r4zJS1Hu99Yn/13u93tl/ebneLXP+RPu/f/8MQSZGG/bakDZar0/2b27DhCqFT2rJRGrywkkiUHp+LHWbSF1+ECoQKhAqxAnkCl6kTJhQnX/B+XTxxIujCHEQPeiQg2j9XutlBCvVT2rJRGrywkkiUHq+LXWbSF1+ECoQKhAqxAnkCl6kTJhQjR8/niZNmpRLqA499FAfwR7eIrVkIjV54SQRKD0XlrpNpC4/CBUIFQgV4gRyBS9SglCBUDk6kloykZq8cJIIlF6YSN0mUpcfhAqECoQKcQK5ghcpQahAqECoKhBA8rQODuAADMQwUteF1OUHoQKhAqECoQKhAqGKIoAlf75ypJhYI3kCoQKRqPQNqdtE6vKDUIFQgVCBUIFQ+TlzLFb0am9vb/dv774tQKiKjV1qyURq8sJJIlB6niB1m0hdfhAqECoQKsQJ5ApepMSSvyhCCKJpViow7mmOe8gRQBegCylW6fPSBtgEbAI2gQo+JlnCXhIVqkj0QOBIM3Bg3NMcdxAqzMBiBrb2GVj/zp7VIvU4kbr8IBRvIwBd8LHAkr/bbiMcm57exnw4BxAqcY/QBegCZuMxG4/Jls4IwDf6SXTPmkLAhFuR8USFChWqXD1JzXGmJi9m5REovECRuk2kLj9m40EoLAKwCRAqTDwW9wuoUKFClWlLao4zNXlBqECoQKjyEYBPQPIIQoFKJWJlGAH4R98/glCBUIFQeZlmD74OJ5neZAISBiQMnkuDX1iHUOo4pC4/qrY+ifB8SU+8jiV/kVGFw0gzcGDc0xz3kBuALkAXkDyjMgHf0BkB+EYQCkEAuuDrQksrVKtWraJx48ZlvZwyZQq1tbXlktlJkybRhAkTsjYXXXQR8W9MeR/8DpWHUJrJFJxDmuOOpCnuD1K3idTlx2w8CIVFADbhJ9HFMqzu3wq64OtCywjV0qVLaeTIkTR79mwaPXq0S6iYTC1evLijHf/NH49UgVAVM+TUjCU1eWNaABywrAczkJhcQCId9pCp+8fU5cckg08iimWYPatVaZf8zZw5k+bMmZNLqKSSddBBB2UkjD/z5s2j6dOnu0QMhKqYIqfmOFOTF4QKlRnPE6RuE6nLj+QRFSoQa8QJ5ApepIxPwrasQiVdroZQ8T2yNJDv448QrBgEIFS+cnCL1JKJ1OSFk0Sg9DxB6jaRuvwgVCBUIFSIE8gVvEjZzQkVizd//nw64YQT6LjjjqMxY8bQVVddRWeddZa77wqEylcOEKpiGPXEVkgi05tMQMAMIwBbeBsXYLEOi9RxSF1+TDLAJ4SiRbde8icC8TK/Aw88kI444gjiClX//v3dHBeEyoUoycCBQIGEQSwDugBdQPJcGSdgE7AJ2ARsAoSyusm3brHkj0XifVSTJ0/OqlRnnHFGJmURUjV27FgaMWJElFUsWrSIBg0aVIx19OBWqeGQmrwx1QUORMBgnXakjkPq8msfASxgE/AJlVEzdZtIXX7rH0866aROaVXDCRWTnlGjRnW8eMaMGRX7norsoeKb+VS/wYMHd9xrT/2LJYyoUBVjganNSKYmb0wLgAOW9aBSh2qE9Q/wC9AJVKhQoUKFqgdWqOSIdSZHw4YNyyTk78477zy65JJLcpf+gVCBUIUQQMKAhAFEAgkDEobqEoZi0aTntEo9TqQuP/zD2whAF3wsGl6h8lxrkUpT6AeAcWy6h2x111MzltTkRYUqbg/QBZBrzMaDXGPirTMC8I1+El1dptV9W0MXfF1oGaHSP+zL3Rw6dCjNmjWLhgwZku2XGjduXNZ7OSZdvps6dWr2fZEfA+Z2qFAVM+DUjCU1eUGoQKg8T5C6TaQuP2bjQSgsArAJP4n2/GpPuQ5d8HWhZYSqWUoGQlUM6dSMJTV5QahAqDxPkLpNpC4/CBUIFQgV4gRyBS9Slvh3qPyud60FCFUx/FJLJlKTF04SgdLzBKnbROryg1CBUIFQIU4gV/AiJQhVFCEE0XXQpIZDavLCSSJQemEidZtIXX4QKhAqECrECeQKXqQEoQKhcnQktWQiNXnhJBEovTCRuk2kLj8IFQgVCBXiBHIFL1KCUIFQgVBVIIDkKc3KZMgMoAvQhRSr9HkhATYBm4BNVFpI6jaRuvxFJpxwKMVtt9Ghhx7qU9Ie3iI1Y0lNXsw6YebRc2Gp20Tq8hdJGDwd6mnXU9eJ1OWHTbyNAHTBxwKECoQq05LUjCU1eUGoQKi8ZDd1m0hdfiSPnS0kdZ1IXX7YhE8ivLjSE6/H7AKECoQKhKonWnxBmRAw05tMALkOIwBbQPJkNSN1nUhdfhAq+IRQtAChimQRcBjrgEkNh9TkRRKNCpXHsVO3idTlR/KIChUIJeIEcgUvUuJQiihCCKIgVL759NwW0P/0JhMQMFGh8jwa/EKacRGECoQK8cHzjiBUIFSOjqQWQFOTF04SgdILE6nbROryo0KFChUIFeIEcgUvUoJQgVCBUFUggOQJM7CiENAF6AIjAD1420UCC9gEbKIyaUrdJlKXv8iEEw6lwKEUmZ6kZiypyYtZJ8w8evNuqdtE6vIXSRg8Hepp11PXidTlh01gkiXk03AoRcTTw2GkOROHcU9z3Ktxjj0tOfTkSd0mUpcfyWNnC0ldJ1KXHzYBQlVNzoAKFSpUqFB5mWYPvo6AmV51FtXKMAKwBSRPVjNS14nU5Qehgk8AoVIIjB8/niZNmhRNieEw0qxUYNzTHPdqnGMP5tFB0VK3idTlR/KIChUIZdzrp+4fUpe/iH9EhQoVKlSoUsuclbxwkqhQiTqkrgupy18kYUjNVaauE6nLD5tAhaqaSVgQKhAqEKrUsgQQqooRR9KAaiUjAD1A8oQKTSUCsAnYBCbcileuQahAqECoQKgSRgCJNAImCCWIRNgFpk4oUpcfFSoQSlSoFALYQ1UsV07NcaYmb0wLgAMIFQgVCBUIFQhVNYljsayiZ7VKPVamLn8Rco0KFSpUqFD1LL9flTRwkiBUIFQgVCBUIFQgVPmhM/VYmbr8IFREhApVsfw6NWNJTV5UqOJ2AF0AoWAEoAdY3gNiWYkAbAI2gQm3zrlDzC5QoUKFChWqYpyzR7ZCwEQijYAJQgkigQoVKlSoUOUhgFzBJ9cgVCBUIFQ9kioVEwpOEoQKhAqECoQKhAqECoQKhKpreRMIFQgVCFUxG+qRrUCoQKhAqECoQKhAqECoQKhAqIqled1+yd/SpUtp5MiRNHv27EziuXPn0rBhw1zpsYfKhQiEqhhEPbIVCBUIFQgVCBUIFQgVCBUIFQhVsTSvWxOqVatW0eTJk2nMmDHUv39/mjlzJo0aNaoQqQKh6pqCFLu7+7UCkUASCSJRabep20Tq8mttABbwj4wA9OBtq0gdi9TlL+Ifu8WSv3vuuYfa2tpoyJAhmUxMsMaNG0cDBw7MTvHL+4BQFSM7qRlLavLGtAA4IGkAsUTyjAoVKlSoUKFChQpV1/LlbkGoQiJOmjQp+xqEqpgCeK1SS6xTkxeEKm4B0AUQCszGo1oJQtEZAfhGVKgw4VbcLroloZIK1Yknnujuo0KFyqNSaSZTCBRpjjuSJhBLTC74MQH+Ef4RkwyYZNAIwCf45LpbEqr58+fTtddeSxMnTsyWAuZ9QKj84Jmi44RzQMKAmTckDEgYwvEB/hH+McW8IC9bSt0mUpe/SKzoloRqypQpdNRRR3XsqcozgjPPPJNeeumlaJOVK1dS3759i7GOHtwqNRxSkzemusCBCBis047UcUhdfu0jgAVsAj6hMmqmbhOpy2/94/XXX98prSodoZIT/KSnM2bMyI5Llw9f33nnnd2lfj2Y+0A0IAAEgAAQAAJAAAgAASAABEqCQOkIVR4u8+bNo4ULF1YQrJLgiG4AASAABIAAEAACQAAIAAEgkCAC3YZQMZm69dZbK071u+mmm2iPPfYotPQvwbGFyEAACAABIAAEgAAQAAJAAAg0GIFuQajsMkDBZPTo0cT7qbyDKRqMIR4PBIAAEAACQAAIAAEgAASAQKIIdAtClejYQGwgAASAABAAAkAACAABIAAESo5AtyBUS5cuzfZNzZ49uwNOe1hFvXCWdw0bNqxieaH89tXUqVMrXnXEEUcQV9D69+9fry5UPCf2Xmk0dOhQmjVrVu6yR3nGwIED3R9C1i+X+/g7WwnkH1aeMGFCRV+L9CUPJDvOc+fOjR4+wktADzzwwOxx9a5U8nh+97vf7YSrfqeWo1G6GMKK+zZnzpymVGZFXjsO/LMFJ5xwAt17770VXbzooouq0q+YLuiKdN7YWtvI05euGGeZfILVwa7aXB4uzbb/asfIrlwo6osZQ/Zfnt8usx8QrIr+wH212Bbx02WNkeyP+eAq/nAfG/Epo22EcoVGxaZWxQY7ljoPsbHC5hP1ik8hfWpljPByxKJ+sSt20ih7qNXHVytLXv/5WVrP8vSoWxAqAYfBnT59uhsIqwVT2utE0YLG1xj0fffdt+PxoX1dtb7buy+WBHj7yLSxVeNQtDMKOaq77rqLhg8f3tHtan4bzJNVjCjWXy1TvQOGGE4oUWWsDz/88I4lptyPCy64gE4++eSm7OPTY9Io8qBtbdSoUdmf9l233HIL7b///hWTCIzbYYcdVrcERmR9/vnnoxMGEtQbGTDK6BNqnSDx7E5fb6X919JP/pF3fRps7BlFdabMfsDGK/7bm1SrBtO8tmW0Bx6rxYsXd0wySfxolI8so22IXut4KP1kclnPrRE6yW1FbAjpp9hrKB9o9MnQZbGJUI6odbXeuZKMQ6PtQZ5f1MdX6+vy+i9kSvuXvEksEKoA+iHAGHT+vSq9X6veSWSeIhSdVQ09oysJWKgiEsKC2/GnSFLjKTwTF5b3T3/6UzBR4GtMrPnER/7h5nrPQrKDPOOMM+iKK67oIEqMIf8Og65E1pNEepjwdS23nR0ucn+1bcTRWIyffvpp2nHHHTsex+3OO+88uuSSS+pWqeVnXnXVVZnMIVmFzHInli9fXteEIRaw+XvGQgeSVviErthztTrQCvuvpo+1BNuivrSsfkDw4bHhKjH7ybPPPrsuvrco9mWJkTEfxWPMn3rHBo1PWWxDEvrjjjuu0wqBWOUkNs7c/sYbb6RTTz01VxVaGRtCHZs2bRqtWLGC+HdHLcnzJp2L6rzXrtU2EfNrEi/+/ve/N3TipVH2UIuP98YqdD3Uf8HuoIMO6vCvkoeFJilAqAoSKtusEUlkNYSqqOPjZ3YlASuyxKzelRp2gAMGDMjKrKFkmr9/17veRVdffXXTCFXMAOtFIj0HoDG+7rrrMqLhLVnynuldjwVNe18jKrWi30xYQssvhczuuuuuxNXSes7AFiVUrfIJXbFnb8zt9VbYfzV9rCXYdoVQtdoPaDLPkxjnn38+XXzxxdnXjbYBLXuRpYbNiJHeUp1qdKnatmWxjdjSVJGHx+qGG24olEwXGVd+bitjQ4xQHXnkkZkt8ESrjo2tJFTNjBF5fi2PdFer97H2jbKHWnx8LTLlESrtX/OKB92aUNk1snrpjx4EBoOXLxXdb1DEqTQiiayGULGB/OEPf6Bx48Z13GbX0kqJVydg3Fj2PhVZElHESOpdqREHeMcdd3RKpuVdXEE65ZRTKgiVXW9r5d9ss82yagbvg8uTPTQzbcem3iTScwAa46eeeirbw3TllVd2moEV3R08eHCm8/wRWUUPiuJQNGg2olIrhOrYY4/NZoYssZZ3cvDUe8piPuGll17q2Pel/YAsFfGWw5bJJ2h7PuusszIfwDotMogdyFJd1gFuw3soeVmm7D0sq/17tqCvaz/PuuJhwSsM6kmomu0HRHYdf/jfY8eOrUiYQ0t9Qroe2w/pLQ8qkz3ofYWxfsdiI+OZ5zPzdLEVsTEUh1jnLYnQ7ewSSIsF+40xY8Z02qee5x9aGRtihIrtnz8cL/QyR0uobIwQP8krUPRefZG/u8SIPL8mMmtcLA56vO01zx8w7o2yhxCh8nK9esY6TUbZTnjlDMfd0Oni3ZpQaaeuQf/IRz5SYRisDBJsixzMUCRYNCKJ9AiVJELSTieBNrBrh8f7XSTR0E6iyKxVESOp53I/lk0cIFepbDIt66H598f4mixHsyRI9ttde+21WcDkhLMooS5CqOpNIr0kUutbaFY2ljDI7ORPf/rTrKJXDQ5FgmajZqF1BdbOwPI1cWq8PEUTqphPYF0Jle95HB955BE65phjcoegTD7BVqhCFSux229961v0zW9+Mxt3/ojPsPtOujLrWG/792whRqj0GGs/b31YPQlVs/0Ayx7z9XbSIZSI5NlH7KCB0HiUyR64f5YY6uQwhtc555xDXO0X25CksWhFpxWxsRZCpfdXSR4kS5j0mEueUCRHamVsyCNUvCTf7ifThMr2O0Q0ePx5QlK2L7D+sH7p/fNltIk8vyYxQog3918v09c5j+Rdklt5FVDBolH2YP1YkVyv3rGu6N7bbk2oZCC1MxWn6AWTvKDtBYtGJZEeoeJ+SSnbVqj0LJ1+DidQMoutHWXRMqpnJI2YodUOUIiRJG3iBGQmKrSHSmaUpGLJy8Zkhl7vgYnhXYRQNTOJDOlbyMmFEuvQDH6RgMnYFAmajarUakJldVVjH9PPkE9gmWzQKbocpEw+oRpCxcvA+GP137ProkGyEfbfnQhVM/2Ajnc8UTRx4sSOWVLWT7sM2IuB1s8VjQncjzLZg9aXULWqJ8XGrhAqJpn84f3HoeWh1SwlbmVs8AgVX9dVOV6dwBOwQ4YMCVZRbIXXTpI888wz2St32GGHXNfUapuopkLFE5GygkULxfkzfxYsWFD1ib1eTKk1VuT5pSK5ntcvL9ZxvydPnpytcOGVUaJfoZO9uzWh0rMLvCGek22ZefGCSVcIVWi5XTVJQC1trbHwIPNmZJlZz9soF3KUodn6UL88ZdTVgnr9wLJOciUx5k3X8uGZo5BD105Ugj5/1whCxQHpqKOOasrpfra8bR2gnkmzibMe52qqtEUJlVQM6735WxMqGUvWcT4o5LLLLus4AMPqZ55P0DLxiUFcyS6yAbtIAtlMn1AmQtUI+6/GP1o/n1etkySynhWqZvoBwUWSiBBOoWU7+nQsm/Tpv4tMJOk+8L9jE1TNsgcbB7lPdjaeK9DVkIgyx8ZYjA7tM9VjJatReBl97Gc36k2oGhUbihAqrQMc9w4++OAsVocq85JjyBJ6uZfthuOaPd035p88QtVom6hmDxWPTYw0eXLE5G9Urpi35E8mCaTYEMr1vH55hMpWLPNWd3Q7QiXOgEHg5FEIlHWCjSRUzXQUMtheElCk3BuqUHmn5HnKyO/lMnI9TvcTWW3VQJZg8CwTz8qyY7SEysqv/643oWpmEpk3q2MNO69CxeNczZKOIoRKZm54XXG9f4fNEioJeqwDe++9d0cip/XT8wnacXKCddppp2WHnxQhg16QaaZPsL7OIxGCS94yuFqDZCPsvxZCJX7Mw6Kee6ia6QcEk9jqCK86Lf7Z6nHeUrm8cSiLPcR8kPb/TKj06g4tl+cz83xDK2JjaEzyDhyQOCnLQavNE2I64FWoGhkbihAqHb/0T2+EVnaEJhJkbL/85S9nr/OW+xWZdGt0jIiNrei4PuUvT3c9vW52rOhqrldUnlC7kJ7nrVArPaHSa3w5cedPaK28rmToCkbe7FxIMbxZmmY7Ck2o7MbjUGDg72QmlgeeT0DjvVdyeIVcK7qHwmvXiBla63hCAcMSZlu210tgqiVU9llWT5qZRObNJFmdtzOzTHJChKPokj87c2dxaOSMWyhZDe1tYPnkt+nsOFt8dFJqNy7nJY9l8Qmi09dcc01WqdO/f6btVG+u5g3Xso+qFkLVCvv3CJWMB7eTU+70kf15WLC/Yp+Y50uL+txm+gHpk50t1VjpWMkJtNVbTZ7kIIJafu6gLPbAsod8XqyCmxcb9aEORROwMtmG3TekCUXoIAK9307vIxWifPzxx3f63U2ta62MDUUJFbezsVyvYNC5ELe1P4nBMYJPEz733HPdCcMy2ESIUIm8s2fPrjiIyxJtlp/HlOXgSSde3qZ/ioGfzZ+8CYZ62kOej6821+uKPet+6BUOsYp36QmVVgh7EpdeCvXpT386G/Bf/vKX9I1vfIPuvvtuYiXiD68L5fKmnG5nf6hWDNTO1oV+MLSRSWQewZONsyJPqCKkseJ2uv+iGHZzeix5sc8KHehQ7xla+0493pq42SVwPJ7sDDnBlDHne3m899lnH9prr72yE7D4U+Q0N9GTGNaNIJGhcdBLe6zO2n0BOnHmZ3GCwFjYfWRFx99iHMKtUTNu+t1a77TtWV1hmbn8z3LL2nDtE0K+g+/xKqtl8gl6zO0JXLqfPOb8f/4udCiFPgEy9qPIrbB/j0jp66IjIb8Uw0LIlBzuk3dIjV1WFzrlqll+QBOHmP3G7FXrDPsIPuFz0003zfyljQmCb94PZZfJHgQXXvrOY6pPaLP2HouNMgkT8pmxqntZbSPkE0N6m5cniB7FciTGqZWxwfoIq48heb1T/mI5gVeFLUveGLNj6V/RfFe3s7jm6UOj7CHm40N5YizXq0ess/jmYVF6QlVNkEVbIJAyAt4sWcrYWNmLHkYBzIBAT0XALqsVOWVlw/Dhw3uq6B1ywWf2+CGGgECgaQiAUDUNarwICDQWASQHxfCNJZLF7kYrINAzEIjNwE+bNi37mZF674ssI2rwmWUcFfQJCHRPBECouue4oddAoAKBapd0pgafxidvSVNquEDedBEILRFjNIr84HNPQA0+syeMImQAAuVBAISqPGOBngABIAAEgAAQAAJAAAgAASDQzRAAoepmA4buAgEgAASAABAAAkAACAABIFAeBECoyjMW6AkQAAJAAAgAASAABIAAEAAC3QwBEKpuNmDoLhAAAkAACAABIAAEgAAQAALlQQCEqjxjgZ4AASAABIAAEAACQAAIAAEg0M0QAKHqZgOG7gIBIAAEgAAQAAJAAAgAASBQHgRAqMozFugJEAACQAAIAAEgAASAABAAAt0MARCqbjZg6C4QAAJAAAgAASAABIAAEAAC5UEAhKo8Y4GeAAEgAASAABAAAkAACAABINDNEACh6mYDhu4CASAABIAAEAACQAAIAAEgUB4EQKjKMxboCRAAAkAACAABIAAEgAAQAALdDAEQqm42YOguEAACQAAIAAEgAASAABAAAuVBAISqPGOBngABIAAEgAAQAAJAAAgAASDQzRAAoepmA4buAgEgAASAABAAAkAACAABIFAeBECoyjMW6AkQAAJAAAgAASAABIAAEAAC3QwBEKpuNmDoLhAAAkAACAABIAAEgAAQAALlQQCEqjxjgZ4AASAABIAAEAACQAAIAAEg0M0QAKHqZgOG7gIBIAAEgAAQAAJAAAgAASBQHgRAqMoz4AJAFQAAIABJREFUFugJEAACQAAIAAEgAASAABAAAt0MARCqbjZg6C4QAAJAAAgAASAABIAAEAAC5UEAhKo8Y4GeAAEgAAQajsCqVato3LhxNHXq1OC7Ro8eTVOmTKG2traG90W/YObMmTRq1KjsK+7D1ltvTZMmTarog/TtrrvuogMPPLDj2ty5c+nWW2+lCRMm5Pb5iCOOIH5P//79O9rxO/R98o4//elPtMcee9B1113Xcf2iiy6i8ePHNxUXvAwIAAEgAATKjwAIVfnHCD0EAkAACNQdgXnz5mWkZOjQoTRr1iwaMmRIRjaE1DBJGTZsWFXvvemmm+jwww+viYzJu/V758+fTyeccALde++9ZPvDxHD69Ol04oknZu8T8sWER983Y8YMGjlyZPbdhRdeSN///vczQhVqw8LK9/xvwUW+O+6440CoqtIINAYCQAAIpIEACFUa4wwpgQAQAAIVCIQIFTeQik2ompMHIT+PCU6t1a2uEqpp06bRsccem0uWpA3LwSRr9uzZJIRLy7Z06VI6/fTTMwLGRBOECsYDBIAAEAACeQiAUEE/gAAQAAIJIhAjVPI9QxIiGyGohHC8//3vbxmh0v2KVZ+kTRHSyNU2XvIHQpWgcUBkIAAEgECVCIBQVQkYmgMBIAAEegICMUKlyYjsGeKKjVR0RHZZgqfbyzUhYvo+vbQwhF9XK1RFCZXeQ1Z0vxgqVD1B4yEDEAACQKBxCIBQNQ5bPBkIAAEgUFoEYoRKkyAhHJMnT84OZmASxR/eeyVLAvnvG264ITtIQhMUeQ5fZ7J08803Z0sC7aEQAlCzCFVIPu8ADhCq0qoxOgYEgAAQKAUCIFSlGAZ0AggAASDQXASqqVCFqj/bbrttBzkSMqQJlTxfqlzyd+ywi1oIFZ/Ed8wxx3QCLm/JHwhVc/UMbwMCQAAIpIAACFUKowwZgQAQAAIGgSKEyu6h0qcA6kMrQoRKt9Wvju3Lahah4r4U2UMVIpE45Q9mBASAABAAAiEEQKigF0AACACBBBGIESohNpowSVsmQ+9+97uzo8y9ClWIZOXBHCJUuppkiRhf49+jGj58eFUVKm5c5OANfQQ8lvwlaCAQGQgAASBQBQIgVFWAhaZAAAgAgZ6CQIhQaaIhS/P0IQ783cKFC7PfqgoRLl7yx1Wcvn370oABAzr9hhQ/n+/nAy7sJ0SoYtUk7tMFF1xAJ598cnYKn/14p/xx+9hvbom8/PtW8jtcIFQ9ReshBxAAAkCgMQiAUDUGVzwVCAABIFBKBDRBCnVQ9jzpa7JEjr+77LLLst9v4v+HTgHU99sTAEPPlvfECJUlP/x33omBuq/y7NhvaoVOLww9G4SqlKqMTgEBIAAESoMACFVphgIdAQJAAAiki0AeoWo1KiBUrR4BvB8IAAEgUG4EQKjKPT7oHRAAAkAgCQRAqJIYZggJBIAAEOiRCIBQ9chhhVBAAAgAge6FgN7TVPQHd5shoV5CmLdksRl9wTuAABAAAkCgnAiAUJVzXNArIAAEgAAQAAJAAAgAASAABLoBAiBU3WCQ0EUgAASAABAAAkAACAABIAAEyokACFU5xwW9AgJAAAgAASAABIAAEAACQKAbIABC1Q0GCV0EAkAACAABIAAEgAAQAAJAoJwIgFCVc1zQKyAABIAAEAACQAAIAAEgAAS6AQIgVN1gkNBFIAAEgAAQAAJAAAgAASAABMqJQM2EatXjj9Oj48bRmldfzSTrvfnmtPuUKdS2664Vki7/5z/psbPO6viuz0470e5XXEEbbLkl6Wty/9rVq2n9Pn06Peep732PXrzppk7PWfPyy7Tysceo/5FH0psvv0yPnnEGrX7qqaydfpeFn5+3xUEH0WbvfS+9cP319PQVV1Tcs+L++2mTffahZbfe2nEtNITS795bblnxbvt+K+tOZ55JT112WQd+8mz+/tlrr+30vVy3ONtxkHa7TZ6cyVavz1urV9OCCRPo1b//PXvkVsccQzt9/ev1enxTn2Nl2fGMM2jrESO63AcZi36HHBLFRutBUQyt7ofuszKxMF2Vy9pTnp1XC548m/uYp6eM6fM//zmt16cPvfS731W8ZvP3v58GX3RRdk0+ggM/MzameX4nZMcxLEN6xG3Fl+T5C76m/ae2203e9a4KW2M5tzvpJHr83HNr8rfsUxZccEHUp2j5tC+Mjan2QdX4cH4et2d8JAbIO4q+V/tN6wt1X9j3b/eFL9CTEydGVTMvPvBNRXWU21obFd1cdttt1He33bLYJfFL26+1sXr4bR0TLEYaZ+nj2pUrK2JXqA/6Pu1XrA3E8gCLD2Nm38Pv4A/brcYlb5z0+207fsaiSy+lQd/4RpZvdFUGq0ix54V0uqgv1mMX8m/e9Ziya/xD4xu6nhcnra1Ze471I6//1gdozGLvK+qDu+IP8rDzcglr3yJTLdiGbFfHPotfXn4R88N63GI2GMoLtD3bfkh853fWIy+pNtdoZvuaCZV0UitbyGnErouBiHGLgr328MMVxEwboHYEelDte+WezLn/h7xZRRFHy4TpuZ/+tOOd8lxuL/fG3sXvWXDhhTT4wgszApjn3Pl5fP2ZK6/MAj07eB2IbTAQ3LRsWlGtU5T2XpJQq3Lx85f99a+0y/jxWUK00fbbd0pma312K+7TY1U02Hn9jBGqZbffnpFzO+ZFCRW/V9tBaIy963l9Z/3mCYR+Bx/c0Ux0TSdIGrNq+h56t9h/KGnQ7XWSpWWMjZln+0X9Tkh+K4fg8fqzz1b4maL+Qtt/CAcJQJpw1upvY++yBJTl5vcyUdWJtow3y7bg/POJiQ3/myfLPB+ucQv5Nb5ezXvZ14o/0pN4MraxhF/7TOlHjABwn4roaEwn5fssjvxnojHkH0RXGuFPQxiJXtsxk4kyGSuNFd8jMZKv80TAdp//fMWEhcjBE6x2YjWUgFl9Zz1c9J3v0Laf/SzJpMam++2XTUyxHP++++4oCc+bzH1lzpzsGV2Vwdq+9zzvesgnin4wtgM+9rFsUoU/MmnkXY/5eI0fP0PbrPgFwTd0PWRXoe+KxseYfDantD4+5G+L+GAdq3QMK+IP8rALTWJqXbS2zROCnDuFiGLR7zTG2obErkXWvPHxYiS/Q/qeZ4N5MZLfz9f1hGctOuPpVNmud5lQLf3jH2n5v/5FL//5z2SdJA/cv++5J3PG7Gi10oScpHaqHDTzSBMDGZuN9hSGB5Yd7Q5jx3ZyWqJMemYrrx8sP89ASmUuRgAlQPN/QwmSxS6UeOh+2IRW2nsJai0KGCO7tTyrTPfEkrt69pH1gSuRgy++uMuEStuSJdTaDqsl1YxDn0GDOhIkPRto31OE1Hj46UCUl9Baf5BnWzYY89+xmVibnNn3SILPwa/I7HhRQsXPtf4iz25DhKpWfxsjVPw94ypVft2/mL+RNlxxKYKljE3e7HQ1760HofL0uIiOevFJk0/ucxkJFesYr+jgqpDGRBNoXvUhhI/HkhP9mM6HCBUnVmxHRSrRg845J6tEs+2J/YYSMZtAhnyOrEJh7Lsqg36+TZQtJvx3kffZPlsCbMmvdz2EgdU52/fXn3kmI8iyqiJE8OtFqIr2PxaXayVURSZYQv7Aw27FffcFbUfeJ7iJLYXy0iLY2on40GSQxcwSItENb9Jf2lndy7NBHSPl+Rtus02nVTogVF5m9J8EYb2+fWnB+PFZa53E8Mz8+m1t9OSkSUFCxQHZEgAdWIvMIupkwAbuWIVKHK1eWmMJyvPTp1P/j340S4JDgVNf1zDlzeKzbP0OPbRiiVIsofIIlZ29aSShypt9LKAipW3SaEIVqnbqxLaaKg/rOT+PHR3PJmu7kQrTv++4I1tWVA2hEsdpJztiz9H6XSt5Z1n4+VzxtBMtWlm4HS/34ySLlzZ4hIpxeO7HP86SfE4SQ/jG7MQSHcGlXoQq5i9qIVS1+NsQoeKEgD+xRDdvAiePoFksZUw1Gcwj0t575d2sP7VWqDxdKqKjRVYFaCzKSKhCST3bpvgD6fPGe+6ZzTYLebArSWIxws7ix3yGrkQLrpZQ5SWmVg7uj0yK8rYAJg21ymCf7WGSEaoC7wvlDRpX7ZulYhW77i1vtgSZ380rcKQiFbuut2Z4VZS8QB+alA3FHu1X6lWhqpZQxfQuFs+5z6HKlyX9IRspQqhi+qfzW5sriw7aSjL36eW//IVee/BBd0sM+4EYFvx8GyMz3/Cf1Qt26w9fA6EqkApzwNhk6FB6/JxzKpIYVjBZPy57BbRi64DGr7HJT1cSt7wKlXa0dh8X9yO0lMgSqn6HHVaxNtvCFErGJOnVy6rykpJQsi/PDQUlj1BpGdgQZekeJ55iNHpJoXWwsi+N+2yNjL8LlZ9lXLn6wTOO0oYTOdlXJ99JoGaywP3b+lOfomevuSaD1uqGrqDYMdPXQhVT0UW+tv4mm2SV1dCY23fs/F//Rc/PnNmxP4/7xHvwWA67x4X/3mncOHrs7LM72ms5ZKz4GfwpQoJYp3l/4cpHHsmw1AnpigceyPYdyj4NSwJsUhMab+4HP3PwxIlZRY3HO5b8aOet2/P9m73nPRmmVie0jcgSSCY/oUkVaauTLP7OS4IFB67kxapLnt/R765XhSrPX9RCqGrxtyFfw8uPZR9pyNV7xKYolpJwcDzY7H3v69ivE1u26b1XZOkKodI2GNoL6uloLfGpGkJl/U/I527yzndmw8Z6H4pdtiLAbezMsx13e49d9qj9dGgJvq1QWR2R9+l7dYV4ox126Ng/aGUWfyQVLN33UIyQ5X5dlcFi5D2P20tc0CSUY5v1vXYfm8ZPJ+S8TYCrXrHrrMOCNb9fJhq8pF58pY33+j1Fkn6dO/D7WU7BQceVvP4Lzq2oUIX8gYedJg0hcmjzNb2EOq/66hGPkB8J2VloKwxPUG5x8MFZASQ2WRgih6HlzzrP5Xdx4cQSOG07nlyhGNTdvqvLkj+uunBw1okhzwrJARMhQsVA2aAhhsgzpjqoVjsTnkeoZLmfDqLWGdjZ09Aa8LyZ61D5ODZr61WotELl4eARKpuQcv/FCJhccQIt63s5AWTnvdUnPlGxQTjkZNkRy9JJXeaV/kigX71oEb2xZAkNOPpoeuKb38xIkr3PLjnhNqw7eiZGl9ElyGQBxMy22Wfb2SWZtcyrkFgnIssjJGBx8F9y3XW0zfHHZxUU7UCZUL326KNBx6WxYcfKgV/PCoeciBAqJk7WnqTyaW2QJwzszCDjwI6PAy5/Fv/wh1nFS5xvEbuLzYZpLGNLcvj5S3//e9r2xBMr7N8uzwstw8sjVNxexkLGKTa2eX5HsK9XhUqeF/MXtRCqWv2t1rtQYmv1rgixKYKl+Hr+L/t2r7JT5L0hshAK2KF9DtyPvOpwER0tYicWz6KEysphSZDduxAiIfzuaglVaJmQTQo1odIJW6xCxd+v37dvpwqzjrG6Ep2XdLIN7fqd79DT//f/dvgsqdxoHyay20OnQpN3RWSw4+hhwu31BGIIM/sMG1s4Wddt5FCaEFkSuULPsERB662OPaEJ1GqT/pDPl4kJibd5/ZcDFppFqPS45q1myMNGdE0OnLF6zbFaZJa9gdWS1ZD+6X3/ct36Yp0v6njKOsCEPxaTrI6wz5Zn63ts3uzFFBCqUGZnvpNkTicxbIhrV63KNuIXSVxtoOf7Zd1zaKY8lBhog8gjVHxvaFbWBt7Q5kLuCztgr0KljYyVmk8ZWv6Pf2QnEdqPR6j4fazEUtGJzepWQ6i0U+N/26RbAjRfs5vTxcnaZRn8t95PEZsBzrvPOl1+v3ZIsndCl6I1nnnPltMatZOJOW55psWFevWixVOndgTzTffdt2PvCd9jg6RU4mIHjojOerPl/GwhVDwrrcd6x699LesDVz5DiapdniJ2qjcG14tQab2K2aDeF5SXONvlfoKBkMnQ3i7ZB1S0ehDyO7L8rV6EyvMXeXYrFTc9E9oVf2vf1dUKVcj2YkFVL3nUgT+0z61RhIrfJRNH3M/Qu/n7IjraKEKlk2+vQpO3KV1ikK3i5VWoWG57AqNXjRF7iRGqUAph/bSuRHuz47ryn1ft0Xug6y2D9zyW2atQWVxC+FVboQph7VVZ6lWh4ndbGZhAyGFHnnx6grtZhMrzBx522i/ryT5tl6EJp9BJ10WXU8bODRD81yxbRm8uXdqRL+ocQ/LeEDnSuuPZoBw0oWMkr1Thk2TZv8aIWrKEyiYaeZURCfA6EHDS1+9DH6KtjzuuYpmOKI2eTZZZiVASFJpxl4EPVYHsNbuHyi730zORcm8omNslf7xeObYnQp4jysN92GHMGNpoxx1JlmiEEhHvUApb1bD7HrpCqEIVOO6jGEZGbP5zHD07IXuss8ijSWiIJMRmi+U+S6Ds37GZWG7nPdsGDkk4vMqQLuUzHlz1kfXxvHxp06FDOw4kaRah0k6aT8Xa8sMfzvoQIlQhh86y6wphaHa3mj1UoZnRGKEKTYZoXZOTEO1yP49QxWbL7CmFuqJo9SaUoLZyD1UeoarG34p9Wh/RlT1URX04+/eYfxE9tEvuGkmotO+q5ojvkI56lTab4BapUHkVGq7EhyaHQtWBaipU3Dd9Yq2NpfXaf6QTb84HeDzkdD9JUC3h0qsSZOWBXj5nCQ7rtSz3036jXjJgD1V8P4yOl3332KPjJ3DKuocqzx9ovWMfZVe5SKzy8k65HloWWGQ5pc0X+W/rM/nZL/7P/3SchGlXy9jtB/JMb+VENXuodPEkxBmSJVQ2EOT9rQ9a0EmNDESI+IhxMTHRxEAUVk4Uylu6Uwuhssv9+H2hTXQ28IUIlcYkdNiEvsf7PazQPhI7S+OdzlIvQuXNGFtC5VXMYkeWhu6za8DzCFXenrvQsy3Z4UTPq1DpYMzJ17YjR2aHivApV7w5mE9G4gAvkwLNIlSx2fE8QhXSQa1Tsf2NoUqQrRKF1u6HCBV/J1UkG4T08rzQcr88QlV0YqSo39HLN+tFqGL+Iq8SZo/b52fU4m9jhEr/hkmIvOURm2qwDC13tsvW9GxvIwmVt5y8qI4ypnqyIuYH9XgVIVSaKDerQhWyN9G9zAd38ZQ/mz/oiU1OwvTBM9zWVtFsImb9tk187SoUm1cIxtWcVKhl8J5XFDOLiyXAFgfveihPi+UyNseq1yl/mmyyrfGSTL2UT1dMY9XSZlao8vyBh532n9rH8tYG+/uIlvTLvdUQqlD+Kr+Xqm2Un63fF9rP7REqzwa1ncaWAcb2vsd8ZTW8o6xtu7yHKnQaHgsrv+GUR6jszLgogU7iYvsm8ghVrKQZc7T6YAZRlNBvU4VODmPF4/1BoY3NRRL22CxnqMJj9xiFyuRF9nZl42N+hNkSMm4jv5klASJ0gIV+3+If/KBTtcQaVSiBlPssgbJ/c9KlK38ig9wfOowg9mz9A655Bl7NzFpsXTyTMX4Hl+J52acd29BYW4dhE73QbFdIl0KTAfwsPjhi4Je/XEEq31q1quNky5ANVUPA7Ix5jCSFJgpCSZYlVPZUwtAyXsFDKhG6whlaYqH9Tl7CL2Mjfc87Nj2k/9pfxPyYDZ7yzlr8rSVU1kdwH+zR/nxPEULl+fDQ0k07lhajRhGq0JhzX/TKCVst4et5k1mhSUR9j540LEKodDIk/bLJjfWhvEdJfnRd63DRClWoamyrtd7vUIUmVTTptMuc+Bons6FKtIx/7DdwbIVIH7POMUIv9xPd5/fUKkMoefOeV+S63melTzGt9XeoYmPA45v3O1Pe9WqS/tByMcFP+pf3O1SxGKNtSvvban1w7PmxyZEYNrqyJTYXmqD3lp8XxVbHCa2PeoJbnwCZl3uGYrtt79mgJlR5Px6ufTsqVDk00A6w3lvDt8kP8slmPc2IeWPpkl/8IvuBW1m+wNfzjtL1nL5NAHTXeVD5XdbRstLwSWNcZZDlhXxfkY13+vmxhDy2jMImFPpZ/IOZz157bXaaj8ZMCKoO4IwXt+dkSLfn+2xlwS67yTspUI+FJh7SH7t2vej3OrhxMNH32WWE9gSr2CmCVla79EvjoJ0mjzHP0skPWsb2U4jj4Hv1Dyza5THWHuySutAJh/xsbqdtJNQPrft6A7L0gZ8jVaOQXuaNvcbE05mYjepAzjopJ0LGTorUCawkgtJvvn8A/1zBgAEVPxwasn/7C+zaeYfav+Nb38r2Mub5ndjytJCNh4J5bOlhnr8IvdOSjK74W/YRvL7d+gjdJ+sPQnLY5ZMy4RLz4Vq3Qpu1dX/yTnALxYUQWbABO7TcNbSHknHYaOBA4j2SvCqCP56O6gmp0PiF+lyUUOlkxfpWfY19GGMoOFr7LUKoQnYifil2cJO2hdhSa3t6nT4lVnQ7NsliY3lokjBmD7GJCItpNTKEKhF5zwvFOes/QismbF4QitFabns9Rqj4uXqcvRhjrxdN+kVubm/34sm1vP4X8Tn2N9CK+mDWIfb7T06cqN1exUm2GiOtczHsbH9je6XzJrmLYBsjU9Yf21gay0vzCJWOO7FVVnkxkveVh3IR1in+8N5CVKgqVBB/AAEgAATeRiAvkPdknGKzoz1Z5rLIVoRQlaWvNpmU5VWaOMgSrFjyrmWJJeNW3iKEqmwYoT/lQ6BI0t+MXof8bXf3wWXBthnjhwpVM1DGO4AAEOjWCIBQPduxxLlbD2Q36jwI1du/6xcjYSBU3UihS9zVsiT9IFQlVpICXQOhKgASmgABIJAuArb8n7dst6ehZJc79eSlDGUZO738xeqaXdIry6TL0He9bCi2rIb7mbf0mK/bZYzesrC8/Q3V/r5jGXBEH5qHQJ5/a7atxd7XXX1wmbBttEZ11zGqBZcuH0pRy0txDxAAAkAACAABIAAEgAAQAAJAoCcgAELVE0YRMgABIAAEgAAQAAJAAAgAASDQEgRAqFoCO14KBIAAEAACQAAIAAEgAASAQE9AAISqJ4wiZAACQAAIAAEgAASAABAAAkCgJQiAULUEdrwUCAABIAAEgAAQAAJAAAgAgZ6AAAhVTxhFyAAEgAAQAAJAAAgAASAABIBASxComVA99ORr9PUrHqPXVq3NOr5x2/r0vTN2o7122bhCkNvvXkbjpy7o+G6bLTekq87Zg7baYgPS1+T+lavXUt8+63d6zoXXLKBb71jW6TkvLnuDuC8jDtuaXnzlTRrznUdoyctvZO30uyy6/LxDD+hHB+/Xj37y++foR799tuKefz20nN6z12b0+3kvdVwLjZD0e6t+G1a8277fynr6iB3o+9c/04GfPHv0JwfSjJuf7/S9XLc423GQdpNGD85kq9fntdVr6Zz/fpzuf2JF9sjD3t2PLjxlcL0e39TnWFm++PHt6aSPbtflPshYvG/vzaLYaD0oiqHV/dB9ViYWpqtyWXvKs/NqwZNnn/6pHXL1lDFl+9xwg170v3e/UvGafd6xCX3nK7vSxn3W7/hecGDbjY1pnt8J2XEMy5AecVvxJXn+gq9p/6nt9t17blZhayznyUdvT+f94Ima/O24z+xEk370ZNSnaPm0L4yNqfZB1fhwfh63//6vnumIAfKOou/VftP6Qt0X9v2fO2o7+u6MRVHVzIsPfFNRHeW21kZFN//4t6VZLLvuL0s64pe2X2tj9fDbOiZYjDTO0seVq9+qiF2hPuj7tF+xNhDLAyw+jJl9D7+DP2y3Gpe8cdLvt+34GRdOW0AXnjo4yze6KoNVpNjzQjpd1BfrsQv5N+96TNk1/qHxDV3Pi5PW1iSn8+JAXv+tD9CYxd5X1Ad3xR942IXGWzCO2WIt2IZsV8e+PLvX45JnM7pdzAZDeYG2ZzuOe++yMbUTZXl6PfIST8daeb1mQiWd1soWchqx62IgongyyAueXVVBzLSSaEegB9W+V+7ZpG39ToFbAqU4WiZMs/68pOOd8lxuJ04i9i5+z4QfLqCLvjQ4C5qeovJ1DvBjR+yYOXgdiG0wENy0bFpRrVOU9l6SUKuy8fP/8eBy+sbnBmUJ0db9NuyUzNb67Fbcp8eqaLDz+hkjVH/429KMnNsxL0qo+L3aDkJj7F3P6zvrN08gHPWB/h3NRNd0gqQxq6bvoXeL/YeSBt1eJ1laxtiYebZf1O+E5LdyCB4vLHujws8U9Rfa/kM4cF/5oydGavW3sXdZAspysy4wUdWJtow3y3bWFY/RuScOohdfeSObLPN8uMYt5Nf4ejXvZV8r/khP4snYxhJ+7TOlHzECwH0qoqMxnZTv+TnSx5B/EF1phD8NYSR6bcdMJspkrDRWfI/ESL7OEwEnfHibigkLkWPFqrWdJlZDCZjVd9bDidc8mT1TJjX2HrxxNjHFcjy44LUoCc+bzL3tzmXZM7oqg7V973ne9ZBPFP1gbD/1oa2zSRX+yKSRdz3m4zV+Dz25osJmxS8IvqHrIbsKfVc0Psbkszml9fEhf1vEB+tYpWNYEX/gYWdjs+5zkQnJotjawgS/V9tQaGI9FFOKxDV+tvQ9zwbznsX9ve7PL1TkiLXojKdTZbveZUJ1/a0v0D8fWk5/f+DVigEWReNr7Iy5kqWVLeQktVPloJlHmvj5sdnoIkkVO9qzRw3q5LREmfTMVl4/WH7uq1TmYgRQAnQsQbLKH0o8dD9sQivtvQS1FgWMkd1anlWme2LJXT37yPrw7emLaPIZu3WZUGlbsoRa22G1pJpx2Hm7to4ESTtv+54ipMbDTwe1vITW+oM827LBmP+OzcTa5My+RxJ8rjQVmR0vSqj4udZf5NltiFDV6m8lceIqv/URjKtU+XX/Yv5G2nDVpQiWMjZ5s9PVvLcehMrT4yI66sUnTT65z2UkVKxjTz67OrN9jYkm0LzqQwgfjyUn+jGdDxEqTrx22b5PoUr0BafsQr/6ywtZlVfsN5SISTKXN7Ejq1D22mWTrALXFRm0T7Mk2GLCfxfuQOygAAAgAElEQVR5n/WTlgBb8utdD/ldq3O274ueW50RZFlVESL4RZN+z+8X7X8sLtdKqIpMsIT8gYcdV4fyck2t9zqmhipved/ZifjQZBBP1H902IAsD40RnSI2I2NodS/PBnWMlDHaqt8GnVbpgFB5FvKfBIGX6F36s4VZa53E8Mz8xm3r0aU/WxQkVKHgrgNrkVlEnQzYwB2rUImj1UtrrGO+6oZn6FMf2iZLgkOBU1/XMOXN4rNsR36gf8USpVhC5REqO3vTSEKVN/tYQEVK26TRhCpU7dSJbTVVHtZzrgjwrA/PJuukWCpM/3zo1WxZUTWEShynneyIPUfrd63knWXhZJwrnnaiRSsLt+P+cZKlgxffEyJLjMOV1z+dJfm87DeEb8xOLNERXOpFqGL+ohZCVYu/DRGqOx5ensEdWxqcN4GTR9AsljKmmgzmEWnvvfJu1p9aK1QeOS+io0VWBWgsykioQkk92774A+nz4O3bstlmIQ92JUksRtilTTGfoSvRgqslVGLP3oQp91Ev9+NtAUwaapXBYuRhwu2LvC+UN2hctW+WilXsure82RJkfjevwJGKVOy63prhEYG8QB+alA3FHu1X6lWhqpZQxfTOxvO+fdbrWJrtLdWNVcZqIaue/oeue/fE/EAMC25vYyR/J6sX7NYfvgZCVSAV5oDBy5kYSJ3EsALJ+nHZK6AV25YobfLTlcQtT3m0o7X7uFjc0FIiS6h4JkBXsCxMoWQstKwqLykJJfvy3FBQ8giVloGTGVm6x2MmRqOXFFoHK/vSNGnWsy66T/Y5XP3gGUdpw4mc7KuT7yRQM1ng/n3swAE065YlGbRWN2z5O7bWOjQTL7rI1/g9XFkNjbl9xxnH75hVWgUH7hPvwWM57B4X/vvczw2ir1++zibkI3LIWPHf/ClCglineX/hAwtey7DUCSnjyUm27NOwJMAmNaHx5n7wM8d/YRea8sunsn7Hkh890aHb8/18D2PKn9j9sgSSyU9oUkXw0kkWf+clwYIDV/Ji1SXP7+h316tClecvaiFUtfjbkK/hWU3ZRxpy9R6xKYolP1viwcH79+vYrxNbtum9V2TpCqHSNhjaC+rpaC3xqRpCZf2PTWwYg122b8uG7clnV2X/DU2yWYzszHMokdL32GWP2k+HluDbCpXVEXmfvldXiAdt16dTkmr7IBUs3fdQjJDlfl2VwWLkPY/bS1zQJJRjm/W9dh+bxk9XFHibAFe9YtdZhwVrfr9MNNiqhCW+4ittvNfvKZL065gvOYLgoONKXv8F51ZUqEL+wMOO+2v3wcYm4GJLE4tga/Uv5EekTWw1kR0fbh+b0A2Rv9DyZ53n8l5oLpzYpcC67yBUoShrvpOqCwdnnRjyrJAcMBEiVPyY0LpQcTg6qFY7E55HqPid4mht8iR/29nT0FrYvJnrUPk4NmvrVag03Hk4eITKJqTcfzECJle87IMTSA7KnACy8+b/6g3CISfLRilLJ3WZV/ojgX7hc6voxWVv0tEfHECX/HhhZsz2Prvk5PgPbZM5LF1pFJ3h+yXI8DvsbJt9tp1dklnLvAqJdSKyPEICFgd/diqMEVdQNOFlQvXAE69lldvY/jgJPKyPelY4ZHZCqJg4WXuK2SBPGFgHy1UudnwccPlz5fXPZBUvScaK2J2tHOvAIs+JLS/g5//qL0tozHE7VNi/neELLcPLI1TcXsZCxik2tnl+x/qErlao5Hmx59RCqLjKXYu/1TYZSmyt3hUhNkWwFF/P/+VqmFfZKfJeu3xIx5O8QxNExrzqcBEdLWInRRKhIkusLAmyS3pCJITfHcIoj1BJX2TfBD/DTuLxd3I4UWi/iCVU/EyeybcVZh1jdSVa79uzJJJt6Htf3Y2+/bNFHT5LKjfah4ns9tCp0ORdERnsOHqYcHs9gRjCzD7Dxha9dEtP2EnssdeZuIWeYYmC1lvGV2JPaAI1b8ll0WWYMjEh8Tav/3LAQrMIlR7XvNUMMWwkZxK9EqKfd5iIJRy1ECrWHb3vX+SweWpM32M2E3pOyAblbIEQSZOcJrTqAYQqlNmZ7ySZ00kMD8Jrq97KKldFElcb6Pl+WfccmikPJQbaIPIIlSz3swNuZ/G1w6+2QiUOXWbf+ZSh2+9alp1EaD8eoWKHz+vPpaITm9WthlBpp8b/tkm3BGi+Zjeni4HZZRn8t95PEZsBzrvPOl1J1HV/7f0az7xny2mN2tnFHLc80+LSqxdlB3JI8H7vXpt17D0JJR9SiYsRqlDFKnZyohAqXqaqx/qcEwdluPOBEqFE1S5PETvVG4PrRaj0OMVsUO8Lykuc7XI/fnYeoeJr/H+2saLVg5DfEb9QzyV/tVaopOKml090xd9aH9HVClXI9uQ7S5D1kse8PXp8f6MIFfdJkiAv8PN11oVYXxpFqHTybZOZvMQtNIFRLaHicbEnMHrVGLGX2JK/UAph/bSuRHuz47ryn1ft0StI6i2D9zyW2atQWVxC+FVboQph7VVZ6lWh0nYrpJoPF5HDjjz5dNxrFqHy/IGHnawIsUtRbX4luYEc9qNP5quWUMXODdBjr4mOniAPrUYKkT/PBuWQFB0j+WA2PqCN3xGbPEyWUNlEI68yIgFeBwJeinDYAf3o82ajq5ABPZssyhVKguwsrJySZpMrSzJiyZxd7qdnIkUhQwHUEiquSMT2RMhzRHmYmJ388e1p5+36ECfDtRAqfp8ek9hm+7zlUxoza/ChChy3EcPgf8tx9Pxue6yzyKRJaIhQWdJq7+O/ufoi/bN/x2ZiuZ33bBs4+B6PUIkjlModE9utttiwY308EyqeNJCE1846NopQ6YT04wcO6NiMGiJUoQoCy6UrhKHZ3Wr2UIVmRmM2GJoM0bomNm6X+1mbtzYQmy2zpxTqiqLVm9Cy1a5WqMQ31bKHKo9QVeNvxc4soerKHqqiPpz9e8y/iB7aSYRGEirtu6o54juko16lzfr6Ikv+vAoNzw6HJoe6Sqi4b/rEWum7t19IfF81hEra8goJHg853U+eZQmXXpUgKw/08jlLcFiv9SqUesvgPU/ilrdnS+uHt8eou+yhEj1kv/fOwRt3/ASOJ5/eA9ZMQpXnD7TesY+yq1zEDvOWS/IYhyYqbJ5YdH8aY5PlLs5P1mh/UMRmNMnTuVE1e6h08STEGZIlVJ2y/pwv9EELOqmRgQgtfxPjOv7DW1dsiLbLH/KW7oSea4OAPZTCLvfj94U20dnAFyJUGpLQYRP6Hu/3sEJEyDoVTRhCz+tKhcouA7DVO3tdOyGvYhY7sjR0n10Dnkeo8vbchZ5tyQ47kCKESvrE7T89fJvsUBFe8sKbg/lkJHZW4oyaRahis+N5hCqkM1qnYvsbLXEJVYlCa/dDhEpXkayt6uV5oeV+eYSq6MRIUb+jl2/Wi1DF/EVeJcwet8/PqMXfxgiVDqIh8pZHbKrBMrTc2S5b01W4RhIqW3XKO/EwT0clUfJWDujxKkKoNFFuVoUqZG+ie9yfIifWVUuopILESRjrghw8oyexYkvOrN+2iS9f13sDbV4hGFdzUqG2X+95RTGzaZWtKNrlmd71UJoWy2XkxMN6n/KnySZPNjIR1Ev59P682PLTZhKqPH/gYScTpnYfHI+D/skdu99e+4RqKlSh/NX+3InogOiobNvwbMbqjh2bvCWeOkZqDhDb+x7LGavhHWVt2+Vj00On4WmFyiNUdmZcBk0ncbFlPnmESp4TWmoVcrS6FCoOPfTbVKGTw1iBeH9QaMagSMIem+UMVXi0zFZZi8yWhhLfWLLF38tvZkmACJWMNcb66M5Q/3WwDN1nCZT9m5MuXfmTjbfy3tBhBHLNPkv/gGuegVczsxZbF8/EnmdjeQ8ZL0mz2MSw0k7DkhE9EyizeyEdCE0G8LN4do3JoNZR3vMoJ1uGbKgaAmZnzGMkKTRREEqyLKGypxKGDlcQ2aQSoSucoRlB7XfyEn4Zl9hG4zxCYP1FzI/Z4CnvrMXfWhu3fpH7YI/253uKECrPh/OzbcJsx9L6skYRqtjhNXrlhK2WcF/zJrNCk4j6Hj1pWIRQcfJpkxeb3FgSHjttzCbgIbLC34WqxrZa6/0OVSy2hPyIXvYbqkTL+Md+A8dWiPQx67xVIHRgFL+nVhlCyZv3vCLX9T4rvces1t+hio0Bj2/e70x516tJ+kPLxQQ/6V/e71DFYoy2KU2Eq/XBsefrlRw2tsSws7mB5BhyBH1s1Yz2d0Wx1XFC6yPHLFk1Y/ea69+ByrMZva/V7qWu5XeoYqQKFaocGmgHWO+tyZz0f36Qj6sv+iMbS9mZ8KECUjblNnlH6XpO3yYA+p1ygIF1tOy4+aQxTixleSHfF2PcMThiCTljFFpGYRMK/dzRnxxIM25+PjtOWj6x/jBep4/Ygb5//TMV7fk+W1mwy27yTgrUY6GJh/Qndkqc973cb5dnhZYR2hOsYqcIWllDz5aKm3aajCnP0skPWoaWUer+6vXPoXG19mCX1IVOOOTnczttI3nLObm9PIdnFkW3xJFrneHvQgdN6Gfo5K2IzsRsVAdyfiYHPJFNL5WQEw91Aisb3AVr1mleLsx6F1oGom3F/gK7DlQhf3H+F3amv93/aq7fiS1PC9l4KJjHlh7qfttnhd5pSUZX/O24z+xEk370ZCcfoftk/UFIDrt8UiZcYj5c25s9hMCejmX3B+m+heJCiCzYgB1a7hraQ8nv4qWm7UT00itvZq/2dFQf1x4av1CfixIqfn+eH5Nr7L9YB8Xure8oQqhCdqJtN+Szixz6YWftQ6edxiZZ+J3eCo+YPcQmIiym1chgl0N5mBS5HloxwfdpufION+AxD1VX9ZJ5XfXV4+zFGHu9aNIvcuctccuTr4jPsb+BVtQHc7z/3FHbZXlezO9pjHTOlYedJU3it2NkSvsW/ncRbGNkKjRRKLKFDtmI2QzfE5rUjdlgXozkbRDWt0tuwf/lij4qVBUqiD+AABAAAm8jkFf57Mk4xWZHe7LMZZGtCKEqS1+lH9UQqry+x5Jxe08RQlU2jNCf8iFQJOlvRq9D/ra7++CyYNuM8UOFqhko4x1AAAh0awRAqN7oWDPfrQeyG3UehOrt3/WLVVBAqLqRQpe4q2VJ+kGoSqwkBboGQlUAJDQBAkAgXQRs+T9v2W5PQ8ku6+jJSxnKMnZ62YrVNbukVzaGl6HvetmQXo5j7Sdv6THLYZcxesvCLEZ6WVW1v+9YBhzRh+YhkOffmm1rsfd1Vx9cJmwbrVHddYxqwaXLh1LU8lLcAwSAABAAAkAACAABIAAEgAAQ6AkIgFD1hFGEDEAACAABIAAEgAAQAAJAAAi0BAEQqpbAjpcCASAABIAAEAACQAAIAAEg0BMQAKHqCaMIGYAAEAACQAAIAAEgAASAABBoCQIgVC2BHS8FAkAACAABIAAEgAAQAAJAoCcgAELVE0YRMgABIAAEgAAQAAJAAAgAASDQEgRqJlSPvvxn+vOib9Oat17POt57vY3ow4POpd23/HCFIHc8P5P+tnhqx3d9em9Gn9xtCm3VdzfS1+T+19euoI3W36TTc341fyw9t+L+Ts9ZtnoRPbvifjpkp3H04srH6NePjaPVa5Zn7fS7LLr8vF02/wC9e9uR9KeFl9AjS2dX3PPYsltpt36H0d0vXNdxLTRC0u9+fQZVvNu+38q6d/+P0oNLf9+Bnzx79y0/RAtemdvpe7lucbbjIO0+MHB0Jlu9Pq+9+RLd8OhX6ZXVT2eP3G6TfehTQ66s1+Ob+hwryx79j6DDdz6vy32Qsdiq7+5RbLQeFMXQ6n7oPisTC9NVuaw95dl5teDJs/ff5jO5esqY3rnkF7Rer/VpyWuPVLxmiz470nG7X04bbzCg43vBYduN94qOaZ7fCdlxDMuQHnFb8SV5/oKvaf+p7XbP/kdU2BrLue/WI2juM1fV5G/33+bT9M/nfhr1KVo+7QtjY6p9UDU+nJ/H7e9a8ouOGCDvKPpe7TetL9R9Yd8/ZMvhdO8LN0RVMy8+8E1FdZTbWhsV3fzXc9Np+032oXtf/HVH/NL2a22sHn5bxwSLkcZZ+rjyzWUVsSvUB32f9ivWBmJ5gMWHMbPv4Xfwh32xxiVvnPT7bTt+xh+fvJCO3OXCLN/oqgxWkWLPC+l0UV+sxy7k37zrMWXX+IfGN3Q9L05aW5OczosDef23PkBjFntfUR/cFX8Qwy4UH22MjGFYC7Yh29WxL5QLah3yrtuxi9lgTG7RKzuOm220PfUioldffzZ7RVFb8HSpjNdrJlQijFa2EFCx62IgMgiiYCveeKGCmGkl0I5AD6p9r9zDzj1k6NrRMmF6fNlfO94pz2X55N7Yu/g9f336/9IhO34tI4B5zp2fx9f/sOCCrD07eB2IbTAQ3LRsWlGtU5T2XpJQqxLy819c+Si9d7uTsoSoT+/NOyWztT67FffpsaqXgccIFU8oMDm3Y16UUDE+2g5CY+xdz8OY9ZsnEFinbDKgEySNWTV9D71b7D+UNOj2OsnSMsbGzLP9on5HbC2WIIo98yTD6jWvVviZov5C238IB+4rf/TESK3+NvYuS0BZ7udfeyizbZ1oy3izbL994ht04MDTaPkbS7LJMs+H6/EM+TW+Xs172deKP9KTeDK2sYRf+0zpR974FtHRmE7K9yyb9DHkH0RXGuFPQxiJXtsxk4kyGSuNFd8jMZKv80TArv0OqZiwEDl4gtVOrIYSMKvvrIe/efxcOmCbz5BMavB/edKO5eCJUxvLPRvl8Xvy1b9lz+iqDNaHec/zrod8ougHYzts4OhsUoU/MmnkXY/5eI3fouX/rLBZ8QuCb+h6yK5C33lxvGj/Yz5CfJX2t6HvuB9a53Ss0jGsiD/Iwy42mS26zf3Qk9D8d2wSKEQeY4RScLY2FJqUsnZsJ/tiEziCX54N5tkf68dDS/9QkSPWojOeTpXtepcJ1V+fmkLPvfZApsB2gFnhFi7/R+aM2dFqBQk5Se1UOWjmkSad0NjZ6CJJFTvaowZP7OS0xBj1zFZeP1h+noGUylyMAPJz8xIki13IqcSchJeYdVXpYmS3q89t9f0xx13PfrE+zF18NX38HZd2mVBpW7KOUNthtaSacdh8o+07EiQ9G2jfU4TUePjpoOYRFkmy2L7ybEveWWQm1iZn1u9Igs/Bp8jseFFCxc+1/kL6W5RQ1epv83wE4ypVft2/mL+RNlx1KYKljE3e7HQ1760HofL0uIiOevFJk0+tv7qC3WpCxbb+8uqFme1rTDSB5lUfQvgkSYzpfIhQceK1ZZ+dC1Wij9712zRv8dSsyiu+J5SISTKXN7Ejq1AGbfberALXFRm0T7NjZjHhv4u8z/pJS4At+fWu55E00Tnb98X/vicjyLHrXAGpF6Eq2v96E6oiEywhf2AnQCx2XP3WE6USN/i/bE8x2ypKnqSdnYgPTQZx33hyn3NaXbUSnfCuW92xupdngzpGit9s671Fp1U6IFReZvSfBGHD9ft2kAWdgPHs5Ybrb0L/fO4nQULFS/hsIqEDa5FZRJ0M2MAdq1CJo9VLa6xj/v0T59N7t/t8lgSHAqe+rmHKm8Vn2d6z3YkVCh9LqDxCZWfo8xKzAsOY2yRv9rGrz27l/Y0mVKFqp05sq6nysJ5zRYBnfXg2WduNVJgWr7gvW1ZUDaESx2knO2LP0frtVZdiY8uycDLOFU870aLv4Xa83I+TLA4SHqGSoMFJPi/7DeEbsxNLdASXehGqmL+ohVDV4m9DhOrh/yxzji0NzpvAySNoFksZU00G84i09155N+tPrRUqT5eK6GiRVQEaizJWqEJJPdu++APp8yYbbp3NNgt5sCtJYjHCLm2K+QxdiRZcLaESe/YmTLmPehUK+wMmDbXKYDHyMOH2Rd4Xyhs0rto3S8Uqdj22ZF2SWEuQ+d1c8ZOKVOy63prhEYG8WB6alA3FHu1XbI5Ta4WqWkIV07tYPBe5QxNz+ppUq3SOXAtZDem/3VpjJ0K96zE/EMNCyKOedOTvZPWC3frD10CoCmS7HDAGb3EQ3fzkhRVJDCuXrB+XvQJasW251CY/XUnc8hyudrR2HxeLG1pKZAnVflsfX7E228IUSsYk6dXLqvKSklCyL88NBSWPUGkZOJmRpXuceIbWvloHK/vSuM/WyPg73SddeubncPWDDU/acCIn++pC5XHu36DN3kdPvPK/GbRWN6xziJXGQxVT0UW+tsF6fbLAGxpz+453bfVJenTZXzr253GfeA8ey2H3uPDfvKzz5icndrTXcshY8TP4U4QEsU7z/sLnXnsww1InpPe/+D/ZvkPZp2FJgE1qYmud1+nF5+muJb/M+h1LfvREh27P9/frs1OGqdUJbSOyBJJn1EKTKtJWJ1n8nZcECw5cyYtVlzy/o99drwpVnr+ohVDV4m9DvoaXH8s+0pCr94hNUSz52RIP9h7wsY79OrFlm957RZauECptg6G9oJ6O1hKfqiFUsQRIf7/Jhltlw7bijRez/4Ym2SxGduY5lEjpe+yyR24fSgxjhCq2LEonfDoRHbjpvp2eb/sgFSzd91CMkOV+XZXBYuQ9j9tLXNAklCfCrO+1+9h0hU9X4TiecNUrdp11WLDm98tEg63k2XESX2njvX5PkaTfLjeTPIdx0HElr/+CcysqVCF/4GFnSYOdANR6EyOPRbC1+hfyI3plhrTX8du7rt8RWhYZWv6s81zeC82FE7sU+P+19yZge15luehq0zZpk6ZN0iRN2yRt2rRCW+Yy7Y1Aga1QFFQmERXd+xyOqGwKStkKUgT2oSpQRUDdoqgogqDoZtAjGxDZbOahA0KnNOmYtGmaqU3SwXPdL30+7u/+n2et9X7f949d33X1av53WMO9nvl51nq53eZQeVpWrlnWBcqZDUNEheyACc+hQjOqNHDNBA4r1b6R8JxDxXXVajzZ3xo95bHYM7nItZc+jqK2pQwVw53DoeRQqUGK8RsTwLlC2QcMSChlGIAQ3qce94ShDcKekIUgttJJTvMyA6NNbEi8+9470xnHPzl99db3d06SvqclJw9f/WNdpI8zjRxxMyWDuWm0TdvW6JJFLXMZEhUiVh5hCgvK/7PbLk1P2fDKLoPCDi/GduPer3c0Hu2PM3qH4ueosMd25lDBcVJ+ingQAQONDCLLBcEHhYvfF2/50y7jZcZYDd9p5hjt6Jiikhy0jwMSLjj9zUP8rxE1L9qXc6jwvK2FrVO0tjm5ozJh3AxVSV6M4lAhyz2KvPWUalRDj3HXODY1WJqsx/+RDStldmr61fIh1ie5QxNsPXLZ4RoareGTGkNIy4i8Eit1gnTvgueEoG8Po5xDZWOxfRNoQ4N4uGYOFeMcOVS4fsyRK6ZkmFnHsiHK+/Y0cAde/OHT3tCVNpnMsswNyzCbux465QXvauag61jCBM9zANHDTNtQ3QJjnZ+xQ2lM9+h9OG5eG+ooMN0CX9M9XgA1V3JZW4ZpgQnTt7nxW6naTDlUvK65aoYcNtyGBgDtHsvdUfdQaT+87x+6D3yje7TxjtlZufsaUFIagcy29WZ96O3ZMpvGq3poDpVn2ck1M+bYiAEjHrpvX1dfWmO4qqLH+1b37EXKPcOAGSLnUOFdLyqrUXwm/L4ZKhPoFn3HKUNX3v6x7iRC/ZUcKgh81J9bRieK6vZxqFio4d9qdJuCxj3dnG5CVssy8Dfvp4giwLn3VOiaoc7j1fcZz1zbdlqjF7WJMFVc0mGHpy/e/N6BMj91+eMGe08848MycZFDZTRbipajbXOozl393IFB+r1M2IXpxr1f6wIRnqGq5SnGp7zxeVIOFa9TxIMQqvhB4OYMZy/al3OocM/2AdVmDzy5Y4pgkiV/o2aoLOPGkdBx5K3KiHEzVB7v2TV11LjkkZ0wz6GbLocKfVngqKT4SzQ6XQ4VG99q0JrssgyNVxXAerCvQ4V10RMYS9kY45fIofJMCJXTbIiWouOc+c9le3gP9KTnUGoPcy5lqBQXD7++GSoP61KWZVIZKvStc4BjbocdlebHRv1MOVQleVDCjuVyrtzP9DdXx9hBI30zVMYfuVNsuT8rc9V9VWoXeCflcka1lKF6yoZXpc9ue3tX2RIFIR+0DpUaGrnMiCl4VgQoRVh/7KPTM079taEyHd5kx5F9Nup5f4hGYc0DVwJVgzgy5sDUetiERctNGHnKXB0q1CtHeyKsHSMeOGYPXfWstOro0xKM4VEcKvTHa+IZIeM4VF4GDuM0xsC/7Th69K3HOtuc2An1nAR1WvU9daD07ygSq/TDGNuYVHHgmUhw8/ucqodju/yotYP6+HVLz+4cfxOsGnWcLoeKDdINy89LD131zG4MnkPlZRAwP84QetHdPnuovMhoxINeMIRpzXjci/blHKooWqanFNbIHc42jpuhMtk0yh6qnEPVR94aPauMGGcPFWcETRlHjmwkX4wOcxHSKJM0SoZKZVefI749GvX4zTNq7VpNyV8pQ4NMvBcc8jLCfRwqjI1PrNUxT2r/ERveqJCALuGDZ1gue/s3rPIgZ+yBrq3czzMujXdq94HpmrY9VPF+GNaX0I/2CZy5uoeKbZkoe5TbX8Z8wvt9PTmQ2/tUuz8NPI1fzSdrsBZ2Yqt3UEXuvgY9uDLI+tagIydPokOWEGiIAtg52Tlf7k3klD87aIGNGhOGXvmbMRccDU4NavlDrnTHa1eVgB5KoeV+6M/bRKeKz3OoeIG9wyb4ndL3sLx9JGrss7HitTcph6oUMVajpJQxi44s9d7TGvCcQ5Xbc+e1rc4OBEyNQ8VC8MwVT+sOFUHJC5QxTkbiU3VmyqGKouM5h8qjGaapaH+j0oPn1Hi1+57y4CyS8iqX50XRvsih4hIta9cLjNTKnelwqCJ5kcuE6XH7aINlTa28jRwqVrKe85bLFLbl/BIAACAASURBVPXB0it31rI1jvZOZ4ZKM6PePkvLdOZoFPc4WBHJQV6vGoeKHeWZylB5/Ga0h/HUnFjXJ0PFgU0YYWqIalmiRrZVbquxh/tchaJ2hWHc56RC5t9Se7WYqZGoDrDiULqfM+Jn6pQ/djaRRUFJJpfy8f68qPx0JjNUOXkQ2YHeJw6icj9vjbH1YZQMlWe/6udOuL/SmHL3SzyIfjzdxTop2vveHKqMe+idhofH7ZsROYdKI+MmGNmIi4yonEPl1Xta5MsTtHwwgxGK920q7+QwEBD2B3kRgxqDPYpyehkenrMSa0201DN8I2ML1+2bWaYgvAMs2FD/6NWvnpIt0XF6TGjvqQOlf8Po4syfbby1973DCKK2+QOuOQbvE1lTh8oCAnDsEY2FE4ayT11bb62V5dQZ4UignfDk0YAXDEBb3975yfTczW8bcirvue/uwcmWHg/1ccA0Yh45SV6gwDOygEfE82pAKU1b5JEznF5EkOVOzuC39m3suWPTPfpneRHNydvriX5HkbeKhzrXGIMe7Y93ahyqkgxH217kNifLpsuhig6v4coJzZYAh1wwy3Nq+R0OGtY4VH32UNk6Yo+Sd1BEbYbKyxprOWHpO1SRbvHkCJf9ekadrX/0DRzNEPEx66gY4CoUo330M+ocPPOn1F7Nfd5nxaeYjvodqmgNsL6570yV7vcpS/NKNjUwEc1PeW1Sp/zVBHWj4EgJGxuzyg0PBy+AX4sty0umxyjAzRUEFkBgWa0VBmqrlniQHarcx8MZ+wdtyV/Gfxrc0gXmvTV4yD7Ih+wL/2xj6ZdueV93EpqVL+CZ3FG6JaGvBgD3iUVFXypoQTR2dr+VF+K9mo133H5kkAMjr4xCjUNu68yVT0vX3fn57jQf+0XjAV5nr7ogXbnz40PP4z3NLGjZTe6kQF4LdjxsPFq7XnudlRt/YM4rI9QTrKJTBHWuWvrFOLDQBKaINNkHLXOb8zU17q2r8oOW1HknHGLseI55JFfOieetHThrRlu4bvXZHl3m1j63n8Ur1fJ4lBU57tuJkNFJkWzAeh8+XHPMWWn54nVDHw71+F+/wK77R1T2PObEl6Sb9n0rK3ei8jSPxz2HSunPk6XaltenOmLjyNtHrX1RdxAIyxQdl8oDbx5aPmkBl0iGM23pIQRKr7o/iMfn0VxNyZ9X7hqdfHXUoqXpsHRYd5ASfiUa5ePa+/JJzXeocnKMg1JYU1tXlR01DpXHVyaXOEjI46k59ENPr+NTYo22c/tOShUeET9EgQg2AHl98e+oFL10GFaEiafnlOc1+GZZHJ6X13/ufk3A1LMNcI3pQOmo1ui3eeN53Ytn93Ljr5E5+iH1WhkMfX/WymckfDuKf5E8YJsrh43Zcl7QSOfjVYnUYBs5UywXta+ck8P2nVUGeEHdiAdzOhL7yj1bBDSFXyv58yyCdq0h0BBoCDyAQE6RL2SQogzVQp7zXJlbjUM1V8aqxmSNQ5Ube2SM6zs1DtVcw6iNZ+4hUGP0z8SoPXk732XwXMF2JtavZahmAuXWR0OgITCvEWgO1e5BifO8Xsh5NPjmUH3/u37ehnMsZXOo5hFBz+GhzhWjvzlUc5hIKobWHKoKkNojDYGGwIMXAU3/58p2FxpKWiq0kDfbzpW14/KX6FQujDV3ENBszIXLhricU/knV3qMcWsZY6ksLFf6Uyppmw2cWp9zB4GcfNPyedszP12jj/qbrzJ4LmE7XWtm7c7XNRoFl7FP+Rul0/ZOQ6Ah0BBoCDQEGgINgYZAQ6Ah0BBYCAg0h2ohrGKbQ0OgIdAQaAg0BBoCDYGGQEOgITArCDSHalZgb502BBoCDYGGQEOgIdAQaAg0BBoCCwGB5lAthFVsc2gINAQaAg2BhkBDoCHQEGgINARmBYHmUM0K7K3ThkBDoCHQEGgINAQaAg2BhkBDYCEg0ByqhbCKbQ4NgYZAQ6Ah0BBoCDQEGgINgYbArCAwskO1/9u709Wv/nq6b/+93cAXLT0ibX7bo9LShx43NJFd/7IjXff6bw2uHbV2SfqBdz82Hbl6ceJ79v59d92bFh1zxJR2rrv48rTr07dOaefQbQcSxrLmeRvSPbcdTN95+ZfToe0Huue4L0UX7a146tq04slr0i3vuy7d/CfXDr2z5ys70/LzVqXbP37T4J63Qjbuo1YvGepb+9e5nvJLZ6Ybf/+qAX7W9skv25xuff+WKdftvuKs62DPbXrTw7u5TeqHdb7mNd9I+y6/s2tyxfknpk0Xnzup5me0HZ3LST9/elr30k1jj8HWYvnjTgixYTqoxVBp33tP54TJjDsv5accn/cFz9o+5ZfOytIpMAV/HnbU4enOz+0Y6mbZucenM37rkZ3ssZ/hAN6N1jQndzw+jrD06AjPmizJyQvcY/nJfLv8MSuHeA3zPOk/n56u/fVvjSRvN1z4kLTlTZeHMoXnx7IwWlOWQX1kONrD8zf+/ncHOsD6qO2X5abKQh4LZP+6n9mUtv72t0PSzOkHvFRLo3hWedRoc+cnb+502fYPbRvoL+Zf5bFJyG3WCYoR42xjvP+u+4Z0lzcGfo/livJAZAcoPsBM+0Ef+IFvGZfcOnH/+hzauO7iy9Kmix/W2RvjzkEJKWrPo+laWcxr58m30v2I2Bl/b329+zk9qbxmNl1JD+TGrzKAMYv6q5XB48iDHHZqfzENevrTdOjpb3l4uvm91w7sqZq5erzLuk/xy9kXkRzm9Yt4MJqX0ZWOY+nZx6X076mz0ydhl5RobDbvj+xQ2aCZ2DyhEd03BrFFMMa4+7p9Q44ZEywLAl5U7dfeWbTsiCmK2xSlCVo4TNs/uHXQp7WL50xIRH2hn+t+47K06Tcf1inNnHBHe7i/9bf/La3/xTM7Ac+KWJWB4cZzY0JVoWjPl4yEUYkN7e/50u1p42vP7gyio9YsmWLMjtr2bLzHa1Wr7ErjjByqnZ+4uXPOdc1rHSr0y3zgrXHpfm7soG8EEFY966TBY0ZrbCAxZn3G7vVt/O8ZDfw8G1k8x2jNSrxfK3e8+es8DI9DOw4MyZlaecH87+GAseLHgZFR5W3UlzqgmDdoAY4qG9q23pjb1b/y9bTxooemQzBYX/+tgWEcyXDGzZNruN+nX8hak0ccxLO1jQx+lpk2jsgBwJhqaDSiSbuOdmyMnnwwWpkOeephZHStetcCZbZWjBXeMR2J+wgErH3hxqGAhc3jvn33TgmsegaY0jtoZ8sbL+/atKDG0rOP7wJTmMf+K+8MnfBcMHfXZ7Z3bYw7B+X9Unul+55MNPoAtmuev6ELquBnQaPS/UjGM377YLMQz5pcMHy9+x5feddq9WM0P3s/khGevK2RwayrWIfVyIMcdqprMH4E9I2XD2zd7wbNmPZrsdXEBPridoyvba659SnpSLRtPJvjwZyORP87PrR1yEYchWZKNDXX7o/tUO348La058s70+4v3j60wGYE4h6EMQiZFZ0nJFmoQmnmnCa0H0WjSwSDhYWg3firD5kitIyYOLKVGwfmj7FaZi5yAE1BRwaSKhhPqPA41KC150sG6igEWGMojdLubL8TCe5Jjgv0sPWSb6fNv/OosR0q5iV1qJkP+zrVwOHoU5cODCQW3tpPjVNTwo+VWs6gVXmQ4y1Vxvg7isSqcab9mIGPTFNNdLzWoUK7Ki9yfOs5VKPKWzOckOVXGQFcLcvP44vkjT2DrEsNlrY2ueh0n34n4VCV6LiGRkv6iZ1PjHkuOlSgsQNb9nW8z5iwA81GItYShn5E855DBcNryWnLqjLRp73h3LTjb7Z1WV7jX88QUwPSkzlWhbLsoccNGbqjzIHbVydY21PDOupPx6wOsDq/pfseBkpzOnYz+q2qwnPwa43+ktyvHf+kHaqaAIsnD0rY7fnqHZ1zyvKU7VqrcrJAqukV/N+qJ2qw1UC8FwxSzNQhsrUpBf3tOaW9HA+yjrT2j1y9ZEqVTnOoShzygIGAEr3r33pl9zQbMYjMH770iLT1rVe6DpWn3Fmx1kQR2RhQxR1lqEzQcmmNOig3vvuqtPb5Gzsj2FOcfJ9hykXxMbdVzzxpqEQpMqhKDpVG6KfTocpFHytIZM4+Mt0OlZftZMO2T5YHdI6MAKI+iCazELcM0+4v7+zKivo4VCY4NdgRtcP0ParzjrnAGEfGUwMtTCx4DuODkQXHq+RQAYcb3nVVZ+Sj7NfDN+ITdXQMl0k5VJG8GMWhGkXeeg4VDAL8otLgXAAn56Aplram7AzmHOlSv9Y36GfUDFWJlmpo1NYuRyOMxVx0qDyjHrxv8sDGfPSmZV202ZwDrSSJdISWZEUygzPRhqs6VMbPpYApxsjlftgWgKzaqHNQjEqY4Pma/jy7gXFl2WwZq+h+qbxZHWT0jQocy0hF93lrhleWVlvd4QVlPd3DckXbHjVD1dehiuhO9blhhzGjDy+rqGtsWVgLwNc4VBH9sX2rtrLRoGaSgTmSCXdv2VfcEgM5EGFhziEHHbs+H6he0K0/uNccqgpTGAoD5UwAko0YEL/Vj9teASZsVmidUpc9OeMYbjmBy4JW93EZY6hwUofqhAtOHqrNVpg8Y8wrq8oZJZ6xb+16SqnkUPEcYMxY6R7WzKt9VQFr+9IwZmUyXPPSz7auyH6A8ewZi+zwe6ao4SxgfCc8++Qus+nRhqa/o/pjLxJvtIh76AeZVU8paB/rX3FWNx7DAfhgD55FqHiPC9pGSRT6YtwMU1sr/N0JmgonCDSN/YX7r9jdYckG6Z6v7uz2Hdo+DTXw1KiJap3R5mmvPydte8d3unFHxg8Lb34e7+MdYKo0wTxiJZBwfrygij3LRhaulYxgwwGZvCi7VJI73PekMlQ5eTGKQzWKvPVkDcqPbR+pJ+pLjk0tlmjb9MGKJ68d7NeJjLFSvzaXcRwq5kFvL2iJRkfRT30cKpU/nsw9+rRl3bLBOPJ0l2YE2AiK9mrpO1r2yHLaK8HXDJXSiNEZv8sZ4iUblw72D+qcTR5ZBotpVu0Hq0LB2o47B+WNUnsdfVLmwsNMdbmV1zJ+nIXDNgFkCqP7mKdhjf4s0KCZPHV8TVaqvud+aox+3TeDtTMcWK/kxm84z0aGypMHJeyYVm3suSCjBgg73f/AGQN9nFVPjnh85m2FwZxWPGVtlwCJAkFeWaRX/sx2LvZCI3GiDhzzTnOoPC0r1yzrAuXMhiGiQnbAhOdQMTFxkyZEWan2jYTnHCoWtGo82d8aPfVqwHNRSS99HEVtSxkqxiaHQ8mhUoMU4zcmgHOFsg8YkGBCGIAQ3vg/bxD2hCwEsZVOcprXxmOK/u7r96d7bjuQTvjRU9L1b7mic6D1PS05WfuCDZ1TwpEYY0q8b0oGfWi0TdvW6JJFLXMZEhUiVh5hCgsCFUIFGIFmWEnCoYLz4wkuxgb0jogRR4U9tjOHCo6T8lPEgwgYaGQQWS4IPihc/G5811VdxsuEbw3fRdEwxjIqyUH72/9mazrl5WcOHUqjBp5XhpdzqPC8rQXXrtc4y8DB2yA/CYfK1jKSF6M4VMhyjyJvme48w1bprsax8Wr7PWOdyxdLmZ2afj1nwVPYGkywOeaywzU0WsMnimetQ6Xz0PIb3bvgOSGdMfvAvlfO4mlbPEavTEgNf3YOmLeiDBWuH37MoikZZtaxbGjyvj11qMBDm9/26LT1kisHMsuyAizDbO566JTpz75z0HUsYYLnOYDo9adtqG5BhJ+fsYCd6R69j+yh14Y6Cky3rHu8AGqu5LK2DNMCE6Zvc+O3AxZmyqHidc1VM+SwUdswl3nXACHbwH0cKrTD+/5tHiqL2V5kfWp7XyOdpDSCCgZrm99RJ7qkU5pD5Vl2cs2MOTZiwIj377+3y1zVGK6q6PG+1T17kXLPMGCGyDlUeNeLyqriZcbom6EygW7Rd5wytOtftncnEeqv5FCB0VB/biclRlHdPg4VCzX8W41uU9C4p5vTTchqWQb+5v0UUQQ4954KXfQP54HHq+8znrm27bRGrXfOOTKKSzosdSczmvJe/thVg70nGIcqScvERQeOeBmr6OREc6iWP2bV4ESxLhP2moem/Vfu7g6U8AxVLU8xPuWNwZNyqHidIh5kwzpnOHvRvJxDhXv4DzxWmz3w5I6Vv02y5G/UDJVl3Lh8Yhx5qzJi3AyVx3uRUuWSR1b8nvM1XQ4V+rLAEcYZZWlqaHS6HCo2vksZmtym9FEcKsxbT2AsZWOMXyKHyjMhVE6zoVmKjnPmXzPtfGoh74Ge9BxK7XXYFzJUiouHX98MlYd1KcsyqQwV+tY54HARO+yoND/WezPlUJXkQQk7Lttje9VzVLwA4SgOlfGHd4otMD50+4F0aMf3DgvCj20Ms3s954hpp8SDdkgK60gczIYD2mCvR47ag9ahUkMjlxkxBc+KAKUIK85fm9b97PBGV3MGOJpsUQnPCNIoLG/u87JARhSRMaflfhyJtHc9Za4OFTIS0Z4Ia8eIB/NDdGnJqUsTjOFRHCr0p1kN3fcwjkPlZeAwTmMM/NuOo4cQ0mOdbU7shHoOVRQttvfUgdK/o0gsniu1rYrDDI5SZsiEhjm2R61ePKiPh0MFwWaCdaYcKjZIT/iRk7tMom3U1/JBL4NggtayeF50t88eKi8yGvGgFwxhWjMe96J5OYcqipbpKYWcUVS68QzU2dxDlXOo+shb40+VEePsoaqV4cA/ki+s8FkuTqdDxbKrzxHfHo2WMm0q62syVKUMDTLxXnDIywj3yVBhbHxirerSSe0/YsMbFRJYD91Xog4XVyWwzIocTtC1ne6H/jSoZLxTuw8sWscIE9NbJcw8I3a+76Fifbn0nOMGn8CZq3uocvKA6Q4OX1Tlggof2GNeySXzEbCx/cBqJ9ZmqMAb+GngFW1DLtjJ1Foto9sPrP9S5USfPVScPIlOrYWjV7vvboqxPA8uTOSUPztogY0aWwjP8THmWvOCjUMboo1gvWMno6PRvZKtXHScBS368zbRqeLzHCpeW++wCX6n9D0sbx+JRmnYYfDam5RDVYoYq0NVyphFR5Z676lAyjlUuT13Xtvq7MCYiiJhvLYDWlp6RFr7oo3doSI45QqKDycjQcFbUGCmHKooOu4ZeLloFNNUtL9R6cFzajxF4vEgZ5HUYGM+jqJ5kUNVGxiplTtcvjkphyqSF7lMmB63jzZY1tTK28ih4m+YeM5bzrHpg6VX7qxla5yFm06HCoZPLrtUS6PAlIMVkRzk9apxqNhRnqkMlcdvRnsYz7in/KkdxIFNGGFqaGpZoka2VW6r4atVKGpXGMZ9Tir0HH6zU7S9WswUF3WAFYfSfc/ejGwZtbEmdcofO68INqIkk0v5eN+jzk/l1EwdShHJgxJ2CPjzfHJZWi9AyDKkxqHS7Sroz04SZB4F3pxF9fZzlxyqEg/ifU93sU7y9jU2h6rgFXqn4eEV85RzDpVGxo0I2IiLjKhchioyIiNBywczGKF436byTg4DAWF/kFeqVWOwR1FOL8PDc46OTa/Z24U56keY1SHDM/bNLFMQ3gEW3B8+oqnZEh2nx4T2njpQ+jeMLs782Rzsfe8wgqht/oBrLmLSJ7KmDpVlbrAHDNFY7CFDSZqurbfWynZq6HEk0A5R8WjJCwagLUSzNv7qQ4ecSux5tJMtPR7q44BpxDxykrxAgWdkAY+I55WvVTFbJoIznJ4CY7mTM/itfRt77th0j/5ZXkRzUuVpfY4ibxUPlREYgx7tj3dqHKqSDEfbXmQ2J8umy6GKDq/hygnNlgCHXDDLc2r5HQ4a1jhUbAzZuNS4URmKPUr20XWm4doMlZc11mxt6TtUUXTekyNcUukZmrb+0TdwNOPEx6yj9IrL/Yz20c+oc/BMoFJ7Nfd5nxWfYjrqd6iiNcD65r4zVbrvlWpF5VteuZjhZ+PLfYcq0jHMUyxv+8rgqP0oOJLDRnWwloJy9ZUnV/o4VCwvmR45wM3ZzZzt6fGkPl/iQXaoNNMfOVUP2pK/gg/V3dYF5r01uG8f5EP2hX+2sRTCBIcKWPkCnslt6CsJfTUAuE87wEAFLYgGJ40hy2DlhXivZuMdtx8Z5MDIK6Pw8LP2Tn7Z5nTr+7d0Stx+0XiA1ym/dGa3r4ef7/B/08Pd7J+dOpc7KZDXgh0PG4/WrtdeZ+WG9ef3tIxQT7CKThHUuTIz6z0WmsAUUTr7oGW0n8IEh33s1BSfrqvyAx+6wcec8wmHaBvPMY9442DaNxzgrNkY0I4dVOHRpZZcMZaMSYlmIh5lRQ58oPBsblwqYbTHBqwZgjZuvI9yYdAdn7bp8b9+gZ2dF+/5U193Ttr9hduzcicqT/N43FPmSn+eLNW2vD7VERtH3m648CFpy5sunyIjeGwqD7x5aPmkBVwiGc60pYcQKL3mTnDz9ILnLKjC9spdvT2UwKErNf33lO65/WAHS4lGOSDlrZ835lqHymSOysgp+/vWLOnW1GS/8m+NQ+XxCfOuJ7OZfqNSa97PZOXi1pbRdhRkwXOlCo+IH6JAhGLaZw6cyWWeYR7JVUUwPSmepZNobb+Kvcfzjt7Fs1HAVHWitct0oHTUx6FCe3he9+LVjL9G5ug30GplMPT9up/ZlBBgjeQeY8A2Vw4bHbNnV0VBJcNKszaKd+RMqTxWXRrZpTmHivVOxIM5HYltEJ4tAprCr2WoPIugXWsINAQaAg8gEEVGFzpAUXR0oc97LsyvxqGaC+PkMfRxqHJj10x4ZPDXOFRzDaM2nrmHQF+Harpm4Mnb+S6D5wq207Vm3G7LUM0Eyq2PhkBDYF4j0ByqA4MS53m9kPNo8M2h+v53/ZpDNY8Idx4Oda4Y/c2hmofEQ0NuDtX8Xr82+oZAQ2CaEdD0f65sd5qHMuPNa7nTQj69aMbBDTrk8helNS3ptX28c2HsXDYUldVgnLnSY9zXMsaoxMjKbnL7G/p+33Eu4NjGMHMI5OTbTPNa1N98lcFzCdvppqj5ukaj4DL2KX+jdNreaQg0BBoCDYGGQEOgIdAQaAg0BBoCCwGB5lAthFVsc2gINAQaAg2BhkBDoCHQEGgINARmBYHmUM0K7K3ThkBDoCHQEGgINAQaAg2BhkBDYCEg0ByqhbCKbQ4NgYZAQ6Ah0BBoCDQEGgINgYbArCDQHKpZgb112hBoCDQEGgINgYZAQ6Ah0BBoCCwEBJpDtRBWsc2hIdAQaAg0BBoCDYGGQEOgIdAQmBUERnaoPnXHzemSrZelg/ff1w188eGL0kUbH5aevvKkoYn85a3Xpj+86TuDa8uPOCq9Y/Pj0uZjlie+Z+/vu++etGzRkVPa+cXvfiFdvm/XlHa2HtiXLt93R7pwwznp6rv2pAuv/lLac++h7jnuS9FFe088bm36qRNPT2+5/pvpn3beNPTOp3fdnM5fcVL60I7rBve8FbJxb1yybKhv7V/nesGq9enjO28Y4GdtP23lSenzd26fct3uK866Dvbcy07+gW5uk/rdfs+B9F+v+mK64cD+rslzl61I7zrriZNqfkbb0bn80KqT06+f+oixx2BrceYxy0NsmA5qMVTa997TOWEy485L+SnH533Bs7Z/cu2mLJ0C0w9svzYtOuyw9J39u4e6Wb9kafrdMx+fTjhyyeC64fDQpceHa5qTOx4fR1h6dIRnTZbk5AXusfxkvsW6Ma9hns9bc1p6943/NpK8fdHaTenPbrk6lCk8P5aF0ZqyDOojw9Eenv/A9usGOsD6qO2X5abKQh4LZP8zVp6UPrLj+pA0c/oBL9XSKJ5VHjXa/ItbrknnLluZ/u626wf6i/lXeWwScpt1gmLEONsYd91zaEh3eWPg91iuKA9EdoDiA8y0H/SBH2Qx45JbJ+5fn0MbF2/5err4tEd19sa4c1BCitrzaLpWFvPaefKtdD8idsbfW1/vfk5PKq+ZTVfSA7nxqwxgzKL+amXwOPIgh53yL4/Z05+mQ19+ykPSh3dsGdhTNXP1eJd1n2Hv8cSX99w2ZIfX2B4RD0bzMrrSdTxp8THd0G4+eFf3/1peKNHSXLw/skNlk2Fi84CK7huD2CIYEew4dGDIMWMGZEHAi6r92jsQ7h6js6CFw/TZXbcO+rR2MT97N+oL/Vx6wxXplevP6RzAnHBHe7j/huu+3j0PAc+KWJWB4cZzY0JVoWjPl4yEUYkQ7V9115700nWbO4PouCOOnGLMjtr2bLzHazUpBo8cKgQU4JzrmtcINcOG+cBb49L9HMagbwQQQFNqDLCBxJj1GbvXt/G/ZzTw82xk8RyjNSvxfq3cMV6LDETjZzg+u++9Z0jO1MoL5n8PB4wVPw6MjCpvo77UAcW8v73/zo632dC29cbcXnvtV9IvnPyQtP3Q3Z2SLslwXk9PruF+n34ha00ecRDP1jYy+Flm2jhy61tDoxFN2nXMzcboyQejlemQpx5GRte6ZhYos7VirPCO6UjcRyDgKStOHApY2DwQYNXAqmeAKb2DDi+65ivpJ9eeniyosXHJ0i4whXlsPbA/dMJzwdwv7N7etTHuHFSGldor3fdkotEHsAX+kC34WdCodD+S8YyfGdbKC4avd9/jK+9aSY/Xjj+SESarWN561zAOpjnWVazDauRBDjvlXchCBNNM/kTBbqb9Wmw1MYE5ejqjpLfsfkl/29xyPJjrC+P9xM4bhmzEUWimRFNz7f7YDtU7tl2Rrti/qyNgXWAQ1Jf27OiEMQQtKzpPSLJQhdLMOU1s0Gg0usaogqB946ZHTRFaxowc2cqNA/NHBNIyc5EDiHZzBpJi5wmVSEiUDLNxiS5ydsdtd7bfjwT3JMcFenjPTf+W3nr6eWM7VMxL6lAzH/Z1qoEDokiWpWPhrf3UODUl/FiplRwWM7LAXznesj5rIrFqnKncMQMfyrEmOl7rUKFdlRc23lqHalR5m5MRwNWyRAP5HgAAIABJREFU/Dy+SN7YM8i61GBpa5OLTvfpdxIOVYmOa2i0pJ/Y+WT65Qz2bDtU4PXrD+zteJ8xYQcaVR/m8GEtc0EEz6GC4XXqkmOrMtGXnHFe56SD90z2eIZYjWFoVSiPXb66y8CNMweWabpmign+rulP5aQ6wOr8lu7nnDSjOR37N/fe0TnI0X1kQGqN/pLcrx3/pB2qmgCLJw80AKLYgUZBq8YrandalZMFUk2v4P+qa70MlV3TQHwUDKrhiZpnWP/V8CDrSJObxx9x1JQqneZQlTjkAQPhmEVHDJwFNsBAbCjfe98D5SbqUKGETw0JVqw1UUQ2BlRxRxkqE7RcWqMe++uu/Vr62XWbOyPYU5x8n2HKRfExt59ed8ZQiVJkUJUcKo3Q5wyzimXMPpKLPo7b9my+P90OlZftZMO2FCVibEDnyAgg6oNoMvONZZgu23dHV1bUx6EyAevxptcO03cpuxStLeYCYxwZTw206JxR7gcjC4q95FABB2SMYeSj7NfDN+ITdXQMl0k5VJG8GMWhGkXeeg6VlSZGpcG5AE7OQVMsbU3ZGcw50qV+rW/Qz6gZqhIt1dBoTVUAYzEXM1SeUQ8ZolH2NUct6aLN5jxoJUmkI7QkK5IZnIk2XNWYiwxXNlhtPlyFgm0BcBpGnYNiZOsYtYfna/rz7AbGlWWzZayi+1HJuhmx6iCjb1TgWEYqus9bM3JGf0mPe0FZT/ewXFEbZ9QMVV+HKqI71ee2HUSx84IKmJcXuBvFWfUSBqUkgq1PrUNV4kF2ukxH4ppVL+jWH9xrDlWJSx5wqJ50/Inp4i3fGDJiQDxWP257BZiwNR2qxs84hluOuFjQ6j4uTNcrJVKH6gVrNg3VZitMnjHmlVXljBLP2Ld2PaVUcqh4DjBmrHQPhqdX+6pCwvalYcwqcHCNx8SliWgH2Q8Yb/aMRXb4PVPUcBYwvsctX50+d+etHbRKG5r+juqPvYyp0SLuLTl8Uecse2uuffzY6o3pf+26ZbA/D2PCHjwEDXSPC/5+5fqz0xu3fHPwPM/D1gpt4FfjBIGmsb/wyv27OizZIP3obVu7wIXt01AnQI2aqNYZbSKI8Nfbr+vGHRk/HOjg5/H+hiVLO0yVJphHrAQSzo8XVGHhj3+bsVAygg0HZPKi7FJJ7qjimYRDlZMXozhUo8hbT9ag/Nj2kXqivuTY1GJpxgT0wbNP2DDYrxOVbZb6tbmM41AxD3p7QUs0Oop+6uNQqfzxZO7qo763d/C2Qwe6/3tBNsVIsx667ppF0LJHltNeCb4ak1HZE7/LhuYjjl052D+oczZ5ZBksHrunI6zcb9w5KEal9vC86QV2QqHbVPbqPjbGj41fbBNA1iu6Dxo2rNG/BRrUgFbH12RlzimoMfp134yVjwMH1iu58RvOs5Gh8uRBLXbeXkRvnxrWhwOEmG8Ntkp/nhxR/D27CddqHCqvLNIrf2Y7F3uhkTjRUmAee3OoPC0r1yzrAuXMhiGiQnbAhOdQMTFxk0aIrFT7RsJzDhUW1QStGk/2t0ZPeSz2TM7Q8tLHUdS2lKFibHI4lBwqtMPjwviNCeBcoezD6n9hAEJ4P+G41UMbhFkYcuTLSic5zculV1D02JB4572H0pOPPzG9/9ZrOydJ39OSkx9bfWoX6eNMI/drSgZz02ibtq3RJYta5jIkKkSsPMIUFpT/pduuTK/ccHaXQWGHFw7V1/fu7ARmtD8O7YDeQY8cFfbYzhwqOE7KTxEPImCgkUFkuSD4oHDx+9NbruoyXmaM1fCdZo7Rjo4pEtxoHwckvPn0Rw8dSqMKyIvm5RwqPG9rYesUra1Xj679TypDVZIXozhUyHKPIm+ZJ21cnuK3ezWOTQ2WJuvxf2TDSpmdmn7V8I+MEw0m2Nxy2eEaGq3hkxpDyCv5U8NDnSDdu+A5IejbwyjnUNlYbN8EG2Cme3DNDkzxNuCrQ4U2Vxx51JQMM+tYNjR53546VJCjbzjtkV0W2mSWZW5Yhtnc9dCpUeeg66iBTcUEf3MA0cNM21Ddggg/P2OH0pju0ftw3Lw21FFgumXd4wVQc+VetWWYFpgwfZsbvx2wMFMOFa9rrpohwmbtUUd3es/mZHv/ogwVZ2Gt71EcKrTD+/51P3jEE8zPJflnh7t5PGhnC3hOnNk0XtVDc6g8y06umTHHRgwWAc4UNuLXGK6q6PG+1T17kXLPMGACyTlUVu6nC66KlwV+3wyVCXSLvuOUoY/dvq07iVB/JYcKSgv153ZSYhTV7eNQsVDDv9XoNgWNe7o53RhMU8L4m/dTRBHg3HsqdNE/CyzbOwFcPUMw17al59kpjQS3rZHicvhhKb335u87II9bvmaw98QzPiwTFzlURrOlaDnaNofquas3DgxSzOXC9eekr+29vcPDM1S1PMX4lDc+T8qhYrqKeJD3EeYMZy+al3OocM/2AdVmDzy5Y3JhUg4V+HXUDJVl3Lh8Yhx5qzJi3AwVy7IclniOSx5ze/Tw7HQ5VOARCxyVFD/ugxaisUyXQ8XGdylD41UFsB7s61BhXfQExlI2xvglKvnzTAiV02xolqLjnPnPZXt4D/Sk51BqD3MuZagUFw+/vhkqD+vaLMu4GSrmW3Mo4GDYYUel+XGWeKYcqpI8KGEHuewFlKJSed4PPKpDZfzB5waok8wnV2sQfroyVK/acHZ6+7Yru8qWKNnwoHWoVDnmMiOm4FkRoBTh0ceekH7t1IcPZUV4kx1H9tmo5/0hGoXlWmkvC2REGhlzWu7HkUh711Og6lChBCnaE6GMAsfsWatOSacdfWyCMTyKQ4X+eE1yzkRurbySADVgeHxcG8sRC957xs+zE+o5CVG02N5TB0r/jiKxSj/emLS0Ac+UHCp2ksyxtagU6ufPXrqic/zN4NWo43Q5VCzEz1u+Oj1z1SndGDyHyhP4mBdnCL3oblSG6DkrXmQ04kEvGILxqBD2onk5hyqKlukphTVyh7ONkyj5y8mLXCAk51D1kbfGD9rXOHuoOCNokeXIkfUy/DYmL1I6nQ4Vy64+R3x7NFrKtKmsryn5K2VoEB32gkOeodTHocLY+MRa1aWT2n/E+gYVElgPNTTV4fKqIbh8Th0c0DVXoWhQyXindh9YtI5tD9V3ppSZGh1iXaEf7RM4c3UPVU4eMN3B4dMqF927x3PXPW1egBB01TdDBd7Ajx3QUhCCPy1S41CxbRTtJ2PbyHQkJ0+iQ5YQaIiSAlOM43l4YSKn/NlBC2zU2EJ4jo8RwLNWrR86+UfLH3KlO6M4VFruh/68TXSq+DyHitfaO2yC3yl9D8vbR6LGPjON1944GSovwsHz0/sshEoZs+jIUu89dfhyDlVuz53Xtjo7MAJrHKrvOwaHp6etOKk7VAQlL1DGOBkJpYVmUM6UQxVFx3MOVemAiWh/ozrvnlPjOeqeQ8VZJDXYuDzPK/fD85FDVRsYqZU70+FQRfIilwnT4/bRBsuaWnkbOVT8DRPPecs5Nn2w9MqdtWyNs3DT6VBp1snbZ2mZzhyNsjGEf0dykNerxqFiR3mmMlQevxntYTw1J9b1yVBxYBNGmO4r0bJENTpVbqvhi/u8N1DtCsM4Op0zKtkyeii1V4uZ2ovqACsOpfue/RnZMnbi4aRP+WPnFVkU0DCX8vGevqj8dCYzVDl5UMKO5ae3x4jXwwsQ9nWoPPvVMoAlnrCx1DpUJR70HCr91lu09705VBlP0TsNr1P8D3y8N+dQaWTciJKNuMiIyjlU1o5XauUJWj6YwQjF+zaVd3IYCA/7g7yNzTUGexTl9DI8PGcl1ppoaZSh4ogE15nbN7NMQXgHWDDGr776y1OyJTpOz4C099SB0r85xc7RZXvfO4wgaps/4Jpj8D6RtaguHmNFNHbHobu7sk9dW2+tleXUGfGiYR4NeMEAtPXJnTemt21+7JBTefd99w1OtvR4SGu1c4dFqOCOnCQvUOAZWepQ8ZqpAaUOhNEKZzi9g0xY7uQMfmvfxp47Nt2jf5YXkRxT5Wl9jiJvFQ+VixiDHu2Pd2ocqpIMjyKzOVk2XQ5VdHgNV054ZTm5YJbn1AI7z+Gscai8Y6rVuFEZij1Ktq+Jabg2Q+VljbWcsPQdqki3eHKEy349Q9PWP/oGjmac+Jh1VAxwuR8bkqPOwTN/MO5cezX3eZ8Vn2I66neoojXA+ua+M1W63yeL4mVLNDARzY/5RuUK35vUd6hK8sDsohx2NeXlke7r41CxvGR61MSFZU310wOqAyL7UfdSj/IdKpaJ3M+DtuQv4z8NbukC894aPGQf5EP2hX+2sfR9t1zVfeDWyhfwTO4o3ZLQVwOA+8Sioi8VtBDcKHNAlsHKC/EeGxxRKRG3HxnkwMgro1DjkNt62sqT0ufv3N6d5mO/aDzA64JV69PHd94w9Dze08yClt3kTgrktWDHw8ajteu111m5WbmRjVXLCPUEq+gUQZ2rrhfjwOVvwBRROvugZW5zPtq0j52a4tN1VX7QkjrvhEOMHc8xj+TKOfG8tYPIoo0B1+1QCI8uc2uf28/ilWp5PMqKfPHhh6c9997TDSM6KZINWDMEbdxo/6xjjkvrFh899OFQj//1C+y6f0Rlz0tOPCN9a9/OrNyJytM8HvccqlHkhdenKrxx5O2L1m7qDgJhmaIyPqq15+e0fNICLpEMZ9rSQwiUXnMnuHk05zkLqrC9cldvDyXmuHTRkemwlLq9v/iVaJSPa+/LJzXfocrJse87VEemg/ffP1hXlR01DpXHV8y7nsxmXojKuL2Tz6wto+2coVmq8Ij4IQpEoG/GtM8cOBPB/BC1V8KMx1I6iZbLtdRuiN7Fc/pxZV7nko7R+30cKvTt7cUzTHjdRpE5+g20WhkMff+MlSelj+y4fkj0RfKAba4Iu5ogtq2ZZmFtEDXYRs6UysWIJ2xNbB8+A6B74lnvRDyY05HYV+7ZIugHv1byp5q3/d0QaAg0BAiBXOZzIQMVZagW8pznytxqHKq5MlY1JmscqtzYvfJl7/kah2quYdTGM/cQqDH6Z2LUnryd7zJ4rmA7E+vXMlQzgXLroyHQEJjXCDSH6p5BifO8Xsh5NPjmUH3/u35RBqU5VPOIoOfwUOeK0d8cqjlMJBVDaw5VBUjtkYZAQ+DBi4Cm/3NluwsNJS13WsibbefK2nFZi9KalvTaPt65MHYuG4rKajDOXOkx7msZo1e6ncOIy9T6ft9xLuDYxjBzCOTk20zzWtTffJXBcwnb6aao+bpGo+Ay9il/o3Ta3mkINAQaAg2BhkBDoCHQEGgINAQaAgsBgeZQLYRVbHNoCDQEGgINgYZAQ6Ah0BBoCDQEZgWB5lDNCuyt04ZAQ6Ah0BBoCDQEGgINgYZAQ2AhINAcqoWwim0ODYGGQEOgIdAQaAg0BBoCDYGGwKwg0ByqWYG9ddoQaAg0BBoCDYGGQEOgIdAQaAgsBASaQ7UQVrHNoSHQEGgINAQaAg2BhkBDoCHQEJgVBEZ2qPZc/5V07Ud/Pd1/z4Fu4IcfuSSd/ty3pOWnnjc0kdsv+1ja+k+/Nbh25NKV6awXvystPv7kxPfs/fsO7kuLFi+b0s7VH/6VtGfLl6e0c/DOm9O+my5PJ/2Hn08H77wpffevfjHds/+O7jnuS9FFeyvOfEo64WHPTjd8+vfSjq99eOidO6/+fDp+839MO77+kcE9b4Vs3IuPP2mob+1f57ruCT+Tbvk/fz7Az9pe85gXpNu/9Q9Trtt9xVnXwZ7b+EOv6eY2qd+9B/akqz74ynT3jmu6Jpef9ti0+Xm/M6nmZ7QdncuaRz8vrT//FWOPwdZi2SkPC7FhOqjFUGnfe0/nhMmMOy/lpxyf9wXP2j7pP/6XLJ0C01u+8L502KIj095tXx/q5ug1Z6QzX3hpOmLJ8sF1w+HY9Y8I1zQndzw+jrD06AjPmizJyQvcY/nJfHv8mT84xGuY57on/Gy6/hNvGUnenvyDL0vbPvWOUKbw/FgWRmvKMqiPDEd7eP7mz//xQAdYH7X9stxUWchjgexf86jnpZv+9Y9C0szpB7xUS6N4VnnUaBO0sOzkc9P2r35woL+Yf5XHJiG3WScoRoyzjfG+A3uHdJc3Bn6P5YryQGQHKD7ATPtBH/hBFjMuuXXi/vU5tHHt378+nf6cN3X2xrhzUEKK2vNoulYW89p58q10PyJ2xt9bX+9+Tk8qr5lNV9IDufGrDGDMov5qZfAo8qDWnsxhq/aZ0eiiJccOyfiauXq8y7pP8YvsixzP8PpFPOjZBczPOo4lJ5yWDksp3X37lq75Wl4o0dJcvD+yQ2WTYWLygIruG4MYc9siH9x145BjxgTJgoAXVfu1dxYddcwUxW2K0gQtHCaMxZxBaxfPmZCI+kI/Wz7+5nTaBa/rHMASoeL+lo/9Ztrw9As7Ac+KWJWB4cZzY0JVoWjPl4yEUYkQ7e+78bJO2cEgOmLpyinG7Khtz8Z7vFaTYvDIodr+lQ92zrmuea1DBXyYD7w1Lt3PYQz6RgBh7XkvHDxmtMYGEmPWZ+xe38b/ntHAz7ORxXOM1qzE+7Vyx5u/zsPwuHf/HUNyplZeMP97OGCs+HFgZFR5G/WlDijmvfeGb3a8zYa2rTfmdvXf/Era8IxXpUN7tnfBspIMZ9w8uYb7ffqFrDV5xEE8W9vI4GeZaeOIHACMqYZGI5q062jHxujJB6OV6ZCnHkZG17pmFiiztWKs8I7pSNxHIAA0yUEom8d9h+6aElj1DDCld9DhtX/739K6J740WVADzyBoh3lgfGq0l3gUY9511We7Nsadg/J+qb3SfU8mGn0AW+CAACZ+FjQq3Y9kPOO3d9s3hnjW5ILh6933+Mq7VtLjteOPZIQnb2tkMOsq1mG18iCnU3LY6nvABwF/5vVabDUxgbaYh4wXbK7R+pR4xtbQeDbHg7m20P+Ob/ztkI04Cs2UaGqu3R/bobr5f/9J2rv1a12WSIUkCGr3df+nE8bIZLGi84QkC1UozZzTBCCjaHSNUQVBe9qzf2OK0EK7GtnKjQPzRwTSMnORA2gKOjKQFDtPqPA41KC150sG6igEGDm7o7Q1l96JBPckxwh62PbPb0+bn/87YztUzEvqUDMf9nWqgcOSlRsGBhILb+2nxqkp4cdKLWfQqjzI8Zb1WROJVeNM+zEDH9mFmuh4rUOFdlVe5PjWc6hGlbeRQ4XrwNWy/Dy+SN7YM8i61GBpa5OLTvfpdxIOVYmOa2i0pJ/Y+cSY56JDBRq7+/brOt5nTNiBZiMQawlDP6J5z6GC4XX0CZuqMtGn//j/22WkwXsmezxDTA1IT+ZYFcqxGx45ZMiOMgduX51gbU8N56g/HbM6wOr8lu57GCjN6djvuvW7nYNsVRWeg19r9Jfkfu34J+1Q1QRYcvIgsidL2N551ec655VtMrV7a7DVQLwXDFLM1CFinVYTDFXay/Eg60iTm7imFUzNoSpxyAMGwqKjlqYbP/uu7mk2wBCZX7R4aRcd8hwqlPCpA8CKtSaKyMaAKu4oQ2WClktrlMi2/uMl6cTHv6Qzgj3FyfcZplwUH3MDc3OaNjKoSg6VRuin06HKRR8rSGTOPjLdDpWX7WTDtkawMU0jI4CoD4xY5hvLMO3Z+pWurKiPQ2WCU4MdUTtM36M67+BZGOPIeKpcYGLBczCuYGSBZ0oOFXBAaRvwQdmvh2/EJ+roGC6TcqgieTGKQzWKvPUcKih8/KLS4FwAJ+egKZa2puwM5hzpUr/WN+hn1AxViZZqaNTWLkcjjMVcdKg8ox68b/LAxrx4xSldtNmcA60kiXSElmRFMoMz0YarOlTGz6WAKcbIQVFsC4DTMOocFKMSJni+pj/PbmBcWTZbxiq6H5WsmxGrDjL6RsbPMlLRfd6a4ZWl1VZ3eEFZT/ewXNG2R81Q9XWooiCi2pO12GJOGIOXdaxxqCL64/GorWw0aJnkGp7hfko8yA6ayb9u7R6oXtCtP7jXHKoKUxgK4/jTn5iu+dvXDhkxIH6rH7e9AkzYrNDQjRo/4xhuOeLR7JOmUj0BoQ7Vmkf9xFBttsLkGWNeWVXOKPGMfWvXU0olh4rnAGPGSvdgeJoA4ZJCFbC2Lw1jVkWHa1762dYV2Q/Qgj1jkRt+zxQ1jGGMb8UPnJ92Xv6JDlqljdya8T0vY2q0iHuLjjy6i8x7a659QBhib5vhgDFhD55FoHiPC9o+9YcvStd85KLB8zwPWyu0gV+NEwSaxv5CjBdYskG667uf6fYd2j4NNfDUqPHWG+NAmxue/qp00+f+oBt3ZPyw8Obn8f4xazZ3Y1SaYB6xEkg4P15QxZ5lI6vDifZtevsADAdk8qLsUknucN+TylDl5MUoDtUo8taTNSg/tn2knqgvOTa1WKJt0werzv6hwX6dyBgr9WtzGcehYh709oKWaHQU/dTHoVL548lcKyEGXvh5QTbFSCPPuu6aRdCyR5bTXgm+ZqiURqw/fpczxMeceNZgb4nO2eSRZbB47J6OsHK/ceegGJXaw/OcmfAwU11u5bWMH2fhsE0AmcLoPmjYsEZ/FmjQTJ46viYrVd9zPzVGP9sOZiMYDqxXcuM3nGcjQ5WTB5E9WcKWadnmpjq1BlulP0+OeHwWbRex9mr2WEU8iAAn27nYC42/tRSYx94cKk/LyjXLukA5s2GIqJAdMOE5VGjGqwu1BWSl2jcSnnOo0KcJWjWe7G+Nnno14LmopJc+jqK2pQwVw53DoeRQqUGK8RsTwLlC2QcMSDAhDEAIbzg1vEHYE7JgSiud5DSvjccU/YE7tnVG+gnnPDPd8Ol3dk6SvqclJ2sf88Iu0seRGI4KmZJBHxpt07Y1W2RRy1yGRBWnlUeYwoLAvPGz706nPOXlXQaFlSQcqr3bvtllbqP9caZ4QI8cFfbYzhwqOE7KTxEPwuDSyCCyXBgnFC5+N/7Le7qMjgnfGr6LomGMZVSSg/Zv/eL708YfvmiI/9VB8srwcg4Vnre1sHWK1jYnd1QmjJuhsvaidkZxqLBWo8hb5knPsFW6q3FsarA0WY//Q+GWMjs1/arhz/okd2hCyZjA/RoareGTGkOopsRKnSDdu+A5IejbwyjnUOXKhEz3oF07nIhxjjJUuI4N+JphZh3LmWjet6fGHHjojJ+4JF3/j5cMZJZF/VmG2dz10KlR56DrqM6QYoK/OYDoYaZtqG5BhJ+fsYCd6R69j+yh14Y6Cky3wNd0jxdAzZVc1pZhWmDC9G1u/Fa5M1MOFa9rrloksidL2ELWqe0YHaTTJ/sHugD+egicyuKI3iOeMTyURjAPa5v1mDrRJZ3SHCrPspNrZsyxEQNGvO/g/m4jfo3hqooe71vdsxcp9wwDZoicQ4V3vaisRvGZ8PtmqEygW/QdpwztvPKfupMI9VdyqMBoqD+3kxKjqG4fh4qFGv6tRrcpaNzTzekmZDUljL95P0UU8cm9p0IX/cN54PHq+4xnrm07rVHrmXOOjOKSDjusM9pNeR+36QmDvScYhypJy8RFDpXRbClajrbNoVpx1lMHBmmXCfuh16S9N3yrO1DCM1S1PMX4lDc+T8qh4nWKeBBCFT9VNqrQtNzPMDBn0ivLsH1AtdkDT+5Y+dskS/5GzVBZxo3LJ8aRtyojxs1QebwXKVUueWTF72Uap8uhQl8WOMI4vb5xvYZGp8uhYuO7lKHJbUo3HdQnQ4V56wmMpWyM8UvkUHkmhMppzkR7hwbwGDjzr5l2wwNOGZ/uN+k5lNrDnEsZKsXFw69vhsrDupRFmVSGCn3rHHC4iB12VJofZ4lnyqGqlQejZqhMboNe2J71TrqudaiicwMM/4O7b0mHdt86sBehVy3w7FUjeUH6Eg/aISmsI0+94HXp+o+/uQuaR8HDB61DpYZGLjNiCp4VASLjx53+xLT+/F8eKtMxouFoskUlPCNIo7BW4qDGVe0pf1rux5FIE0aeMleHClmbaE+EtWPEA8ds7XkvSkefcFqCMTyKQ4X+eE08Q2Ach8rLwGGcXBtrx9Gjbz3W2ebETqjnJKjTqu+pA6V/R5FYPFdqWxWHGRylzBDXecOxPWr52kF9/LHrH5mO2/T4wYEkM+VQsUG64iwc/f8j3Rg8h8rLIGDunCH0ort99lB5kdFSVE/5QIWwlvuVHKooWqanFHJGUenGM1DHzVCZbBplD1XOoeojbw1rlRHj7KGqleGQ75F8MTrUkrvpdKhYdvU54pvlYemEVs+wZfrlzypohqqUoUEm3gsOeRnhPhkq8CufWGtzKO0XMqOxj0Nlz6JCAuthp/tZW+pwcVWCVR5AZkUOJ+iaq1AmPYdSe6a3Snu2mE5Ke4zmyx4q1pc4rMs+gVOaH+8Bm0mHqkYe5IKDcJyj/WcWIMbcEHjwSjL7lvwBG/xUZgL3Xd/59OAkTLZFENBHgCHHM7yvn22jaB8jntGgIydPPJ/hQetQRQrBu84HLbBRYwvhlb8Zc6155I8PbYhW5ZIr3fHaVSXgbSJkQYv+vE10WqPqOVSMhXfYBL+TM8pqMlRgSHYYvPYm5VCVIsbqUJUyZtGRpd57KnByDlVuz53Xtjo7ECCR4Oa1tTEdfuTRafUjntOVxqHkBZuDYRhBwZswmimHKoqO5xwqj2aYpqL9jdEGXZTTKY8DNz0imnkQWFoWSXmVy/O8cr+cQ1UbGKmVO1ofHn1jxdskjXH2kRe5TJget4+2R5G3kUPFStRz3nKOTR8svXJnLVvjLNx0OlSaGfX2WdbQKDDlYEUkB3m9avZQsaM8Uxkqj9+M9jCecU/5U7uBA5swwvjgGTbUopIzldvscNkx61yFonaFYdznpEKeQ6m9WswUF3WAtTyzdN+zzyJbxo7unvQpf+xs4luAcAS5lI8zplH56Uw6VCV5wHpH7ckStkgI8Hy9oEMfh0q3q6A9+15qdByP2LocAAAgAElEQVS7yTdLTpicUp5R2tG1yZV4RmWA0d732oNM+vghc+XZsY9N907Dw+TMCMk5VBoZt0VjIy7aN5FzqLx6T/O6PUHLqVAT6FyjmlPwIDzsD/I2NtcY7J4RzBECr5QRxmd0bHrN3i42fCNjC9ftm1mmILyUMfd33T/8xpRsiY7TMyDtPXWg9G8YXZz5M+Pd3vcOI4ja5g+45hi8T2QtqouHIEY09tDeHV3Zp2bvakv+2NDjSKBF9zxa8ox78M7tl/3PtOlHf3PIqbz/0N2Dky09HurjgGnEPHKSvECBZ2SpQ8Vrhnl7ZbyGh2UiOMPplViw3MkZ/MYzNQ6VR/8sLyI5psrT+hxF3iqPq4zAGPRof3UMawMYKsO90k1dS217uhwqb80xFq6c0GwJ7ueCWV4Qkd/hoGGNQwXjU40XNW5UhvJHQpmGazNUWpGC8Wu21vShyWTdfO5F3/GsJ0e4pNLLRNv6Ywzed6g0Q8THrKO0isv9jPbRz6hz8Iy1Uns193mfFe8xG/U7VNEaYH1z35kq3e9j9HvlYoafjS+an/Ka6mVP3vaVwZEOywVHInvS7LQIW9XRWirq8TrzTO4QN8OUA9x8AqTanjme4X2tupc64kGzk/WALL6Of7NsbxkqT5I8cI0NAVzivTX42wQhSof4ZxtLb/rX/9HVdlr5Ap7JHaVbEvpqAHCfVkeqghaCGyeNIctgHjzeq9l4x+1HBnlURqEGxVBbj3lBd5ocnCb7ReMBXuue8DPplv/z50PP83pYG1p2kzspkNeCHQ9mYjChlllpTbs+z8oNjOgJBfvApJ5gFZ0iqHONxsSCytYYUTrrL9pPYQLCPnZqik/LY5QftKTOO+HQBA7zSK6cE89bO4gs2hhw3fYWeXSZW3tWJNq3V6rl8SgrcmTy7r1rVzeM6KRINmBtg7uNG+3DcUZppVcGwvPTL7Cz8PbkBdrbveWLWbkTlad5PO4p86j0MCcvvD69PWW8xn3k7ck/+LJOzrFMGRLKYkAbzTOPqnzG3C3gEslwpi09hEDpNXeCm0dznrOgCtsrd/X2UGJuRxx9fErp39O9d+/uoCnRKG8I78snuZI/zXZ7MtRo7IhjVqT777l7sK7KvzUOlccnzLuezK459IP3M1m5uLVltB0FWfBcqcIjsj+iQITSdJ85aDlUCZOa+17FBN7jeXk6Onc/cqjQLq9zScfo/T4OlelZ3YtnmOTG78lO78PynFmslcGwodY86nnppn/9oyHRF8kDPG92IZ9w7PFGDlud0yin/Cmts640OeRteYi2wpge0OAL7BDWOxEP5nQk9pV7tgj6wg8lki1Dpdq3/d0QaAg0BB5AIKfIFzJIUXR0Ic95rsytxqGaK2NVY7LGocqNPTLG9Z0ah2quYdTGM/cQ6OtQTdcM+mSopmsMk253rmA76Xl57bUM1Uyg3PpoCDQE5jUCzaG6Y1DiPK8Xch4NvjlU3/+uX5RBaQ7VPCLoOTzUuWL0N4dqDhNJxdCaQ1UBUnukIdAQePAioOn/XNnuQkNJyywWcinDXFk7Ln+JvumCseb2ks7GXLgsKCqrwbhypce4r2WMpbIwxYhLkPp+33E2cGt9zh4COfnGdDgTvBb1N19l8FzCdropbL6u0Si4jH0oxSidtncaAg2BhkBDoCHQEGgINAQaAg2BhsBCQKA5VAthFdscGgINgYZAQ6Ah0BBoCDQEGgINgVlBoDlUswJ767Qh0BBoCDQEGgINgYZAQ6Ah0BBYCAg0h2ohrGKbQ0OgIdAQaAg0BBoCDYGGQEOgITArCDSHalZgb502BBoCDYGGQEOgIdAQaAg0BBoCCwGB5lAthFVsc2gINAQaAg2BhkBDoCHQEGgINARmBYGRHaobrrk7/faFV6V9u+/tBr7suCPSr77jzLT+jKOHJnLFl/ekt//K1YNr6zYsSRf93plp+cojE9+z9w8euC8tXrJoSjt//rZt6bN/f9uUdnbfcW/advVd6T88c1Xac8c96ZJXXJVu2Xage477UnTR3qOedHw657HL06c+vCP91e/dMPTO1ZfvS5vPXZa+/Oldg3veCtm4j1t5xFDf2r/O9adftSH9xdu3DfCztnH9795785Trdl9x1nWw5171O5u7uU3qd/DA/ek9v3FduuyLu7smn/Kc1elnXr1hUs3PaDs6lxe/Yn16+vPWjD0GW4vHPGVFiA3TQS2GSvveezonTGbceSk/5fi8L3jW9k++Yn2WToHpJ/7q1rR4yeHpcx+7faibhz3+uPQLv7mpu2c/wwG0H61pTu54fBxh6dERnjVZkpMXuMfyk/l288OWDfEa5vkjL12Xfveia0aSty951Yb0njdcF8oUnh/LwmhNWQb1keFoD89/4PduGOgA66O2X5abKgt5LJD9z/m5dekP3rglJM2cfsBLtTSKZ5VHjTa/+pldacPmY9Jn/v62gf5i/lUem4TcZp2gGDHONsaDd903pLu8MfB7LFeUByI7QPEBZtoP+sAPfMu45NaJ+9fn0MafvHVr+vnXbuzsjXHnoIQUtefRdK0s5rXz5FvpfkTsjL+3vt79nJ5UXjObrqQHcuNXGcCYRf3VyuBR5EGNPZnjNcNiUth6vMu6T/FTO8GzFT0as3FHPOjZBczPOg6zQ7GGk7BLSjQ2m/dHdqg8YvGEBhOTxyDG3MYY1/3b/iHHjImABQEvqvZr7xx73BFTFLcpShO0cJj+4c9uGfRp7eI5ExJRX+jnPRdfl37h4k2dA5gT7mgP9z/4rhvTc39uXSfgWRGrMjDceG5MqCoU7fmSkTAqsaH9r352V/q/X39aZxCtPmnxFGN21LZn4z1eq1plVxpn5FB97V92dc65rnmtQ4V+mQ+8NS7dz40d9I0AwqOfvGLwmNEaG0iMWZ+xe32bgswJdLzHRhbPMVqzEu9bvyW5481f52F43HbzwSE5UysvmP89HEwBcWAkkqc18tje5b7UAcW80S8cVTa0bb0xt99/3XUJjs3uO+7pgmUlLBk3T67ZOtf2C1lr8oiDeLa2kcHPMtPGETkAGFMNjUY0adfRjo3Rkw9GK9MhTz2MjK51zSxQZmvFWOEd05G4j0DAj/7suqGAhc1j7+57pwRWPQNM6R10+L7f2pqe9eITkwU1znrksV1gCvP47jf2hk54Lpj79X+9s2tj3Dko75faK933ZKLRB7B90rNP6IIq+FnQqHQ/kvGM37Zr7h7iWZNBhq933+Mr71qtfozmpzJMZbwnb2tkMOsq1mG18iDSKTUBxxL2tdhqYgJYMQ8ZX9tcvXa9oFUUwLG55XgwpyPRP+5zwHMUminR1Fy7P7ZD9b8/uTNd8ZU96UufumNogc0I/O4393bCGJksZhBPSLJQhdLMOU1oP4pG1xhVELQv/MVTpggttKuRrdw4MH9EIC0zFzmApqDxf89AUgXjGR48DjVoPWNpUsQWObuTan+22omMu0mOB/SATOQvvXnT2A4V85IKQubDvk41cDhp45KBgcTCW/upcWpK+LFSyxm0Kg9yvOU5FFEkVo0z7ccMfGSaaqLjtQ4V2lV5keNbz6EaVd7mnDfgall+Hl8kb+wZZF1qsLS1yUWn+/Q7CYeqRMc1NFrST+x8Ysxz0aECjd267UDH+4wJO9Co+jCHD2sJQz+iec+hgmF14oYlVZnol75mY/rXj93eZXmNf3PGYS6wY1UoG844usvAjTMHlmnqBCsm+LumP5WT6gCr81u6n3PSrGpCx77jxoOdgxzdRwak1ugvyf3a8Ud6eVSHqibAkpMHkT3JdM060/pTfveCJzXYaiDeCwYpZuoQ4e+P/uktnc3LWa1ozZT2cjzIOtLWaOXao6ZU6TSHqsQhDxgIS445PL3r9d+LprARg8j84qMXpT960xbXoUIJnzoSrFhroohsDKjijjJUJmi5tEYF88f+4tb0gxes6oxgT3HyfYYpF8XH3B7z1BVDBB0ZVCWHSqM30+lQ5aKPFSQyZx+ZbofKy3ayYdsnywM6R0YAgg7RZOYbyzBd+dW9XVlRH4fKBKcGO6J2mL5L2aVo4TEXGOPIeGqghd/Bcyj3g5EFJVByqExpwMhH2a+Hb8Qn6ugYLpNyqCJ5MYpDNYq89Ryqqy/b18EdlQbnAjg5B02xtDVlZzDnSJf6tb5BP6NmqEq0VEOjNVUBjMVcdKg8ox68r0bhpocs7aLN5jxoJUmkI7QkK5IZnIk2XNWhMn4uBUwxRg6KYlsAnIZR56AYWf9Re3i+pj/PbmBcWTZbxiq6XypvVgcZfaMCxzJS0X3emuFVGNVWd3hBWU/3sFyZVIaqr0MVBREjexJj9jJf5kBMGluP/tVWNhq0TLJmuEqlxSUeRPuqI3HNqhd06w/uNYeqwhSGwjjz4cvSpa+5ZsiIAYFZ/bjtFWDCZoWGbtT4GcdwywlczT4poXkCQh2qx56/Yqg2W2HyjDGvrCpnlHjGvrXrKaWSQ8VzgDFjpXswPI25OCWsQsD2pbHTzNh56WdbV2Q/EHG0Z2DI2b46u2aKGs4Cxvefnr8m/e0f39xBq7SRW7NoTGhHI+RHL1vUZVa9Ndc+/vN/OzV94i9vHezPw5iwBw/z0D0u+PunLtyQLv3VqwfP8zxsrdAGfjVOEMaO/YXXf+euDks2SK+5Yl+379D2aagToEaNt94YB9r8hTduSu9/+7Zu3JHxw8Kbn8f7Z5+3vMMUv+h9K4FExMwLqhg/sZGl6+cpBMMBmbwou1SSO9z3pDJUOXkxikM1irz1ZA3Kj20fqSfqS45NLZZmcEAfnPu45YP9OpExVurX5jKOQ8U86O0FLdHoKPqpj0MVGUB8/YxzlnXLBrrHzwuyKUYaedZ11yyClj2ynPZK8DVDpTRi/fG7nCFec8riwf5BdahMnlgGi8fu6Qgr9xt3DopRqT08b3qBnVDoNpW9uo+N8eMyLmwTQNYrug8aNqzRvwUatBRMHV+TlarvuZ+aLIqWk2GehgPrldz4DefZyFDl5EGNA+9lz0rYw+mowVbpz5MjHp95QVJuK9LPOefQs/Ngb2AvNBInWgrM/TWHytOycs2yLlDObBgiKmQHTHgOFZrx6kJN4LBS7RsJzzEA+jRBq8aT/a3RU69WNhe59tLHUdS2lKGqYQDPWPLSujwuZgI4Vyj7gAEJJoQBCOH91OeuHtog7AlZCGIrneQ0r83LFP3NWw+kO7YfSk/+0RPSO3/t2s5J0ve05OSpz1ndRfo4MsRRH1My6EOjbdq2ZossapnLkKjitPIIU1hQ/v/8oe3pGS9Y22VQ2OGFQ7Xtqv1d5jbaH4d2QO+gR44Ke2xnDhUcJ+WniAcRXdTIILJcEHxQuPh95I9u6jJeJnxr+C6KhjGWqkxsTmj/cx/fmZ790ycO8b86SF4ZXi6rgOdtLWydorXNyR2VCeNmqKy9qJ1RHCpkuUeRt8yTnmGrdFfj2NRgabIe/0c2rJTZqelXDX/WJ7lDE2yOuexwDY3W8EmNIVRTBqROkO5d8JwQ0wl9HCotE0IbGsTDNTuciHGOMlS4vviYRVMyzKxjORPN+/bUoQIPXfhbZ6T3X3rDQGZZ5oZlmM1dD53ygnc1c9B1LGGC5zmA6GGmbahugbHNz9ihNKZ79D4cN68NdRSYbln3eAHUXMllbRmmBSZM3+bGbzbLTDlUvK45eVDjUNkz7FCUsIcsHMWhAl3wvn+bh8pipnfwle7hxnvevJVGeJysx7w9WWbTeFUPzaHyLDu5ZsYcGzFgxIN339dtxK8xXFXR432re/Yi5Z5hwISRYwAr99MF1yg+C/y+GSoT6BZ9xylDl39pT3cSof5KDhUEPurPLaMTRXVLGSr060WwcF2NblPQuKeb003IakoYf/N+iijik3tPhS76h/PAQljfZzxzbdtpjeycR4Lb2lRcDjsspQ//4fcdkLMecexg74lnfFgmLnKojGZL0XJbOwQoEJXmtf6pV67vxoADJTxDVctTjE95Y/CkHCpep4gHIVTxA//lDGc2skzR5hwq3LN9QLXZA0/umFyYZMnfqBkqy7hx+cQ48lZlxLgZKo/37Jo6yFzyyIrfyzROl0OFvixwVFL8JRqdLoeKje9Shia3Kd10UB+HCuuiJzCWsjHGL5FD5ZkQKqc5E12KjnPmP5ft4dP9Jj2HUnuYcylDpbh4+PXNUHlYl7Ikk8pQoW+dAw4XscOOSvPjLPFMOVS18qDGoQLOoAs+hKGE/SgZqujcAMN/z6570507v3dYEH6Ro6h2gXdSLmdUleY5gAz7BpUqOEkW9noUPHzQOlRqaOQyRKbgWRHA6Hvs01akp//E8EZXcwY4mmwL6RlBGoU1D5udAy8KHTGAlvtxJNKEkafM1aFCvXK0J8LaMeKBY/bCl5+S1q5f3BnD+qtxqNAfr0m02T5XPsWYseHLgpDL+nDdGAP/tuPo0bce62xzYifUcxLUadX38Dc7UPp3FInFc6W2VXGYwVHKDHGdNxzb41YeOaiPP+dxy9NZDz92cCCJRh2ny6Fig/SZLz4xPf7pK7sxeA6Vl0EwQWtZPC+622cPlRcZjXjQC4YwrRmPa7mf8rzyQBQt01MKOaOodBOVM0RHAntlHspPJvNG2UOVc6j6yFvjM5U14+yhqpXhkO9eht/GVIqQRgbBKBkqlV19jvj2aLSUaVNZX1PyV8rQgBa94JCXEfYwikr+MDY+sdbGroaX0V3tHqopCk+Oo4cusdP9LHCgDhdXJbDMihxO0DVXoUx6DqX2TG+V9mwxNqU9RvNlDxXry1N/4JjBJ3BK8+M9YDPpULEtE8mDkkPlBSKwtky3cBi1SmaU/WnABj8tUwbun/nobYOTMHPbQ4zuPCdQdUW0jxHPadCRkyfRqbVw9Gr33XmyY65fm8gpf3bQAhs1thBe+ZsxF5iIM0Va/pAr3fHaVSWgmwi13A/9eZvoVPF5DhUvrHfYBL9T+h6W5wipUGGHwWtvnAyVl+Ll+el9FkKljFl0ZKn3nmbQcg5Vbs+d17YnYEoZKjbiIWwv+KkTu0NFUPICgwInI/GpOTPlUEXR8ZxD5dEM01S0vzHaoItAhvI48NIjopkHOYukvMqBEa/cL+dQ1QZGauWORt8m4VBF8iKXCdPj9tEGy5paeRs5VByV9Jy3XKaoD5ZeubOWrXEWbjozVJoZVcVfS6NsMOHfkRzk9apxqNhRnqkMlcdvRnsYT82JdX0yVBzYhBHGB8+woRaVnKncVsMV93lvoNoVhnGfkwo9fRidGliLmRqH6gCr81u67xmbkS1jY5/0KX/sbILX4AhyKR9nTCPnfiYdqpI8YL3jHUqhQXqW0ZPG1rNf7XupzKN8MmMuGeIFLdnZqj1pMyoDjPa+N4cq4xZ6p+HhcTNCcg6VRsZNMLIRF5X55Bwqa8crtfIELR/MYALd+zaVd3IYiBL7g7yNzTUGexTl9DI8POfo2PSavV1s+EbGFq7bN7NMQXgHWHB/f/MHN03Jlug4PQPS3lMHSv/mFDlHk+x97zCCqG3+gGuOwftE1qK6eAhibNrcvfOeruxT19Zba2U5NfQ4EmjRPY+WvGAA2vrip+5Iz/9/Th6MBRgcuPv+wcmWHg/1ccA0Yh45SV6gwDOy1KHSDbfe4QqGh9EKZzi9E6tY7uQMflubmgyVR/8sLyI55u31RL+jyFvlcZURGIMe7Y93ahyqkgz3Sjd1LRWj6XKovDVnZ6gPjXIm1T7krActIPDCQcMah8o7ploNT5Wh2KNk+5p4DLUZKi9rrNna0neoNBhmDrInR7js1zPqbP2jb+BohoiPWcdWAS73YwNx1Dl45g/GnWuv5j7vs+JTTEf9DlW0Bljf3HemSvf77PPxSjYNPxtf7jtUkY5BG5687SuDo/a5kkPtgciejKpiWJ5NClvWE0yPnHXnrDHbnt4+Q60wUFu1xIMc+Mh9PJyxeNCW/GX8p8EtXWDeW4OH7IN8yL7wzzaWfuID27sP3Fr5Ap7JHaVbEvpqAHCfWFT0pYIWRGNn81t5Id6r2XjH7UcGeVRGoQYFt4UPZv7de2/ujpO2XzQe4IXnYQzx83hPMwtadpM7KZDXgh0PG4/WrtdeZ+VmRoiNVcsI9QSr6BRBnauWfjEOLDSBKaJ09kFLr4ySx8v10d66Kj/woRt8zDmfcIj28RzzSK6cE88bDoh+WYkOrttBFR5d5tY+t5/FK9XyeJQVOe5jn4rNjUsdrKSUS3/NELRx4/0nXXBCWnHCkUMfDvX4X7/AropMZc8v//fTu72MObkTlad5PO4p86j0MCcvvD7VyRhH3r7kVRu6+naVETwmlQfePLR80gIukQxn2tJDCJRecye4eTRXU/Lnlbt6eyiBw9qTF6d0WErbbzzYwVKiUT6uvS+f2Dd/WGfph31zcszuoQQZa2rrqrKjxqHy+Ip515PZNYd+6Ol1XE5utB05sKrLSx8yZx0QBSLwDGPaZw7Rd3ui9kqY8Vi8DKnxhqejWQ5E76J9pk/8zetc0jF6v49Dhb6iEjjcy42/RuboN9BqZTBo6Dk/ty79wRu3sNgbOomWMcLzL//NTendv/G9fUH8U90+dDM4bdN00SjYRs6UymPVpUzjiq3KVC+oG1VZ5XQk9pV7tgjmjV8r+VNqaX83BBoCDQFCIIqMLnSQoujoQp/3XJhfjUM1F8bJY6jNUJXGXbM/wozoPodSlPpt9x+cCPR1qKYLpT4Zqukaw6TbnSvYTnpeXnstQzUTKLc+GgINgXmNQHOoDg5KnOf1Qs6jwTeH6vvf9YsyKDUZqnm05G2os4TAXDH6m0M1SwQwoW6bQzUhIFszDYGGwMJEQNP/ubLdhYaA1tAv5M22c2XtuPxFaU1LeqPDRGZjLlxOxOWcyj+50mOMW8sYS2Vhuf0Nfb/vOBu4tT5nD4GcfJtpXov6m68yeC5hO90UNl/XaBRcxj7lb5RO2zsNgYZAQ6Ah0BBoCDQEGgINgYZAQ2AhINAcqoWwim0ODYGGQEOgIdAQaAg0BBoCDYGGwKwg0ByqWYG9ddoQaAg0BBoCDYGGQEOgIdAQaAgsBASaQ7UQVrHNoSHQEGgINAQaAg2BhkBDoCHQEJgVBJpDNSuwt04bAg2BhkBDoCHQEGgINAQaAg2BhYBAc6gWwiq2OTQEGgINgYZAQ6Ah0BBoCDQEGgKzgsDIDtWn7/hUetvWS9LB+7/3ZfnFhy9Or954UTp/5dOHJvLXt/5l+uOb/nBwbfkRy9NvbX5HOuOYzYnv2fv779uXli5aNqWdV373F9MV+y6f0s62A1vTlfsuT7+84cJ0zV1Xp9dcfWHac++e7jnuS9FFe48/7onpRSf+VLrk+rekf975T0PvfHbXp9NTVpyfPrLjQ4N73grZuDcs2TjUt/avc/3hVRekf9z58QF+1vZTVz4tfeHOz0+5bvcVZ10He+6/nPyybm6T+u285/b06qv+a7rxwA1dk+csOzddeta7JtX8jLajc3nGqh9KF53662OPwdZi8zFnhtgwHdRiqLTvvadzwmTGnZfyU47P+4Jnbb9g7U9m6RSYfnD7B9IRhy1K393/naFuTlmyPr3tzN9Nq448YXDdcHjI0oeGa5qTOx4fR1h6dIRnTZbk5AXusfxkvsW6Ma9hnj++5nnpD29890jy9vlrX5Tef8ufhTKF58eyMFpTlkF9ZDjaw/Mf2v6BgQ6wPmr7ZbmpspDHAtl//spnpI/u+EhImjn9gJdqaRTPKo8abf7VLX+Rzl52bvqH2/5uoL+Yf5XHJiG3WScoRoyzjXHXPbuGdJc3Bn6P5YryQGQHKD7ATPtBH/hBFjMuuXXi/vU5tPHmLRen1512cWdvjDsHJaSoPY+ma2Uxr50n30r3I2Jn/L319e7n9KTymtl0JT2QG7/KAMYs6q9WBo8iD2rsyT62BMsTlfE1c/V4l3WfYe/xxFf3fHnIDrdnPRqzexEPenYB87Ou47rFJ3VN3nLw5u7/tbxQoqW5eH9kh8omw4zoARXdNwYx5jYiuO3QjiHHjBmQBQEvqvZr70C4e4zOghYO0+d2fXbQp7WL+dm7UV/o5503XJp+ef0rOwcwJ9zRHu6/6bo3pF9a/8pOwLMiVmVguPHcmFBVKNrzJSNhVCJE+1ffdVX66XUv7Qyi5UccN8WYHbXt2XiP12pSDB45VAgowDnXNa91qIAP84G3xqX7OYxB3wgggKbUGGADiTHrM3avb+P/nEDHe2xk8RyjNSvxfq3cMV6LDETjZzg+e+7dPSRnauUF87+HA8aKHwdGRpW3UV/qgGLe/7b/2x1vs6Ft6425vf7a16b/6+RfSDsObe+UdEmG8/p7cs3WubZfyFqTRxzEs7WNDH6WmTaO3PrW0GhEk3Ydc7MxevLBaGU65KmHkdG1rpkFymytGCu8YzoS9xEI+MEVTxkKWNg8EGDVwKpngCm9gw5/7ZqL0gvX/mSyoAb+j6Ad5oHAqeryEo9i/b64+wtdG+POQWVYqb3SfU8mGn0AW+AP2dLh/UDQqHQ/kvGMnxnWyguGr3ff4yvvWkmP144/khEmq1jeetcwDqY51lWsw2rlQaRTvCBmJE+ifmux1cQE5ujpjIgnooBVpEcNvxwP5vgP4/3HnZ8YshFHoZkSTc21+2M7VO/c9o50xf4r0rV3XT1lgUGIX9nzpU4YQ9Dy4nlCkoUqlGbOaWKDRqPRNUYVBO3rN71xitAyZuTIVm4cmD8ikJaZixxAtJszkJQ5PKESCYmSYTYu0UXO7rjtzvb7keCe5LhAD//jpvekN53+1rEdKuYldaiZD/s61cABUSTL0rHw1n5qnJoSfqxcSg6LGVngrxxvWZ81kVg1zlTumIGPTFNNdLzWoUK7Ki9svLUO1ajyNicjgKtl+Xl8kbyxZ5B1qcHS1iYXne7T7yQcqhId19BoST+x88n0yxns2XaowOtbD1zf8T5jwg40qj7M4TNb5b4AABDVSURBVOscxEwQwXOoYHhtXHJqVSb6v59xSeekg/dM9niGmBlzucCOVaE8ZvljuwzcOHNgmaZrppjg75r+VE6qA6zOb+l+zkkzmtOxf2vvNzsHObqPDEit0V+S+7Xjn7RDVRNgycmDyJ6MeMdzUqJgeA22GoiPgkERT+B9ZMpRxWU/T+fx+int5XiQdaTJzeOPOH5KlU5zqEoc8oCBcPSiYwbOAhtgEIzLFi1Lf3HL+1yHCiV8akiwYq2JIrIxoIo7ylCZoOW0qwrmi699XXrJup/tjGBPcfJ9hikXxcfcXrzup4dKlCKDquRQKdPmDLOKZcw+kos+jtv2bL4/3Q6Vl+1kw7ZPlgd0jowAoj6IJjPfWIbpin2XdWVFfRwqE5wa7IjaYfouZZeitcVcYIwj46mBFn4Hz6HcD0YWFHvJoQIOv3/DpZ2Rj7JfD9+IT9TRMVwm5VBF8mIUh2oUees5VFaaGJUG5wI4OQdNsbQ1ZWcw50iX+rW+QT+jZqhKtFRDozVVAYzFXMxQeUY9eN/kgY159VFrumizOQ9aSRLpCI3iRzKDM9GGqzpUxs+lgCnGyFUokAdwGkadg2JUwgTP1/Tn2Q2MK8tmy1hF96OSdTNi1UFG38j4WUYqus9bM7yytNrqDi8o6+keliva9qgZqr4OVRREjOxJjDnKQOEe6OWPbnxP2nvfnk7fcfs1DlVEfzyeGp7I6dZIDkQ8iOdVR+KaVS/o1h/caw5VhbULhfHE45+U3rLl4iEjxrxiZG9srwATNis0dKPGzziGW464WNDqPi6MwxMQ6lD9xJoXDNVmK0yeMeaVVeWMEs/Yt3Y9pVRyqHgOYEQr3YPhaUzDURQVsLYvDWNWJsM1HpO2g+wHjDd7Bv+2fXV2zRQ1nAWM77zlj0ufv/NzHbRKG5r+juqPFSeNkC8+fEmXWfXWXPt4zuofS5/Z9b8G+/MwJuzBwzx0jwv+RhnoW7a8cfA8z8PWCm3gV+MEYezYX/jt/Vd2WLJB+j9v+2i379D2aagToEaNt94YB9pEEOFvtv91N+7I+OFABz+P909ZsqHDVGmCecRKIOH8eEEVe5aNLFNMJku8fQCGAzJ5UXapJHe470llqHLyYhSHahR568kalB/bPlJP1Jccm1oszeBAlPSZJzx7sF+nVG4SOcU2l3EcKuZBby9oiUZH0U99HCqVP57MXX3U6m7Zbjt0W/d/L8imGGnk2TOk+B0te2Q57ZXga4ZKacT643c5Wv7wYx8x2D+oczZ5ZBksHrunI6zcb9w5KEal9vC86QV2QqHbVPbqPjbGjzMO2CaArFd0HzRsWHdr9MB+ds1aqONrslL1PfdTY/RrSZmVjwMH1iu58RvOs5GhysmDGmclcg6Ntp+64vxuqwTbW5hvDbZKf54c8Ur6cgFb1a3ch+cceuXPbOdiLzQSJ1oKzO02h8rTsnLNsi5QzmwYIipkB0x4DhUTEzdpAoeVed9IeI4BuK5ajSf7W6OnXg14LnLtpY+jqG0pQ8XY5HAoOVRqkGL8xgRwrlD2AQMSShkGIIT34457wtAGYU/IgmmtdJLTvFx6hTaxIfHOe+9MTzr+yekDt76/c5L0PS05+dHVP9Y54xyJ4YibKRnMTaNt2rZmiyxqmcuQqBCx8ghTWFD+79x2afrlDa/sMijs8MKh+sber3cCM9ofh3ZA71D8HBX22M4cKjhOyk8RDyJgoJFBZLkg+KBw8fvzW/60y3iZMVbDd5o5Rjs6pqj8AO3jgISLT3/z0KE06iB5JQm5rAKet7WwdYrW1qtH1/4nlaGytYzkxSgOFbLco8hb5knPsFW6KzlUJRmuyhR/IxtWyuzU9KvlQ5Fx4u1zwLM5Y6OGRmv4pMYQ8kr+1PBQJ0j3LnhOCPr2MMo5VDYW2zeBNjSI18m+Bw4nYgcuylDh+oojV0zJMLOO5Uw079tThwo89OunvaHbt2wyyzI3LMNs7nrolBe8q5mDrmMJEzzPAUQPM21DdQsi/PyMHUpjukfvw3Hz2lBHgemWdY8XQM2VXNaWYVpgwvRtbvx2wMJMOVS8rjl5UHKoWK56h8CgH7OpJuFQgS543z/LONBzxBM231K5n9IIZLatN+sxz4kzm8aremgOlWfZyTUz5tiIwYLuu29ftxG/xnBVRY/3re7Zi5R7hgEzRI4BrNxPF1wVLzNG3wyVCXSLvuOUoU/e/rGhGlaDseRQgUFQf24ZnSiq28ehYqGGf6vRbQq6M5Rlc7oJWS3LwN+8nyKK+OTeU6FrhjqPV99ncsy1bac1slMaCW4WPDAerMzi8MMOT++7+b0DZY4smu098YwPy8RFDpXRbClajrbNofqR1c8dGKTfy4RdmL6x92udEPUMVS1PMT7ljc+Tcqh4nSIe5H2EOcNZy/0MgyhDhedtLWqzB57cMbkwKYfKAhS8J9OjWS9YYhk3Lp8YR96qjBg3Q+XNw66pg8olj7k9enh/uhwqjMkCRyXFj/ughWgs0+VQsfFdytB4VQGsB/s6VFgXPYGxlI0xfokcKs+EUDnN0fJSdJwz/7lsD/PbpOdQag9zLmWoFBcPv74ZKg/rmcpQMd9a4BWOuR12VJofZ4lnyqGqlQclh0p1E1fiWJbUc1LwXt8MlfEHnxvgtZ2rZvJ0K9NOiQftkBTWka/Y8Kr0e9ve3mXgouDhg9ahUkMjlxkxBc+KAKUIjzj20emiU39taN+DOQMcTbaohGcEaRTWTklTAlYnI2IALffjSKQRlKdA1aFCvXK0J8LaMeKBY/bDq56VTj36tARjWH81DhX64zXxyp3Gcai8DBzGaYyBf9tx9Oib957xfNgJ9ZyEKFps76kDpX9HkVg8V2pbSxvwTsmhYifJHNs1R60d1Mc/ZOnZ6bzljx0cSKJCbLocKjZIH7P8vPSfVj2zG4PnUHnZGMyLM4RedLfPHiovMhrxoBcMYVozHvdKEnIZqihapqcUckZR6cYzUGdzD1XOoeojb41HVUaMs4eqVoZDvkfyxehQS+6m06Fi2dXniG+PRj1+84xau1ZT8lfK0CAT7wWHvIxwH4cKY+MTa3XMk9p/xIY3KiSwHnzwDMtlb/+GVR5w+Zw6OKBrM2TZVpjUHDRIZbxogTfTW6X+PCN2vu+h4tK3hy49e/AJnLm6h6pGHtQ4VExnVlFjJe2eTOib/WMZjn+zzKx1gKyNXLmf6gqPB61vDTpy8iQ6ZAmBhtp9dzlZOlfvTeSUPztogY0aWwiv/M0IAI4GZ4q0/CFXuuO1q0pANxFquR/68zbRqeLzHCpeUO+wCX6n9D0sbx+JGvvMNF57k3KoPGdNIyAshEoZs+jIUu89rQHPOVS5PXde217EpsahsjEddfjidP6Kp3WHiljWCicjQcFbUGCmHKooOp5zqDya0VIB29icc1y8e17tvqeEOIukvMrleVFJQjSu2sBIrdzh8s1JOVSRvMhlwvS4fbTBsqZW3kYOFX/DxHPeco5NHyy9cmctW+Ms3HQ6VJp18vZZctaZDSUtIeVgRSQHeb1qHCp2lGcqQ+Xxm9EexlNzYl2fDBUHNmGE8cEz6E/LEjWyrXKby8DtmHXeG6h2hWEcnc7pnVTI/FtqrxYzNQrVAVYcSvc9IzOyZezEw0mf8sfOJrIooGEu5eP9eVH56UxmqErywHOUOLDvrSG2NiCLYwmBSTlUnv1qGcAST9gYSuV+7HTVnrQZlQFGe9+bQ5VxB73T8PC4fTMi51BpZNwEIxv1kRGVc6i8ek+MCUTnCVqta9Ua1ZyCx7PYH+RtbK4x2KMop5fh4TkrsdZESz3DNzK2cN2+mWUKwjvAgpnptVe/ekq2RMfpGZD2njpQ+jeMLs782cZbe987jCBqmz/gmmPwPpG1qC4ejj2isYg+4uhSXVtvrZXl1BnhSKA5Qh4NeMEAtPX/7fxkeuvmtw1l6e6+7+7ByZYeD/VxwDRiHglyL1DgGVk5w1b5WmnaMhGc4fQOMmG5kzP4WTmVvkPl0T/Li0iOeXs90e8o8lbxUCcRY9Cj/fFOjUNVkuFReUlOlk2XQxUdXsOVE5otAQ65YJbn1PI7HDSscai8Y6rV8FQZij1Ktq+Jabg2Q+VljTVbW/oOVaRbPDnCZb9etNzWP/oGjmaI+Jh1bBXwymtZp5te0Q30Of2o8rjUXs193mfFp5iO+h2qaPxY39x3pkr3+5SledkSw87GF81PeU31srU9qe9QleSBjbukC3nff3TK3bglfywvmRY1cWFZUf30AK+BBjDMNuZ93CUexDuRjmSZyPrvQVvyl/GfBrd0gXlvDR6ySBEWiX+2sRQb43GogJUv4JncUboloa8GAPeJRUVfKmhBNEjLIsvA0YSajXfcfmSQAyOvjEKNQ27rqSuflr5w5+e703zsF43ne+WEF6R/3PnxoefxnmaatOwmd1IgrwU7HjYerV2vvW7PaXmWV0aoJ1hFpwjqXL22LQvKEWVgiiidfdDSy8zxeO2jo6b4dF2VH7SkzjvhEO3jOeaRXDknnrd2EFm0MZiBwDSDa95BE9wGG281NBPxKCtyZPL23rungy46KZINWDMEDWvQ9OZjzkrrFq8b+nCox//6BXbdP6Ky58UnviRdtu9bWbkTlad5PO4p+Kj0MCcvvD7VERtH3j5/7Yu6g0CUPnhMKg+8eWj5pAVcIhnO/KaHENheOBtD7gQ3Ty94zoIqbK/c1dtDiTEsXbQ0pXRYd5AS845XSlxzaJE35lqHCv3n5JjdO/aI5enQ/QcH66qyo8ahikpwo0AYY4N/R6XWenodnxJrbeei5aUKj4gfokCEYsr8XJoDZ3KZZ3iNclURihmPpXQSre1XsX553tG7eFY/rszrXNIxer+PQ4W+vb14NeOvkTkawKqVwdD35698Rvrojo/wEg6dZMsY4XnsT37nDe8YOqmX9ZqON1fNMI5DFTlTKmMinlCaxd96zL4X1I14MKcjsa9cZbvZFvh/K/kbIr/2R0OgIdAQGEagT2R3IWHnKfOFNL+5PJcah2qujb+PQ5Ubu2bCI4O/xqGaaxi18cw9BPo6VNM1gz4Zqukaw6TbnSvYTnpeXnstQzUTKLc+GgINgXmNQHOodg9KnOf1Qs6jwTeH6vvf9WsO1Twi3Hk41Lli9DeHah4SDw25OVTze/3a6BsCDYFpRkDT/7my3Wkeyow3r6VCC3mz7YyDG3TIZS1Ka1rSa/t458LYuZyIy+mUf3Klx5iHljF6pds5jLhMqe/3HecCjm0MM4dATr7NNK9F/c1XGTyXsJ1uipqvazQKLmOf8jdKp+2dhkBDoCHQEGgINAQaAg2BhkBDoCGwEBBoDtVCWMU2h4ZAQ6Ah0BBoCDQEGgINgYZAQ2BWEGgO1azA3jptCDQEGgINgYZAQ6Ah0BBoCDQEFgICzaFaCKvY5tAQaAg0BBoCDYGGQEOgIdAQaAjMCgLNoZoV2FunDYGGQEOgIdAQaAg0BBoCDYGGwEJAoDlUC2EV2xwaAg2BhkBDoCHQEGgINAQaAg2BWUGgOVSzAnvrtCHQEGgINAQaAg2BhkBDoCHQEFgICDSHaiGsYptDQ6Ah0BBoCDQEGgINgYZAQ6AhMCsINIdqVmBvnTYEGgINgYZAQ6Ah0BBoCDQEGgILAYHmUC2EVWxzaAg0BBoCDYGGQEOgIdAQaAg0BGYFgeZQzQrsrdOGQEOgIdAQaAg0BBoCDYGGQENgISDQHKqFsIptDg2BhkBDoCHQEGgINAQaAg2BhsCsIPD/A0GHZNaQSTc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4563" y="5175011"/>
            <a:ext cx="996043" cy="14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JMA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Annual GSICS Calibration Report for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Masaya Takahashi, Yusuke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Yogo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Japan Meteorological Agency</a:t>
            </a:r>
          </a:p>
        </p:txBody>
      </p:sp>
    </p:spTree>
    <p:extLst>
      <p:ext uri="{BB962C8B-B14F-4D97-AF65-F5344CB8AC3E}">
        <p14:creationId xmlns:p14="http://schemas.microsoft.com/office/powerpoint/2010/main" val="57539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75358"/>
              </p:ext>
            </p:extLst>
          </p:nvPr>
        </p:nvGraphicFramePr>
        <p:xfrm>
          <a:off x="6738652" y="28832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26551"/>
              </p:ext>
            </p:extLst>
          </p:nvPr>
        </p:nvGraphicFramePr>
        <p:xfrm>
          <a:off x="373624" y="1105087"/>
          <a:ext cx="8291529" cy="11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Himawari-8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140.7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2014-10-07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AHI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Himawari-9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(B)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140.7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2016-11-02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3"/>
                        </a:rPr>
                        <a:t>AHI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2769596"/>
            <a:ext cx="5893180" cy="3427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sz="1800" b="1" dirty="0"/>
              <a:t>2018-02-14</a:t>
            </a:r>
            <a:r>
              <a:rPr lang="en-US" sz="1800" dirty="0"/>
              <a:t>: Himawari-8 maintenance (backup operation by Himawari-9 for about 2 days)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2840" y="2319760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prstClr val="black"/>
                </a:solidFill>
                <a:latin typeface="Tahoma" pitchFamily="34" charset="0"/>
              </a:rPr>
              <a:t>Hyperlinks on instrument names navigate to the Calibration Landing Page</a:t>
            </a:r>
            <a:endParaRPr kumimoji="1" lang="ja-JP" altLang="en-US" sz="105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94" y="4608417"/>
            <a:ext cx="2971800" cy="18669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305" y="4586287"/>
            <a:ext cx="2781301" cy="189547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214" y="4608417"/>
            <a:ext cx="2754928" cy="1905000"/>
          </a:xfrm>
          <a:prstGeom prst="rect">
            <a:avLst/>
          </a:prstGeom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829357"/>
              </p:ext>
            </p:extLst>
          </p:nvPr>
        </p:nvGraphicFramePr>
        <p:xfrm>
          <a:off x="163286" y="1332270"/>
          <a:ext cx="8805438" cy="16886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08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1020536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954852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931575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1011894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4370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6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BAND01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(0.47)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BAND02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(0.51)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BAND03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(0.64)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BAND04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(0.86)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BAND05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(1.6)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BAND06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(2.3)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Ray-matching</a:t>
                      </a: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w/</a:t>
                      </a:r>
                    </a:p>
                    <a:p>
                      <a:pPr algn="ctr" fontAlgn="ctr"/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S-NPP/VIIRS</a:t>
                      </a:r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-3.6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2.6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-2.0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+1.1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2.1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+5.8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-5.5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0.07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-0.22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-0.23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Vicarious Cal. using Aqua/MODIS + RTM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-2.3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+0.51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1.7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+1.6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+4.4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-4.1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1.0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-0.68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-1.04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-0.86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-0.20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68534202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36915" y="971784"/>
            <a:ext cx="849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VNIR Calibration Performance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350498" y="3145592"/>
            <a:ext cx="861822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Bias: monthly average and standard deviation of the daily results in </a:t>
            </a:r>
            <a:r>
              <a:rPr kumimoji="1" lang="en-US" altLang="ja-JP" sz="13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2018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Drift: calculated using Mean Bias from </a:t>
            </a:r>
            <a:r>
              <a:rPr kumimoji="1" lang="en-US" altLang="ja-JP" sz="13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2015 to January 2019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Ray-matching: Spectral Band Adjustment Factors on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NASA Langley website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compensates Spectral diff. 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ATBD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 uses optical parameters retrieved from Aqua/MODIS C6 L1B 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Reference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Himawari-8/AHI VIS/NIR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981189" y="5832543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885723" y="5842067"/>
            <a:ext cx="185715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67765" y="5838615"/>
            <a:ext cx="174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BAND03 (0.64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08273" y="5859093"/>
            <a:ext cx="168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BAND05 (1.6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63286" y="4271499"/>
            <a:ext cx="8980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of the ratio of observation to reference computed using </a:t>
            </a: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ja-JP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approaches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192069" y="5843280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78305" y="5857666"/>
            <a:ext cx="176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BAND01 (0.47 </a:t>
            </a:r>
            <a:r>
              <a:rPr kumimoji="1" lang="el-GR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70710"/>
              </p:ext>
            </p:extLst>
          </p:nvPr>
        </p:nvGraphicFramePr>
        <p:xfrm>
          <a:off x="233841" y="1227170"/>
          <a:ext cx="8694400" cy="20065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42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6176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6449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6450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8368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820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5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Std.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234.6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243.9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259.5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286.1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269.7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-0.127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-0.239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0.165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0.248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0.157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0.099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/ of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0.177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0.028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N/A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48087" y="866684"/>
            <a:ext cx="829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IR Calibration Performance in 2018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503967" y="3284984"/>
            <a:ext cx="810048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statistics are derived from Himawari-8/AHI GSICS Re-Analysis Correction (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ATBD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Radiance: typical scene defined by GSICS for easy inter-comparison of sensors’ inter-calibration biases 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Himawari-8/AHI Infrared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628386" y="3860802"/>
            <a:ext cx="5332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Himawari-8/AHI Tb biases w.r.t.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at std. radiance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407" y="4889573"/>
            <a:ext cx="608031" cy="16129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007" y="4120837"/>
            <a:ext cx="7632467" cy="25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3841" y="1227170"/>
          <a:ext cx="8694400" cy="20065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042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6176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6449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6450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6175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8368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998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820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727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5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Std.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234.6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243.9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259.5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286.1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269.7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-0.184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-0.223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-0.127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-0.062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-0.239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0.047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0.106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0.008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0.020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0.165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0.248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0.157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N/A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-0.249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0.099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0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/ of Bias (K)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0.177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0.014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0.028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N/A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0.013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48087" y="866684"/>
            <a:ext cx="829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IR Calibration Performance in 2018 (All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503967" y="3284984"/>
            <a:ext cx="810048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statistics are derived from Himawari-8/AHI GSICS Re-Analysis Correction (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ATBD</a:t>
            </a: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Radiance: typical scene defined by GSICS for easy inter-comparison of sensors’ inter-calibration biases 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>
                <a:solidFill>
                  <a:prstClr val="black"/>
                </a:solidFill>
              </a:rPr>
              <a:t>Calibration Performance: Himawari-8/AHI Infrared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02044" y="3860803"/>
            <a:ext cx="7574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Himawari-8/AHI Tb biases w.r.t. </a:t>
            </a:r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at std. </a:t>
            </a:r>
            <a:r>
              <a:rPr lang="en-US" altLang="ja-JP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radiance (2015-07-07 to 2018-12-31)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7734" y="4967481"/>
            <a:ext cx="608031" cy="16129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684" y="4112450"/>
            <a:ext cx="6462587" cy="25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04" y="1410501"/>
            <a:ext cx="8088594" cy="4698372"/>
          </a:xfrm>
        </p:spPr>
        <p:txBody>
          <a:bodyPr/>
          <a:lstStyle/>
          <a:p>
            <a:pPr marL="361950" indent="-361950">
              <a:lnSpc>
                <a:spcPct val="120000"/>
              </a:lnSpc>
            </a:pPr>
            <a:r>
              <a:rPr lang="en-US" altLang="ja-JP" sz="2000" dirty="0"/>
              <a:t>Action at GSICS-EP-18 (2017)</a:t>
            </a:r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r>
              <a:rPr kumimoji="1" lang="en-US" altLang="ja-JP" sz="2000" dirty="0" smtClean="0"/>
              <a:t>Reports for 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operational GEO </a:t>
            </a:r>
            <a:r>
              <a:rPr kumimoji="1" lang="en-US" altLang="ja-JP" sz="2000" dirty="0">
                <a:solidFill>
                  <a:srgbClr val="0000FF"/>
                </a:solidFill>
              </a:rPr>
              <a:t>imagers</a:t>
            </a:r>
          </a:p>
          <a:p>
            <a:pPr marL="622300" lvl="1" indent="-222250">
              <a:lnSpc>
                <a:spcPct val="120000"/>
              </a:lnSpc>
            </a:pPr>
            <a:r>
              <a:rPr kumimoji="1" lang="en-US" altLang="ja-JP" sz="1800" dirty="0" smtClean="0"/>
              <a:t>Draft was developed </a:t>
            </a:r>
            <a:r>
              <a:rPr kumimoji="1" lang="en-US" altLang="ja-JP" sz="1800" dirty="0"/>
              <a:t>by GRWG/GDWG and </a:t>
            </a:r>
            <a:r>
              <a:rPr kumimoji="1" lang="en-US" altLang="ja-JP" sz="1800" dirty="0" smtClean="0"/>
              <a:t>endorsed at 2019 GRWG/GDWG Annual Meeting (Mar 2019, </a:t>
            </a:r>
            <a:r>
              <a:rPr kumimoji="1" lang="en-US" altLang="ja-JP" sz="1800" dirty="0" err="1" smtClean="0"/>
              <a:t>Frascati</a:t>
            </a:r>
            <a:r>
              <a:rPr kumimoji="1" lang="en-US" altLang="ja-JP" sz="1800" dirty="0" smtClean="0"/>
              <a:t>)</a:t>
            </a:r>
          </a:p>
          <a:p>
            <a:pPr marL="628650" lvl="1" indent="-228600">
              <a:lnSpc>
                <a:spcPct val="120000"/>
              </a:lnSpc>
            </a:pPr>
            <a:r>
              <a:rPr kumimoji="1" lang="en-US" altLang="ja-JP" sz="1800" dirty="0" smtClean="0"/>
              <a:t>To be submitted by GSICS-EP to CGMS-47 as “First Annual State of Global Observing </a:t>
            </a:r>
            <a:r>
              <a:rPr kumimoji="1" lang="en-US" altLang="ja-JP" sz="1800" dirty="0"/>
              <a:t>System” (</a:t>
            </a:r>
            <a:r>
              <a:rPr kumimoji="1" lang="en-US" altLang="ja-JP" sz="1800" dirty="0" smtClean="0"/>
              <a:t>CGMS-47-GSICS-WP-02)</a:t>
            </a:r>
            <a:endParaRPr kumimoji="1" lang="ja-JP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651123"/>
              </p:ext>
            </p:extLst>
          </p:nvPr>
        </p:nvGraphicFramePr>
        <p:xfrm>
          <a:off x="570497" y="1993954"/>
          <a:ext cx="8351080" cy="14636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32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3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Reference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 Description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Actionee</a:t>
                      </a:r>
                      <a:endParaRPr lang="ja-JP" sz="1600" b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Due date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EP-18.A03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GDWG and GRWG to develop an approach for an Annual GSICS report on the State of the Observing System with respect to Instrument Performance and Inter-comparisons with GSICS Reference Instruments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GDWG and GRWG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altLang="ja-JP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</a:rPr>
                        <a:t>(Jun 2018)</a:t>
                      </a:r>
                      <a:endParaRPr lang="ja-JP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7470" y="414779"/>
            <a:ext cx="5449330" cy="610840"/>
          </a:xfrm>
        </p:spPr>
        <p:txBody>
          <a:bodyPr/>
          <a:lstStyle/>
          <a:p>
            <a:r>
              <a:rPr lang="en-US" sz="3200" dirty="0" smtClean="0"/>
              <a:t>Background/Progress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KMA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Annual GSICS Calibration Report for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Dohyeong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Kim,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Minju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Eunkyu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Kim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Korea Meteorological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855017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6738652" y="28832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373624" y="1105087"/>
          <a:ext cx="8291529" cy="118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COMS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128.2</a:t>
                      </a:r>
                      <a:r>
                        <a:rPr kumimoji="1" lang="en-US" altLang="ja-JP" sz="1800" baseline="0" dirty="0"/>
                        <a:t>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2010-06-26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MI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GK-2A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128.2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2018-12-04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AMI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2769596"/>
            <a:ext cx="5893180" cy="3427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altLang="ko-KR" sz="1800" b="1" dirty="0"/>
              <a:t>2018-08-31 </a:t>
            </a:r>
            <a:r>
              <a:rPr lang="en-US" altLang="ko-KR" sz="1800" dirty="0"/>
              <a:t>: relocation of COMS for preparation of GK-2A/2B collocation</a:t>
            </a:r>
            <a:endParaRPr lang="en-US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US" sz="1800" b="1" dirty="0"/>
              <a:t>2018-12-04 </a:t>
            </a:r>
            <a:r>
              <a:rPr lang="en-US" sz="1800" dirty="0"/>
              <a:t>: launch and start of commissioning GK-2A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32840" y="2319760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Hyperlinks on instrument names navigate to the Calibration Landing Page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468" y="3979333"/>
            <a:ext cx="7577332" cy="298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00133" y="1247615"/>
          <a:ext cx="3750746" cy="255391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98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213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957718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</a:tblGrid>
              <a:tr h="58142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Visible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(0.675</a:t>
                      </a:r>
                      <a:r>
                        <a:rPr lang="el-G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μ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m)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326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Ray-matching</a:t>
                      </a: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(DCC) /</a:t>
                      </a:r>
                      <a:b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</a:br>
                      <a:r>
                        <a:rPr lang="en-US" sz="1300" b="0" i="0" u="none" strike="noStrike" baseline="0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MODIS(Terra)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Bias[%]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-12.7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5.5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326094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[%/</a:t>
                      </a:r>
                      <a:r>
                        <a:rPr lang="en-US" altLang="ko-K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-1.60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3420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KMA DCC / RTM(SBDART)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-12.0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6.5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326094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[%/</a:t>
                      </a:r>
                      <a:r>
                        <a:rPr lang="en-US" altLang="ko-K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-1.30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685342021"/>
                  </a:ext>
                </a:extLst>
              </a:tr>
              <a:tr h="326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GSICS DCC /</a:t>
                      </a:r>
                      <a:br>
                        <a:rPr lang="en-US" sz="1300" b="0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</a:br>
                      <a:r>
                        <a:rPr lang="en-US" sz="1300" b="0" i="0" u="none" strike="noStrike" dirty="0">
                          <a:solidFill>
                            <a:srgbClr val="0066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MODIS(Aqua)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Bias[%]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-14.7 </a:t>
                      </a: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9.2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094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[%/</a:t>
                      </a:r>
                      <a:r>
                        <a:rPr lang="en-US" altLang="ko-KR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altLang="ko-K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-1.38 ± 0.16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COMS/MI Visible Band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6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1600" y="899239"/>
            <a:ext cx="898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COMS/MI VIS Calibration Performance from 2011 to 2018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82358" y="1232118"/>
            <a:ext cx="50415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Mean Bias: monthly average and standard deviation of the daily results from April 2011 to December 2018.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Annual Drift: calculated using Mean Bias from April 2011 to December 2018.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Ray-matching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GEO-LEO Inter-calibration method using MI(COMS) and MODIS(Terra) based on DCC condition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KMA DCC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Comparison MI and RTM(SBDART).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GSICS DCC</a:t>
            </a:r>
            <a:r>
              <a: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: Using Hu BRDF Model.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正方形/長方形 18"/>
          <p:cNvSpPr/>
          <p:nvPr/>
        </p:nvSpPr>
        <p:spPr>
          <a:xfrm>
            <a:off x="250094" y="3914454"/>
            <a:ext cx="896164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Trend of the ratio of observation to reference computed using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Ray-matching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/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KMA DCC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GSICS DCC</a:t>
            </a: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approaches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COMS/MI Infrared Bands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6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69775" y="784003"/>
            <a:ext cx="884704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COMS/MI IR Calibration Performance in 2018 (All uncertainties are k=1) </a:t>
            </a:r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4972253"/>
            <a:ext cx="53721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The statistics are derived from COMS/MI Operational 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GSICS Re-Analysis Correction vs.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-A/IASI, 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-B/IASI, Aqua/AIRS, SNPP/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marL="176213" marR="0" lvl="0" indent="-1762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Biases defined for Standard Radiance: typical scene for easy inter-comparison of sensors’ inter-calibration biases </a:t>
            </a:r>
          </a:p>
        </p:txBody>
      </p:sp>
      <p:graphicFrame>
        <p:nvGraphicFramePr>
          <p:cNvPr id="7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25" y="1102171"/>
          <a:ext cx="5206400" cy="1828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6310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458129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550718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51954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550718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545959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474484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485269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485268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259573">
                <a:tc>
                  <a:txBody>
                    <a:bodyPr/>
                    <a:lstStyle/>
                    <a:p>
                      <a:pPr algn="ctr" fontAlgn="ctr"/>
                      <a:endParaRPr lang="en-US" sz="12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-A/IASI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-B/IASI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Rad as Tb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6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-0.03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0.10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-0.01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432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+0.16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+0.05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+0.17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324" y="2993316"/>
          <a:ext cx="5223107" cy="18571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460811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529936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51954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436418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571325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477161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52054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</a:tblGrid>
              <a:tr h="241174">
                <a:tc>
                  <a:txBody>
                    <a:bodyPr/>
                    <a:lstStyle/>
                    <a:p>
                      <a:pPr algn="ctr" fontAlgn="ctr"/>
                      <a:endParaRPr lang="en-US" sz="1200" u="none" strike="noStrike" dirty="0">
                        <a:effectLst/>
                        <a:latin typeface="+mn-lt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Snpp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/CrIS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Aqua/AIRS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IR6.8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IR12.0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301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Rad as Tb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238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285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41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-0.20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-0.02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-0.19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-0.29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0.04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41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0.10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0.13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0.08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0.15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  <a:latin typeface="+mn-lt"/>
                        </a:rPr>
                        <a:t>0.09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401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Drift Rate of Bias (K/</a:t>
                      </a:r>
                      <a:r>
                        <a:rPr lang="en-US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</a:txBody>
                  <a:tcPr marL="42203" marR="4220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-0.18</a:t>
                      </a:r>
                    </a:p>
                  </a:txBody>
                  <a:tcPr marL="42203" marR="4220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+0.02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56" y="4129207"/>
            <a:ext cx="3809941" cy="13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00" y="5458540"/>
            <a:ext cx="3771899" cy="13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57" y="1001434"/>
            <a:ext cx="3809942" cy="151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078" y="2576560"/>
            <a:ext cx="3771899" cy="151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8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NOAA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Annual GSICS Calibration Report for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1" y="4828679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Fred Wu, Fangfang Yu, and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Hyelim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Yoo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NOAA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59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134819" y="749885"/>
          <a:ext cx="863266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0659">
                  <a:extLst>
                    <a:ext uri="{9D8B030D-6E8A-4147-A177-3AD203B41FA5}">
                      <a16:colId xmlns:a16="http://schemas.microsoft.com/office/drawing/2014/main" val="1841951577"/>
                    </a:ext>
                  </a:extLst>
                </a:gridCol>
              </a:tblGrid>
              <a:tr h="30076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Current 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</a:t>
                      </a:r>
                      <a:r>
                        <a:rPr kumimoji="1" lang="en-US" altLang="ja-JP" sz="1800" baseline="0" dirty="0"/>
                        <a:t>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Operation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GOES-15*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128W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2010-03-04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2011-12-06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GOES-16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/>
                        <a:t>75.2W (GOES-East)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2016-11-19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2017-12-18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929723070"/>
                  </a:ext>
                </a:extLst>
              </a:tr>
              <a:tr h="34373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GOES-17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137.2W (GOES-West)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2018-03-01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2019-02-12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353177603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/>
          <p:nvPr/>
        </p:nvSpPr>
        <p:spPr>
          <a:xfrm>
            <a:off x="7385185" y="-881668"/>
            <a:ext cx="1758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http://planet.rssi.ru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691" y="2851933"/>
            <a:ext cx="715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GOES-16/17 ABI Calibration Event Log: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https://www.star.nesdis.noaa.gov/GOESCal/goes_SatelliteAnomalies.php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36" y="3436708"/>
            <a:ext cx="6620357" cy="3131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103" y="2212924"/>
            <a:ext cx="801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GOES-15 drifted from 135W on 2018-10-23 and arrived the new operating location of 128W on 2018-11-07.  GOES-17 and GOES-15 will operate in tandem for 6 months from their respective locations of 137.2W and 128W.</a:t>
            </a:r>
          </a:p>
        </p:txBody>
      </p:sp>
    </p:spTree>
    <p:extLst>
      <p:ext uri="{BB962C8B-B14F-4D97-AF65-F5344CB8AC3E}">
        <p14:creationId xmlns:p14="http://schemas.microsoft.com/office/powerpoint/2010/main" val="40836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923" y="4766396"/>
            <a:ext cx="2629291" cy="2091604"/>
          </a:xfrm>
          <a:prstGeom prst="rect">
            <a:avLst/>
          </a:prstGeom>
        </p:spPr>
      </p:pic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3841" y="1138321"/>
          <a:ext cx="8687137" cy="275741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697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605671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61593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615936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605670">
                  <a:extLst>
                    <a:ext uri="{9D8B030D-6E8A-4147-A177-3AD203B41FA5}">
                      <a16:colId xmlns:a16="http://schemas.microsoft.com/office/drawing/2014/main" val="875875644"/>
                    </a:ext>
                  </a:extLst>
                </a:gridCol>
                <a:gridCol w="636467">
                  <a:extLst>
                    <a:ext uri="{9D8B030D-6E8A-4147-A177-3AD203B41FA5}">
                      <a16:colId xmlns:a16="http://schemas.microsoft.com/office/drawing/2014/main" val="2027243740"/>
                    </a:ext>
                  </a:extLst>
                </a:gridCol>
                <a:gridCol w="687794">
                  <a:extLst>
                    <a:ext uri="{9D8B030D-6E8A-4147-A177-3AD203B41FA5}">
                      <a16:colId xmlns:a16="http://schemas.microsoft.com/office/drawing/2014/main" val="3285876400"/>
                    </a:ext>
                  </a:extLst>
                </a:gridCol>
                <a:gridCol w="636452">
                  <a:extLst>
                    <a:ext uri="{9D8B030D-6E8A-4147-A177-3AD203B41FA5}">
                      <a16:colId xmlns:a16="http://schemas.microsoft.com/office/drawing/2014/main" val="1171420365"/>
                    </a:ext>
                  </a:extLst>
                </a:gridCol>
                <a:gridCol w="667263">
                  <a:extLst>
                    <a:ext uri="{9D8B030D-6E8A-4147-A177-3AD203B41FA5}">
                      <a16:colId xmlns:a16="http://schemas.microsoft.com/office/drawing/2014/main" val="3150446074"/>
                    </a:ext>
                  </a:extLst>
                </a:gridCol>
                <a:gridCol w="646732">
                  <a:extLst>
                    <a:ext uri="{9D8B030D-6E8A-4147-A177-3AD203B41FA5}">
                      <a16:colId xmlns:a16="http://schemas.microsoft.com/office/drawing/2014/main" val="1155862698"/>
                    </a:ext>
                  </a:extLst>
                </a:gridCol>
              </a:tblGrid>
              <a:tr h="507918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0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Std. Scene Tb 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2398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-A/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-0.10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298776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0.06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0.07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25830543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Metop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-B/</a:t>
                      </a:r>
                    </a:p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IASI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-0.00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-0.14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-0.07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-0.10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0.05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-0.12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1348209322"/>
                  </a:ext>
                </a:extLst>
              </a:tr>
              <a:tr h="172158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. of Bias (K)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0.08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0.09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0.19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0.13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0.21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0.22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0.20</a:t>
                      </a: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val="29743282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S-NPP/</a:t>
                      </a:r>
                    </a:p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0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9945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NOAA-20/</a:t>
                      </a:r>
                    </a:p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CrIS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Bias at Std</a:t>
                      </a:r>
                      <a:r>
                        <a:rPr lang="en-US" sz="1000" u="none" strike="noStrike" baseline="0" dirty="0">
                          <a:effectLst/>
                          <a:latin typeface="+mn-lt"/>
                        </a:rPr>
                        <a:t>. Scene(K)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085679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u="none" strike="noStrike" dirty="0" err="1">
                          <a:effectLst/>
                          <a:latin typeface="+mn-lt"/>
                        </a:rPr>
                        <a:t>Stdv</a:t>
                      </a:r>
                      <a:r>
                        <a:rPr lang="en-US" altLang="ja-JP" sz="1000" u="none" strike="noStrike" dirty="0">
                          <a:effectLst/>
                          <a:latin typeface="+mn-lt"/>
                        </a:rPr>
                        <a:t> of Bias (K)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6218007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109745" y="809491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GOES-16/ABI IR Calibration Performance in December 2018 (All uncertainties are k=1) 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GOES16/ABI Infrared Bands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841" y="4077876"/>
            <a:ext cx="8298982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GOES-16 ABI IR calibration is very stable. 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mean Tb bias to </a:t>
            </a:r>
            <a:r>
              <a:rPr kumimoji="0" lang="en-US" altLang="ja-JP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/IASI less than 0.15K after the operational update on 06/19/2018.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No significant scene dependent Tb bias to the reference instruments for all the IR channels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9466" y="5082708"/>
            <a:ext cx="3843866" cy="1536010"/>
            <a:chOff x="233841" y="4042627"/>
            <a:chExt cx="3843866" cy="153601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41" y="4042627"/>
              <a:ext cx="3843866" cy="1536010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1412432" y="4640700"/>
              <a:ext cx="55755" cy="69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32069" y="4425256"/>
              <a:ext cx="11821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Metop</a:t>
              </a: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-B/IASI update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1908664" y="4537132"/>
              <a:ext cx="91616" cy="1035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908664" y="4371904"/>
              <a:ext cx="9764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G16 ABI updates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615513" y="4528021"/>
              <a:ext cx="183443" cy="1461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10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7" y="2197090"/>
            <a:ext cx="4525058" cy="18100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53" y="4061915"/>
            <a:ext cx="4308106" cy="1723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832" y="4027521"/>
            <a:ext cx="4408220" cy="1763288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134653" y="169946"/>
            <a:ext cx="7844992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Reference Instrument Performance: Double Difference Using G16 ABI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as the Transfer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264985" y="834264"/>
            <a:ext cx="85725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N20/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NPP/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-A/IASI and 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Metop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-B/IASI are all stable within the study period.  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calibration difference is less than 0.1K among the four reference instruments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N20/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is slightly warmer than NPP/</a:t>
            </a:r>
            <a:r>
              <a:rPr kumimoji="0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CrIS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  <a:endParaRPr kumimoji="0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7518" y="3336262"/>
            <a:ext cx="2954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Double Difference between N20 and NPP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9907" y="5904105"/>
            <a:ext cx="3105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Double Difference between NPP/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IASI-B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9765" y="5146286"/>
            <a:ext cx="2842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Double Difference between IASIA and IASIB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2342" y="2763548"/>
            <a:ext cx="3087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N20/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slightly warmer than NPP/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26" y="5779493"/>
            <a:ext cx="428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-A/IASI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-B/IASI is in general within ~±0.05K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5967" y="6211235"/>
            <a:ext cx="4288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Metop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-B/IASI and SNPP/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in general within ~±0.1K</a:t>
            </a:r>
          </a:p>
        </p:txBody>
      </p:sp>
    </p:spTree>
    <p:extLst>
      <p:ext uri="{BB962C8B-B14F-4D97-AF65-F5344CB8AC3E}">
        <p14:creationId xmlns:p14="http://schemas.microsoft.com/office/powerpoint/2010/main" val="36339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617838" y="1995977"/>
            <a:ext cx="8167816" cy="3133008"/>
          </a:xfrm>
        </p:spPr>
        <p:txBody>
          <a:bodyPr/>
          <a:lstStyle/>
          <a:p>
            <a:r>
              <a:rPr lang="en-US" altLang="ja-JP" sz="4000" b="1" dirty="0">
                <a:latin typeface="Arial" pitchFamily="34" charset="0"/>
                <a:cs typeface="Arial" pitchFamily="34" charset="0"/>
              </a:rPr>
              <a:t>ROSHYDROMET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Annual GSICS Calibration Report for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Alexey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Rublev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Alexander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Uspensky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ROSHYDROMET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57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503FA9-67A9-4546-891F-7C87138C7E14}"/>
              </a:ext>
            </a:extLst>
          </p:cNvPr>
          <p:cNvSpPr txBox="1">
            <a:spLocks/>
          </p:cNvSpPr>
          <p:nvPr/>
        </p:nvSpPr>
        <p:spPr>
          <a:xfrm>
            <a:off x="3224405" y="492889"/>
            <a:ext cx="5734400" cy="5510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b="1" kern="0" dirty="0"/>
              <a:t>Satellite/Instrument Summary - LEO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11B773-F5C3-4C39-8A07-FE100A3DCE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01" y="2866258"/>
            <a:ext cx="9144000" cy="26933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3B5A70-E430-4FD7-A663-5CCAC051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01" y="1343985"/>
            <a:ext cx="7258388" cy="13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062" y="422996"/>
            <a:ext cx="5611255" cy="75097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/>
              <a:t>Concepts of Annual </a:t>
            </a:r>
            <a:r>
              <a:rPr lang="en-US" sz="2800" dirty="0" smtClean="0"/>
              <a:t>Report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951" y="1216425"/>
            <a:ext cx="8620124" cy="5066462"/>
          </a:xfrm>
        </p:spPr>
        <p:txBody>
          <a:bodyPr/>
          <a:lstStyle/>
          <a:p>
            <a:pPr marL="361950" indent="-361950">
              <a:lnSpc>
                <a:spcPct val="130000"/>
              </a:lnSpc>
            </a:pPr>
            <a:r>
              <a:rPr lang="en-US" sz="1800" dirty="0"/>
              <a:t>Target audience: </a:t>
            </a:r>
            <a:r>
              <a:rPr lang="en-US" sz="1800" dirty="0">
                <a:solidFill>
                  <a:srgbClr val="0000FF"/>
                </a:solidFill>
              </a:rPr>
              <a:t>satellite data users + operators </a:t>
            </a:r>
            <a:r>
              <a:rPr lang="en-US" sz="1800" dirty="0"/>
              <a:t>(incl. non calibration experts)</a:t>
            </a:r>
            <a:endParaRPr lang="en-US" sz="1600" dirty="0"/>
          </a:p>
          <a:p>
            <a:pPr marL="361950" indent="-361950">
              <a:lnSpc>
                <a:spcPct val="130000"/>
              </a:lnSpc>
            </a:pPr>
            <a:r>
              <a:rPr lang="en-US" sz="1800" dirty="0"/>
              <a:t>Keeping report contents </a:t>
            </a:r>
            <a:r>
              <a:rPr lang="en-US" sz="1800" dirty="0" smtClean="0"/>
              <a:t>SIMPLE</a:t>
            </a:r>
            <a:endParaRPr lang="en-US" sz="1800" dirty="0"/>
          </a:p>
          <a:p>
            <a:pPr marL="714375" lvl="1" indent="-314325">
              <a:lnSpc>
                <a:spcPct val="130000"/>
              </a:lnSpc>
            </a:pPr>
            <a:r>
              <a:rPr lang="en-US" sz="1600" dirty="0"/>
              <a:t>Satellite/Instrument events </a:t>
            </a:r>
            <a:r>
              <a:rPr lang="en-US" sz="1600" dirty="0" smtClean="0"/>
              <a:t>on </a:t>
            </a:r>
            <a:r>
              <a:rPr lang="en-US" sz="1600" dirty="0"/>
              <a:t>calibration: </a:t>
            </a:r>
            <a:r>
              <a:rPr lang="en-US" sz="1600" dirty="0">
                <a:solidFill>
                  <a:srgbClr val="0000FF"/>
                </a:solidFill>
              </a:rPr>
              <a:t>1 page for agency</a:t>
            </a:r>
          </a:p>
          <a:p>
            <a:pPr marL="714375" lvl="1" indent="-314325">
              <a:lnSpc>
                <a:spcPct val="130000"/>
              </a:lnSpc>
            </a:pPr>
            <a:r>
              <a:rPr lang="en-US" altLang="ja-JP" sz="1600" dirty="0">
                <a:solidFill>
                  <a:srgbClr val="0000FF"/>
                </a:solidFill>
              </a:rPr>
              <a:t>Radiometric calibration </a:t>
            </a:r>
            <a:r>
              <a:rPr lang="en-US" altLang="ja-JP" sz="1600" dirty="0"/>
              <a:t>performance for </a:t>
            </a:r>
            <a:r>
              <a:rPr lang="en-US" altLang="ja-JP" sz="1600" dirty="0">
                <a:solidFill>
                  <a:srgbClr val="0000FF"/>
                </a:solidFill>
              </a:rPr>
              <a:t>GEO imagers</a:t>
            </a:r>
            <a:r>
              <a:rPr lang="en-US" altLang="ja-JP" sz="1600" dirty="0"/>
              <a:t> (at this stage)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3333FF"/>
                </a:solidFill>
              </a:rPr>
              <a:t>1-2 page / instrument </a:t>
            </a:r>
            <a:r>
              <a:rPr lang="en-US" altLang="ja-JP" sz="1600" dirty="0"/>
              <a:t>using GSICS inter-calibration approaches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/>
              <a:t>Table summarizing bias/</a:t>
            </a:r>
            <a:r>
              <a:rPr lang="en-US" altLang="ja-JP" sz="1600" dirty="0" err="1"/>
              <a:t>unc</a:t>
            </a:r>
            <a:r>
              <a:rPr lang="en-US" altLang="ja-JP" sz="1600" dirty="0"/>
              <a:t> for one year</a:t>
            </a:r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/>
              <a:t>(shorter period in special cases) 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/>
              <a:t>Time series chart of bias/</a:t>
            </a:r>
            <a:r>
              <a:rPr lang="en-US" altLang="ja-JP" sz="1600" dirty="0" err="1"/>
              <a:t>unc</a:t>
            </a:r>
            <a:r>
              <a:rPr lang="en-US" altLang="ja-JP" sz="1600" dirty="0"/>
              <a:t> for </a:t>
            </a:r>
            <a:r>
              <a:rPr lang="en-US" altLang="ja-JP" sz="1600" dirty="0" smtClean="0"/>
              <a:t>days </a:t>
            </a:r>
            <a:r>
              <a:rPr lang="en-US" altLang="ja-JP" sz="1600" dirty="0"/>
              <a:t>since operation </a:t>
            </a:r>
            <a:r>
              <a:rPr lang="en-US" altLang="ja-JP" sz="1600" dirty="0" smtClean="0"/>
              <a:t>start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(or one year</a:t>
            </a:r>
            <a:r>
              <a:rPr lang="en-US" altLang="ja-JP" sz="1600" dirty="0" smtClean="0"/>
              <a:t>)</a:t>
            </a:r>
            <a:endParaRPr lang="en-US" altLang="ja-JP" sz="1600" dirty="0">
              <a:solidFill>
                <a:srgbClr val="FF0000"/>
              </a:solidFill>
            </a:endParaRPr>
          </a:p>
          <a:p>
            <a:pPr marL="714375" lvl="1" indent="-314325">
              <a:lnSpc>
                <a:spcPct val="130000"/>
              </a:lnSpc>
            </a:pPr>
            <a:r>
              <a:rPr lang="en-US" altLang="ja-JP" sz="1600" dirty="0"/>
              <a:t>Performance of reference instruments by Double Difference </a:t>
            </a:r>
          </a:p>
          <a:p>
            <a:pPr marL="898525" lvl="1" indent="-269875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ja-JP" sz="1600" dirty="0"/>
              <a:t>Agencies responsible for the instruments are expected to do the validation</a:t>
            </a:r>
          </a:p>
          <a:p>
            <a:pPr marL="714375" lvl="1" indent="-314325">
              <a:lnSpc>
                <a:spcPct val="130000"/>
              </a:lnSpc>
            </a:pPr>
            <a:r>
              <a:rPr lang="en-US" altLang="ja-JP" sz="1600" dirty="0"/>
              <a:t>Detailed information: to be navigated to Calibration Landing Page</a:t>
            </a:r>
          </a:p>
          <a:p>
            <a:pPr marL="361950" indent="-361950">
              <a:lnSpc>
                <a:spcPct val="130000"/>
              </a:lnSpc>
            </a:pPr>
            <a:r>
              <a:rPr lang="en-US" altLang="ja-JP" sz="1800" dirty="0" smtClean="0"/>
              <a:t>Adopting </a:t>
            </a:r>
            <a:r>
              <a:rPr lang="en-US" altLang="ja-JP" sz="1800" dirty="0"/>
              <a:t>existing formats as possible</a:t>
            </a:r>
          </a:p>
          <a:p>
            <a:pPr marL="715963" lvl="1" indent="-315913">
              <a:lnSpc>
                <a:spcPct val="130000"/>
              </a:lnSpc>
            </a:pPr>
            <a:r>
              <a:rPr lang="en-US" altLang="ja-JP" sz="1600" dirty="0"/>
              <a:t>Color chart on NOAA satellite status, visualization tools (e.g. GSICS Plotting Tool</a:t>
            </a:r>
            <a:r>
              <a:rPr lang="en-US" altLang="ja-JP" sz="1600" dirty="0" smtClean="0"/>
              <a:t>)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9404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7361028-566A-4465-B836-8F5E37FC88AB}"/>
              </a:ext>
            </a:extLst>
          </p:cNvPr>
          <p:cNvSpPr txBox="1">
            <a:spLocks/>
          </p:cNvSpPr>
          <p:nvPr/>
        </p:nvSpPr>
        <p:spPr bwMode="auto">
          <a:xfrm>
            <a:off x="2351926" y="159498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400" dirty="0">
                <a:solidFill>
                  <a:prstClr val="black"/>
                </a:solidFill>
              </a:rPr>
              <a:t>Calibration Performance: MSU-MR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494BDC4-C460-45F4-A538-C9944778CD00}"/>
              </a:ext>
            </a:extLst>
          </p:cNvPr>
          <p:cNvSpPr txBox="1"/>
          <p:nvPr/>
        </p:nvSpPr>
        <p:spPr>
          <a:xfrm>
            <a:off x="5108931" y="1014080"/>
            <a:ext cx="3802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channels vs SEVIRI/Meteosat-10 (-11)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4F58569-A245-4EE2-A1BA-8818338FB623}"/>
              </a:ext>
            </a:extLst>
          </p:cNvPr>
          <p:cNvSpPr txBox="1"/>
          <p:nvPr/>
        </p:nvSpPr>
        <p:spPr>
          <a:xfrm>
            <a:off x="0" y="1009236"/>
            <a:ext cx="3777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Shortwave channels vs AVHRR/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59421C5-9BF7-4F91-BAF9-5AF9361B539A}"/>
              </a:ext>
            </a:extLst>
          </p:cNvPr>
          <p:cNvSpPr txBox="1"/>
          <p:nvPr/>
        </p:nvSpPr>
        <p:spPr>
          <a:xfrm>
            <a:off x="322829" y="4003782"/>
            <a:ext cx="4251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/>
              <a:t>N= 1,2,3, A—the spectral brightness coefficient</a:t>
            </a:r>
          </a:p>
          <a:p>
            <a:r>
              <a:rPr lang="en-US" sz="1400" dirty="0"/>
              <a:t>Calculated SBAF for reflectance between MSU-MR and AVHRR   ̴1.0 for each pair of channels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BD19DE-8D34-48C4-BC15-6E79F9650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765" y="3594507"/>
            <a:ext cx="1707252" cy="411125"/>
          </a:xfrm>
          <a:prstGeom prst="rect">
            <a:avLst/>
          </a:prstGeom>
        </p:spPr>
      </p:pic>
      <p:pic>
        <p:nvPicPr>
          <p:cNvPr id="18" name="table">
            <a:extLst>
              <a:ext uri="{FF2B5EF4-FFF2-40B4-BE49-F238E27FC236}">
                <a16:creationId xmlns:a16="http://schemas.microsoft.com/office/drawing/2014/main" id="{9CE06361-F0AF-4AD3-A5BC-CDAB7F68F9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98" y="4812736"/>
            <a:ext cx="3578908" cy="1547133"/>
          </a:xfrm>
          <a:prstGeom prst="rect">
            <a:avLst/>
          </a:prstGeom>
        </p:spPr>
      </p:pic>
      <p:pic>
        <p:nvPicPr>
          <p:cNvPr id="21" name="table">
            <a:extLst>
              <a:ext uri="{FF2B5EF4-FFF2-40B4-BE49-F238E27FC236}">
                <a16:creationId xmlns:a16="http://schemas.microsoft.com/office/drawing/2014/main" id="{5A9F1FFD-6C09-4797-8F81-EBE52B5998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584" y="5388652"/>
            <a:ext cx="2684181" cy="916512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985F1C6A-DF46-45C0-9281-6A9DEA52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52" y="3312815"/>
            <a:ext cx="2495254" cy="20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068639D-19CD-4BE8-AD8D-5635B51C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52" y="1380915"/>
            <a:ext cx="2414381" cy="196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4" name="Рисунок 14">
            <a:extLst>
              <a:ext uri="{FF2B5EF4-FFF2-40B4-BE49-F238E27FC236}">
                <a16:creationId xmlns:a16="http://schemas.microsoft.com/office/drawing/2014/main" id="{2E3F79E1-DB6E-4E37-90A0-DA3A22E375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27355" r="3839" b="4008"/>
          <a:stretch/>
        </p:blipFill>
        <p:spPr>
          <a:xfrm>
            <a:off x="232720" y="1347790"/>
            <a:ext cx="3346725" cy="22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F44239-3FF5-4DBC-AC73-C23656CBF4D9}"/>
              </a:ext>
            </a:extLst>
          </p:cNvPr>
          <p:cNvSpPr txBox="1">
            <a:spLocks/>
          </p:cNvSpPr>
          <p:nvPr/>
        </p:nvSpPr>
        <p:spPr>
          <a:xfrm>
            <a:off x="3324538" y="418762"/>
            <a:ext cx="5819462" cy="5510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b="1" kern="0" dirty="0">
                <a:latin typeface="+mn-lt"/>
              </a:rPr>
              <a:t>Satellite/Instrument Summary - GEO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54332-C348-4160-9FC8-9E09EC20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5" y="1265461"/>
            <a:ext cx="8831385" cy="124499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B0FFFE-5FFA-49FF-B6DF-18A1FEB10BEC}"/>
              </a:ext>
            </a:extLst>
          </p:cNvPr>
          <p:cNvSpPr/>
          <p:nvPr/>
        </p:nvSpPr>
        <p:spPr>
          <a:xfrm>
            <a:off x="2160953" y="2890391"/>
            <a:ext cx="58498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cs typeface="Times New Roman" panose="02020603050405020304" pitchFamily="18" charset="0"/>
              </a:rPr>
              <a:t>The MSU-GS instrument is functional with limitations (12 </a:t>
            </a:r>
            <a:r>
              <a:rPr lang="en-US" sz="24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m channel is absent).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Absolute calibration is completing.</a:t>
            </a:r>
          </a:p>
        </p:txBody>
      </p:sp>
    </p:spTree>
    <p:extLst>
      <p:ext uri="{BB962C8B-B14F-4D97-AF65-F5344CB8AC3E}">
        <p14:creationId xmlns:p14="http://schemas.microsoft.com/office/powerpoint/2010/main" val="42938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B374D8-EA77-45A9-A537-42B68F1AFC31}"/>
              </a:ext>
            </a:extLst>
          </p:cNvPr>
          <p:cNvSpPr/>
          <p:nvPr/>
        </p:nvSpPr>
        <p:spPr>
          <a:xfrm>
            <a:off x="3321538" y="1888"/>
            <a:ext cx="5666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prstClr val="black"/>
                </a:solidFill>
              </a:rPr>
              <a:t>Calibration Performance of MSU-GS: Visible/Near-Infrared Channels</a:t>
            </a:r>
            <a:endParaRPr kumimoji="1"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A3C978-4E0A-4B70-B893-6B13AECF816D}"/>
              </a:ext>
            </a:extLst>
          </p:cNvPr>
          <p:cNvSpPr/>
          <p:nvPr/>
        </p:nvSpPr>
        <p:spPr>
          <a:xfrm>
            <a:off x="308707" y="1042920"/>
            <a:ext cx="5208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Inter-calibration of MSU-GS shortwaves channels </a:t>
            </a:r>
          </a:p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versus the VIIRS/Suomi NPP</a:t>
            </a:r>
            <a:endParaRPr lang="en-US" b="1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76138E-7461-41D2-97BB-57DD4207FFA8}"/>
              </a:ext>
            </a:extLst>
          </p:cNvPr>
          <p:cNvSpPr/>
          <p:nvPr/>
        </p:nvSpPr>
        <p:spPr>
          <a:xfrm>
            <a:off x="3204314" y="1689251"/>
            <a:ext cx="2657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Comparison above </a:t>
            </a:r>
          </a:p>
          <a:p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deep convective clouds </a:t>
            </a: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over the Indian Ocean</a:t>
            </a: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± 20° North/South and East/West of Elektro-L #2  sub-satellite point (76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E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1B7A60-EF21-4346-8891-F55B54295C43}"/>
              </a:ext>
            </a:extLst>
          </p:cNvPr>
          <p:cNvSpPr/>
          <p:nvPr/>
        </p:nvSpPr>
        <p:spPr>
          <a:xfrm>
            <a:off x="3202355" y="3358821"/>
            <a:ext cx="2760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Calculated SBAF between 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MSU-GS  and VIIRS ~1.0 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each pair of channels</a:t>
            </a:r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865E56-4F8D-4032-BDB4-BD631696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1" y="4097486"/>
            <a:ext cx="5117320" cy="2140127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16F0358C-4B23-4F18-8EE1-0779FBA79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35"/>
          <a:stretch/>
        </p:blipFill>
        <p:spPr>
          <a:xfrm>
            <a:off x="5940039" y="770390"/>
            <a:ext cx="2381595" cy="1747966"/>
          </a:xfrm>
          <a:prstGeom prst="rect">
            <a:avLst/>
          </a:prstGeom>
        </p:spPr>
      </p:pic>
      <p:pic>
        <p:nvPicPr>
          <p:cNvPr id="17" name="Рисунок 13">
            <a:extLst>
              <a:ext uri="{FF2B5EF4-FFF2-40B4-BE49-F238E27FC236}">
                <a16:creationId xmlns:a16="http://schemas.microsoft.com/office/drawing/2014/main" id="{5DC77384-0E41-4BDB-9065-E7746A6FFD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84"/>
          <a:stretch/>
        </p:blipFill>
        <p:spPr>
          <a:xfrm>
            <a:off x="5902572" y="2518356"/>
            <a:ext cx="2499061" cy="1825446"/>
          </a:xfrm>
          <a:prstGeom prst="rect">
            <a:avLst/>
          </a:prstGeom>
        </p:spPr>
      </p:pic>
      <p:pic>
        <p:nvPicPr>
          <p:cNvPr id="18" name="Рисунок 14">
            <a:extLst>
              <a:ext uri="{FF2B5EF4-FFF2-40B4-BE49-F238E27FC236}">
                <a16:creationId xmlns:a16="http://schemas.microsoft.com/office/drawing/2014/main" id="{9AC5C432-1410-42EB-AE9C-90430F4B0A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9"/>
          <a:stretch/>
        </p:blipFill>
        <p:spPr>
          <a:xfrm>
            <a:off x="5893063" y="4235088"/>
            <a:ext cx="2596013" cy="1909308"/>
          </a:xfrm>
          <a:prstGeom prst="rect">
            <a:avLst/>
          </a:prstGeom>
        </p:spPr>
      </p:pic>
      <p:pic>
        <p:nvPicPr>
          <p:cNvPr id="19" name="Рисунок 10">
            <a:extLst>
              <a:ext uri="{FF2B5EF4-FFF2-40B4-BE49-F238E27FC236}">
                <a16:creationId xmlns:a16="http://schemas.microsoft.com/office/drawing/2014/main" id="{1C2D46A2-631F-46A7-8008-661467D11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341" y="1689251"/>
            <a:ext cx="2841089" cy="24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1"/>
          <p:cNvSpPr txBox="1"/>
          <p:nvPr/>
        </p:nvSpPr>
        <p:spPr>
          <a:xfrm>
            <a:off x="786438" y="1309086"/>
            <a:ext cx="7524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</a:t>
            </a:r>
            <a:r>
              <a:rPr lang="en-US" altLang="ko-K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for operational GEO </a:t>
            </a:r>
            <a:r>
              <a:rPr lang="en-US" altLang="ko-K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imagers for 2018</a:t>
            </a:r>
            <a:endParaRPr lang="ko-KR" alt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6438" y="2998686"/>
            <a:ext cx="734252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kumimoji="1" lang="en-US" altLang="ja-JP" sz="2000" dirty="0"/>
              <a:t>EUMETSAT (Tim </a:t>
            </a:r>
            <a:r>
              <a:rPr kumimoji="1" lang="en-US" altLang="ja-JP" sz="2000" dirty="0" err="1"/>
              <a:t>Hewison</a:t>
            </a:r>
            <a:r>
              <a:rPr kumimoji="1" lang="en-US" altLang="ja-JP" sz="2000" dirty="0"/>
              <a:t> and </a:t>
            </a:r>
            <a:r>
              <a:rPr kumimoji="1" lang="en-US" altLang="ja-JP" sz="2000" dirty="0" err="1"/>
              <a:t>Sebatien</a:t>
            </a:r>
            <a:r>
              <a:rPr kumimoji="1" lang="en-US" altLang="ja-JP" sz="2000" dirty="0"/>
              <a:t> Wagner)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JMA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(Masaya 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Takahashi and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Yusuke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Yogo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KMA (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Dohyeong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Kim,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Minju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Gu, and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Eunkyu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Kim)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>
                <a:latin typeface="Arial" pitchFamily="34" charset="0"/>
                <a:cs typeface="Arial" pitchFamily="34" charset="0"/>
              </a:rPr>
              <a:t>NOAA (Fred Wu,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Fangfang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Yu, and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Hyelim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Yoo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ROSHYDROMET 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(Alexey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Rublev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 and Alexander </a:t>
            </a:r>
            <a:r>
              <a:rPr lang="en-US" altLang="ja-JP" sz="2000" dirty="0" err="1">
                <a:latin typeface="Arial" pitchFamily="34" charset="0"/>
                <a:cs typeface="Arial" pitchFamily="34" charset="0"/>
              </a:rPr>
              <a:t>Uspensky</a:t>
            </a:r>
            <a:r>
              <a:rPr lang="en-US" altLang="ja-JP" sz="2000" dirty="0"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24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197435" y="1995977"/>
            <a:ext cx="7195451" cy="3133008"/>
          </a:xfrm>
        </p:spPr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EUMETSAT Annual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GSICS Calibration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Report for 2018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 Hewison, Sebastien Wagner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43138" algn="l"/>
              </a:tabLst>
            </a:pP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EUMETSAT</a:t>
            </a:r>
          </a:p>
        </p:txBody>
      </p:sp>
    </p:spTree>
    <p:extLst>
      <p:ext uri="{BB962C8B-B14F-4D97-AF65-F5344CB8AC3E}">
        <p14:creationId xmlns:p14="http://schemas.microsoft.com/office/powerpoint/2010/main" val="302366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76200"/>
            <a:ext cx="8320558" cy="551022"/>
          </a:xfrm>
        </p:spPr>
        <p:txBody>
          <a:bodyPr/>
          <a:lstStyle/>
          <a:p>
            <a:pPr algn="l"/>
            <a:r>
              <a:rPr lang="en-GB" sz="3200" dirty="0"/>
              <a:t>Satellite/Instrument Summary - GEO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373624" y="1105087"/>
          <a:ext cx="8291529" cy="192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19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Location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EO instruments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Meteosat-8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err="1"/>
                        <a:t>Op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41.5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2002-08-28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2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hlinkClick r:id="rId3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Meteosat-9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3.5</a:t>
                      </a:r>
                      <a:r>
                        <a:rPr kumimoji="1" lang="en-US" altLang="ja-JP" sz="1800" baseline="0" dirty="0"/>
                        <a:t>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2005-12-21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4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hlinkClick r:id="rId5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Meteosat-10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RSS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9.5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2012-07-05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hlinkClick r:id="rId6"/>
                        </a:rPr>
                        <a:t>SEVIRI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>
                          <a:hlinkClick r:id="rId7"/>
                        </a:rPr>
                        <a:t>GERB</a:t>
                      </a:r>
                      <a:endParaRPr kumimoji="1" lang="ja-JP" altLang="en-US" sz="18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Meteosat-11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 err="1"/>
                        <a:t>Op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0.0 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de-DE" altLang="ja-JP" sz="1800" dirty="0"/>
                        <a:t>2015-07-15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SEVIRI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de-DE" altLang="ja-JP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GERB</a:t>
                      </a:r>
                      <a:endParaRPr kumimoji="1" lang="ja-JP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8752" y="3391086"/>
            <a:ext cx="6063612" cy="32973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2018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2018-02-05/13</a:t>
            </a:r>
            <a:r>
              <a:rPr lang="en-GB" sz="1800" dirty="0"/>
              <a:t> Meteosat-11 moved 3.4°W to 0°E</a:t>
            </a:r>
            <a:endParaRPr lang="en-GB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2018-02-08/27</a:t>
            </a:r>
            <a:r>
              <a:rPr lang="en-GB" sz="1800" dirty="0"/>
              <a:t> Meteosat-10 moved 0°E to 9.5°E</a:t>
            </a:r>
            <a:endParaRPr lang="en-GB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2018-02-21/03-05</a:t>
            </a:r>
            <a:r>
              <a:rPr lang="en-GB" sz="1800" dirty="0"/>
              <a:t> Meteosat-9 moved 9.5°E to 3.5°E</a:t>
            </a:r>
            <a:endParaRPr lang="en-GB" sz="1800" b="1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2018-02-20 </a:t>
            </a:r>
            <a:r>
              <a:rPr lang="en-GB" sz="1800" dirty="0"/>
              <a:t>Meteosat-11 Operational 0° prime</a:t>
            </a:r>
            <a:endParaRPr lang="en-US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2018-03-13 </a:t>
            </a:r>
            <a:r>
              <a:rPr lang="en-GB" sz="1800" dirty="0"/>
              <a:t>Meteosat-10 Operational 9.5°E RSS</a:t>
            </a:r>
            <a:endParaRPr lang="en-US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2018-03-13 </a:t>
            </a:r>
            <a:r>
              <a:rPr lang="en-GB" sz="1800" dirty="0"/>
              <a:t>Meteosat-9 to Backup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b="1" dirty="0"/>
              <a:t>2018-12-03/08 </a:t>
            </a:r>
            <a:r>
              <a:rPr lang="en-GB" sz="1800" dirty="0"/>
              <a:t>Meteosat-10 Decontamination</a:t>
            </a:r>
          </a:p>
          <a:p>
            <a:pPr marL="541338" lvl="1" indent="-276225">
              <a:buFont typeface="Arial" panose="020B0604020202020204" pitchFamily="34" charset="0"/>
              <a:buChar char="–"/>
            </a:pPr>
            <a:endParaRPr lang="en-GB" sz="1800" dirty="0"/>
          </a:p>
          <a:p>
            <a:pPr marL="541338" lvl="1" indent="-276225">
              <a:buFont typeface="Arial" panose="020B0604020202020204" pitchFamily="34" charset="0"/>
              <a:buChar char="–"/>
            </a:pPr>
            <a:r>
              <a:rPr lang="en-GB" sz="1800" dirty="0">
                <a:hlinkClick r:id="rId10"/>
              </a:rPr>
              <a:t>UNS Technical Bulletin</a:t>
            </a:r>
            <a:endParaRPr lang="en-US" sz="1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5433" y="851171"/>
            <a:ext cx="45464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anose="020B0600070205080204" pitchFamily="50" charset="-128"/>
                <a:cs typeface="+mn-cs"/>
              </a:rPr>
              <a:t>Hyperlinks on instrument names navigate to the Calibration Landing Page</a:t>
            </a:r>
            <a:endParaRPr kumimoji="1" lang="ja-JP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6738651" y="3111835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6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Meteosat Data Availability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611" r="1234" b="5416"/>
          <a:stretch/>
        </p:blipFill>
        <p:spPr>
          <a:xfrm>
            <a:off x="0" y="1908463"/>
            <a:ext cx="9249416" cy="38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AC9EA82-6B12-45E3-AA36-0AA7A28D5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3286" y="1091158"/>
          <a:ext cx="8766111" cy="39910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46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1129682067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460122845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1791563895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641817671"/>
                    </a:ext>
                  </a:extLst>
                </a:gridCol>
                <a:gridCol w="1179769">
                  <a:extLst>
                    <a:ext uri="{9D8B030D-6E8A-4147-A177-3AD203B41FA5}">
                      <a16:colId xmlns:a16="http://schemas.microsoft.com/office/drawing/2014/main" val="359817215"/>
                    </a:ext>
                  </a:extLst>
                </a:gridCol>
                <a:gridCol w="5582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6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VIS0.6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VIS0.8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NIR1.6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HRV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</a:p>
                  </a:txBody>
                  <a:tcPr marL="0" marR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3255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Meteosat-8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 (DCC-SSCC)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+13.6 </a:t>
                      </a:r>
                      <a:r>
                        <a:rPr lang="en-US" altLang="ja-JP" sz="1300" b="1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2</a:t>
                      </a:r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.5</a:t>
                      </a:r>
                      <a:endParaRPr lang="en-US" altLang="ja-JP" sz="1300" b="1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618911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(DCC)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-0.54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1383943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-0.56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-0.55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-0.53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 ± 0.02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-0.55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Meteosat-9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0.54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± 0.07</a:t>
                      </a:r>
                      <a:endParaRPr lang="en-US" altLang="ja-JP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  <a:cs typeface="+mn-cs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-0.04 ± 0.07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-0.55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6437897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-0.57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± 0.01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-0.06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85169369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Meteosat-10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-0.66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0.14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-0.63 ± 0.11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-0.02 ± 0.11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-0.71 ± 0.12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-0.84 ± 0.03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-0.71 ± 0.02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-0.01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-0.98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Meteosat-11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 (DCC-SSCC)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+10.0 </a:t>
                      </a:r>
                      <a:r>
                        <a:rPr lang="en-US" altLang="ja-JP" sz="1300" b="1" i="0" u="none" strike="noStrike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</a:t>
                      </a:r>
                      <a:r>
                        <a:rPr lang="en-US" altLang="ja-JP" sz="1300" b="1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</a:rPr>
                        <a:t>.8</a:t>
                      </a:r>
                      <a:endParaRPr lang="en-US" altLang="ja-JP" sz="1300" b="1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(DCC)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-0.13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0.11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ja-JP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 (SSCC)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-0.30 </a:t>
                      </a: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0.38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-0.25 ± 0.36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-0.08 ± 0.34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-0.32 ± 0.36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Annual Drift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(LCS)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-0.60 ± 0.07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-0.42 ± 0.05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+1.18 ± 0.20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-0.75 ± 0.08</a:t>
                      </a:r>
                      <a:endParaRPr lang="en-US" altLang="ja-JP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%/</a:t>
                      </a:r>
                      <a:r>
                        <a:rPr lang="en-US" altLang="ja-JP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yr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436915" y="784012"/>
            <a:ext cx="849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Summary Statistics of Meteosat/SEVIRI VIS/NIR Calibration Performance (All Uncertainties are k=1) 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Meteosat/SEVIRI Visible Bands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6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63286" y="5389313"/>
            <a:ext cx="876611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Mean Bias: Mean and SD of difference of DCC from operational (SSCC) calibration for all 2018 pentad results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Annual Drift: Mean gain drift and uncertainty calculated from DCC and operational (SSCC) over each satellite life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DCC: Demonstration GSICS Deep Convective Cloud inter-calibration, with respect to Aqua/MODIS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SSCC: SEVIRI Solar Channel Calibration System = vicarious calibration used operationally for SEVIRI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278"/>
            <a:ext cx="4572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67278"/>
            <a:ext cx="4572000" cy="304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00609E-0E68-47AF-8ADB-06833B8E56F8}"/>
              </a:ext>
            </a:extLst>
          </p:cNvPr>
          <p:cNvSpPr txBox="1"/>
          <p:nvPr/>
        </p:nvSpPr>
        <p:spPr>
          <a:xfrm>
            <a:off x="163285" y="943407"/>
            <a:ext cx="8766111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Mean Bias: Mean and SD of difference of DCC from operational (SSCC) calibration for all 2018 pentad results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Annual Drift: Mean gain drift and uncertainty calculated from DCC and operational (SSCC) over each satellite life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DCC: Demonstration GSICS Deep Convective Cloud inter-calibration, with respect to Aqua/MODIS</a:t>
            </a:r>
          </a:p>
          <a:p>
            <a:pPr marL="176213" marR="0" lvl="0" indent="-176213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SSCC: SEVIRI Solar Channel Calibration System = vicarious calibration used operationally for SEVIRI</a:t>
            </a:r>
            <a:endParaRPr kumimoji="0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Calibration Performance: Meteosat/SEVIRI Visible Bands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820368" y="5875080"/>
            <a:ext cx="329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Time Series of gains derived for Meteosat-8 (MSG1) and -11 (MSG4) VIS0.6 channel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SSCC (red),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DCC (green).</a:t>
            </a:r>
            <a:endParaRPr kumimoji="0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ユーザー定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B0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35489</TotalTime>
  <Words>3655</Words>
  <Application>Microsoft Office PowerPoint</Application>
  <PresentationFormat>画面に合わせる (4:3)</PresentationFormat>
  <Paragraphs>1082</Paragraphs>
  <Slides>32</Slides>
  <Notes>12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32</vt:i4>
      </vt:variant>
    </vt:vector>
  </HeadingPairs>
  <TitlesOfParts>
    <vt:vector size="45" baseType="lpstr">
      <vt:lpstr>맑은 고딕</vt:lpstr>
      <vt:lpstr>ＭＳ Ｐゴシック</vt:lpstr>
      <vt:lpstr>ＭＳ 明朝</vt:lpstr>
      <vt:lpstr>游ゴシック</vt:lpstr>
      <vt:lpstr>Arial</vt:lpstr>
      <vt:lpstr>Calibri</vt:lpstr>
      <vt:lpstr>Symbol</vt:lpstr>
      <vt:lpstr>Tahoma</vt:lpstr>
      <vt:lpstr>Times New Roman</vt:lpstr>
      <vt:lpstr>Wingdings</vt:lpstr>
      <vt:lpstr>Default Design</vt:lpstr>
      <vt:lpstr>Office Theme</vt:lpstr>
      <vt:lpstr>1_Office Theme</vt:lpstr>
      <vt:lpstr> Annual GSICS Calibration Report   on the State of the Observing System  </vt:lpstr>
      <vt:lpstr>Background/Progress</vt:lpstr>
      <vt:lpstr>Concepts of Annual Report</vt:lpstr>
      <vt:lpstr>PowerPoint プレゼンテーション</vt:lpstr>
      <vt:lpstr>EUMETSAT Annual GSICS Calibration Report for 2018</vt:lpstr>
      <vt:lpstr>Satellite/Instrument Summary - GEO</vt:lpstr>
      <vt:lpstr>Meteosat Data Availability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JMA Annual GSICS Calibration Report for 2018</vt:lpstr>
      <vt:lpstr>Satellite/Instrument Summary - GEO</vt:lpstr>
      <vt:lpstr>PowerPoint プレゼンテーション</vt:lpstr>
      <vt:lpstr>PowerPoint プレゼンテーション</vt:lpstr>
      <vt:lpstr>PowerPoint プレゼンテーション</vt:lpstr>
      <vt:lpstr>KMA Annual GSICS Calibration Report for 2018</vt:lpstr>
      <vt:lpstr>Satellite/Instrument Summary - GEO</vt:lpstr>
      <vt:lpstr>PowerPoint プレゼンテーション</vt:lpstr>
      <vt:lpstr>PowerPoint プレゼンテーション</vt:lpstr>
      <vt:lpstr>NOAA Annual GSICS Calibration Report for 2018</vt:lpstr>
      <vt:lpstr>Satellite/Instrument Summary - GEO</vt:lpstr>
      <vt:lpstr>PowerPoint プレゼンテーション</vt:lpstr>
      <vt:lpstr>PowerPoint プレゼンテーション</vt:lpstr>
      <vt:lpstr>ROSHYDROMET Annual GSICS Calibration Report for 2018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気象庁</cp:lastModifiedBy>
  <cp:revision>1120</cp:revision>
  <dcterms:created xsi:type="dcterms:W3CDTF">2004-06-10T15:46:18Z</dcterms:created>
  <dcterms:modified xsi:type="dcterms:W3CDTF">2019-05-14T07:00:55Z</dcterms:modified>
</cp:coreProperties>
</file>