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3"/>
  </p:notesMasterIdLst>
  <p:handoutMasterIdLst>
    <p:handoutMasterId r:id="rId14"/>
  </p:handoutMasterIdLst>
  <p:sldIdLst>
    <p:sldId id="775" r:id="rId3"/>
    <p:sldId id="804" r:id="rId4"/>
    <p:sldId id="794" r:id="rId5"/>
    <p:sldId id="810" r:id="rId6"/>
    <p:sldId id="811" r:id="rId7"/>
    <p:sldId id="815" r:id="rId8"/>
    <p:sldId id="795" r:id="rId9"/>
    <p:sldId id="800" r:id="rId10"/>
    <p:sldId id="806" r:id="rId11"/>
    <p:sldId id="813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4F81BD"/>
    <a:srgbClr val="D9D9D9"/>
    <a:srgbClr val="0070C0"/>
    <a:srgbClr val="FDEADA"/>
    <a:srgbClr val="339933"/>
    <a:srgbClr val="333333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7433" autoAdjust="0"/>
  </p:normalViewPr>
  <p:slideViewPr>
    <p:cSldViewPr snapToGrid="0">
      <p:cViewPr varScale="1">
        <p:scale>
          <a:sx n="43" d="100"/>
          <a:sy n="43" d="100"/>
        </p:scale>
        <p:origin x="948" y="48"/>
      </p:cViewPr>
      <p:guideLst>
        <p:guide orient="horz" pos="2160"/>
        <p:guide pos="2880"/>
        <p:guide orient="horz" pos="2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23 March 2020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4927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7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7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8"/>
            <a:ext cx="8229600" cy="5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8404"/>
            <a:ext cx="8229600" cy="55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tar.nesdis.noaa.gov/GOESCal/G17_ABI_VNIR_InterCal_static.php" TargetMode="External"/><Relationship Id="rId4" Type="http://schemas.openxmlformats.org/officeDocument/2006/relationships/hyperlink" Target="https://www.star.nesdis.noaa.gov/GOESCal/G16_ABI_VNIR_InterCal_static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ar.nesdis.noaa.gov/GOESCal/G17_ABI_GEO_GEO_IR_daily.ph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www.star.nesdis.noaa.gov/GOESCal/G17_ABI_VNIR_InterCal_static.php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star.nesdis.noaa.gov/GOESCal/G16_GSICS_ABI_IR_Bias_static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2020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Report - GEO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" y="4828679"/>
            <a:ext cx="9143999" cy="1437650"/>
          </a:xfrm>
        </p:spPr>
        <p:txBody>
          <a:bodyPr/>
          <a:lstStyle/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9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Discussions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GSICS monitoring vs. GSICS Correction Product Monitoring</a:t>
            </a:r>
          </a:p>
          <a:p>
            <a:pPr lvl="1"/>
            <a:r>
              <a:rPr lang="en-US" sz="1800" b="0" dirty="0" smtClean="0"/>
              <a:t>Bias vs. Correction bias at reference temperature</a:t>
            </a:r>
          </a:p>
          <a:p>
            <a:pPr lvl="1"/>
            <a:r>
              <a:rPr lang="en-US" sz="1800" b="0" dirty="0" smtClean="0"/>
              <a:t>Uncertainty of Tb bias at reference temperature</a:t>
            </a:r>
          </a:p>
          <a:p>
            <a:pPr lvl="1"/>
            <a:r>
              <a:rPr lang="en-US" sz="1800" b="0" dirty="0" smtClean="0"/>
              <a:t>Uncertainty of correction bias at reference temperature</a:t>
            </a:r>
            <a:endParaRPr lang="en-US" sz="1800" b="0" dirty="0"/>
          </a:p>
          <a:p>
            <a:r>
              <a:rPr lang="en-US" sz="1800" dirty="0" smtClean="0"/>
              <a:t>For the GSICS Product Bias Report</a:t>
            </a:r>
          </a:p>
          <a:p>
            <a:pPr lvl="1"/>
            <a:r>
              <a:rPr lang="en-US" sz="1800" b="0" dirty="0" smtClean="0"/>
              <a:t>Are </a:t>
            </a:r>
            <a:r>
              <a:rPr lang="en-US" sz="1800" b="0" dirty="0"/>
              <a:t>they typical (k=1) uncertainties on the biases evaluated from the GSICS products? i.e. how well we think we can correct an individual image</a:t>
            </a:r>
          </a:p>
          <a:p>
            <a:pPr lvl="1"/>
            <a:r>
              <a:rPr lang="en-US" sz="1800" b="0" dirty="0" smtClean="0"/>
              <a:t>Are </a:t>
            </a:r>
            <a:r>
              <a:rPr lang="en-US" sz="1800" b="0" dirty="0"/>
              <a:t>they standard deviations of these biases evaluated over the period of the repots? i.e. how stable the instruments’ calibration is</a:t>
            </a:r>
            <a:r>
              <a:rPr lang="en-US" sz="1800" b="0" dirty="0" smtClean="0"/>
              <a:t>.</a:t>
            </a:r>
            <a:endParaRPr lang="en-US" sz="1800" b="0" dirty="0"/>
          </a:p>
          <a:p>
            <a:r>
              <a:rPr lang="en-US" sz="1800" dirty="0" smtClean="0"/>
              <a:t>Drift report?</a:t>
            </a:r>
          </a:p>
          <a:p>
            <a:pPr lvl="1"/>
            <a:r>
              <a:rPr lang="en-US" sz="1800" b="0" dirty="0" smtClean="0"/>
              <a:t>Legacy VNIR bands without on-orbit cal. capacity</a:t>
            </a:r>
          </a:p>
          <a:p>
            <a:pPr lvl="1"/>
            <a:r>
              <a:rPr lang="en-US" sz="1800" b="0" dirty="0" smtClean="0"/>
              <a:t>How about the on-board cal. instruments</a:t>
            </a:r>
            <a:r>
              <a:rPr lang="en-US" sz="1800" dirty="0" smtClean="0"/>
              <a:t>?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Degradation of the calibration target(s)?</a:t>
            </a:r>
          </a:p>
          <a:p>
            <a:r>
              <a:rPr lang="en-US" sz="1800" dirty="0" smtClean="0"/>
              <a:t>How often shall we update/maintain the GSICS product monitoring website?</a:t>
            </a:r>
          </a:p>
          <a:p>
            <a:r>
              <a:rPr lang="en-US" sz="1800" dirty="0" smtClean="0"/>
              <a:t>Scripts for auto tables/plots generations from GSICS products</a:t>
            </a: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Template for 2020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63" y="1155262"/>
            <a:ext cx="8554646" cy="5595162"/>
          </a:xfrm>
        </p:spPr>
        <p:txBody>
          <a:bodyPr/>
          <a:lstStyle/>
          <a:p>
            <a:pPr marL="314325" indent="-314325">
              <a:lnSpc>
                <a:spcPct val="13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Major satellite/Instrument </a:t>
            </a:r>
            <a:r>
              <a:rPr lang="en-US" sz="2000" dirty="0">
                <a:solidFill>
                  <a:srgbClr val="0000FF"/>
                </a:solidFill>
              </a:rPr>
              <a:t>events </a:t>
            </a:r>
            <a:r>
              <a:rPr lang="en-US" sz="2000" dirty="0"/>
              <a:t>relevant to </a:t>
            </a:r>
            <a:r>
              <a:rPr lang="en-US" sz="2000" dirty="0" smtClean="0"/>
              <a:t>calibration and the impact on the radiance quality</a:t>
            </a:r>
            <a:r>
              <a:rPr lang="en-US" sz="2000" dirty="0" smtClean="0">
                <a:solidFill>
                  <a:srgbClr val="3333FF"/>
                </a:solidFill>
              </a:rPr>
              <a:t>: </a:t>
            </a:r>
            <a:r>
              <a:rPr lang="en-US" sz="2000" dirty="0">
                <a:solidFill>
                  <a:srgbClr val="3333FF"/>
                </a:solidFill>
              </a:rPr>
              <a:t>1 page for </a:t>
            </a:r>
            <a:r>
              <a:rPr lang="en-US" sz="2000" dirty="0" smtClean="0">
                <a:solidFill>
                  <a:srgbClr val="3333FF"/>
                </a:solidFill>
              </a:rPr>
              <a:t>summary + 1-2 pages to show the impacts, if applicable</a:t>
            </a:r>
            <a:endParaRPr lang="en-US" sz="2000" dirty="0">
              <a:solidFill>
                <a:srgbClr val="3333FF"/>
              </a:solidFill>
            </a:endParaRPr>
          </a:p>
          <a:p>
            <a:pPr marL="314325" indent="-314325">
              <a:lnSpc>
                <a:spcPct val="130000"/>
              </a:lnSpc>
            </a:pPr>
            <a:r>
              <a:rPr lang="en-US" sz="2000" dirty="0"/>
              <a:t>Radiometric calibration performance for </a:t>
            </a:r>
            <a:r>
              <a:rPr lang="en-US" sz="2000" dirty="0">
                <a:solidFill>
                  <a:srgbClr val="3333FF"/>
                </a:solidFill>
              </a:rPr>
              <a:t>GEO </a:t>
            </a:r>
            <a:r>
              <a:rPr lang="en-US" sz="2000" dirty="0" smtClean="0">
                <a:solidFill>
                  <a:srgbClr val="3333FF"/>
                </a:solidFill>
              </a:rPr>
              <a:t>imagers using </a:t>
            </a:r>
            <a:r>
              <a:rPr lang="en-US" sz="2000" dirty="0" smtClean="0">
                <a:solidFill>
                  <a:srgbClr val="0000FF"/>
                </a:solidFill>
              </a:rPr>
              <a:t>GSICS </a:t>
            </a:r>
            <a:r>
              <a:rPr lang="en-US" sz="2000" dirty="0">
                <a:solidFill>
                  <a:srgbClr val="0000FF"/>
                </a:solidFill>
              </a:rPr>
              <a:t>inter-calibration/inter-comparison</a:t>
            </a:r>
            <a:r>
              <a:rPr lang="en-US" sz="2000" dirty="0"/>
              <a:t> </a:t>
            </a:r>
            <a:r>
              <a:rPr lang="en-US" sz="2000" dirty="0" smtClean="0"/>
              <a:t>approaches (2-3 pages/instrument, 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Table/Figure </a:t>
            </a:r>
            <a:r>
              <a:rPr lang="en-US" sz="2000" dirty="0"/>
              <a:t>summarizing </a:t>
            </a:r>
            <a:r>
              <a:rPr lang="en-US" sz="2000" dirty="0" smtClean="0"/>
              <a:t>bias/</a:t>
            </a:r>
            <a:r>
              <a:rPr lang="en-US" sz="2000" dirty="0" err="1" smtClean="0"/>
              <a:t>unc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average of last one year or typical </a:t>
            </a:r>
            <a:r>
              <a:rPr lang="en-US" sz="2000" dirty="0">
                <a:solidFill>
                  <a:srgbClr val="0000FF"/>
                </a:solidFill>
              </a:rPr>
              <a:t>time </a:t>
            </a:r>
            <a:r>
              <a:rPr lang="en-US" sz="2000" dirty="0" smtClean="0">
                <a:solidFill>
                  <a:srgbClr val="0000FF"/>
                </a:solidFill>
              </a:rPr>
              <a:t>period</a:t>
            </a:r>
            <a:endParaRPr lang="en-US" sz="2000" dirty="0">
              <a:solidFill>
                <a:srgbClr val="0000FF"/>
              </a:solidFill>
            </a:endParaRP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Time series chart of bias/</a:t>
            </a:r>
            <a:r>
              <a:rPr lang="en-US" sz="2000" dirty="0" err="1"/>
              <a:t>unc</a:t>
            </a:r>
            <a:r>
              <a:rPr lang="en-US" sz="2000" dirty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since </a:t>
            </a:r>
            <a:r>
              <a:rPr lang="en-US" sz="2000" dirty="0">
                <a:solidFill>
                  <a:srgbClr val="0000FF"/>
                </a:solidFill>
              </a:rPr>
              <a:t>operation </a:t>
            </a:r>
            <a:r>
              <a:rPr lang="en-US" sz="2000" dirty="0" smtClean="0">
                <a:solidFill>
                  <a:srgbClr val="0000FF"/>
                </a:solidFill>
              </a:rPr>
              <a:t>start or last one year</a:t>
            </a:r>
            <a:endParaRPr lang="en-US" sz="2000" dirty="0">
              <a:solidFill>
                <a:srgbClr val="0000FF"/>
              </a:solidFill>
            </a:endParaRP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3333FF"/>
                </a:solidFill>
              </a:rPr>
              <a:t>Scene Dependent Bias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Scatterplot of scene dependent bias</a:t>
            </a:r>
          </a:p>
          <a:p>
            <a:pPr marL="361950" indent="-361950">
              <a:lnSpc>
                <a:spcPct val="130000"/>
              </a:lnSpc>
            </a:pPr>
            <a:r>
              <a:rPr lang="en-US" altLang="ja-JP" sz="2000" dirty="0" smtClean="0"/>
              <a:t>Detailed </a:t>
            </a:r>
            <a:r>
              <a:rPr lang="en-US" altLang="ja-JP" sz="2000" dirty="0"/>
              <a:t>information: referred to </a:t>
            </a:r>
            <a:r>
              <a:rPr lang="en-US" altLang="ja-JP" sz="2000" dirty="0">
                <a:solidFill>
                  <a:srgbClr val="0000FF"/>
                </a:solidFill>
              </a:rPr>
              <a:t>Calibration Landing </a:t>
            </a:r>
            <a:r>
              <a:rPr lang="en-US" altLang="ja-JP" sz="2000" dirty="0" smtClean="0">
                <a:solidFill>
                  <a:srgbClr val="0000FF"/>
                </a:solidFill>
              </a:rPr>
              <a:t>Page or other monitoring website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9624" y="627222"/>
            <a:ext cx="8535723" cy="75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 smtClean="0"/>
              <a:t>(Revised based on the 2019 Template – Many thanks to Masaya Takahashi!)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0689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r>
              <a:rPr lang="en-GB" sz="2800" dirty="0" smtClean="0">
                <a:latin typeface="+mn-lt"/>
              </a:rPr>
              <a:t>GOES-16/17 Calibration Events in 2019</a:t>
            </a:r>
            <a:endParaRPr lang="en-GB" sz="2800" dirty="0">
              <a:latin typeface="+mn-lt"/>
            </a:endParaRPr>
          </a:p>
        </p:txBody>
      </p:sp>
      <p:sp>
        <p:nvSpPr>
          <p:cNvPr id="7" name="テキスト ボックス 2"/>
          <p:cNvSpPr txBox="1"/>
          <p:nvPr/>
        </p:nvSpPr>
        <p:spPr>
          <a:xfrm>
            <a:off x="7385185" y="-881668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prstClr val="black"/>
                </a:solidFill>
                <a:latin typeface="Tahoma" pitchFamily="34" charset="0"/>
              </a:rPr>
              <a:t>http://planet.rssi.ru</a:t>
            </a:r>
            <a:endParaRPr kumimoji="1" lang="ja-JP" altLang="en-US" sz="12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363" y="2059143"/>
            <a:ext cx="796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GOES-16/17 ABI Calibration Event Log: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www.star.nesdis.noaa.gov/GOESCal/goes_SatelliteAnomalies.php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1" y="2683892"/>
            <a:ext cx="5853567" cy="3428025"/>
          </a:xfrm>
          <a:prstGeom prst="rect">
            <a:avLst/>
          </a:prstGeom>
        </p:spPr>
      </p:pic>
      <p:graphicFrame>
        <p:nvGraphicFramePr>
          <p:cNvPr id="10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93771"/>
              </p:ext>
            </p:extLst>
          </p:nvPr>
        </p:nvGraphicFramePr>
        <p:xfrm>
          <a:off x="134819" y="749885"/>
          <a:ext cx="863266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659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30076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Current 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</a:t>
                      </a:r>
                      <a:r>
                        <a:rPr kumimoji="1" lang="en-US" altLang="ja-JP" sz="1800" baseline="0" dirty="0"/>
                        <a:t>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Operation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GOES-16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/>
                        <a:t>75.2W (GOES-East)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2016-11-19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2017-12-18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343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GOES-17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137.2W (GOES-West)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2018-03-01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</a:rPr>
                        <a:t>2019-02-12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346257"/>
              </p:ext>
            </p:extLst>
          </p:nvPr>
        </p:nvGraphicFramePr>
        <p:xfrm>
          <a:off x="431233" y="5372410"/>
          <a:ext cx="6953952" cy="892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9114">
                  <a:extLst>
                    <a:ext uri="{9D8B030D-6E8A-4147-A177-3AD203B41FA5}">
                      <a16:colId xmlns:a16="http://schemas.microsoft.com/office/drawing/2014/main" val="2268888661"/>
                    </a:ext>
                  </a:extLst>
                </a:gridCol>
                <a:gridCol w="2208414">
                  <a:extLst>
                    <a:ext uri="{9D8B030D-6E8A-4147-A177-3AD203B41FA5}">
                      <a16:colId xmlns:a16="http://schemas.microsoft.com/office/drawing/2014/main" val="1690693206"/>
                    </a:ext>
                  </a:extLst>
                </a:gridCol>
                <a:gridCol w="1436424">
                  <a:extLst>
                    <a:ext uri="{9D8B030D-6E8A-4147-A177-3AD203B41FA5}">
                      <a16:colId xmlns:a16="http://schemas.microsoft.com/office/drawing/2014/main" val="3485315418"/>
                    </a:ext>
                  </a:extLst>
                </a:gridCol>
              </a:tblGrid>
              <a:tr h="371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Major Calibration Related </a:t>
                      </a:r>
                      <a:r>
                        <a:rPr lang="en-US" sz="1600" dirty="0">
                          <a:effectLst/>
                        </a:rPr>
                        <a:t>Events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GOES-16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GOES-17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739106"/>
                  </a:ext>
                </a:extLst>
              </a:tr>
              <a:tr h="32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B02 (0.64um) </a:t>
                      </a:r>
                      <a:r>
                        <a:rPr lang="en-US" sz="1200" dirty="0">
                          <a:effectLst/>
                        </a:rPr>
                        <a:t>solar cal. </a:t>
                      </a:r>
                      <a:r>
                        <a:rPr lang="en-US" sz="1200" dirty="0" smtClean="0">
                          <a:effectLst/>
                        </a:rPr>
                        <a:t>LUT </a:t>
                      </a:r>
                      <a:r>
                        <a:rPr lang="en-US" sz="1200" dirty="0">
                          <a:effectLst/>
                        </a:rPr>
                        <a:t>update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04/23/2019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04/27/2019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95665"/>
                  </a:ext>
                </a:extLst>
              </a:tr>
              <a:tr h="180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Predictive Calibration Algorithm Implementation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07/25/2019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72677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17036" y="3201719"/>
            <a:ext cx="2318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to provide the major calibration events the agency would like users to be aware.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4819" y="5127812"/>
            <a:ext cx="7727228" cy="1466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G16/17 B02 Solar Cal. LUT Updates</a:t>
            </a:r>
            <a:endParaRPr lang="en-US" sz="2400" dirty="0"/>
          </a:p>
        </p:txBody>
      </p:sp>
      <p:pic>
        <p:nvPicPr>
          <p:cNvPr id="1026" name="Picture 2" descr="GOES-16 ABI - VNIR Inter-Calibration  - GEO-LEO Reflectance Ratio - VIIRS to ABI - Ban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310"/>
            <a:ext cx="4559861" cy="26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ES-17 ABI - VNIR Inter-Calibration  - GEO-LEO Reflectance Ratio - VIIRS to ABI - Ban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61" y="1124654"/>
            <a:ext cx="4351058" cy="31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563" y="4446222"/>
            <a:ext cx="857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update of the B02(0.64um) solar calibration LUT reduces the calibration difference to SNPP and NOAA-20 VIIRS</a:t>
            </a:r>
          </a:p>
          <a:p>
            <a:endParaRPr lang="en-US" sz="1600" dirty="0" smtClean="0"/>
          </a:p>
          <a:p>
            <a:r>
              <a:rPr lang="en-US" sz="1600" dirty="0" smtClean="0"/>
              <a:t>More information: </a:t>
            </a:r>
            <a:r>
              <a:rPr lang="en-US" sz="1600" dirty="0">
                <a:hlinkClick r:id="rId4"/>
              </a:rPr>
              <a:t>https://www.star.nesdis.noaa.gov/GOESCal/G16_ABI_VNIR_InterCal_static.php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www.star.nesdis.noaa.gov/GOESCal/G17_ABI_VNIR_InterCal_static.php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>
            <a:off x="3200400" y="1981200"/>
            <a:ext cx="188259" cy="3675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96634" y="1864658"/>
            <a:ext cx="188259" cy="3675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G17 IR </a:t>
            </a:r>
            <a:r>
              <a:rPr lang="en-US" sz="2000" dirty="0" err="1" smtClean="0"/>
              <a:t>pCal</a:t>
            </a:r>
            <a:r>
              <a:rPr lang="en-US" sz="2000" dirty="0" smtClean="0"/>
              <a:t> Implementation on 07/25/2019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6847" y="3835115"/>
            <a:ext cx="8285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GEO-GEO inter-comparison shows that the GS update on July 25, 2019 significantly improves the G17 IR radiance accuracy at unstable FPM temperature time</a:t>
            </a:r>
          </a:p>
          <a:p>
            <a:endParaRPr lang="en-US" sz="1400" dirty="0"/>
          </a:p>
          <a:p>
            <a:r>
              <a:rPr lang="en-US" sz="1400" dirty="0" smtClean="0"/>
              <a:t>More information at: </a:t>
            </a:r>
            <a:r>
              <a:rPr lang="en-US" sz="1400" dirty="0">
                <a:hlinkClick r:id="rId2"/>
              </a:rPr>
              <a:t>https://www.star.nesdis.noaa.gov/GOESCal/G17_ABI_GEO_GEO_IR_daily.php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GOES-17 ABI - GOES-16 ABI TB Difference - Band 12 (9.6µm) - Full-Disk - 07-26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78" y="888978"/>
            <a:ext cx="4536178" cy="24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ES-17 ABI - GOES-16 ABI TB Difference - Band 12 (9.6µm) - Full-Disk - 07-25-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978"/>
            <a:ext cx="4536178" cy="24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7482" y="129988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 implementation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8530" y="129988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implementation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G16/17 ABI VNIR Cal. Performance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33092"/>
              </p:ext>
            </p:extLst>
          </p:nvPr>
        </p:nvGraphicFramePr>
        <p:xfrm>
          <a:off x="259972" y="1228183"/>
          <a:ext cx="8695771" cy="111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65">
                  <a:extLst>
                    <a:ext uri="{9D8B030D-6E8A-4147-A177-3AD203B41FA5}">
                      <a16:colId xmlns:a16="http://schemas.microsoft.com/office/drawing/2014/main" val="2738889467"/>
                    </a:ext>
                  </a:extLst>
                </a:gridCol>
                <a:gridCol w="1227319">
                  <a:extLst>
                    <a:ext uri="{9D8B030D-6E8A-4147-A177-3AD203B41FA5}">
                      <a16:colId xmlns:a16="http://schemas.microsoft.com/office/drawing/2014/main" val="465721392"/>
                    </a:ext>
                  </a:extLst>
                </a:gridCol>
                <a:gridCol w="1184958">
                  <a:extLst>
                    <a:ext uri="{9D8B030D-6E8A-4147-A177-3AD203B41FA5}">
                      <a16:colId xmlns:a16="http://schemas.microsoft.com/office/drawing/2014/main" val="4066494866"/>
                    </a:ext>
                  </a:extLst>
                </a:gridCol>
                <a:gridCol w="1102922">
                  <a:extLst>
                    <a:ext uri="{9D8B030D-6E8A-4147-A177-3AD203B41FA5}">
                      <a16:colId xmlns:a16="http://schemas.microsoft.com/office/drawing/2014/main" val="3529060735"/>
                    </a:ext>
                  </a:extLst>
                </a:gridCol>
                <a:gridCol w="1166727">
                  <a:extLst>
                    <a:ext uri="{9D8B030D-6E8A-4147-A177-3AD203B41FA5}">
                      <a16:colId xmlns:a16="http://schemas.microsoft.com/office/drawing/2014/main" val="3666064956"/>
                    </a:ext>
                  </a:extLst>
                </a:gridCol>
                <a:gridCol w="1130268">
                  <a:extLst>
                    <a:ext uri="{9D8B030D-6E8A-4147-A177-3AD203B41FA5}">
                      <a16:colId xmlns:a16="http://schemas.microsoft.com/office/drawing/2014/main" val="487043628"/>
                    </a:ext>
                  </a:extLst>
                </a:gridCol>
                <a:gridCol w="947475">
                  <a:extLst>
                    <a:ext uri="{9D8B030D-6E8A-4147-A177-3AD203B41FA5}">
                      <a16:colId xmlns:a16="http://schemas.microsoft.com/office/drawing/2014/main" val="387592304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398095976"/>
                    </a:ext>
                  </a:extLst>
                </a:gridCol>
              </a:tblGrid>
              <a:tr h="4035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Reference Instr.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B01</a:t>
                      </a:r>
                    </a:p>
                    <a:p>
                      <a:pPr algn="ctr"/>
                      <a:r>
                        <a:rPr lang="en-US" sz="1200" dirty="0" smtClean="0"/>
                        <a:t>(0.47um)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B02</a:t>
                      </a:r>
                    </a:p>
                    <a:p>
                      <a:pPr algn="ctr"/>
                      <a:r>
                        <a:rPr lang="en-US" sz="1200" dirty="0" smtClean="0"/>
                        <a:t>(0.64um)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B03</a:t>
                      </a:r>
                    </a:p>
                    <a:p>
                      <a:pPr algn="ctr"/>
                      <a:r>
                        <a:rPr lang="en-US" sz="1200" dirty="0" smtClean="0"/>
                        <a:t>(0.86um)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B04</a:t>
                      </a:r>
                    </a:p>
                    <a:p>
                      <a:pPr algn="ctr"/>
                      <a:r>
                        <a:rPr lang="en-US" sz="1200" dirty="0" smtClean="0"/>
                        <a:t>(1.37um)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B05</a:t>
                      </a:r>
                    </a:p>
                    <a:p>
                      <a:pPr algn="ctr"/>
                      <a:r>
                        <a:rPr lang="en-US" sz="1200" dirty="0" smtClean="0"/>
                        <a:t>(1.6um)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B06</a:t>
                      </a:r>
                    </a:p>
                    <a:p>
                      <a:pPr algn="ctr"/>
                      <a:r>
                        <a:rPr lang="en-US" sz="1200" dirty="0" smtClean="0"/>
                        <a:t>(2.2um)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3315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SNPP/VIIRS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5.62(±2.44)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-0.46(±3.12)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0.16(±3.10)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-2.16(±2.41)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2.28(±3.06)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-1.70(±1.71)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596442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SNPP/VIIRS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1.52(±3.24)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0.99(±4.45)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0.00(±3.60)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-1.17(±7.97)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-0.97(±3.36)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-2.61(±2.86)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1744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7547" y="766518"/>
            <a:ext cx="844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mean calibration difference between G16/17 ABI and SNPP/VIIRS from Oct. 1, 2019 – Nov. 30, 2019 (unit: %, 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uncertainties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k=1)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37" y="2417946"/>
            <a:ext cx="2188823" cy="1708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27" y="2362866"/>
            <a:ext cx="2608734" cy="1424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2" y="3842408"/>
            <a:ext cx="4491324" cy="15182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89926" y="4218506"/>
            <a:ext cx="4437531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ABI Visible and Infrared (VNIR) channels, </a:t>
            </a: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xcept for G16 B01, are within 5% difference to SNPP/VIIRS from 10/01/2019-11/30/2019</a:t>
            </a:r>
          </a:p>
          <a:p>
            <a:pPr marL="633413" lvl="1" indent="-17621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G16 B01 </a:t>
            </a: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brighter than SNPP/VIIRS by 5.6%</a:t>
            </a:r>
            <a:endParaRPr lang="en-US" altLang="ja-JP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scene radiance/reflectance dependent bias can be observed at some VNIR bands</a:t>
            </a:r>
          </a:p>
          <a:p>
            <a:pPr marL="633413" lvl="1" indent="-17621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in SRF correction may contribute</a:t>
            </a:r>
            <a:endParaRPr lang="en-US" altLang="ja-JP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G16/17 VNIR calibration is in general very stable since their operations, apart from the B02 LUT updates in April 2019.  Long-term monitoring is available: 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" dirty="0">
                <a:hlinkClick r:id="rId5"/>
              </a:rPr>
              <a:t>https://</a:t>
            </a:r>
            <a:r>
              <a:rPr lang="en-US" sz="800" dirty="0" smtClean="0">
                <a:hlinkClick r:id="rId5"/>
              </a:rPr>
              <a:t>www.star.nesdis.noaa.gov/GOESCal/G16_ABI_VNIR_InterCal_static.php</a:t>
            </a:r>
            <a:endParaRPr lang="en-US" sz="800" dirty="0">
              <a:hlinkClick r:id="rId5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" dirty="0" smtClean="0">
                <a:hlinkClick r:id="rId5"/>
              </a:rPr>
              <a:t>https</a:t>
            </a:r>
            <a:r>
              <a:rPr lang="en-US" sz="800" dirty="0">
                <a:hlinkClick r:id="rId5"/>
              </a:rPr>
              <a:t>://www.star.nesdis.noaa.gov/GOESCal/G17_ABI_VNIR_InterCal_static.php</a:t>
            </a:r>
            <a:endParaRPr lang="en-US" altLang="ja-JP" sz="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20" y="5421929"/>
            <a:ext cx="2509768" cy="14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84969"/>
              </p:ext>
            </p:extLst>
          </p:nvPr>
        </p:nvGraphicFramePr>
        <p:xfrm>
          <a:off x="109745" y="1272389"/>
          <a:ext cx="8687137" cy="24214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063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735106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73510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26008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7794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45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263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46361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8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1896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Std. Scene Tb*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 (±0.06)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-0.10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-0.11</a:t>
                      </a:r>
                    </a:p>
                    <a:p>
                      <a:pPr algn="ctr"/>
                      <a:r>
                        <a:rPr lang="en-US" sz="800" dirty="0" smtClean="0"/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dirty="0" smtClean="0"/>
                        <a:t>0.01)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0.00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44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(±0.05)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-0.10</a:t>
                      </a:r>
                    </a:p>
                    <a:p>
                      <a:pPr algn="ctr"/>
                      <a:r>
                        <a:rPr lang="en-US" sz="800" dirty="0" smtClean="0"/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dirty="0" smtClean="0"/>
                        <a:t>0.01)</a:t>
                      </a:r>
                      <a:endParaRPr lang="en-US" sz="80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-0.14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348209322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-C/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(±0.06)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327451"/>
                  </a:ext>
                </a:extLst>
              </a:tr>
              <a:tr h="21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NOAA-20/</a:t>
                      </a:r>
                    </a:p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56793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9745" y="809491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GOES-16/ABI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Calibration Performance in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2019 (all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are k=1) 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33841" y="103348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 smtClean="0">
                <a:solidFill>
                  <a:prstClr val="black"/>
                </a:solidFill>
              </a:rPr>
              <a:t>G16 IR Rad. Calibration </a:t>
            </a:r>
            <a:r>
              <a:rPr lang="en-US" altLang="ja-JP" sz="2000" dirty="0">
                <a:solidFill>
                  <a:prstClr val="black"/>
                </a:solidFill>
              </a:rPr>
              <a:t>Performance</a:t>
            </a:r>
            <a:r>
              <a:rPr lang="en-US" altLang="ja-JP" sz="2000" dirty="0" smtClean="0">
                <a:solidFill>
                  <a:prstClr val="black"/>
                </a:solidFill>
              </a:rPr>
              <a:t>: </a:t>
            </a:r>
            <a:r>
              <a:rPr lang="en-US" altLang="ja-JP" sz="2000" dirty="0" smtClean="0">
                <a:solidFill>
                  <a:srgbClr val="FF0000"/>
                </a:solidFill>
              </a:rPr>
              <a:t>Bias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09" y="4147920"/>
            <a:ext cx="415148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table/figure can be used.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G16 ABI IR bands are well-calibrated. The mean Tb bias at standard radiance/Tb is within 0.15K for all bands.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590" y="3848921"/>
            <a:ext cx="4986651" cy="29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9745" y="809491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GOES-17/ABI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Calibration Performance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Dec. 2019 at </a:t>
            </a:r>
            <a:r>
              <a:rPr kumimoji="0" lang="en-US" altLang="ja-JP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Gainset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Period (All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are k=1) 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 smtClean="0">
                <a:solidFill>
                  <a:prstClr val="black"/>
                </a:solidFill>
              </a:rPr>
              <a:t>G17 IR Calibration </a:t>
            </a:r>
            <a:r>
              <a:rPr lang="en-US" altLang="ja-JP" sz="2000" dirty="0">
                <a:solidFill>
                  <a:prstClr val="black"/>
                </a:solidFill>
              </a:rPr>
              <a:t>Performance: </a:t>
            </a:r>
            <a:r>
              <a:rPr lang="en-US" altLang="ja-JP" sz="2000" dirty="0" smtClean="0">
                <a:solidFill>
                  <a:srgbClr val="FF0000"/>
                </a:solidFill>
              </a:rPr>
              <a:t>Bias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4" name="表 6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7194"/>
              </p:ext>
            </p:extLst>
          </p:nvPr>
        </p:nvGraphicFramePr>
        <p:xfrm>
          <a:off x="233841" y="1284847"/>
          <a:ext cx="8687137" cy="2546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41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791553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593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593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467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7794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45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263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07918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800" u="none" strike="noStrike" baseline="0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Std. Scene Tb </a:t>
                      </a:r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322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(±0.09)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/>
                        <a:t>0.13</a:t>
                      </a:r>
                    </a:p>
                    <a:p>
                      <a:pPr algn="ctr"/>
                      <a:r>
                        <a:rPr lang="en-US" sz="800" baseline="0" dirty="0" smtClean="0"/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aseline="0" dirty="0" smtClean="0"/>
                        <a:t>0.01)</a:t>
                      </a:r>
                      <a:endParaRPr lang="en-US" sz="800" baseline="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0.07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0.43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10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(±0.08)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/>
                        <a:t>0.13</a:t>
                      </a:r>
                    </a:p>
                    <a:p>
                      <a:pPr algn="ctr"/>
                      <a:r>
                        <a:rPr lang="en-US" sz="800" baseline="0" dirty="0" smtClean="0"/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aseline="0" dirty="0" smtClean="0"/>
                        <a:t>0.01)</a:t>
                      </a:r>
                      <a:endParaRPr lang="en-US" sz="800" baseline="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-0.06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0.41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348209322"/>
                  </a:ext>
                </a:extLst>
              </a:tr>
              <a:tr h="171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-C/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  <a:p>
                      <a:pPr algn="ctr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(±0.08)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327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NOAA-20/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567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475" y="3944472"/>
            <a:ext cx="4736503" cy="2819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745" y="4093292"/>
            <a:ext cx="458736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G17 ABI is in general well calibrated at the gain-set I period when the focal plane module (FPM) temperature is stable.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G17 B16 has relatively large bias at 0.4-0.5K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61415" y="5533414"/>
            <a:ext cx="2754957" cy="860612"/>
            <a:chOff x="4362671" y="4439489"/>
            <a:chExt cx="4776739" cy="13506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2671" y="4439489"/>
              <a:ext cx="4776739" cy="13506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324417" y="4495799"/>
              <a:ext cx="14558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LWIR FPM Temperature</a:t>
              </a:r>
              <a:endParaRPr lang="en-US" sz="1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2841" y="5848936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Gainset</a:t>
            </a:r>
            <a:r>
              <a:rPr lang="en-US" sz="1000" dirty="0" smtClean="0"/>
              <a:t> 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33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GOES-17 ABI GEO-LEO Scatter Plots - G17 vs. CrIS/SNPP(Gainset I) - Band 16 - 01/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18" y="3117193"/>
            <a:ext cx="2548475" cy="35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OES-16 ABI Solar Calibration Statistics - G16 vs. CrIS/SNPP(night) - Band 9 - 03/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" y="3117193"/>
            <a:ext cx="2444690" cy="30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8993" y="5295010"/>
            <a:ext cx="8127223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ABI IR calibration is very 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after the GS update on 06/19/2018.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GOES-17 ABI IR calibration is very stable during the stable FPM temperature period since its operation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strong scene dependent bias at all IR bands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of the Tb bias to </a:t>
            </a:r>
            <a:r>
              <a:rPr lang="en-US" altLang="ja-JP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/IASI is within 0.1K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and plots are available at: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www.star.nesdis.noaa.gov/GOESCal/G16_GSICS_ABI_IR_Bias_static.php</a:t>
            </a:r>
            <a:endParaRPr lang="en-US" sz="1200" dirty="0" smtClean="0"/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www.star.nesdis.noaa.gov/GOESCal/G17_GSICS_ABI_IR_Bias_static.php</a:t>
            </a:r>
            <a:endParaRPr lang="en-US" altLang="ja-JP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 smtClean="0">
                <a:solidFill>
                  <a:prstClr val="black"/>
                </a:solidFill>
              </a:rPr>
              <a:t>G16/G17 Rad. Calibration </a:t>
            </a:r>
            <a:r>
              <a:rPr lang="en-US" altLang="ja-JP" sz="2000" dirty="0">
                <a:solidFill>
                  <a:prstClr val="black"/>
                </a:solidFill>
              </a:rPr>
              <a:t>Performance: </a:t>
            </a:r>
            <a:r>
              <a:rPr lang="en-US" altLang="ja-JP" sz="2000" dirty="0" smtClean="0">
                <a:solidFill>
                  <a:srgbClr val="FF0000"/>
                </a:solidFill>
              </a:rPr>
              <a:t>Trending/Scatterplots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1028" name="Picture 4" descr="GOES-16 ABI GSISC IR Bands Bias Monitoring - G16 vs. CrIS/IASI(300K) - Band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1" y="954517"/>
            <a:ext cx="3784559" cy="24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8993" y="1354479"/>
            <a:ext cx="2291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GS update on 06/19/2018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25388" y="1662256"/>
            <a:ext cx="69817" cy="569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GOES-17 ABI GSISC IR Bands Bias Monitoring - G17 vs. CrIS/IASI(300K) - Band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04" y="916351"/>
            <a:ext cx="3903040" cy="25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08051" y="3467438"/>
            <a:ext cx="377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</a:t>
            </a:r>
            <a:r>
              <a:rPr lang="en-US" sz="1000" dirty="0"/>
              <a:t> Trending can also be characterized with the GSICS correction bias, our traditional GSICS bias monitoring </a:t>
            </a:r>
            <a:r>
              <a:rPr lang="en-US" sz="1000" dirty="0" smtClean="0"/>
              <a:t>method.</a:t>
            </a:r>
          </a:p>
          <a:p>
            <a:endParaRPr lang="en-US" sz="1000" dirty="0" smtClean="0"/>
          </a:p>
          <a:p>
            <a:r>
              <a:rPr lang="en-US" sz="1000" dirty="0" smtClean="0"/>
              <a:t>The trending shown in this slide is calculated with the mean radiance difference converted to 300K.  This is requirement for ABI.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121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36535</TotalTime>
  <Words>1513</Words>
  <Application>Microsoft Office PowerPoint</Application>
  <PresentationFormat>On-screen Show (4:3)</PresentationFormat>
  <Paragraphs>406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맑은 고딕</vt:lpstr>
      <vt:lpstr>ＭＳ Ｐゴシック</vt:lpstr>
      <vt:lpstr>游ゴシック</vt:lpstr>
      <vt:lpstr>Arial</vt:lpstr>
      <vt:lpstr>Calibri</vt:lpstr>
      <vt:lpstr>Symbol</vt:lpstr>
      <vt:lpstr>Tahoma</vt:lpstr>
      <vt:lpstr>Times New Roman</vt:lpstr>
      <vt:lpstr>Wingdings</vt:lpstr>
      <vt:lpstr>Office Theme</vt:lpstr>
      <vt:lpstr>1_Office Theme</vt:lpstr>
      <vt:lpstr>2020 Annual GSICS Calibration Report - GEO</vt:lpstr>
      <vt:lpstr>Template for 2020</vt:lpstr>
      <vt:lpstr>GOES-16/17 Calibration Events in 2019</vt:lpstr>
      <vt:lpstr>G16/17 B02 Solar Cal. LUT Updates</vt:lpstr>
      <vt:lpstr>G17 IR pCal Implementation on 07/25/2019</vt:lpstr>
      <vt:lpstr>G16/17 ABI VNIR Cal. Performance</vt:lpstr>
      <vt:lpstr>PowerPoint Presentation</vt:lpstr>
      <vt:lpstr>PowerPoint Presentation</vt:lpstr>
      <vt:lpstr>G16/G17 Rad. Calibration Performance: Trending/Scatterplots</vt:lpstr>
      <vt:lpstr>Discussions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Manik Bali</cp:lastModifiedBy>
  <cp:revision>1399</cp:revision>
  <dcterms:created xsi:type="dcterms:W3CDTF">2004-06-10T15:46:18Z</dcterms:created>
  <dcterms:modified xsi:type="dcterms:W3CDTF">2020-03-23T18:44:06Z</dcterms:modified>
</cp:coreProperties>
</file>