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725" r:id="rId2"/>
    <p:sldId id="722" r:id="rId3"/>
    <p:sldId id="723" r:id="rId4"/>
    <p:sldId id="724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0099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53" autoAdjust="0"/>
    <p:restoredTop sz="94660"/>
  </p:normalViewPr>
  <p:slideViewPr>
    <p:cSldViewPr snapToGrid="0">
      <p:cViewPr varScale="1">
        <p:scale>
          <a:sx n="43" d="100"/>
          <a:sy n="43" d="100"/>
        </p:scale>
        <p:origin x="62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0A9A18-5243-4DDA-9B66-D1315D0F74EB}" type="datetimeFigureOut">
              <a:rPr lang="ko-KR" altLang="en-US" smtClean="0"/>
              <a:pPr/>
              <a:t>2020-03-23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64BC84-10ED-4392-B4D8-448A5B253F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6283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11145520" y="6652800"/>
            <a:ext cx="10464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1DDF0A2-C106-43E5-8EA9-B1F17B7001B3}" type="slidenum">
              <a:rPr lang="ko-KR" altLang="en-US" sz="90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</a:rPr>
              <a:pPr algn="r"/>
              <a:t>‹#›</a:t>
            </a:fld>
            <a:endParaRPr lang="en-US" altLang="ko-KR" sz="900" dirty="0" smtClean="0">
              <a:solidFill>
                <a:schemeClr val="bg1">
                  <a:lumMod val="50000"/>
                </a:schemeClr>
              </a:solidFill>
              <a:latin typeface="맑은 고딕" pitchFamily="50" charset="-127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11602720" y="6315621"/>
            <a:ext cx="1046480" cy="150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ko-KR" sz="375" dirty="0" err="1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</a:rPr>
              <a:t>dohy</a:t>
            </a:r>
            <a:endParaRPr lang="en-US" altLang="ko-KR" sz="375" dirty="0" smtClean="0">
              <a:solidFill>
                <a:schemeClr val="bg1">
                  <a:lumMod val="50000"/>
                </a:schemeClr>
              </a:solidFill>
              <a:latin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95383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제목(Doh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4800" y="76200"/>
            <a:ext cx="10515600" cy="55102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121920" y="735870"/>
            <a:ext cx="1130808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11145520" y="6652800"/>
            <a:ext cx="10464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1DDF0A2-C106-43E5-8EA9-B1F17B7001B3}" type="slidenum">
              <a:rPr lang="ko-KR" altLang="en-US" sz="90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</a:rPr>
              <a:pPr algn="r"/>
              <a:t>‹#›</a:t>
            </a:fld>
            <a:endParaRPr lang="en-US" altLang="ko-KR" sz="900" dirty="0" smtClean="0">
              <a:solidFill>
                <a:schemeClr val="bg1">
                  <a:lumMod val="50000"/>
                </a:schemeClr>
              </a:solidFill>
              <a:latin typeface="맑은 고딕" pitchFamily="50" charset="-127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 rot="16200000">
            <a:off x="11602720" y="6315621"/>
            <a:ext cx="1046480" cy="150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ko-KR" sz="375" dirty="0" err="1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</a:rPr>
              <a:t>dohy</a:t>
            </a:r>
            <a:endParaRPr lang="en-US" altLang="ko-KR" sz="375" dirty="0" smtClean="0">
              <a:solidFill>
                <a:schemeClr val="bg1">
                  <a:lumMod val="50000"/>
                </a:schemeClr>
              </a:solidFill>
              <a:latin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91341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맑은 고딕" pitchFamily="50" charset="-127"/>
              </a:defRPr>
            </a:lvl1pPr>
          </a:lstStyle>
          <a:p>
            <a:fld id="{0F36550C-3AC6-4783-B98F-9FA82B6093B4}" type="datetimeFigureOut">
              <a:rPr lang="ko-KR" altLang="en-US" smtClean="0"/>
              <a:pPr/>
              <a:t>2020-03-23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맑은 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맑은 고딕" pitchFamily="50" charset="-127"/>
              </a:defRPr>
            </a:lvl1pPr>
          </a:lstStyle>
          <a:p>
            <a:fld id="{E76B95D1-0BB8-464B-AF0D-79AFE2BBFBD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3046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1" r:id="rId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맑은 고딕" pitchFamily="50" charset="-127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맑은 고딕" pitchFamily="50" charset="-127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맑은 고딕" pitchFamily="50" charset="-127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맑은 고딕" pitchFamily="50" charset="-127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맑은 고딕" pitchFamily="50" charset="-127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맑은 고딕" pitchFamily="50" charset="-127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:\MY DOCUMENTS\GSICS\logo\GSICS500p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787" y="9142"/>
            <a:ext cx="6943762" cy="3054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44"/>
          <p:cNvSpPr txBox="1">
            <a:spLocks noChangeArrowheads="1"/>
          </p:cNvSpPr>
          <p:nvPr/>
        </p:nvSpPr>
        <p:spPr>
          <a:xfrm>
            <a:off x="1508760" y="3550457"/>
            <a:ext cx="9098279" cy="2329135"/>
          </a:xfrm>
          <a:prstGeom prst="rect">
            <a:avLst/>
          </a:prstGeom>
        </p:spPr>
        <p:txBody>
          <a:bodyPr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맑은 고딕" pitchFamily="50" charset="-127"/>
                <a:ea typeface="+mj-ea"/>
                <a:cs typeface="+mj-cs"/>
              </a:defRPr>
            </a:lvl1pPr>
          </a:lstStyle>
          <a:p>
            <a:pPr algn="ctr" latinLnBrk="0">
              <a:lnSpc>
                <a:spcPct val="150000"/>
              </a:lnSpc>
            </a:pP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Actions </a:t>
            </a:r>
          </a:p>
          <a:p>
            <a:pPr algn="ctr" latinLnBrk="0">
              <a:lnSpc>
                <a:spcPct val="150000"/>
              </a:lnSpc>
            </a:pP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from CGMS-47 and GSICS-EP-20</a:t>
            </a:r>
            <a:endParaRPr lang="en-GB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51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Actions from CGMS-47</a:t>
            </a:r>
            <a:endParaRPr lang="ko-KR" alt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968936"/>
              </p:ext>
            </p:extLst>
          </p:nvPr>
        </p:nvGraphicFramePr>
        <p:xfrm>
          <a:off x="108066" y="838877"/>
          <a:ext cx="11837325" cy="46623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6904">
                  <a:extLst>
                    <a:ext uri="{9D8B030D-6E8A-4147-A177-3AD203B41FA5}">
                      <a16:colId xmlns:a16="http://schemas.microsoft.com/office/drawing/2014/main" val="1271443214"/>
                    </a:ext>
                  </a:extLst>
                </a:gridCol>
                <a:gridCol w="793459">
                  <a:extLst>
                    <a:ext uri="{9D8B030D-6E8A-4147-A177-3AD203B41FA5}">
                      <a16:colId xmlns:a16="http://schemas.microsoft.com/office/drawing/2014/main" val="1306969489"/>
                    </a:ext>
                  </a:extLst>
                </a:gridCol>
                <a:gridCol w="7315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492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24844">
                  <a:extLst>
                    <a:ext uri="{9D8B030D-6E8A-4147-A177-3AD203B41FA5}">
                      <a16:colId xmlns:a16="http://schemas.microsoft.com/office/drawing/2014/main" val="3796756725"/>
                    </a:ext>
                  </a:extLst>
                </a:gridCol>
                <a:gridCol w="9053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74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85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09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400" dirty="0" err="1" smtClean="0">
                          <a:effectLst/>
                          <a:latin typeface="Calibri" panose="020F0502020204030204" pitchFamily="34" charset="0"/>
                          <a:ea typeface="MS Mincho"/>
                          <a:cs typeface="Calibri" panose="020F0502020204030204" pitchFamily="34" charset="0"/>
                        </a:rPr>
                        <a:t>Actionee</a:t>
                      </a: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400" dirty="0" smtClean="0">
                          <a:effectLst/>
                          <a:latin typeface="Calibri" panose="020F0502020204030204" pitchFamily="34" charset="0"/>
                          <a:ea typeface="MS Mincho"/>
                          <a:cs typeface="Calibri" panose="020F0502020204030204" pitchFamily="34" charset="0"/>
                        </a:rPr>
                        <a:t>AGN item</a:t>
                      </a: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400" dirty="0" smtClean="0">
                          <a:effectLst/>
                          <a:latin typeface="Calibri" panose="020F0502020204030204" pitchFamily="34" charset="0"/>
                          <a:ea typeface="MS Mincho"/>
                          <a:cs typeface="Calibri" panose="020F0502020204030204" pitchFamily="34" charset="0"/>
                        </a:rPr>
                        <a:t>Action#</a:t>
                      </a: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400" dirty="0" smtClean="0">
                          <a:effectLst/>
                          <a:latin typeface="Calibri" panose="020F0502020204030204" pitchFamily="34" charset="0"/>
                          <a:ea typeface="MS Mincho"/>
                          <a:cs typeface="Calibri" panose="020F0502020204030204" pitchFamily="34" charset="0"/>
                        </a:rPr>
                        <a:t>Description</a:t>
                      </a: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400" dirty="0" smtClean="0">
                          <a:effectLst/>
                          <a:latin typeface="Calibri" panose="020F0502020204030204" pitchFamily="34" charset="0"/>
                          <a:ea typeface="MS Mincho"/>
                          <a:cs typeface="Calibri" panose="020F0502020204030204" pitchFamily="34" charset="0"/>
                        </a:rPr>
                        <a:t>Action feedback/closing document</a:t>
                      </a: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400" dirty="0" smtClean="0">
                          <a:effectLst/>
                          <a:latin typeface="Calibri" panose="020F0502020204030204" pitchFamily="34" charset="0"/>
                          <a:ea typeface="MS Mincho"/>
                          <a:cs typeface="Calibri" panose="020F0502020204030204" pitchFamily="34" charset="0"/>
                        </a:rPr>
                        <a:t>Deadline</a:t>
                      </a: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400" dirty="0" smtClean="0">
                          <a:effectLst/>
                          <a:latin typeface="Calibri" panose="020F0502020204030204" pitchFamily="34" charset="0"/>
                          <a:ea typeface="MS Mincho"/>
                          <a:cs typeface="Calibri" panose="020F0502020204030204" pitchFamily="34" charset="0"/>
                        </a:rPr>
                        <a:t>Status</a:t>
                      </a: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400" dirty="0" smtClean="0">
                          <a:effectLst/>
                          <a:latin typeface="Calibri" panose="020F0502020204030204" pitchFamily="34" charset="0"/>
                          <a:ea typeface="MS Mincho"/>
                          <a:cs typeface="Calibri" panose="020F0502020204030204" pitchFamily="34" charset="0"/>
                        </a:rPr>
                        <a:t>HLPP ref</a:t>
                      </a: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0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400" dirty="0" smtClean="0">
                          <a:effectLst/>
                          <a:latin typeface="Calibri" panose="020F0502020204030204" pitchFamily="34" charset="0"/>
                          <a:ea typeface="MS Mincho"/>
                          <a:cs typeface="Calibri" panose="020F0502020204030204" pitchFamily="34" charset="0"/>
                        </a:rPr>
                        <a:t>GSICS</a:t>
                      </a: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400" dirty="0" smtClean="0">
                          <a:effectLst/>
                          <a:latin typeface="Calibri" panose="020F0502020204030204" pitchFamily="34" charset="0"/>
                          <a:ea typeface="MS Mincho"/>
                          <a:cs typeface="Calibri" panose="020F0502020204030204" pitchFamily="34" charset="0"/>
                        </a:rPr>
                        <a:t>WGII/4</a:t>
                      </a: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A47.01</a:t>
                      </a: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GSICS to expand</a:t>
                      </a:r>
                      <a:r>
                        <a:rPr lang="en-US" sz="1400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GSICS Report on the State of the Observing System to successively cover the calibration status of all instruments relevant GSICS.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 Mar 6; GSICS meeting postponed.</a:t>
                      </a:r>
                    </a:p>
                    <a:p>
                      <a:pPr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 Jan 9 WGII IS #1: To be reviewed</a:t>
                      </a:r>
                      <a:r>
                        <a:rPr lang="en-US" sz="1400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by GSICS meeting in March 2020.(M. Goldberg)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CGMS-48</a:t>
                      </a: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OPEN</a:t>
                      </a:r>
                      <a:endParaRPr lang="ko-KR" sz="1400" b="1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09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IROWG, ICWG, IWWG, IPWG, ITWG, </a:t>
                      </a:r>
                      <a:r>
                        <a:rPr lang="en-US" altLang="ko-KR" sz="14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GSICS</a:t>
                      </a:r>
                      <a:r>
                        <a:rPr lang="en-US" altLang="ko-KR" sz="1200" b="0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altLang="ko-KR" sz="1200" b="0" i="0" u="none" strike="noStrike" kern="1200" baseline="0" dirty="0" err="1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WGClim</a:t>
                      </a:r>
                      <a:endParaRPr lang="en-US" altLang="ko-KR" sz="14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WGII/5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A47.15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The ISWGs, </a:t>
                      </a:r>
                      <a:r>
                        <a:rPr lang="en-US" altLang="ko-KR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WGClimate</a:t>
                      </a:r>
                      <a:r>
                        <a:rPr lang="en-US" altLang="ko-K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and GSICS to review WGIII Risk assessment and consider mitigation opportunities.	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CGMS-48</a:t>
                      </a: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OPEN</a:t>
                      </a:r>
                      <a:endParaRPr lang="ko-KR" sz="1400" b="1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225776592"/>
                  </a:ext>
                </a:extLst>
              </a:tr>
              <a:tr h="9070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GSICS</a:t>
                      </a:r>
                      <a:r>
                        <a:rPr lang="en-US" altLang="ko-KR" sz="1400" b="0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altLang="ko-KR" sz="1400" b="0" i="0" u="none" strike="noStrike" kern="1200" baseline="0" dirty="0" err="1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WGClim</a:t>
                      </a:r>
                      <a:r>
                        <a:rPr lang="en-US" altLang="ko-KR" sz="1400" b="0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SCOPE-CM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WGII/8</a:t>
                      </a: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A47.21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GSICS, </a:t>
                      </a:r>
                      <a:r>
                        <a:rPr lang="en-US" altLang="ko-KR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WGClimate</a:t>
                      </a:r>
                      <a:r>
                        <a:rPr lang="en-US" altLang="ko-K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and SCOPE-CM to </a:t>
                      </a:r>
                      <a:r>
                        <a:rPr lang="en-US" altLang="ko-KR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organise</a:t>
                      </a:r>
                      <a:r>
                        <a:rPr lang="en-US" altLang="ko-K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a workshop on calibration supporting reprocessing.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 Jan 9 WGII IS #1:</a:t>
                      </a:r>
                    </a:p>
                    <a:p>
                      <a:pPr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(First review to take place at GSICS meeting in March 2020, Korea)</a:t>
                      </a:r>
                      <a:endParaRPr lang="en-US" sz="1400" i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Mar 2020, CGMS-48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OPEN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52479742"/>
                  </a:ext>
                </a:extLst>
              </a:tr>
              <a:tr h="3255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400" dirty="0" smtClean="0">
                          <a:effectLst/>
                          <a:latin typeface="Calibri" panose="020F0502020204030204" pitchFamily="34" charset="0"/>
                          <a:ea typeface="MS Mincho"/>
                          <a:cs typeface="Calibri" panose="020F0502020204030204" pitchFamily="34" charset="0"/>
                        </a:rPr>
                        <a:t>GSICS</a:t>
                      </a: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WGII/11</a:t>
                      </a:r>
                      <a:endParaRPr lang="ko-KR" altLang="ko-KR" sz="1400" dirty="0" smtClean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A47.24</a:t>
                      </a: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GSICS to review SWCG white-paper on calibration and consider opportunities for GSICS support to aforementioned activity.	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Mar 2020</a:t>
                      </a: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400" b="1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OPEN</a:t>
                      </a:r>
                      <a:endParaRPr lang="ko-KR" sz="1400" b="1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581086825"/>
                  </a:ext>
                </a:extLst>
              </a:tr>
              <a:tr h="3255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effectLst/>
                          <a:latin typeface="Calibri" panose="020F0502020204030204" pitchFamily="34" charset="0"/>
                          <a:ea typeface="MS Mincho"/>
                          <a:cs typeface="Calibri" panose="020F0502020204030204" pitchFamily="34" charset="0"/>
                        </a:rPr>
                        <a:t>GSICS</a:t>
                      </a:r>
                      <a:endParaRPr lang="ko-KR" altLang="ko-KR" sz="1400" dirty="0" smtClean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from WGIII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A47.29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GSICS to continue cross calibration progress of microwave imagers. (WGII)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i="1" u="none" strike="noStrike" kern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2020 Jan 9 WGII IS #1: To be reported at next annual GSICS EP meeting in May 2020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i="1" u="none" strike="noStrike" kern="1200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New action requested by WGIII</a:t>
                      </a:r>
                      <a:r>
                        <a:rPr lang="en-US" altLang="ko-K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	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CGMS-48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OPEN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997486436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16020" y="5628428"/>
            <a:ext cx="10419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ko-KR" altLang="en-US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discuss the all the actions BUT to remind and suggest</a:t>
            </a:r>
            <a: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 will lead the actions</a:t>
            </a:r>
            <a:endParaRPr lang="en-US" altLang="ko-KR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4898" y="5952574"/>
            <a:ext cx="119671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CGMS Secretariat</a:t>
            </a:r>
          </a:p>
          <a:p>
            <a: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hold the CGMS Working Groups discussions on the planned dates of 25-29 May, using WebEx </a:t>
            </a:r>
            <a: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  <a:t>meetings (including GSICS-EP)</a:t>
            </a:r>
            <a:endParaRPr lang="en-US" altLang="ko-K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hold the CGMS Plenary meeting on 25-26 August 2020 in EUMETSAT Headquarters’ in </a:t>
            </a:r>
            <a: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  <a:t>Darmstadt, Germany</a:t>
            </a:r>
            <a:endParaRPr lang="en-US" altLang="ko-K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958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Actions from GSICS-EP-20(1/2)</a:t>
            </a:r>
            <a:endParaRPr lang="ko-KR" alt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327518"/>
              </p:ext>
            </p:extLst>
          </p:nvPr>
        </p:nvGraphicFramePr>
        <p:xfrm>
          <a:off x="196734" y="1035550"/>
          <a:ext cx="11640588" cy="34034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0255">
                  <a:extLst>
                    <a:ext uri="{9D8B030D-6E8A-4147-A177-3AD203B41FA5}">
                      <a16:colId xmlns:a16="http://schemas.microsoft.com/office/drawing/2014/main" val="3643353937"/>
                    </a:ext>
                  </a:extLst>
                </a:gridCol>
                <a:gridCol w="7456516">
                  <a:extLst>
                    <a:ext uri="{9D8B030D-6E8A-4147-A177-3AD203B41FA5}">
                      <a16:colId xmlns:a16="http://schemas.microsoft.com/office/drawing/2014/main" val="3402519443"/>
                    </a:ext>
                  </a:extLst>
                </a:gridCol>
                <a:gridCol w="1454727">
                  <a:extLst>
                    <a:ext uri="{9D8B030D-6E8A-4147-A177-3AD203B41FA5}">
                      <a16:colId xmlns:a16="http://schemas.microsoft.com/office/drawing/2014/main" val="1156003514"/>
                    </a:ext>
                  </a:extLst>
                </a:gridCol>
                <a:gridCol w="1039090">
                  <a:extLst>
                    <a:ext uri="{9D8B030D-6E8A-4147-A177-3AD203B41FA5}">
                      <a16:colId xmlns:a16="http://schemas.microsoft.com/office/drawing/2014/main" val="2660707061"/>
                    </a:ext>
                  </a:extLst>
                </a:gridCol>
              </a:tblGrid>
              <a:tr h="4657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Reference</a:t>
                      </a: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Action Description</a:t>
                      </a:r>
                      <a:endParaRPr lang="ko-KR" sz="140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Actionee</a:t>
                      </a: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Due date</a:t>
                      </a: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extLst>
                  <a:ext uri="{0D108BD9-81ED-4DB2-BD59-A6C34878D82A}">
                    <a16:rowId xmlns:a16="http://schemas.microsoft.com/office/drawing/2014/main" val="955570989"/>
                  </a:ext>
                </a:extLst>
              </a:tr>
              <a:tr h="616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A.GEP.20190517.1</a:t>
                      </a: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EP Chair to coordinate with WIGOS for utilizing GSICS Product Catalog with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Quicklooks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1400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WDQM system.</a:t>
                      </a: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EP Chair</a:t>
                      </a:r>
                      <a:endParaRPr lang="ko-KR" sz="140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EP-21</a:t>
                      </a:r>
                      <a:endParaRPr lang="ko-KR" sz="140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extLst>
                  <a:ext uri="{0D108BD9-81ED-4DB2-BD59-A6C34878D82A}">
                    <a16:rowId xmlns:a16="http://schemas.microsoft.com/office/drawing/2014/main" val="3782227222"/>
                  </a:ext>
                </a:extLst>
              </a:tr>
              <a:tr h="4657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A.GEP.20190517.2</a:t>
                      </a: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EP Chair to coordinate with WIGOS to enhance collaboration to integrate GSICS into WIGOS.</a:t>
                      </a: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EP Chair</a:t>
                      </a:r>
                      <a:endParaRPr lang="ko-KR" sz="140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EP-21</a:t>
                      </a:r>
                      <a:endParaRPr lang="ko-KR" sz="140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extLst>
                  <a:ext uri="{0D108BD9-81ED-4DB2-BD59-A6C34878D82A}">
                    <a16:rowId xmlns:a16="http://schemas.microsoft.com/office/drawing/2014/main" val="1585564280"/>
                  </a:ext>
                </a:extLst>
              </a:tr>
              <a:tr h="9243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A.GEP.20190517.3</a:t>
                      </a: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NASA, ESA, ISRO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to provide a landing page with instrument link(s) for inclusion in the satellite 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instrument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pages in WMO-OSCAR.  Initially, the landing page will provide a link or link(s) to those 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satellite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instruments of high interest to GSICS. </a:t>
                      </a: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NASA, ESA, ISRO</a:t>
                      </a: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EP-21</a:t>
                      </a: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extLst>
                  <a:ext uri="{0D108BD9-81ED-4DB2-BD59-A6C34878D82A}">
                    <a16:rowId xmlns:a16="http://schemas.microsoft.com/office/drawing/2014/main" val="898079237"/>
                  </a:ext>
                </a:extLst>
              </a:tr>
              <a:tr h="4657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A.GEP.20190517.4</a:t>
                      </a: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EP members to review the CGMS SWCG white paper for a possible contribution to SWCG activity.</a:t>
                      </a: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EP members</a:t>
                      </a:r>
                      <a:endParaRPr lang="ko-KR" sz="140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EP-21</a:t>
                      </a: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extLst>
                  <a:ext uri="{0D108BD9-81ED-4DB2-BD59-A6C34878D82A}">
                    <a16:rowId xmlns:a16="http://schemas.microsoft.com/office/drawing/2014/main" val="1476396018"/>
                  </a:ext>
                </a:extLst>
              </a:tr>
              <a:tr h="4657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A.GEP.20190517.5</a:t>
                      </a: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ROSCOSMOS to remove requirement of login on their GPRC page.</a:t>
                      </a: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ROSCOSMOS</a:t>
                      </a: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EP-21</a:t>
                      </a: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extLst>
                  <a:ext uri="{0D108BD9-81ED-4DB2-BD59-A6C34878D82A}">
                    <a16:rowId xmlns:a16="http://schemas.microsoft.com/office/drawing/2014/main" val="3251775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247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Actions from GSICS-EP-20(2/2)</a:t>
            </a:r>
            <a:endParaRPr lang="ko-KR" alt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413175"/>
              </p:ext>
            </p:extLst>
          </p:nvPr>
        </p:nvGraphicFramePr>
        <p:xfrm>
          <a:off x="205047" y="918168"/>
          <a:ext cx="11607340" cy="5357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8568">
                  <a:extLst>
                    <a:ext uri="{9D8B030D-6E8A-4147-A177-3AD203B41FA5}">
                      <a16:colId xmlns:a16="http://schemas.microsoft.com/office/drawing/2014/main" val="2503144991"/>
                    </a:ext>
                  </a:extLst>
                </a:gridCol>
                <a:gridCol w="7664334">
                  <a:extLst>
                    <a:ext uri="{9D8B030D-6E8A-4147-A177-3AD203B41FA5}">
                      <a16:colId xmlns:a16="http://schemas.microsoft.com/office/drawing/2014/main" val="3343493312"/>
                    </a:ext>
                  </a:extLst>
                </a:gridCol>
                <a:gridCol w="1197033">
                  <a:extLst>
                    <a:ext uri="{9D8B030D-6E8A-4147-A177-3AD203B41FA5}">
                      <a16:colId xmlns:a16="http://schemas.microsoft.com/office/drawing/2014/main" val="4083205598"/>
                    </a:ext>
                  </a:extLst>
                </a:gridCol>
                <a:gridCol w="1047405">
                  <a:extLst>
                    <a:ext uri="{9D8B030D-6E8A-4147-A177-3AD203B41FA5}">
                      <a16:colId xmlns:a16="http://schemas.microsoft.com/office/drawing/2014/main" val="1093358377"/>
                    </a:ext>
                  </a:extLst>
                </a:gridCol>
              </a:tblGrid>
              <a:tr h="381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Reference</a:t>
                      </a: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Action Description</a:t>
                      </a:r>
                      <a:endParaRPr lang="ko-KR" sz="140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Actionee</a:t>
                      </a:r>
                      <a:endParaRPr lang="ko-KR" sz="140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Due date</a:t>
                      </a:r>
                      <a:endParaRPr lang="ko-KR" sz="140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extLst>
                  <a:ext uri="{0D108BD9-81ED-4DB2-BD59-A6C34878D82A}">
                    <a16:rowId xmlns:a16="http://schemas.microsoft.com/office/drawing/2014/main" val="1962783442"/>
                  </a:ext>
                </a:extLst>
              </a:tr>
              <a:tr h="291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A.GRWG.20190516.1</a:t>
                      </a: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GRWG to prepare the State of Observing System report.</a:t>
                      </a: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GRWG Chair</a:t>
                      </a: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EP-21</a:t>
                      </a: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extLst>
                  <a:ext uri="{0D108BD9-81ED-4DB2-BD59-A6C34878D82A}">
                    <a16:rowId xmlns:a16="http://schemas.microsoft.com/office/drawing/2014/main" val="1429443873"/>
                  </a:ext>
                </a:extLst>
              </a:tr>
              <a:tr h="5831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A.GRWG.20190516.2</a:t>
                      </a: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GRWG to organize the mini-conference on MW inter-calibration in 2020 GSICS annual meeting.</a:t>
                      </a: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GRWG+GDWG chair</a:t>
                      </a: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2020</a:t>
                      </a: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extLst>
                  <a:ext uri="{0D108BD9-81ED-4DB2-BD59-A6C34878D82A}">
                    <a16:rowId xmlns:a16="http://schemas.microsoft.com/office/drawing/2014/main" val="878644868"/>
                  </a:ext>
                </a:extLst>
              </a:tr>
              <a:tr h="291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A.GRWG.20190516.3</a:t>
                      </a:r>
                      <a:endParaRPr lang="ko-KR" sz="140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GRWG to develop Terms of References for GRWG sub-groups.</a:t>
                      </a: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GRWG Chair</a:t>
                      </a:r>
                      <a:endParaRPr lang="ko-KR" sz="140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EP-21</a:t>
                      </a: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extLst>
                  <a:ext uri="{0D108BD9-81ED-4DB2-BD59-A6C34878D82A}">
                    <a16:rowId xmlns:a16="http://schemas.microsoft.com/office/drawing/2014/main" val="442024964"/>
                  </a:ext>
                </a:extLst>
              </a:tr>
              <a:tr h="8747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A.GDWG.20190516.1</a:t>
                      </a: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GDWG Chair to request CGMS Task Force on Satellite Data and Codes to review a proposal of adding 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SRF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 International Data Subcategory of Common Table C-13 of WMO Manual on Codes for 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coordination with 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WMO</a:t>
                      </a:r>
                      <a:r>
                        <a:rPr lang="en-US" sz="1400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IPET-CM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GDWG Chair</a:t>
                      </a: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EP-21</a:t>
                      </a: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extLst>
                  <a:ext uri="{0D108BD9-81ED-4DB2-BD59-A6C34878D82A}">
                    <a16:rowId xmlns:a16="http://schemas.microsoft.com/office/drawing/2014/main" val="849539666"/>
                  </a:ext>
                </a:extLst>
              </a:tr>
              <a:tr h="5831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A.GDWG.20190516.2</a:t>
                      </a:r>
                      <a:endParaRPr lang="ko-KR" sz="140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GDWG Chair and Rob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Roebeling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(EUMETSAT) to review existing event logging database at each agency to ensure best practices are met.</a:t>
                      </a: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GDWG Chair</a:t>
                      </a: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EP-21</a:t>
                      </a: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extLst>
                  <a:ext uri="{0D108BD9-81ED-4DB2-BD59-A6C34878D82A}">
                    <a16:rowId xmlns:a16="http://schemas.microsoft.com/office/drawing/2014/main" val="3531829513"/>
                  </a:ext>
                </a:extLst>
              </a:tr>
              <a:tr h="291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A.GDWG.20190516.3</a:t>
                      </a:r>
                      <a:endParaRPr lang="ko-KR" sz="140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GDWG Chair to develop a procedure on updating Annual GSICS Calibration Report.</a:t>
                      </a:r>
                      <a:endParaRPr lang="ko-KR" sz="140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GDWG Chair</a:t>
                      </a: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EP-21</a:t>
                      </a: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extLst>
                  <a:ext uri="{0D108BD9-81ED-4DB2-BD59-A6C34878D82A}">
                    <a16:rowId xmlns:a16="http://schemas.microsoft.com/office/drawing/2014/main" val="1751334566"/>
                  </a:ext>
                </a:extLst>
              </a:tr>
              <a:tr h="566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A.GCC.20190516.1</a:t>
                      </a:r>
                      <a:endParaRPr lang="ko-KR" sz="140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GCC to relax User Guide requirement and uncertainty for GSICS Products, if measurements come from 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operational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maturity.</a:t>
                      </a: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GCC Director</a:t>
                      </a:r>
                      <a:endParaRPr lang="ko-KR" sz="140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EP-21</a:t>
                      </a: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extLst>
                  <a:ext uri="{0D108BD9-81ED-4DB2-BD59-A6C34878D82A}">
                    <a16:rowId xmlns:a16="http://schemas.microsoft.com/office/drawing/2014/main" val="204270253"/>
                  </a:ext>
                </a:extLst>
              </a:tr>
              <a:tr h="578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A.GCC.20190516.2</a:t>
                      </a:r>
                      <a:endParaRPr lang="ko-KR" sz="140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GCC with GRWG to demonstrate the QA4EO nature of selection criterion of reference Instrument to 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EP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members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ko-KR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GCC Director</a:t>
                      </a:r>
                      <a:endParaRPr lang="ko-KR" sz="140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EP-21</a:t>
                      </a: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extLst>
                  <a:ext uri="{0D108BD9-81ED-4DB2-BD59-A6C34878D82A}">
                    <a16:rowId xmlns:a16="http://schemas.microsoft.com/office/drawing/2014/main" val="3679382921"/>
                  </a:ext>
                </a:extLst>
              </a:tr>
              <a:tr h="3407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A.GCC.20190516.3</a:t>
                      </a:r>
                      <a:endParaRPr lang="ko-KR" sz="140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GCC to draft the QA4EO based selection criterion of GSICS Deliverables for the endorsement by EP.</a:t>
                      </a:r>
                      <a:endParaRPr lang="ko-KR" sz="140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GCC Director</a:t>
                      </a:r>
                      <a:endParaRPr lang="ko-KR" sz="140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EP-21</a:t>
                      </a: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extLst>
                  <a:ext uri="{0D108BD9-81ED-4DB2-BD59-A6C34878D82A}">
                    <a16:rowId xmlns:a16="http://schemas.microsoft.com/office/drawing/2014/main" val="3131978443"/>
                  </a:ext>
                </a:extLst>
              </a:tr>
              <a:tr h="576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A.GCC.20190516.4</a:t>
                      </a: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GCC to share the recommendations of EXP-5 on applying QA4EO processes in GSICS ( e.g. GPPA) 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with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GSICS EP.</a:t>
                      </a: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GCC Director</a:t>
                      </a: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EP-21</a:t>
                      </a:r>
                      <a:endParaRPr lang="ko-KR" sz="14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34976" marR="34976" marT="0" marB="0" anchor="ctr"/>
                </a:tc>
                <a:extLst>
                  <a:ext uri="{0D108BD9-81ED-4DB2-BD59-A6C34878D82A}">
                    <a16:rowId xmlns:a16="http://schemas.microsoft.com/office/drawing/2014/main" val="1853130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001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사용자 지정 1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3586</TotalTime>
  <Words>676</Words>
  <Application>Microsoft Office PowerPoint</Application>
  <PresentationFormat>Widescreen</PresentationFormat>
  <Paragraphs>122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맑은 고딕</vt:lpstr>
      <vt:lpstr>Arial</vt:lpstr>
      <vt:lpstr>Calibri</vt:lpstr>
      <vt:lpstr>MS Mincho</vt:lpstr>
      <vt:lpstr>Office 테마</vt:lpstr>
      <vt:lpstr>PowerPoint Presentation</vt:lpstr>
      <vt:lpstr>Actions from CGMS-47</vt:lpstr>
      <vt:lpstr>Actions from GSICS-EP-20(1/2)</vt:lpstr>
      <vt:lpstr>Actions from GSICS-EP-20(2/2)</vt:lpstr>
    </vt:vector>
  </TitlesOfParts>
  <Company>LG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Dohyeong Kim</dc:creator>
  <cp:lastModifiedBy>Manik Bali</cp:lastModifiedBy>
  <cp:revision>194</cp:revision>
  <dcterms:created xsi:type="dcterms:W3CDTF">2015-03-19T07:02:56Z</dcterms:created>
  <dcterms:modified xsi:type="dcterms:W3CDTF">2020-03-23T18:47:20Z</dcterms:modified>
</cp:coreProperties>
</file>