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95" r:id="rId4"/>
    <p:sldId id="266" r:id="rId5"/>
    <p:sldId id="280" r:id="rId6"/>
    <p:sldId id="303" r:id="rId7"/>
    <p:sldId id="299" r:id="rId8"/>
    <p:sldId id="300" r:id="rId9"/>
    <p:sldId id="301" r:id="rId10"/>
    <p:sldId id="291" r:id="rId11"/>
    <p:sldId id="304" r:id="rId12"/>
    <p:sldId id="284" r:id="rId13"/>
    <p:sldId id="276" r:id="rId14"/>
    <p:sldId id="305" r:id="rId15"/>
    <p:sldId id="287" r:id="rId16"/>
    <p:sldId id="288" r:id="rId17"/>
    <p:sldId id="289" r:id="rId18"/>
    <p:sldId id="306" r:id="rId19"/>
    <p:sldId id="29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3BF6"/>
    <a:srgbClr val="115BD8"/>
    <a:srgbClr val="D4DFFF"/>
    <a:srgbClr val="33153F"/>
    <a:srgbClr val="E2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35"/>
    <p:restoredTop sz="94830"/>
  </p:normalViewPr>
  <p:slideViewPr>
    <p:cSldViewPr snapToGrid="0" snapToObjects="1">
      <p:cViewPr varScale="1">
        <p:scale>
          <a:sx n="117" d="100"/>
          <a:sy n="117" d="100"/>
        </p:scale>
        <p:origin x="184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AC57EA-E35F-5D48-BAA5-05894E103904}" type="datetimeFigureOut">
              <a:rPr lang="en-US" smtClean="0"/>
              <a:t>3/18/20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172270-D312-2847-A2C1-6AA6C85E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697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172270-D312-2847-A2C1-6AA6C85EFE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402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172270-D312-2847-A2C1-6AA6C85EFE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993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172270-D312-2847-A2C1-6AA6C85EFE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058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7174A-4A1C-A342-B36F-EDE82DA077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E864CB-A57A-CB49-97B9-8F3EF244BF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E9C4D8-4925-CC45-9D7F-909A84DE2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2AF57-4D6B-B747-9D05-77DDFCC88563}" type="datetimeFigureOut">
              <a:rPr lang="en-US" smtClean="0"/>
              <a:t>3/18/20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25E0FB-3E0D-154A-BE60-06093D33E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DF92E0-04A2-6D49-B625-EE362D9F9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2BC01-59C7-0B4E-BF2A-67594DB1C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654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8728D-2697-2E4A-9369-7170DC1D9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4FA0F0-DD8F-F74B-8849-EFF0AA6047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22467-F137-6E41-807A-16398A310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2AF57-4D6B-B747-9D05-77DDFCC88563}" type="datetimeFigureOut">
              <a:rPr lang="en-US" smtClean="0"/>
              <a:t>3/18/20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4713F-F97E-8A49-9D1B-E94C65F78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6EAFA-5450-EF40-8381-5428FDC5B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2BC01-59C7-0B4E-BF2A-67594DB1C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683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8EB2EB-09C6-B647-B922-55705DAD14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FB23F0-0B7D-B84A-A74A-8E5DD73F54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CF4D5C-98F1-0249-89B5-F6D3E6D03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2AF57-4D6B-B747-9D05-77DDFCC88563}" type="datetimeFigureOut">
              <a:rPr lang="en-US" smtClean="0"/>
              <a:t>3/18/20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CB3C3C-811A-264B-9094-DEB2D700C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12AD6E-0859-3F4E-9E4F-9F0C2E999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2BC01-59C7-0B4E-BF2A-67594DB1C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578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2D0F9-D322-CD4B-9B7A-9521FB607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555EA9-EA6B-DE43-AB20-8F193E6054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05A9B3-2B57-7041-AA6B-850885527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2AF57-4D6B-B747-9D05-77DDFCC88563}" type="datetimeFigureOut">
              <a:rPr lang="en-US" smtClean="0"/>
              <a:t>3/18/20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E6A6D4-5F2C-5B4B-AED0-9241FD688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5CB3D3-3369-324C-954C-269F535C1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2BC01-59C7-0B4E-BF2A-67594DB1C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921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ED082-7B81-9B43-B91C-637A85763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1C8D8C-136D-A749-A221-06BD5793AC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4038D5-C86A-8048-840B-8A6F2019D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2AF57-4D6B-B747-9D05-77DDFCC88563}" type="datetimeFigureOut">
              <a:rPr lang="en-US" smtClean="0"/>
              <a:t>3/18/20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1F4E68-32B3-D649-BD27-26B7BA111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54A92B-0403-2642-9039-36FE7BA95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2BC01-59C7-0B4E-BF2A-67594DB1C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46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284D0-8E86-A844-A53E-B4A7251D3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23599-CBD6-0146-8266-EFBED09936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AFB897-AF4B-E64D-A586-EC9C0BF0FF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CB2E52-A0CB-0F41-8131-34B948E2A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2AF57-4D6B-B747-9D05-77DDFCC88563}" type="datetimeFigureOut">
              <a:rPr lang="en-US" smtClean="0"/>
              <a:t>3/18/20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7DC026-A279-984D-BB27-A3B3528BE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CC506-2D8C-324F-A4D6-9D64739F8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2BC01-59C7-0B4E-BF2A-67594DB1C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133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68941B-0C00-1A45-BD33-D53287C2E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8B87FB-4A65-7D4F-9454-482C3958F1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3DE12A-222F-2C46-8C2E-945B3BC473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C753A5-AFFE-EC4F-AD02-18384FC4E5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8B3876-87F8-4D44-8614-FD76D45BC2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BDC5D2-BDDD-8A4E-A71E-20307D92A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2AF57-4D6B-B747-9D05-77DDFCC88563}" type="datetimeFigureOut">
              <a:rPr lang="en-US" smtClean="0"/>
              <a:t>3/18/20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32F5E5-7DF4-C34E-BDD8-9DC6BB23A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197B5A-ED32-BC46-B477-253F8B9C7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2BC01-59C7-0B4E-BF2A-67594DB1C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814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FB401-799A-074C-BB2E-219E27A2F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0FDF23-A49B-504F-8544-B53BD5085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2AF57-4D6B-B747-9D05-77DDFCC88563}" type="datetimeFigureOut">
              <a:rPr lang="en-US" smtClean="0"/>
              <a:t>3/18/20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2B7C3B-96B3-D74B-8F05-27A76FFF9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B946CB-28A7-5A4E-914A-100478211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2BC01-59C7-0B4E-BF2A-67594DB1C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321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9DE002-FD85-8E49-847A-909CA5D16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2AF57-4D6B-B747-9D05-77DDFCC88563}" type="datetimeFigureOut">
              <a:rPr lang="en-US" smtClean="0"/>
              <a:t>3/18/20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248603-7894-7F47-A48F-C90F21348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D9567C-E067-C147-9F71-A5320EE5F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2BC01-59C7-0B4E-BF2A-67594DB1C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970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3CE26-325A-DD4D-B69D-60AC92DF7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E4658-E5D2-AF49-A864-3D8E2E5CD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BF1193-B696-A94D-8284-056F0E9297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F2E023-BADC-C143-915F-7F83BBDEB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2AF57-4D6B-B747-9D05-77DDFCC88563}" type="datetimeFigureOut">
              <a:rPr lang="en-US" smtClean="0"/>
              <a:t>3/18/20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BF44CF-5C6B-BE43-A6F2-2DDA1834F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CDE1AD-A020-5A4C-92BC-94025A4A3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2BC01-59C7-0B4E-BF2A-67594DB1C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054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D1252-73BE-6547-BDA3-E75374FC7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31FE40-95C4-FF4B-BF4F-D486CE4184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E2FE4A-C723-424A-9428-196A9E3E52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FB6079-E52F-FE45-B988-5EADF998C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2AF57-4D6B-B747-9D05-77DDFCC88563}" type="datetimeFigureOut">
              <a:rPr lang="en-US" smtClean="0"/>
              <a:t>3/18/20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C1A444-0F91-E64A-A25E-547E77838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7123AA-FF99-9047-92CA-FEEE0B68B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2BC01-59C7-0B4E-BF2A-67594DB1C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658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CF33B1-6721-ED44-B755-904FCA138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5DFE7C-855D-3A48-A6FC-20043FFD3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8BDED4-C25B-F34C-A39C-A1EF6EE1DF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2AF57-4D6B-B747-9D05-77DDFCC88563}" type="datetimeFigureOut">
              <a:rPr lang="en-US" smtClean="0"/>
              <a:t>3/18/20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488FB6-84E1-D145-83CB-6EA1CC901B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5764CA-9C63-344B-8ED8-FEF6B8E3F8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2BC01-59C7-0B4E-BF2A-67594DB1CE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589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loudsway2.larc.nasa.gov/cgi-bin/site/showdoc?mnemonic=SOLAR-CONSTANT-COMPARISON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.png"/><Relationship Id="rId7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89554-F6CA-7448-8A5E-9E849EA348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5853" y="524985"/>
            <a:ext cx="9144000" cy="3066440"/>
          </a:xfrm>
        </p:spPr>
        <p:txBody>
          <a:bodyPr>
            <a:normAutofit fontScale="90000"/>
          </a:bodyPr>
          <a:lstStyle/>
          <a:p>
            <a:r>
              <a:rPr lang="en-US" sz="4400" b="1" dirty="0">
                <a:solidFill>
                  <a:srgbClr val="115BD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DCC characterization and improvements to the calibration algorithm for reflective solar bands</a:t>
            </a:r>
            <a:br>
              <a:rPr lang="en-US" sz="4400" b="1" dirty="0">
                <a:solidFill>
                  <a:srgbClr val="115BD8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</a:br>
            <a:endParaRPr lang="en-US" sz="4400" b="1" dirty="0">
              <a:solidFill>
                <a:srgbClr val="115BD8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C7FB52-A763-BB41-A707-8CFDA954E9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3583" y="3602039"/>
            <a:ext cx="8924834" cy="2870200"/>
          </a:xfrm>
        </p:spPr>
        <p:txBody>
          <a:bodyPr>
            <a:noAutofit/>
          </a:bodyPr>
          <a:lstStyle/>
          <a:p>
            <a:r>
              <a:rPr 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Raj Bhatt, David Doelling, Conor Haney, Benjamin Scarino, and Arun Gopalan</a:t>
            </a:r>
          </a:p>
          <a:p>
            <a:r>
              <a:rPr lang="en-US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CERES Imager and Geostationary Calibration Group</a:t>
            </a:r>
          </a:p>
          <a:p>
            <a:endParaRPr lang="en-US" sz="2600" dirty="0">
              <a:solidFill>
                <a:schemeClr val="tx1">
                  <a:lumMod val="75000"/>
                  <a:lumOff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March 18, 2020</a:t>
            </a:r>
          </a:p>
          <a:p>
            <a:r>
              <a:rPr lang="en-US" sz="2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GSICS VIS-NIR Meeting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992BDE-8C06-9942-8FAA-B2FBEC04D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5" y="11571"/>
            <a:ext cx="1344278" cy="1124712"/>
          </a:xfrm>
          <a:prstGeom prst="rect">
            <a:avLst/>
          </a:prstGeom>
        </p:spPr>
      </p:pic>
      <p:pic>
        <p:nvPicPr>
          <p:cNvPr id="6" name="Picture 2" descr="http://gsics.atmos.umd.edu/pub/Development/Logos/GSICS300px.png">
            <a:extLst>
              <a:ext uri="{FF2B5EF4-FFF2-40B4-BE49-F238E27FC236}">
                <a16:creationId xmlns:a16="http://schemas.microsoft.com/office/drawing/2014/main" id="{19B60E00-5132-0B41-9C9C-1576D994A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2925" y="-15153"/>
            <a:ext cx="2857500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638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F6FC6-BECD-1D4E-9DE1-BC5A4F522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5853" y="42048"/>
            <a:ext cx="9566146" cy="111802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115B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Cirrus Channel (1.38 </a:t>
            </a:r>
            <a:r>
              <a:rPr lang="el-GR" sz="3600" b="1" dirty="0">
                <a:solidFill>
                  <a:srgbClr val="115B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sz="3600" b="1" dirty="0">
                <a:solidFill>
                  <a:srgbClr val="115B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FD28A9-065D-8847-9D89-64012D3C3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5" y="11571"/>
            <a:ext cx="1344278" cy="11247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A05303-317A-EA41-9104-B01116E0D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4854" y="1212323"/>
            <a:ext cx="2142892" cy="1592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B74922-8667-2E4A-A6BA-04F8E83BE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6868" y="2567264"/>
            <a:ext cx="2142892" cy="1592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9F4D4B-CB1D-7545-A59B-EBF2AFCB11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6797" y="5253058"/>
            <a:ext cx="2142892" cy="1592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430C6A6-4DA0-D240-B245-8859DA3825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6797" y="3908375"/>
            <a:ext cx="2142892" cy="159278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669502C-3D74-4C4C-9BF5-1AA85C1CF207}"/>
              </a:ext>
            </a:extLst>
          </p:cNvPr>
          <p:cNvSpPr txBox="1">
            <a:spLocks/>
          </p:cNvSpPr>
          <p:nvPr/>
        </p:nvSpPr>
        <p:spPr>
          <a:xfrm>
            <a:off x="275882" y="1534254"/>
            <a:ext cx="5575214" cy="506679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1.38-µm channel is in a strong water vapor absorption band</a:t>
            </a:r>
          </a:p>
          <a:p>
            <a:r>
              <a:rPr lang="en-US" dirty="0"/>
              <a:t>Ground PICS are inapplicable for vicarious calibration</a:t>
            </a:r>
          </a:p>
          <a:p>
            <a:r>
              <a:rPr lang="en-US" dirty="0"/>
              <a:t>Radiation is mostly absorbed by atmosphere, except in the case of high-altitude ice clouds</a:t>
            </a:r>
          </a:p>
          <a:p>
            <a:r>
              <a:rPr lang="en-US" dirty="0"/>
              <a:t>Lowering the IR BT threshold improves the monthly PDF and reduces the temporal variability of the DCC response </a:t>
            </a:r>
          </a:p>
          <a:p>
            <a:pPr lvl="1"/>
            <a:r>
              <a:rPr lang="en-US" dirty="0"/>
              <a:t>optimal BT threshold =200 K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E934E6C-3DB2-3442-8882-F1D702D3A0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4210" y="1197601"/>
            <a:ext cx="3020771" cy="28464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E9BC698-ADAA-E542-BC4D-64ED2517CF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6023" y="1270189"/>
            <a:ext cx="2930501" cy="273592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517A83F-1639-1549-8106-B698E2102FB9}"/>
              </a:ext>
            </a:extLst>
          </p:cNvPr>
          <p:cNvSpPr txBox="1"/>
          <p:nvPr/>
        </p:nvSpPr>
        <p:spPr>
          <a:xfrm>
            <a:off x="6596922" y="3878425"/>
            <a:ext cx="541939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NPP-VIIRS M9 (1.38μm) Rad                            NPP-VIIRS M9 (1.38μm)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621D1DD-06F7-154A-8113-92A779FD7E74}"/>
              </a:ext>
            </a:extLst>
          </p:cNvPr>
          <p:cNvSpPr txBox="1"/>
          <p:nvPr/>
        </p:nvSpPr>
        <p:spPr>
          <a:xfrm>
            <a:off x="6355728" y="827663"/>
            <a:ext cx="566059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000" dirty="0"/>
              <a:t>IR BT &lt; 205.0K		IR BT &lt; 200.0K</a:t>
            </a:r>
          </a:p>
          <a:p>
            <a:endParaRPr lang="en-US" sz="14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9E8EBA9-D636-6047-B101-7EB885EC2D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5318" y="4698626"/>
            <a:ext cx="5539806" cy="17427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CAE907D-30C0-AB45-9A3C-925ADF44A177}"/>
              </a:ext>
            </a:extLst>
          </p:cNvPr>
          <p:cNvSpPr txBox="1"/>
          <p:nvPr/>
        </p:nvSpPr>
        <p:spPr>
          <a:xfrm>
            <a:off x="7061229" y="4760834"/>
            <a:ext cx="4490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Temporal standard error from DCC time series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A4AD95D-5C50-8946-A5E0-3E44D5D3302D}"/>
              </a:ext>
            </a:extLst>
          </p:cNvPr>
          <p:cNvSpPr txBox="1"/>
          <p:nvPr/>
        </p:nvSpPr>
        <p:spPr>
          <a:xfrm>
            <a:off x="8496300" y="6195758"/>
            <a:ext cx="162658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/>
              <a:t>IR BT threshold</a:t>
            </a:r>
          </a:p>
        </p:txBody>
      </p:sp>
    </p:spTree>
    <p:extLst>
      <p:ext uri="{BB962C8B-B14F-4D97-AF65-F5344CB8AC3E}">
        <p14:creationId xmlns:p14="http://schemas.microsoft.com/office/powerpoint/2010/main" val="865170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F6FC6-BECD-1D4E-9DE1-BC5A4F522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5853" y="42048"/>
            <a:ext cx="9566146" cy="111802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115B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Inter-calibration using DCC method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FD28A9-065D-8847-9D89-64012D3C3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5" y="11571"/>
            <a:ext cx="1344278" cy="11247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A05303-317A-EA41-9104-B01116E0D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4854" y="1212323"/>
            <a:ext cx="2142892" cy="1592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B74922-8667-2E4A-A6BA-04F8E83BE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6868" y="2567264"/>
            <a:ext cx="2142892" cy="1592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9F4D4B-CB1D-7545-A59B-EBF2AFCB11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6797" y="5253058"/>
            <a:ext cx="2142892" cy="1592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430C6A6-4DA0-D240-B245-8859DA3825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6797" y="3908375"/>
            <a:ext cx="2142892" cy="159278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669502C-3D74-4C4C-9BF5-1AA85C1CF207}"/>
              </a:ext>
            </a:extLst>
          </p:cNvPr>
          <p:cNvSpPr txBox="1">
            <a:spLocks/>
          </p:cNvSpPr>
          <p:nvPr/>
        </p:nvSpPr>
        <p:spPr>
          <a:xfrm>
            <a:off x="286089" y="1291961"/>
            <a:ext cx="11270371" cy="5031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No coincident measurements are required</a:t>
            </a:r>
          </a:p>
          <a:p>
            <a:r>
              <a:rPr lang="en-US" sz="3200" dirty="0"/>
              <a:t>Apply consistent DCC thresholds</a:t>
            </a:r>
          </a:p>
          <a:p>
            <a:r>
              <a:rPr lang="en-US" sz="3200" dirty="0"/>
              <a:t>Normalize DCC pixel reflectance values to a common set of angular conditions (use BRDF corrections)</a:t>
            </a:r>
          </a:p>
          <a:p>
            <a:r>
              <a:rPr lang="en-US" sz="3200" dirty="0"/>
              <a:t>Inter-sensor comparison is feasible using mean and mode</a:t>
            </a:r>
          </a:p>
          <a:p>
            <a:r>
              <a:rPr lang="en-US" sz="3200" dirty="0"/>
              <a:t>Inter-sensor SRF differences must be accounted for using SBAF</a:t>
            </a:r>
          </a:p>
        </p:txBody>
      </p:sp>
    </p:spTree>
    <p:extLst>
      <p:ext uri="{BB962C8B-B14F-4D97-AF65-F5344CB8AC3E}">
        <p14:creationId xmlns:p14="http://schemas.microsoft.com/office/powerpoint/2010/main" val="608806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F6FC6-BECD-1D4E-9DE1-BC5A4F522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8287" y="18255"/>
            <a:ext cx="9115425" cy="1000463"/>
          </a:xfrm>
        </p:spPr>
        <p:txBody>
          <a:bodyPr/>
          <a:lstStyle/>
          <a:p>
            <a:r>
              <a:rPr lang="en-US" b="1" dirty="0">
                <a:solidFill>
                  <a:srgbClr val="115B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SRF differences and SBAF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FD28A9-065D-8847-9D89-64012D3C32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5" y="11571"/>
            <a:ext cx="1344278" cy="112471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34E41D6-0228-4246-B4C2-004C9E03DCE0}"/>
              </a:ext>
            </a:extLst>
          </p:cNvPr>
          <p:cNvSpPr txBox="1"/>
          <p:nvPr/>
        </p:nvSpPr>
        <p:spPr>
          <a:xfrm>
            <a:off x="289549" y="5992963"/>
            <a:ext cx="108840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</a:rPr>
              <a:t>SRFs are similar for two VIIRS, but different than MODIS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</a:rPr>
              <a:t>Spectral corrections (using SCIAMACHY SBAF tool) are essential for inter-calibration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C53B57-83F8-1245-AB1E-F391637285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1500" y="1181462"/>
            <a:ext cx="5169739" cy="48912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1ED4079-2ED8-BE46-8AEF-37EF6444BFBC}"/>
              </a:ext>
            </a:extLst>
          </p:cNvPr>
          <p:cNvSpPr txBox="1"/>
          <p:nvPr/>
        </p:nvSpPr>
        <p:spPr>
          <a:xfrm>
            <a:off x="7762672" y="856034"/>
            <a:ext cx="2963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Aqua-MODIS and SNPP-VIIRS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B346AB2-8181-A44F-A6E6-BA85A4114E99}"/>
              </a:ext>
            </a:extLst>
          </p:cNvPr>
          <p:cNvSpPr txBox="1"/>
          <p:nvPr/>
        </p:nvSpPr>
        <p:spPr>
          <a:xfrm>
            <a:off x="1450322" y="865037"/>
            <a:ext cx="3292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NOAA-20 VIIRS and GOES-16 ABI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FE783C4E-83F2-304A-B309-4CBA2998B0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549" y="1225365"/>
            <a:ext cx="6162953" cy="397725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465B8A3-291F-FB49-A79E-52E08A7A0A2D}"/>
              </a:ext>
            </a:extLst>
          </p:cNvPr>
          <p:cNvSpPr/>
          <p:nvPr/>
        </p:nvSpPr>
        <p:spPr>
          <a:xfrm>
            <a:off x="289549" y="5214873"/>
            <a:ext cx="58800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</a:rPr>
              <a:t>GOES-16 ABI bands have better spectral matches with VIIRS</a:t>
            </a:r>
          </a:p>
        </p:txBody>
      </p:sp>
    </p:spTree>
    <p:extLst>
      <p:ext uri="{BB962C8B-B14F-4D97-AF65-F5344CB8AC3E}">
        <p14:creationId xmlns:p14="http://schemas.microsoft.com/office/powerpoint/2010/main" val="1682093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F6FC6-BECD-1D4E-9DE1-BC5A4F522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050" y="18256"/>
            <a:ext cx="9115425" cy="1118028"/>
          </a:xfrm>
        </p:spPr>
        <p:txBody>
          <a:bodyPr/>
          <a:lstStyle/>
          <a:p>
            <a:r>
              <a:rPr lang="en-US" b="1" dirty="0">
                <a:solidFill>
                  <a:srgbClr val="115B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Radiance and Reflectance biases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FD28A9-065D-8847-9D89-64012D3C3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5" y="11571"/>
            <a:ext cx="1344278" cy="112471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B0FFD04-2517-C244-85D2-FBEB57D7E8F6}"/>
              </a:ext>
            </a:extLst>
          </p:cNvPr>
          <p:cNvSpPr txBox="1"/>
          <p:nvPr/>
        </p:nvSpPr>
        <p:spPr>
          <a:xfrm>
            <a:off x="194158" y="6308247"/>
            <a:ext cx="970374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Solar constant tool: </a:t>
            </a:r>
            <a:r>
              <a:rPr lang="en-US" sz="1500" dirty="0">
                <a:hlinkClick r:id="rId3"/>
              </a:rPr>
              <a:t>https://cloudsway2.larc.nasa.gov/cgi-bin/site/showdoc?mnemonic=SOLAR-CONSTANT-COMPARISONS</a:t>
            </a:r>
            <a:r>
              <a:rPr lang="en-US" sz="1500" dirty="0"/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648ED3-5FFE-2F43-B6E0-9CFC88C5C391}"/>
              </a:ext>
            </a:extLst>
          </p:cNvPr>
          <p:cNvSpPr txBox="1"/>
          <p:nvPr/>
        </p:nvSpPr>
        <p:spPr>
          <a:xfrm>
            <a:off x="6516882" y="5399603"/>
            <a:ext cx="4984121" cy="46166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2200" b="1" dirty="0"/>
              <a:t>2.2% difference in </a:t>
            </a:r>
            <a:r>
              <a:rPr lang="en-US" sz="2400" b="1" dirty="0" err="1"/>
              <a:t>E</a:t>
            </a:r>
            <a:r>
              <a:rPr lang="en-US" sz="2400" b="1" baseline="-25000" dirty="0" err="1"/>
              <a:t>sun</a:t>
            </a:r>
            <a:r>
              <a:rPr lang="en-US" sz="2400" b="1" baseline="-25000" dirty="0"/>
              <a:t> </a:t>
            </a:r>
            <a:r>
              <a:rPr lang="en-US" sz="2400" b="1" dirty="0"/>
              <a:t>for 1.6-µm band </a:t>
            </a:r>
            <a:endParaRPr lang="en-US" sz="2200" b="1" baseline="-25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F142E8-7B15-E343-A9B0-9516C8ADFE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97670"/>
            <a:ext cx="12192000" cy="410557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8D00ACB-B12E-1145-85E3-A5CF72986533}"/>
              </a:ext>
            </a:extLst>
          </p:cNvPr>
          <p:cNvSpPr txBox="1"/>
          <p:nvPr/>
        </p:nvSpPr>
        <p:spPr>
          <a:xfrm>
            <a:off x="463035" y="5388559"/>
            <a:ext cx="5077096" cy="461665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2200" b="1" dirty="0"/>
              <a:t>4% difference in </a:t>
            </a:r>
            <a:r>
              <a:rPr lang="en-US" sz="2400" b="1" dirty="0" err="1"/>
              <a:t>E</a:t>
            </a:r>
            <a:r>
              <a:rPr lang="en-US" sz="2400" b="1" baseline="-25000" dirty="0" err="1"/>
              <a:t>sun</a:t>
            </a:r>
            <a:r>
              <a:rPr lang="en-US" sz="2400" b="1" baseline="-25000" dirty="0"/>
              <a:t> </a:t>
            </a:r>
            <a:r>
              <a:rPr lang="en-US" sz="2400" b="1" dirty="0"/>
              <a:t>for 1.24-µm band </a:t>
            </a:r>
            <a:endParaRPr lang="en-US" sz="2200" b="1" baseline="-25000" dirty="0"/>
          </a:p>
        </p:txBody>
      </p:sp>
    </p:spTree>
    <p:extLst>
      <p:ext uri="{BB962C8B-B14F-4D97-AF65-F5344CB8AC3E}">
        <p14:creationId xmlns:p14="http://schemas.microsoft.com/office/powerpoint/2010/main" val="1988354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F6FC6-BECD-1D4E-9DE1-BC5A4F522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5853" y="42048"/>
            <a:ext cx="9566146" cy="82431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115B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(Aqua-MODIS and SNPP-VIIRS)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FD28A9-065D-8847-9D89-64012D3C3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5" y="11571"/>
            <a:ext cx="1344278" cy="1124712"/>
          </a:xfrm>
          <a:prstGeom prst="rect">
            <a:avLst/>
          </a:prstGeom>
        </p:spPr>
      </p:pic>
      <p:pic>
        <p:nvPicPr>
          <p:cNvPr id="26" name="Picture 25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601C9A9F-8549-5A4A-9D5C-F3CF7DCD60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319" y="719213"/>
            <a:ext cx="4673654" cy="5836478"/>
          </a:xfrm>
          <a:prstGeom prst="rect">
            <a:avLst/>
          </a:prstGeom>
        </p:spPr>
      </p:pic>
      <p:pic>
        <p:nvPicPr>
          <p:cNvPr id="28" name="Picture 27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35B91E3E-E544-D545-8562-6B37F3A79D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7020" y="682698"/>
            <a:ext cx="4740147" cy="592660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E99E3F2F-ED73-284B-93D5-2CFAC46290F9}"/>
              </a:ext>
            </a:extLst>
          </p:cNvPr>
          <p:cNvSpPr txBox="1"/>
          <p:nvPr/>
        </p:nvSpPr>
        <p:spPr>
          <a:xfrm>
            <a:off x="1791920" y="848437"/>
            <a:ext cx="27827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MODIS B3/VIIRS M3 (0.49 µm)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1444462-C90F-4F46-B856-707981AA0D1D}"/>
              </a:ext>
            </a:extLst>
          </p:cNvPr>
          <p:cNvSpPr txBox="1"/>
          <p:nvPr/>
        </p:nvSpPr>
        <p:spPr>
          <a:xfrm>
            <a:off x="1823887" y="2272426"/>
            <a:ext cx="27827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MODIS B4/VIIRS M4 (0.55 µm)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3236D5D-D6DB-664A-BB2D-695A5A958AE1}"/>
              </a:ext>
            </a:extLst>
          </p:cNvPr>
          <p:cNvSpPr txBox="1"/>
          <p:nvPr/>
        </p:nvSpPr>
        <p:spPr>
          <a:xfrm>
            <a:off x="1863639" y="3696415"/>
            <a:ext cx="27827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MODIS B1/VIIRS M5 (0.65 µm)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BB65018-F0CB-864E-B489-67A79241E953}"/>
              </a:ext>
            </a:extLst>
          </p:cNvPr>
          <p:cNvSpPr txBox="1"/>
          <p:nvPr/>
        </p:nvSpPr>
        <p:spPr>
          <a:xfrm>
            <a:off x="1823886" y="5120404"/>
            <a:ext cx="27827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MODIS B2/VIIRS M7 (0.86 µm)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6976B56-B730-2944-9E09-3E297C29213D}"/>
              </a:ext>
            </a:extLst>
          </p:cNvPr>
          <p:cNvSpPr txBox="1"/>
          <p:nvPr/>
        </p:nvSpPr>
        <p:spPr>
          <a:xfrm>
            <a:off x="7923441" y="1127666"/>
            <a:ext cx="27827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MODIS B5/VIIRS M8 (1.24 µm)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60BB8D8-C787-7540-924F-805340BC02D2}"/>
              </a:ext>
            </a:extLst>
          </p:cNvPr>
          <p:cNvSpPr txBox="1"/>
          <p:nvPr/>
        </p:nvSpPr>
        <p:spPr>
          <a:xfrm>
            <a:off x="7819246" y="2543734"/>
            <a:ext cx="28869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MODIS B26/VIIRS M9 (1.38 µm)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6A145CA-A911-7647-8E72-F730C14762BB}"/>
              </a:ext>
            </a:extLst>
          </p:cNvPr>
          <p:cNvSpPr txBox="1"/>
          <p:nvPr/>
        </p:nvSpPr>
        <p:spPr>
          <a:xfrm>
            <a:off x="7871343" y="3689890"/>
            <a:ext cx="27827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MODIS B6/VIIRS M10 (1.6 µm)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3C2CB8B-A8D1-1D45-96AF-25383D9A34A5}"/>
              </a:ext>
            </a:extLst>
          </p:cNvPr>
          <p:cNvSpPr txBox="1"/>
          <p:nvPr/>
        </p:nvSpPr>
        <p:spPr>
          <a:xfrm>
            <a:off x="7819246" y="5149595"/>
            <a:ext cx="26577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MODIS B1/VIIRS I1 (0.65 µm)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BDA383E-D292-6A4C-9AE4-5308A232E50A}"/>
              </a:ext>
            </a:extLst>
          </p:cNvPr>
          <p:cNvSpPr txBox="1"/>
          <p:nvPr/>
        </p:nvSpPr>
        <p:spPr>
          <a:xfrm>
            <a:off x="1113183" y="6522740"/>
            <a:ext cx="100076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1E3BF6"/>
                </a:solidFill>
              </a:rPr>
              <a:t>DCC method is consistent with direct ray-matching approach within 1% for all RSB.</a:t>
            </a:r>
          </a:p>
        </p:txBody>
      </p:sp>
    </p:spTree>
    <p:extLst>
      <p:ext uri="{BB962C8B-B14F-4D97-AF65-F5344CB8AC3E}">
        <p14:creationId xmlns:p14="http://schemas.microsoft.com/office/powerpoint/2010/main" val="687965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F6FC6-BECD-1D4E-9DE1-BC5A4F522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5853" y="42048"/>
            <a:ext cx="9566146" cy="82431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115B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(SNPP-VIIRS and NOAA-20 VIIRS)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FEA90-9C9A-EC41-A29E-FDE1C882B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311" y="6301564"/>
            <a:ext cx="10988682" cy="443275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M4 radiance and reflectance biases differ by 2% (due to solar irradiance model difference)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FD28A9-065D-8847-9D89-64012D3C3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5" y="11571"/>
            <a:ext cx="1344278" cy="1124712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5AB2835F-D58C-7E45-9635-9E8A9FEFA5D4}"/>
              </a:ext>
            </a:extLst>
          </p:cNvPr>
          <p:cNvGrpSpPr/>
          <p:nvPr/>
        </p:nvGrpSpPr>
        <p:grpSpPr>
          <a:xfrm>
            <a:off x="952000" y="783976"/>
            <a:ext cx="4852759" cy="5379530"/>
            <a:chOff x="646341" y="1136284"/>
            <a:chExt cx="4852759" cy="537953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6D3798B-1C41-CB4B-8DE0-93A4C2D9E0CB}"/>
                </a:ext>
              </a:extLst>
            </p:cNvPr>
            <p:cNvGrpSpPr/>
            <p:nvPr/>
          </p:nvGrpSpPr>
          <p:grpSpPr>
            <a:xfrm>
              <a:off x="646341" y="1136284"/>
              <a:ext cx="4852759" cy="5379530"/>
              <a:chOff x="544741" y="1136284"/>
              <a:chExt cx="4852759" cy="5379530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19340FB7-5945-514F-8338-B9CE553CA4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0926" y="1136284"/>
                <a:ext cx="4719574" cy="1714666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C1BF4456-E538-0340-802A-35EA319BF6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6326" y="2839125"/>
                <a:ext cx="4821174" cy="1887655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A95B2E38-0BC1-9A4B-912C-CA53C8B8B0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44741" y="4586420"/>
                <a:ext cx="4844922" cy="1929394"/>
              </a:xfrm>
              <a:prstGeom prst="rect">
                <a:avLst/>
              </a:prstGeom>
            </p:spPr>
          </p:pic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A033AE3-F7A0-6341-8B56-75A61F416417}"/>
                </a:ext>
              </a:extLst>
            </p:cNvPr>
            <p:cNvSpPr txBox="1"/>
            <p:nvPr/>
          </p:nvSpPr>
          <p:spPr>
            <a:xfrm>
              <a:off x="1099614" y="1166760"/>
              <a:ext cx="498855" cy="40318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M3</a:t>
              </a:r>
            </a:p>
            <a:p>
              <a:endParaRPr lang="en-US" b="1" dirty="0">
                <a:solidFill>
                  <a:srgbClr val="FF0000"/>
                </a:solidFill>
              </a:endParaRPr>
            </a:p>
            <a:p>
              <a:endParaRPr lang="en-US" b="1" dirty="0">
                <a:solidFill>
                  <a:srgbClr val="FF0000"/>
                </a:solidFill>
              </a:endParaRPr>
            </a:p>
            <a:p>
              <a:endParaRPr lang="en-US" b="1" dirty="0">
                <a:solidFill>
                  <a:srgbClr val="FF0000"/>
                </a:solidFill>
              </a:endParaRPr>
            </a:p>
            <a:p>
              <a:endParaRPr lang="en-US" b="1" dirty="0">
                <a:solidFill>
                  <a:srgbClr val="FF0000"/>
                </a:solidFill>
              </a:endParaRPr>
            </a:p>
            <a:p>
              <a:endParaRPr lang="en-US" sz="2200" b="1" dirty="0">
                <a:solidFill>
                  <a:srgbClr val="FF0000"/>
                </a:solidFill>
              </a:endParaRPr>
            </a:p>
            <a:p>
              <a:r>
                <a:rPr lang="en-US" b="1" dirty="0">
                  <a:solidFill>
                    <a:srgbClr val="FF0000"/>
                  </a:solidFill>
                </a:rPr>
                <a:t>M4</a:t>
              </a:r>
            </a:p>
            <a:p>
              <a:endParaRPr lang="en-US" b="1" dirty="0">
                <a:solidFill>
                  <a:srgbClr val="FF0000"/>
                </a:solidFill>
              </a:endParaRPr>
            </a:p>
            <a:p>
              <a:endParaRPr lang="en-US" b="1" dirty="0">
                <a:solidFill>
                  <a:srgbClr val="FF0000"/>
                </a:solidFill>
              </a:endParaRPr>
            </a:p>
            <a:p>
              <a:endParaRPr lang="en-US" b="1" dirty="0">
                <a:solidFill>
                  <a:srgbClr val="FF0000"/>
                </a:solidFill>
              </a:endParaRPr>
            </a:p>
            <a:p>
              <a:endParaRPr lang="en-US" b="1" dirty="0">
                <a:solidFill>
                  <a:srgbClr val="FF0000"/>
                </a:solidFill>
              </a:endParaRPr>
            </a:p>
            <a:p>
              <a:endParaRPr lang="en-US" b="1" dirty="0">
                <a:solidFill>
                  <a:srgbClr val="FF0000"/>
                </a:solidFill>
              </a:endParaRPr>
            </a:p>
            <a:p>
              <a:endParaRPr lang="en-US" sz="800" b="1" dirty="0">
                <a:solidFill>
                  <a:srgbClr val="FF0000"/>
                </a:solidFill>
              </a:endParaRPr>
            </a:p>
            <a:p>
              <a:r>
                <a:rPr lang="en-US" b="1" dirty="0">
                  <a:solidFill>
                    <a:srgbClr val="FF0000"/>
                  </a:solidFill>
                </a:rPr>
                <a:t>M5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DF90B0D1-7636-6042-956D-3472DCA0E5B2}"/>
              </a:ext>
            </a:extLst>
          </p:cNvPr>
          <p:cNvSpPr txBox="1"/>
          <p:nvPr/>
        </p:nvSpPr>
        <p:spPr>
          <a:xfrm rot="16200000">
            <a:off x="-867219" y="3126239"/>
            <a:ext cx="3070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NOAA-20/SNPP VIIRS Radiance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63ABFEA-25F5-1140-A041-D2DDD4A32807}"/>
              </a:ext>
            </a:extLst>
          </p:cNvPr>
          <p:cNvGrpSpPr/>
          <p:nvPr/>
        </p:nvGrpSpPr>
        <p:grpSpPr>
          <a:xfrm>
            <a:off x="5854179" y="782971"/>
            <a:ext cx="5242275" cy="5406179"/>
            <a:chOff x="5476292" y="1109635"/>
            <a:chExt cx="5242275" cy="5406179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0086416-464D-2044-B836-38BE12A6F82D}"/>
                </a:ext>
              </a:extLst>
            </p:cNvPr>
            <p:cNvGrpSpPr/>
            <p:nvPr/>
          </p:nvGrpSpPr>
          <p:grpSpPr>
            <a:xfrm>
              <a:off x="5867400" y="1109635"/>
              <a:ext cx="4851167" cy="5406179"/>
              <a:chOff x="5930900" y="1109635"/>
              <a:chExt cx="4851167" cy="5406179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43A05303-317A-EA41-9104-B01116E0D5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424854" y="1212323"/>
                <a:ext cx="2142892" cy="159278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24B74922-8667-2E4A-A6BA-04F8E83BE9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496868" y="2567264"/>
                <a:ext cx="2142892" cy="159278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A09F4D4B-CB1D-7545-A59B-EBF2AFCB11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46797" y="5253058"/>
                <a:ext cx="2142892" cy="159278"/>
              </a:xfrm>
              <a:prstGeom prst="rect">
                <a:avLst/>
              </a:prstGeom>
            </p:spPr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6430C6A6-4DA0-D240-B245-8859DA3825C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46797" y="3908375"/>
                <a:ext cx="2142892" cy="159278"/>
              </a:xfrm>
              <a:prstGeom prst="rect">
                <a:avLst/>
              </a:prstGeom>
            </p:spPr>
          </p:pic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526F5826-C4AC-6A4D-8372-C479C240D8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43600" y="1109635"/>
                <a:ext cx="4713431" cy="1724843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9820D9C3-0A1E-694B-848B-819BB26973D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930900" y="2865973"/>
                <a:ext cx="4726131" cy="1723246"/>
              </a:xfrm>
              <a:prstGeom prst="rect">
                <a:avLst/>
              </a:prstGeom>
            </p:spPr>
          </p:pic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80C2CAD6-053E-7649-811A-9BE0BDD2B7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932432" y="4611820"/>
                <a:ext cx="4849635" cy="1903994"/>
              </a:xfrm>
              <a:prstGeom prst="rect">
                <a:avLst/>
              </a:prstGeom>
            </p:spPr>
          </p:pic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CE25913-6BF2-5F46-B5D9-1787C4A73907}"/>
                </a:ext>
              </a:extLst>
            </p:cNvPr>
            <p:cNvSpPr txBox="1"/>
            <p:nvPr/>
          </p:nvSpPr>
          <p:spPr>
            <a:xfrm>
              <a:off x="6194012" y="1166760"/>
              <a:ext cx="498855" cy="403187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M3</a:t>
              </a:r>
            </a:p>
            <a:p>
              <a:endParaRPr lang="en-US" b="1" dirty="0">
                <a:solidFill>
                  <a:srgbClr val="FF0000"/>
                </a:solidFill>
              </a:endParaRPr>
            </a:p>
            <a:p>
              <a:endParaRPr lang="en-US" b="1" dirty="0">
                <a:solidFill>
                  <a:srgbClr val="FF0000"/>
                </a:solidFill>
              </a:endParaRPr>
            </a:p>
            <a:p>
              <a:endParaRPr lang="en-US" b="1" dirty="0">
                <a:solidFill>
                  <a:srgbClr val="FF0000"/>
                </a:solidFill>
              </a:endParaRPr>
            </a:p>
            <a:p>
              <a:endParaRPr lang="en-US" b="1" dirty="0">
                <a:solidFill>
                  <a:srgbClr val="FF0000"/>
                </a:solidFill>
              </a:endParaRPr>
            </a:p>
            <a:p>
              <a:endParaRPr lang="en-US" sz="2200" b="1" dirty="0">
                <a:solidFill>
                  <a:srgbClr val="FF0000"/>
                </a:solidFill>
              </a:endParaRPr>
            </a:p>
            <a:p>
              <a:r>
                <a:rPr lang="en-US" b="1" dirty="0">
                  <a:solidFill>
                    <a:srgbClr val="FF0000"/>
                  </a:solidFill>
                </a:rPr>
                <a:t>M4</a:t>
              </a:r>
            </a:p>
            <a:p>
              <a:endParaRPr lang="en-US" b="1" dirty="0">
                <a:solidFill>
                  <a:srgbClr val="FF0000"/>
                </a:solidFill>
              </a:endParaRPr>
            </a:p>
            <a:p>
              <a:endParaRPr lang="en-US" b="1" dirty="0">
                <a:solidFill>
                  <a:srgbClr val="FF0000"/>
                </a:solidFill>
              </a:endParaRPr>
            </a:p>
            <a:p>
              <a:endParaRPr lang="en-US" b="1" dirty="0">
                <a:solidFill>
                  <a:srgbClr val="FF0000"/>
                </a:solidFill>
              </a:endParaRPr>
            </a:p>
            <a:p>
              <a:endParaRPr lang="en-US" b="1" dirty="0">
                <a:solidFill>
                  <a:srgbClr val="FF0000"/>
                </a:solidFill>
              </a:endParaRPr>
            </a:p>
            <a:p>
              <a:endParaRPr lang="en-US" b="1" dirty="0">
                <a:solidFill>
                  <a:srgbClr val="FF0000"/>
                </a:solidFill>
              </a:endParaRPr>
            </a:p>
            <a:p>
              <a:endParaRPr lang="en-US" sz="800" b="1" dirty="0">
                <a:solidFill>
                  <a:srgbClr val="FF0000"/>
                </a:solidFill>
              </a:endParaRPr>
            </a:p>
            <a:p>
              <a:r>
                <a:rPr lang="en-US" b="1" dirty="0">
                  <a:solidFill>
                    <a:srgbClr val="FF0000"/>
                  </a:solidFill>
                </a:rPr>
                <a:t>M5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B5880E6-3341-6344-85E2-31CC8AC6E53B}"/>
                </a:ext>
              </a:extLst>
            </p:cNvPr>
            <p:cNvSpPr txBox="1"/>
            <p:nvPr/>
          </p:nvSpPr>
          <p:spPr>
            <a:xfrm rot="16200000">
              <a:off x="4008165" y="3446444"/>
              <a:ext cx="33055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NOAA-20/SNPP VIIRS Reflectance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D055726-737C-9448-BEFC-838804E0D981}"/>
              </a:ext>
            </a:extLst>
          </p:cNvPr>
          <p:cNvSpPr txBox="1"/>
          <p:nvPr/>
        </p:nvSpPr>
        <p:spPr>
          <a:xfrm>
            <a:off x="4481783" y="888955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15BD8"/>
                </a:solidFill>
              </a:rPr>
              <a:t>Radiance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70DCCD6-94C5-C741-A7A0-9B9112638445}"/>
              </a:ext>
            </a:extLst>
          </p:cNvPr>
          <p:cNvSpPr txBox="1"/>
          <p:nvPr/>
        </p:nvSpPr>
        <p:spPr>
          <a:xfrm>
            <a:off x="9437213" y="888955"/>
            <a:ext cx="1293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15BD8"/>
                </a:solidFill>
              </a:rPr>
              <a:t>Reflectance</a:t>
            </a:r>
          </a:p>
        </p:txBody>
      </p:sp>
    </p:spTree>
    <p:extLst>
      <p:ext uri="{BB962C8B-B14F-4D97-AF65-F5344CB8AC3E}">
        <p14:creationId xmlns:p14="http://schemas.microsoft.com/office/powerpoint/2010/main" val="38696774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F6FC6-BECD-1D4E-9DE1-BC5A4F522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5853" y="42048"/>
            <a:ext cx="9566146" cy="867866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115B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(SNPP-VIIRS and NOAA-20 VIIRS)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FD28A9-065D-8847-9D89-64012D3C3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5" y="11571"/>
            <a:ext cx="1344278" cy="11247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A05303-317A-EA41-9104-B01116E0D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4854" y="1212323"/>
            <a:ext cx="2142892" cy="1592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B74922-8667-2E4A-A6BA-04F8E83BE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6868" y="2567264"/>
            <a:ext cx="2142892" cy="1592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9F4D4B-CB1D-7545-A59B-EBF2AFCB11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6797" y="5253058"/>
            <a:ext cx="2142892" cy="1592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430C6A6-4DA0-D240-B245-8859DA3825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6797" y="3908375"/>
            <a:ext cx="2142892" cy="159278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8D1F1A41-5662-9A43-8D86-8DBDFEA0E5A6}"/>
              </a:ext>
            </a:extLst>
          </p:cNvPr>
          <p:cNvGrpSpPr/>
          <p:nvPr/>
        </p:nvGrpSpPr>
        <p:grpSpPr>
          <a:xfrm>
            <a:off x="1216990" y="888956"/>
            <a:ext cx="4616450" cy="5136258"/>
            <a:chOff x="946150" y="909914"/>
            <a:chExt cx="4616450" cy="513625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FFAB19A-26FF-8B47-834B-5794C92F71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58850" y="909914"/>
              <a:ext cx="4514850" cy="165735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B21380F-CA36-9142-82FF-895C517125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46150" y="2586215"/>
              <a:ext cx="4514850" cy="16462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E3F1144-3A82-0242-BABE-3F789F3B85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57326" y="4239864"/>
              <a:ext cx="4605274" cy="1806308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31D2806-305C-2D4B-8073-55B595F798A9}"/>
              </a:ext>
            </a:extLst>
          </p:cNvPr>
          <p:cNvGrpSpPr/>
          <p:nvPr/>
        </p:nvGrpSpPr>
        <p:grpSpPr>
          <a:xfrm>
            <a:off x="6178189" y="888956"/>
            <a:ext cx="4662059" cy="5161329"/>
            <a:chOff x="6089289" y="888956"/>
            <a:chExt cx="4662059" cy="516132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35847F8-8F58-854B-BE28-CDE0865DF0C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089289" y="888956"/>
              <a:ext cx="4543282" cy="165735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126AD061-8050-3B49-BA08-5F2CC5D60EC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101989" y="2571706"/>
              <a:ext cx="4543282" cy="1659571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5741EEC-56DF-CC4C-BB8A-1412DA4C2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096000" y="4243977"/>
              <a:ext cx="4655348" cy="1806308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A2B339B-B5B7-BD4D-A2DC-D0C43A3F63AE}"/>
              </a:ext>
            </a:extLst>
          </p:cNvPr>
          <p:cNvSpPr txBox="1"/>
          <p:nvPr/>
        </p:nvSpPr>
        <p:spPr>
          <a:xfrm rot="16200000">
            <a:off x="-503912" y="2961140"/>
            <a:ext cx="3070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NOAA-20/SNPP VIIRS Radiance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96441A6-A79F-D84B-BD84-10E37BD9C8ED}"/>
              </a:ext>
            </a:extLst>
          </p:cNvPr>
          <p:cNvSpPr txBox="1"/>
          <p:nvPr/>
        </p:nvSpPr>
        <p:spPr>
          <a:xfrm rot="16200000">
            <a:off x="4386052" y="3119780"/>
            <a:ext cx="3305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NOAA-20/SNPP VIIRS Reflectance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9E4E39F-0EEF-DF4D-98A9-1C9A321DD853}"/>
              </a:ext>
            </a:extLst>
          </p:cNvPr>
          <p:cNvSpPr txBox="1"/>
          <p:nvPr/>
        </p:nvSpPr>
        <p:spPr>
          <a:xfrm>
            <a:off x="1493676" y="888956"/>
            <a:ext cx="620683" cy="38779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M8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sz="2200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M9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sz="300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M10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90A26A6-3277-7543-8ED5-980BEE33C863}"/>
              </a:ext>
            </a:extLst>
          </p:cNvPr>
          <p:cNvSpPr txBox="1"/>
          <p:nvPr/>
        </p:nvSpPr>
        <p:spPr>
          <a:xfrm>
            <a:off x="6494314" y="888955"/>
            <a:ext cx="620683" cy="38779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M8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sz="2200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M9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endParaRPr lang="en-US" sz="300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M10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2A4CE53-06EC-1F46-9F17-73D5F60A17CD}"/>
              </a:ext>
            </a:extLst>
          </p:cNvPr>
          <p:cNvSpPr txBox="1"/>
          <p:nvPr/>
        </p:nvSpPr>
        <p:spPr>
          <a:xfrm>
            <a:off x="4481783" y="888955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15BD8"/>
                </a:solidFill>
              </a:rPr>
              <a:t>Radiance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51491E2-7B0E-6548-9998-3645EE884ECA}"/>
              </a:ext>
            </a:extLst>
          </p:cNvPr>
          <p:cNvSpPr txBox="1"/>
          <p:nvPr/>
        </p:nvSpPr>
        <p:spPr>
          <a:xfrm>
            <a:off x="9437213" y="888955"/>
            <a:ext cx="1293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115BD8"/>
                </a:solidFill>
              </a:rPr>
              <a:t>Reflectance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DFE25A4-E302-F446-81CF-3217EB995B65}"/>
              </a:ext>
            </a:extLst>
          </p:cNvPr>
          <p:cNvSpPr txBox="1"/>
          <p:nvPr/>
        </p:nvSpPr>
        <p:spPr>
          <a:xfrm>
            <a:off x="1355853" y="6195915"/>
            <a:ext cx="3904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15BD8"/>
                </a:solidFill>
              </a:rPr>
              <a:t>All methods agree within ~2%</a:t>
            </a:r>
          </a:p>
        </p:txBody>
      </p:sp>
    </p:spTree>
    <p:extLst>
      <p:ext uri="{BB962C8B-B14F-4D97-AF65-F5344CB8AC3E}">
        <p14:creationId xmlns:p14="http://schemas.microsoft.com/office/powerpoint/2010/main" val="2274342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F6FC6-BECD-1D4E-9DE1-BC5A4F522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5853" y="42048"/>
            <a:ext cx="9566146" cy="87235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115B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Bias table (SNPP and NOAA-20 VIIRS)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FEA90-9C9A-EC41-A29E-FDE1C882B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714" y="6170327"/>
            <a:ext cx="10491711" cy="477693"/>
          </a:xfrm>
        </p:spPr>
        <p:txBody>
          <a:bodyPr>
            <a:no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Reflectance biases are provided in parenthesis</a:t>
            </a: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‘+’ indicates SNPP-VIIRS is brighter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FD28A9-065D-8847-9D89-64012D3C3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5" y="11571"/>
            <a:ext cx="1344278" cy="11247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A05303-317A-EA41-9104-B01116E0D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4854" y="1212323"/>
            <a:ext cx="2142892" cy="1592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B74922-8667-2E4A-A6BA-04F8E83BE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6868" y="2567264"/>
            <a:ext cx="2142892" cy="1592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9F4D4B-CB1D-7545-A59B-EBF2AFCB11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6797" y="5253058"/>
            <a:ext cx="2142892" cy="1592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430C6A6-4DA0-D240-B245-8859DA3825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6797" y="3908375"/>
            <a:ext cx="2142892" cy="159278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EB4F9E6-B1A2-5E4D-8F92-0B0C7EC3E6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9660207"/>
              </p:ext>
            </p:extLst>
          </p:nvPr>
        </p:nvGraphicFramePr>
        <p:xfrm>
          <a:off x="1122217" y="783108"/>
          <a:ext cx="9896764" cy="5291784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930828">
                  <a:extLst>
                    <a:ext uri="{9D8B030D-6E8A-4147-A177-3AD203B41FA5}">
                      <a16:colId xmlns:a16="http://schemas.microsoft.com/office/drawing/2014/main" val="3489509442"/>
                    </a:ext>
                  </a:extLst>
                </a:gridCol>
                <a:gridCol w="2192309">
                  <a:extLst>
                    <a:ext uri="{9D8B030D-6E8A-4147-A177-3AD203B41FA5}">
                      <a16:colId xmlns:a16="http://schemas.microsoft.com/office/drawing/2014/main" val="2513315134"/>
                    </a:ext>
                  </a:extLst>
                </a:gridCol>
                <a:gridCol w="2108450">
                  <a:extLst>
                    <a:ext uri="{9D8B030D-6E8A-4147-A177-3AD203B41FA5}">
                      <a16:colId xmlns:a16="http://schemas.microsoft.com/office/drawing/2014/main" val="2657544563"/>
                    </a:ext>
                  </a:extLst>
                </a:gridCol>
                <a:gridCol w="1749056">
                  <a:extLst>
                    <a:ext uri="{9D8B030D-6E8A-4147-A177-3AD203B41FA5}">
                      <a16:colId xmlns:a16="http://schemas.microsoft.com/office/drawing/2014/main" val="3174165801"/>
                    </a:ext>
                  </a:extLst>
                </a:gridCol>
                <a:gridCol w="1916121">
                  <a:extLst>
                    <a:ext uri="{9D8B030D-6E8A-4147-A177-3AD203B41FA5}">
                      <a16:colId xmlns:a16="http://schemas.microsoft.com/office/drawing/2014/main" val="4065496420"/>
                    </a:ext>
                  </a:extLst>
                </a:gridCol>
              </a:tblGrid>
              <a:tr h="455342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Band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Radiometric bias </a:t>
                      </a:r>
                      <a:r>
                        <a:rPr lang="en-US" sz="2000" dirty="0"/>
                        <a:t>100% x (1-NOAA-20/SNPP)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1842">
                <a:tc vMerge="1"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HIM8 AHI RM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Aqua-MODIS RM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DCC-IT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Libya-4</a:t>
                      </a:r>
                      <a:r>
                        <a:rPr lang="en-US" sz="2000" baseline="0" dirty="0"/>
                        <a:t> </a:t>
                      </a:r>
                      <a:r>
                        <a:rPr lang="en-US" sz="2000" dirty="0"/>
                        <a:t>PICS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8025890"/>
                  </a:ext>
                </a:extLst>
              </a:tr>
              <a:tr h="4094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M3 (0.48 µm)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+5.7 (+5.1)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+5.9 (+5.3)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+5.4 (+4.9)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+5.3 (+4.7)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6573620"/>
                  </a:ext>
                </a:extLst>
              </a:tr>
              <a:tr h="4094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M4 (0.55 µm)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+6.7 (+4.9)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+7.0 (+5.2)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+6.4 (+4.5)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+6.2 (+4.4)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85795"/>
                  </a:ext>
                </a:extLst>
              </a:tr>
              <a:tr h="4094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M5 (0.65 µm)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+6.2 (+4.7)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+6.3 (+4.9)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+6.1 (+4.7)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+6.1 (+4.9)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641676"/>
                  </a:ext>
                </a:extLst>
              </a:tr>
              <a:tr h="4094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I1 (0.65 µm)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+5.6 (+4.5)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+5.6 (+4.5)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+5.2 (+4.3)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+5.8 (+4.7)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8337670"/>
                  </a:ext>
                </a:extLst>
              </a:tr>
              <a:tr h="4094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1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M7 (0.86 µm)</a:t>
                      </a:r>
                    </a:p>
                  </a:txBody>
                  <a:tcPr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en-US" sz="1800" dirty="0"/>
                        <a:t>+3.5 (+3.8)</a:t>
                      </a:r>
                    </a:p>
                  </a:txBody>
                  <a:tcPr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en-US" sz="1800" dirty="0"/>
                        <a:t>+3.5 (+3.7)</a:t>
                      </a:r>
                    </a:p>
                  </a:txBody>
                  <a:tcPr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en-US" sz="1800" dirty="0"/>
                        <a:t>+3.8 (+3.9)</a:t>
                      </a:r>
                    </a:p>
                  </a:txBody>
                  <a:tcPr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en-US" sz="1800" dirty="0"/>
                        <a:t>+3.9 (+4.1)</a:t>
                      </a:r>
                    </a:p>
                  </a:txBody>
                  <a:tcPr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94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1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M8 (1.24 µm)</a:t>
                      </a:r>
                    </a:p>
                  </a:txBody>
                  <a:tcPr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en-US" sz="1800" dirty="0"/>
                        <a:t>NA</a:t>
                      </a:r>
                    </a:p>
                  </a:txBody>
                  <a:tcPr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en-US" sz="1800" dirty="0"/>
                        <a:t>+2.5 (+2.3)</a:t>
                      </a:r>
                    </a:p>
                  </a:txBody>
                  <a:tcPr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1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+2.5 (+2.4)</a:t>
                      </a:r>
                    </a:p>
                  </a:txBody>
                  <a:tcPr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en-US" sz="1800" dirty="0"/>
                        <a:t>+2.4 (+2.2)</a:t>
                      </a:r>
                    </a:p>
                  </a:txBody>
                  <a:tcPr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94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1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M9 (1.38 µm)</a:t>
                      </a:r>
                    </a:p>
                  </a:txBody>
                  <a:tcPr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en-US" sz="1800" dirty="0"/>
                        <a:t>NA</a:t>
                      </a:r>
                    </a:p>
                  </a:txBody>
                  <a:tcPr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en-US" sz="1800" dirty="0"/>
                        <a:t>+1.0 (+2.5)</a:t>
                      </a:r>
                    </a:p>
                  </a:txBody>
                  <a:tcPr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en-US" sz="1800" dirty="0"/>
                        <a:t>+0.1 (+1.7)</a:t>
                      </a:r>
                    </a:p>
                  </a:txBody>
                  <a:tcPr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en-US" sz="1800" dirty="0"/>
                        <a:t>NA</a:t>
                      </a:r>
                    </a:p>
                  </a:txBody>
                  <a:tcPr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94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1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M10 (1.6 µm)</a:t>
                      </a:r>
                    </a:p>
                  </a:txBody>
                  <a:tcPr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en-US" sz="1800" dirty="0"/>
                        <a:t>0 (+2.0)</a:t>
                      </a:r>
                    </a:p>
                  </a:txBody>
                  <a:tcPr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en-US" sz="1800" dirty="0"/>
                        <a:t>+0.7(+3.0)</a:t>
                      </a:r>
                    </a:p>
                  </a:txBody>
                  <a:tcPr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en-US" sz="1800" dirty="0"/>
                        <a:t>-0.2(+2.2)</a:t>
                      </a:r>
                    </a:p>
                  </a:txBody>
                  <a:tcPr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en-US" sz="1800" dirty="0"/>
                        <a:t>-0.3 (+1.6)</a:t>
                      </a:r>
                    </a:p>
                  </a:txBody>
                  <a:tcPr marB="0"/>
                </a:tc>
                <a:extLst>
                  <a:ext uri="{0D108BD9-81ED-4DB2-BD59-A6C34878D82A}">
                    <a16:rowId xmlns:a16="http://schemas.microsoft.com/office/drawing/2014/main" val="3238004649"/>
                  </a:ext>
                </a:extLst>
              </a:tr>
              <a:tr h="4094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21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I3 (1.6 µm)</a:t>
                      </a:r>
                    </a:p>
                  </a:txBody>
                  <a:tcPr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+2.1 (+4.5)</a:t>
                      </a:r>
                    </a:p>
                  </a:txBody>
                  <a:tcPr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+2.6 (+4.8)</a:t>
                      </a:r>
                    </a:p>
                  </a:txBody>
                  <a:tcPr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en-US" sz="1800" dirty="0"/>
                        <a:t>2.0 (+4.6)</a:t>
                      </a:r>
                    </a:p>
                  </a:txBody>
                  <a:tcPr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en-US" sz="1800" dirty="0"/>
                        <a:t>+3.3 (+4.6)</a:t>
                      </a:r>
                    </a:p>
                  </a:txBody>
                  <a:tcPr marB="0"/>
                </a:tc>
                <a:extLst>
                  <a:ext uri="{0D108BD9-81ED-4DB2-BD59-A6C34878D82A}">
                    <a16:rowId xmlns:a16="http://schemas.microsoft.com/office/drawing/2014/main" val="3922828693"/>
                  </a:ext>
                </a:extLst>
              </a:tr>
              <a:tr h="4094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1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M11 (2.25 µm)</a:t>
                      </a:r>
                    </a:p>
                  </a:txBody>
                  <a:tcPr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en-US" sz="1800" dirty="0"/>
                        <a:t>-1.7(+1.0)</a:t>
                      </a:r>
                    </a:p>
                  </a:txBody>
                  <a:tcPr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en-US" sz="1800" dirty="0"/>
                        <a:t>NA</a:t>
                      </a:r>
                    </a:p>
                  </a:txBody>
                  <a:tcPr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en-US" sz="1800" dirty="0"/>
                        <a:t>-1.0 (+1.7)</a:t>
                      </a:r>
                    </a:p>
                  </a:txBody>
                  <a:tcPr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60"/>
                        </a:lnSpc>
                      </a:pPr>
                      <a:r>
                        <a:rPr lang="en-US" sz="1800" dirty="0"/>
                        <a:t>-1.7 (+1.1)</a:t>
                      </a:r>
                    </a:p>
                  </a:txBody>
                  <a:tcPr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1793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F6FC6-BECD-1D4E-9DE1-BC5A4F522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5853" y="542278"/>
            <a:ext cx="4740147" cy="1118028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115B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DCC inter-calibration</a:t>
            </a:r>
            <a:br>
              <a:rPr lang="en-US" sz="3600" b="1" dirty="0">
                <a:solidFill>
                  <a:srgbClr val="115BD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rgbClr val="115B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 GOES-16 ABI</a:t>
            </a:r>
            <a:br>
              <a:rPr lang="en-US" sz="3600" b="1" dirty="0">
                <a:solidFill>
                  <a:srgbClr val="115BD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rgbClr val="115B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NOAA-20 VIIRS</a:t>
            </a:r>
            <a:br>
              <a:rPr lang="en-US" sz="3600" b="1" dirty="0">
                <a:solidFill>
                  <a:srgbClr val="115BD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solidFill>
                  <a:srgbClr val="115B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FEA90-9C9A-EC41-A29E-FDE1C882B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0287" y="1674593"/>
            <a:ext cx="5683493" cy="4944582"/>
          </a:xfrm>
        </p:spPr>
        <p:txBody>
          <a:bodyPr>
            <a:no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DCC threshold used is 205 K for ABI and 203.7 K for VIIRS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Monthly modes are used for VIS-NIR bands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Mean statistics for SWIR bands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Hu BRDF for VIS-NIR bands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No BRDF applied to SWIR bands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VIIRS based BRDFs are inapplicable to GEO due to different angular samplings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GEO-specific DCC BRDF models are planned for future (</a:t>
            </a:r>
            <a:r>
              <a:rPr lang="en-U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collaborate with other GSICS members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DCC biases were found in good agreement with those derived using ATO-RM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1-sigma uncertainty is within 2% (2.7% for 1.6 </a:t>
            </a:r>
            <a:r>
              <a:rPr lang="en-US" sz="1800" dirty="0"/>
              <a:t>µm band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FD28A9-065D-8847-9D89-64012D3C3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5" y="11571"/>
            <a:ext cx="1344278" cy="11247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A05303-317A-EA41-9104-B01116E0D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4854" y="1212323"/>
            <a:ext cx="2142892" cy="1592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4B74922-8667-2E4A-A6BA-04F8E83BE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6868" y="2567264"/>
            <a:ext cx="2142892" cy="1592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9F4D4B-CB1D-7545-A59B-EBF2AFCB11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6797" y="5253058"/>
            <a:ext cx="2142892" cy="1592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430C6A6-4DA0-D240-B245-8859DA3825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6797" y="3908375"/>
            <a:ext cx="2142892" cy="1592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995E853-8FD8-9544-BE4B-DC33C83428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314" y="71305"/>
            <a:ext cx="5683493" cy="67153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444527B-3018-B547-95EB-84E460F63C99}"/>
              </a:ext>
            </a:extLst>
          </p:cNvPr>
          <p:cNvSpPr/>
          <p:nvPr/>
        </p:nvSpPr>
        <p:spPr>
          <a:xfrm>
            <a:off x="184193" y="614036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R. Bhatt et al. “CERES strategy for uniformly calibrating the next generation geostationary visible imagers,” submitted to JARS Special Issue on </a:t>
            </a:r>
            <a:r>
              <a:rPr lang="en-US" sz="1200" i="1" dirty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INSTRUMENT CALIBRATION AND PRODUCT VALIDATION OF GOES-R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58198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F6FC6-BECD-1D4E-9DE1-BC5A4F522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5853" y="42048"/>
            <a:ext cx="9566146" cy="111802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115B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FEA90-9C9A-EC41-A29E-FDE1C882B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045" y="1120614"/>
            <a:ext cx="11399762" cy="5280579"/>
          </a:xfrm>
        </p:spPr>
        <p:txBody>
          <a:bodyPr>
            <a:normAutofit/>
          </a:bodyPr>
          <a:lstStyle/>
          <a:p>
            <a:pPr marL="320040" indent="-32004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DCC are an excellent invariant target for post-launch radiometric calibration of satellite sensors.</a:t>
            </a:r>
          </a:p>
          <a:p>
            <a:pPr marL="320040" indent="-32004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 seasonal characterization of DCC allows the extension of DCCT to calibrate SWIR channels. </a:t>
            </a:r>
          </a:p>
          <a:p>
            <a:pPr marL="320040" lvl="0" indent="-32004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Detectability of temporal trend is significantly improved for SWIR bands using the DCC seasonal BRDFs</a:t>
            </a:r>
          </a:p>
          <a:p>
            <a:pPr marL="320040" lvl="0" indent="-32004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DCC can be referenced to a well-calibrated sensor (MODIS or VIIRS) for transferring absolute calibration to other GEO and LEO sensors.</a:t>
            </a:r>
          </a:p>
          <a:p>
            <a:pPr marL="320040" lvl="0" indent="-32004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DCC method allows absolute radiometric inter-comparison between multiple GEO and LEO imagers without the use of any coincident measurements.</a:t>
            </a:r>
          </a:p>
          <a:p>
            <a:pPr marL="320040" lvl="0" indent="-32004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Refined DCC calibration method can be applied for establishing radiometric uniformity among the new-generation GEO imagers datasets. 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FD28A9-065D-8847-9D89-64012D3C3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5" y="11571"/>
            <a:ext cx="1344278" cy="112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043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F6FC6-BECD-1D4E-9DE1-BC5A4F522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050" y="18255"/>
            <a:ext cx="9115425" cy="1325563"/>
          </a:xfrm>
        </p:spPr>
        <p:txBody>
          <a:bodyPr/>
          <a:lstStyle/>
          <a:p>
            <a:r>
              <a:rPr lang="en-US" b="1" dirty="0">
                <a:solidFill>
                  <a:srgbClr val="115B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FEA90-9C9A-EC41-A29E-FDE1C882B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0502"/>
            <a:ext cx="10515600" cy="4990337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  <a:p>
            <a:pPr lvl="1"/>
            <a:r>
              <a:rPr lang="en-US" sz="3000" dirty="0">
                <a:solidFill>
                  <a:srgbClr val="115B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MODIS and VIIRS as GSICS reference imagers</a:t>
            </a:r>
          </a:p>
          <a:p>
            <a:pPr lvl="1"/>
            <a:r>
              <a:rPr lang="en-US" sz="3000" dirty="0">
                <a:solidFill>
                  <a:srgbClr val="115B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Baseline DCC method (strengths and limitations)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Improved DCC method</a:t>
            </a:r>
          </a:p>
          <a:p>
            <a:pPr lvl="1"/>
            <a:r>
              <a:rPr lang="en-US" sz="2800" dirty="0">
                <a:solidFill>
                  <a:srgbClr val="115B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Formulation of Seasonal BRDFs</a:t>
            </a:r>
          </a:p>
          <a:p>
            <a:pPr lvl="1"/>
            <a:r>
              <a:rPr lang="en-US" sz="2800" dirty="0">
                <a:solidFill>
                  <a:srgbClr val="115B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BRDF normalization</a:t>
            </a:r>
          </a:p>
          <a:p>
            <a:pPr lvl="1"/>
            <a:r>
              <a:rPr lang="en-US" sz="2800" dirty="0">
                <a:solidFill>
                  <a:srgbClr val="115B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 BT threshold transformation</a:t>
            </a:r>
          </a:p>
          <a:p>
            <a:pPr lvl="1"/>
            <a:r>
              <a:rPr lang="en-US" sz="2800" dirty="0">
                <a:solidFill>
                  <a:srgbClr val="115B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Spectral differences and SBAF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FD28A9-065D-8847-9D89-64012D3C3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5" y="11571"/>
            <a:ext cx="1344278" cy="112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921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F6FC6-BECD-1D4E-9DE1-BC5A4F522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8287" y="18255"/>
            <a:ext cx="9115425" cy="10004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115B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FEA90-9C9A-EC41-A29E-FDE1C882B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5091" y="854594"/>
            <a:ext cx="10787743" cy="560415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High radiometric quality MODIS calibrated radiances have served as benchmark measurements for GSICS inter-calibration studies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GSICS will soon transit to using VIIRS as a reference imager for radiometric harmonization of GEO imagers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radiometric inter-consistency assessment of multiple reference LEO imagers is essential to ensure a seamless transition.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 improved DCC calibration algorithm is presented here for inter-sensor calibration of multiple reflective solar bands</a:t>
            </a:r>
          </a:p>
          <a:p>
            <a:pPr>
              <a:lnSpc>
                <a:spcPct val="12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DCC results can be validated using other independent approaches:</a:t>
            </a:r>
          </a:p>
          <a:p>
            <a:pPr lvl="1">
              <a:lnSpc>
                <a:spcPct val="12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Using a GEO or LEO as a transfer radiometer</a:t>
            </a:r>
          </a:p>
          <a:p>
            <a:pPr lvl="1">
              <a:lnSpc>
                <a:spcPct val="12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Direct ray-matching, where applicable</a:t>
            </a:r>
          </a:p>
          <a:p>
            <a:pPr lvl="1">
              <a:lnSpc>
                <a:spcPct val="12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Pseudo-invariant ground site (Libya-4 PICS)</a:t>
            </a:r>
          </a:p>
          <a:p>
            <a:pPr>
              <a:lnSpc>
                <a:spcPct val="120000"/>
              </a:lnSpc>
            </a:pPr>
            <a:r>
              <a:rPr lang="en-US" sz="2000" i="1" dirty="0">
                <a:solidFill>
                  <a:srgbClr val="1E3BF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VIIRS data (C1 for SNPP and C2 for NOAA-20) used in this study are reformatted subsets of the NASA VIIRS Land Science Investigator-led Processing System L1B products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FD28A9-065D-8847-9D89-64012D3C32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5" y="11571"/>
            <a:ext cx="1344278" cy="112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15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F6FC6-BECD-1D4E-9DE1-BC5A4F522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5853" y="42048"/>
            <a:ext cx="9566146" cy="111802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115B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Baseline DCC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FEA90-9C9A-EC41-A29E-FDE1C882B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699" y="1036959"/>
            <a:ext cx="5307764" cy="5280579"/>
          </a:xfrm>
        </p:spPr>
        <p:txBody>
          <a:bodyPr>
            <a:noAutofit/>
          </a:bodyPr>
          <a:lstStyle/>
          <a:p>
            <a:pPr marL="320040" lvl="0" indent="-32004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r>
              <a:rPr lang="en-US" sz="2000" dirty="0"/>
              <a:t>DCC are brightest, nearly Lambertian targets viewed by all satellites</a:t>
            </a:r>
            <a:endParaRPr lang="en-US" sz="2000" dirty="0">
              <a:solidFill>
                <a:prstClr val="black"/>
              </a:solidFill>
            </a:endParaRPr>
          </a:p>
          <a:p>
            <a:pPr marL="320040" lvl="0" indent="-32004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r>
              <a:rPr lang="en-US" sz="2000" dirty="0">
                <a:solidFill>
                  <a:prstClr val="black"/>
                </a:solidFill>
              </a:rPr>
              <a:t>DCC pixel selection criteria: </a:t>
            </a:r>
          </a:p>
          <a:p>
            <a:pPr marL="777240" lvl="1" indent="-32004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r>
              <a:rPr lang="en-US" sz="1800" dirty="0">
                <a:solidFill>
                  <a:prstClr val="black"/>
                </a:solidFill>
              </a:rPr>
              <a:t>BT</a:t>
            </a:r>
            <a:r>
              <a:rPr lang="en-US" sz="1800" baseline="-25000" dirty="0">
                <a:solidFill>
                  <a:prstClr val="black"/>
                </a:solidFill>
              </a:rPr>
              <a:t>11μm</a:t>
            </a:r>
            <a:r>
              <a:rPr lang="en-US" sz="1800" dirty="0">
                <a:solidFill>
                  <a:prstClr val="black"/>
                </a:solidFill>
              </a:rPr>
              <a:t> &lt; 205.0°K, SZA &lt; 40°, VZA &lt; 40°, 10° &lt; RAA &lt; 170°, </a:t>
            </a:r>
            <a:r>
              <a:rPr lang="en-US" sz="1800" dirty="0" err="1">
                <a:solidFill>
                  <a:prstClr val="black"/>
                </a:solidFill>
              </a:rPr>
              <a:t>σ</a:t>
            </a:r>
            <a:r>
              <a:rPr lang="en-US" sz="1800" dirty="0">
                <a:solidFill>
                  <a:prstClr val="black"/>
                </a:solidFill>
              </a:rPr>
              <a:t>(BT11μm) &lt; 1.0° K, and </a:t>
            </a:r>
            <a:r>
              <a:rPr lang="en-US" sz="1800" dirty="0" err="1">
                <a:solidFill>
                  <a:prstClr val="black"/>
                </a:solidFill>
              </a:rPr>
              <a:t>σ</a:t>
            </a:r>
            <a:r>
              <a:rPr lang="en-US" sz="1800" dirty="0">
                <a:solidFill>
                  <a:prstClr val="black"/>
                </a:solidFill>
              </a:rPr>
              <a:t>(VIS) &lt;3% </a:t>
            </a:r>
          </a:p>
          <a:p>
            <a:pPr marL="320040" indent="-32004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r>
              <a:rPr lang="en-US" sz="2000" dirty="0">
                <a:solidFill>
                  <a:prstClr val="black"/>
                </a:solidFill>
              </a:rPr>
              <a:t>Anisotropic correction using Hu model.</a:t>
            </a:r>
          </a:p>
          <a:p>
            <a:pPr marL="320040" lvl="0" indent="-32004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r>
              <a:rPr lang="en-US" sz="2000" dirty="0">
                <a:solidFill>
                  <a:prstClr val="black"/>
                </a:solidFill>
              </a:rPr>
              <a:t>DCC pixels are compiled into monthly probability distribution functions (PDFs) and their modes are tracked over time.</a:t>
            </a:r>
          </a:p>
          <a:p>
            <a:pPr marL="320040" lvl="0" indent="-32004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r>
              <a:rPr lang="en-US" sz="2000" dirty="0">
                <a:solidFill>
                  <a:prstClr val="black"/>
                </a:solidFill>
              </a:rPr>
              <a:t>Suitable for wavelengths &lt;1 μm</a:t>
            </a:r>
          </a:p>
          <a:p>
            <a:pPr marL="320040" lvl="0" indent="-32004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r>
              <a:rPr lang="en-US" sz="2000" dirty="0">
                <a:solidFill>
                  <a:prstClr val="black"/>
                </a:solidFill>
              </a:rPr>
              <a:t>At SWIR wavelengths,</a:t>
            </a:r>
          </a:p>
          <a:p>
            <a:pPr lvl="1"/>
            <a:r>
              <a:rPr lang="en-US" sz="1800" b="1" i="1" dirty="0">
                <a:solidFill>
                  <a:srgbClr val="115BD8"/>
                </a:solidFill>
              </a:rPr>
              <a:t>DCC reflectivity is affected by ice particle size</a:t>
            </a:r>
          </a:p>
          <a:p>
            <a:pPr lvl="1"/>
            <a:r>
              <a:rPr lang="en-US" sz="1800" b="1" i="1" dirty="0">
                <a:solidFill>
                  <a:srgbClr val="115BD8"/>
                </a:solidFill>
              </a:rPr>
              <a:t>larger ice particles are more absorbing</a:t>
            </a:r>
          </a:p>
          <a:p>
            <a:pPr lvl="1"/>
            <a:r>
              <a:rPr lang="en-US" sz="1800" b="1" i="1" dirty="0">
                <a:solidFill>
                  <a:srgbClr val="115BD8"/>
                </a:solidFill>
              </a:rPr>
              <a:t>results in large seasonal cycles</a:t>
            </a:r>
          </a:p>
          <a:p>
            <a:pPr lvl="1"/>
            <a:r>
              <a:rPr lang="en-US" sz="1800" b="1" i="1" dirty="0">
                <a:solidFill>
                  <a:srgbClr val="115BD8"/>
                </a:solidFill>
              </a:rPr>
              <a:t>DCC response is highly dependent on the IR BT threshold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FD28A9-065D-8847-9D89-64012D3C32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5" y="11571"/>
            <a:ext cx="1344278" cy="1124712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F7F4098B-3A2A-B948-8FEE-A0FAB4CC6F6E}"/>
              </a:ext>
            </a:extLst>
          </p:cNvPr>
          <p:cNvGrpSpPr/>
          <p:nvPr/>
        </p:nvGrpSpPr>
        <p:grpSpPr>
          <a:xfrm>
            <a:off x="8638315" y="295715"/>
            <a:ext cx="3535920" cy="6266570"/>
            <a:chOff x="7955285" y="234863"/>
            <a:chExt cx="3535920" cy="6266570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B443277-7A26-6E4D-812D-6D45EF4521D5}"/>
                </a:ext>
              </a:extLst>
            </p:cNvPr>
            <p:cNvGrpSpPr/>
            <p:nvPr/>
          </p:nvGrpSpPr>
          <p:grpSpPr>
            <a:xfrm>
              <a:off x="8139952" y="234863"/>
              <a:ext cx="3346320" cy="5150733"/>
              <a:chOff x="7270660" y="382478"/>
              <a:chExt cx="3346320" cy="5150733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C82D4F73-25E3-5447-8497-F5BEFC3E6939}"/>
                  </a:ext>
                </a:extLst>
              </p:cNvPr>
              <p:cNvGrpSpPr/>
              <p:nvPr/>
            </p:nvGrpSpPr>
            <p:grpSpPr>
              <a:xfrm>
                <a:off x="7270660" y="382478"/>
                <a:ext cx="3346320" cy="5034395"/>
                <a:chOff x="7184807" y="377941"/>
                <a:chExt cx="3346320" cy="5034395"/>
              </a:xfrm>
            </p:grpSpPr>
            <p:pic>
              <p:nvPicPr>
                <p:cNvPr id="5" name="Picture 4">
                  <a:extLst>
                    <a:ext uri="{FF2B5EF4-FFF2-40B4-BE49-F238E27FC236}">
                      <a16:creationId xmlns:a16="http://schemas.microsoft.com/office/drawing/2014/main" id="{43A05303-317A-EA41-9104-B01116E0D53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424854" y="1212323"/>
                  <a:ext cx="2142892" cy="159278"/>
                </a:xfrm>
                <a:prstGeom prst="rect">
                  <a:avLst/>
                </a:prstGeom>
              </p:spPr>
            </p:pic>
            <p:pic>
              <p:nvPicPr>
                <p:cNvPr id="10" name="Picture 9">
                  <a:extLst>
                    <a:ext uri="{FF2B5EF4-FFF2-40B4-BE49-F238E27FC236}">
                      <a16:creationId xmlns:a16="http://schemas.microsoft.com/office/drawing/2014/main" id="{24B74922-8667-2E4A-A6BA-04F8E83BE90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496868" y="2567264"/>
                  <a:ext cx="2142892" cy="159278"/>
                </a:xfrm>
                <a:prstGeom prst="rect">
                  <a:avLst/>
                </a:prstGeom>
              </p:spPr>
            </p:pic>
            <p:pic>
              <p:nvPicPr>
                <p:cNvPr id="11" name="Picture 10">
                  <a:extLst>
                    <a:ext uri="{FF2B5EF4-FFF2-40B4-BE49-F238E27FC236}">
                      <a16:creationId xmlns:a16="http://schemas.microsoft.com/office/drawing/2014/main" id="{A09F4D4B-CB1D-7545-A59B-EBF2AFCB118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346797" y="5253058"/>
                  <a:ext cx="2142892" cy="159278"/>
                </a:xfrm>
                <a:prstGeom prst="rect">
                  <a:avLst/>
                </a:prstGeom>
              </p:spPr>
            </p:pic>
            <p:pic>
              <p:nvPicPr>
                <p:cNvPr id="8" name="Picture 7">
                  <a:extLst>
                    <a:ext uri="{FF2B5EF4-FFF2-40B4-BE49-F238E27FC236}">
                      <a16:creationId xmlns:a16="http://schemas.microsoft.com/office/drawing/2014/main" id="{65D956AD-8901-974C-954F-1F197C3FA12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184807" y="377941"/>
                  <a:ext cx="3346320" cy="2976030"/>
                </a:xfrm>
                <a:prstGeom prst="rect">
                  <a:avLst/>
                </a:prstGeom>
              </p:spPr>
            </p:pic>
          </p:grp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13A5613-E150-6647-9719-07A5F6C9B8F2}"/>
                  </a:ext>
                </a:extLst>
              </p:cNvPr>
              <p:cNvSpPr txBox="1"/>
              <p:nvPr/>
            </p:nvSpPr>
            <p:spPr>
              <a:xfrm rot="16200000">
                <a:off x="6901904" y="4765597"/>
                <a:ext cx="116589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Frequency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49FBB52-DC29-3A4B-8A67-5589F4F4E48A}"/>
                  </a:ext>
                </a:extLst>
              </p:cNvPr>
              <p:cNvSpPr txBox="1"/>
              <p:nvPr/>
            </p:nvSpPr>
            <p:spPr>
              <a:xfrm>
                <a:off x="9232747" y="465140"/>
                <a:ext cx="13058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1" dirty="0"/>
                  <a:t>SNPP-VIIRS M5</a:t>
                </a:r>
              </a:p>
              <a:p>
                <a:r>
                  <a:rPr lang="en-US" sz="1400" b="1" dirty="0">
                    <a:solidFill>
                      <a:srgbClr val="FF0000"/>
                    </a:solidFill>
                  </a:rPr>
                  <a:t>Stable sensor</a:t>
                </a:r>
              </a:p>
            </p:txBody>
          </p:sp>
        </p:grp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170AE0C-550D-F646-933A-D40C1CA3546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097825" y="3234306"/>
              <a:ext cx="3393379" cy="308323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FA7F09F-49AD-D047-87A3-84A2519CB5D5}"/>
                </a:ext>
              </a:extLst>
            </p:cNvPr>
            <p:cNvSpPr txBox="1"/>
            <p:nvPr/>
          </p:nvSpPr>
          <p:spPr>
            <a:xfrm>
              <a:off x="10172760" y="3267417"/>
              <a:ext cx="124008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dirty="0"/>
                <a:t>GOES-12 VIS</a:t>
              </a:r>
            </a:p>
            <a:p>
              <a:r>
                <a:rPr lang="en-US" sz="1500" b="1" dirty="0">
                  <a:solidFill>
                    <a:srgbClr val="FF0000"/>
                  </a:solidFill>
                </a:rPr>
                <a:t>Degrading sensor</a:t>
              </a: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8FE764B6-C194-484A-8ACD-3F1BEE0C13A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955286" y="258277"/>
              <a:ext cx="369333" cy="6059260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31795D5-BCAD-2A42-815D-351D859C5D1C}"/>
                </a:ext>
              </a:extLst>
            </p:cNvPr>
            <p:cNvSpPr txBox="1"/>
            <p:nvPr/>
          </p:nvSpPr>
          <p:spPr>
            <a:xfrm rot="16200000">
              <a:off x="7612385" y="1572509"/>
              <a:ext cx="11658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Frequency</a:t>
              </a:r>
            </a:p>
          </p:txBody>
        </p: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D000E629-B16D-EB4A-8625-580056B14D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955285" y="6178268"/>
              <a:ext cx="3535920" cy="323165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CF11E4C-E68F-F341-8620-7E24C8D5FB45}"/>
                </a:ext>
              </a:extLst>
            </p:cNvPr>
            <p:cNvSpPr txBox="1"/>
            <p:nvPr/>
          </p:nvSpPr>
          <p:spPr>
            <a:xfrm>
              <a:off x="9095838" y="6103265"/>
              <a:ext cx="15040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DCC radiance)</a:t>
              </a: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20C9EF46-8929-C348-BC95-20AE937849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83286" y="3286097"/>
            <a:ext cx="3068869" cy="292961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F9788C12-3FE4-ED45-B276-85A05CE31A03}"/>
              </a:ext>
            </a:extLst>
          </p:cNvPr>
          <p:cNvSpPr txBox="1"/>
          <p:nvPr/>
        </p:nvSpPr>
        <p:spPr>
          <a:xfrm rot="16200000">
            <a:off x="5286224" y="4482856"/>
            <a:ext cx="1165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Frequency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91BAA8F-24E7-824E-8604-BF0B001DB87D}"/>
              </a:ext>
            </a:extLst>
          </p:cNvPr>
          <p:cNvSpPr txBox="1"/>
          <p:nvPr/>
        </p:nvSpPr>
        <p:spPr>
          <a:xfrm>
            <a:off x="6994948" y="6192953"/>
            <a:ext cx="1504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DCC radiance)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50676D-14B1-AA46-8711-2FAD88A2903F}"/>
              </a:ext>
            </a:extLst>
          </p:cNvPr>
          <p:cNvSpPr/>
          <p:nvPr/>
        </p:nvSpPr>
        <p:spPr>
          <a:xfrm>
            <a:off x="7630910" y="3326189"/>
            <a:ext cx="139724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/>
              <a:t>SNPP-VIIRS M11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Stable, but 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seasonality</a:t>
            </a:r>
          </a:p>
        </p:txBody>
      </p:sp>
    </p:spTree>
    <p:extLst>
      <p:ext uri="{BB962C8B-B14F-4D97-AF65-F5344CB8AC3E}">
        <p14:creationId xmlns:p14="http://schemas.microsoft.com/office/powerpoint/2010/main" val="3200877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B4C0B-A71E-4E48-B0B5-F0B84C378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5853" y="76341"/>
            <a:ext cx="9464548" cy="979573"/>
          </a:xfrm>
        </p:spPr>
        <p:txBody>
          <a:bodyPr>
            <a:normAutofit/>
          </a:bodyPr>
          <a:lstStyle/>
          <a:p>
            <a:r>
              <a:rPr lang="en-US" sz="3800" b="1" dirty="0">
                <a:solidFill>
                  <a:srgbClr val="3E6C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Improved DCC method for SWIR bands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6D618-D8CD-244B-A75A-E0E63E4FE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998" y="1201053"/>
            <a:ext cx="6591004" cy="5645376"/>
          </a:xfrm>
        </p:spPr>
        <p:txBody>
          <a:bodyPr>
            <a:normAutofit fontScale="92500"/>
          </a:bodyPr>
          <a:lstStyle/>
          <a:p>
            <a:pPr marL="320040" indent="-32004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r>
              <a:rPr lang="en-US" sz="2200" dirty="0"/>
              <a:t>Proper seasonal characterization of DCC allows the extension of DCC method to calibrate SWIR channels </a:t>
            </a:r>
          </a:p>
          <a:p>
            <a:pPr marL="320040" lvl="0" indent="-32004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r>
              <a:rPr lang="en-US" sz="2200" dirty="0"/>
              <a:t>Channel-specific BRDFs are constructed using the SNPP-VIIRS DCC samples from 2012-2016</a:t>
            </a:r>
          </a:p>
          <a:p>
            <a:pPr marL="320040" lvl="0" indent="-32004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r>
              <a:rPr lang="en-US" sz="2200" dirty="0"/>
              <a:t>Pixel-level DCC reflectance values are partitioned into angular bins</a:t>
            </a:r>
          </a:p>
          <a:p>
            <a:pPr marL="777240" lvl="1" indent="-32004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r>
              <a:rPr lang="en-US" sz="1800" dirty="0"/>
              <a:t>Angular discretization: </a:t>
            </a:r>
          </a:p>
          <a:p>
            <a:pPr marL="1234440" lvl="2" indent="-32004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r>
              <a:rPr lang="en-US" sz="1800" dirty="0"/>
              <a:t>VZA and SZA range from 0-55° with a 5° step size</a:t>
            </a:r>
          </a:p>
          <a:p>
            <a:pPr marL="1234440" lvl="2" indent="-32004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r>
              <a:rPr lang="en-US" sz="1800" dirty="0"/>
              <a:t>RAA varies from 0-180° at 10° intervals</a:t>
            </a:r>
          </a:p>
          <a:p>
            <a:pPr marL="320040" lvl="0" indent="-32004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r>
              <a:rPr lang="en-US" sz="2200" dirty="0"/>
              <a:t>For each SZA bin, albedo is computed by integrating reflectance values by the solid angle defined by VZA and RAA bin</a:t>
            </a:r>
          </a:p>
          <a:p>
            <a:pPr marL="320040" lvl="0" indent="-32004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r>
              <a:rPr lang="en-US" sz="2200" dirty="0"/>
              <a:t>BRDF factor (</a:t>
            </a:r>
            <a:r>
              <a:rPr lang="el-GR" sz="2200" dirty="0"/>
              <a:t>χ) </a:t>
            </a:r>
            <a:r>
              <a:rPr lang="en-US" sz="2200" dirty="0"/>
              <a:t>is the ratio of the bin reflectance to the albedo</a:t>
            </a:r>
          </a:p>
          <a:p>
            <a:pPr marL="320040" lvl="0" indent="-32004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r>
              <a:rPr lang="en-US" sz="2200" dirty="0"/>
              <a:t>VIS-NIR BRDFs are similar to Hu model</a:t>
            </a:r>
          </a:p>
          <a:p>
            <a:pPr marL="320040" lvl="0" indent="-32004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r>
              <a:rPr lang="en-US" sz="2200" dirty="0"/>
              <a:t>SWIR band BRDFs are unique and wavelength-dependent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7824EA-4273-684A-9483-AED38D10C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5" y="11571"/>
            <a:ext cx="1344278" cy="11247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DF403E-626D-DA44-BD46-97943C51FE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6002" y="2171378"/>
            <a:ext cx="5251000" cy="282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86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B4C0B-A71E-4E48-B0B5-F0B84C378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5853" y="76341"/>
            <a:ext cx="9464548" cy="979573"/>
          </a:xfrm>
        </p:spPr>
        <p:txBody>
          <a:bodyPr>
            <a:normAutofit/>
          </a:bodyPr>
          <a:lstStyle/>
          <a:p>
            <a:r>
              <a:rPr lang="en-US" sz="3800" b="1" dirty="0">
                <a:solidFill>
                  <a:srgbClr val="3E6C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Seasonal BRDF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6D618-D8CD-244B-A75A-E0E63E4FE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364" y="4293029"/>
            <a:ext cx="11031266" cy="2201277"/>
          </a:xfrm>
        </p:spPr>
        <p:txBody>
          <a:bodyPr>
            <a:normAutofit/>
          </a:bodyPr>
          <a:lstStyle/>
          <a:p>
            <a:pPr marL="320040" indent="-32004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r>
              <a:rPr lang="en-US" sz="2200" dirty="0"/>
              <a:t>DCC BRDF reflectance also shows seasonal dependencies in both forward and backward scattering</a:t>
            </a:r>
          </a:p>
          <a:p>
            <a:pPr marL="320040" indent="-32004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r>
              <a:rPr lang="en-US" sz="2200" dirty="0"/>
              <a:t>Monthly DCC BRDFs are proposed for SWIR bands </a:t>
            </a:r>
          </a:p>
          <a:p>
            <a:pPr marL="320040" indent="-32004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r>
              <a:rPr lang="en-US" sz="2200" dirty="0"/>
              <a:t>DCC pixels are corrected for anisotropy by normalizing to a single set of angular condition:</a:t>
            </a:r>
          </a:p>
          <a:p>
            <a:pPr marL="320040" indent="-32004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endParaRPr lang="en-US" sz="2200" dirty="0"/>
          </a:p>
          <a:p>
            <a:pPr marL="320040" lvl="0" indent="-32004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endParaRPr lang="en-US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7824EA-4273-684A-9483-AED38D10C8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5" y="11571"/>
            <a:ext cx="1344278" cy="11247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7621F0-7FCB-314A-B673-6655EDDED2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6451" y="838536"/>
            <a:ext cx="9319098" cy="345449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DF8E8ED-E517-B640-840A-F7FCCD78660B}"/>
              </a:ext>
            </a:extLst>
          </p:cNvPr>
          <p:cNvSpPr/>
          <p:nvPr/>
        </p:nvSpPr>
        <p:spPr>
          <a:xfrm>
            <a:off x="4065654" y="6326537"/>
            <a:ext cx="336668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ρ</a:t>
            </a:r>
            <a:r>
              <a:rPr lang="en-US" sz="2000" baseline="-25000" dirty="0"/>
              <a:t>corrected</a:t>
            </a:r>
            <a:r>
              <a:rPr lang="en-US" sz="2000" dirty="0"/>
              <a:t> = ρ</a:t>
            </a:r>
            <a:r>
              <a:rPr lang="en-US" sz="2000" baseline="-25000" dirty="0"/>
              <a:t>observed</a:t>
            </a:r>
            <a:r>
              <a:rPr lang="en-US" sz="2000" dirty="0"/>
              <a:t> * BRF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C10CDCE1-7548-8E49-9999-71B6A464E0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0345871"/>
              </p:ext>
            </p:extLst>
          </p:nvPr>
        </p:nvGraphicFramePr>
        <p:xfrm>
          <a:off x="4073773" y="5829120"/>
          <a:ext cx="2984502" cy="4974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Equation" r:id="rId5" imgW="2514600" imgH="419100" progId="Equation.3">
                  <p:embed/>
                </p:oleObj>
              </mc:Choice>
              <mc:Fallback>
                <p:oleObj name="Equation" r:id="rId5" imgW="2514600" imgH="419100" progId="Equation.3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073773" y="5829120"/>
                        <a:ext cx="2984502" cy="4974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2ED8BB3A-7611-E740-B728-65A6C3C5346A}"/>
              </a:ext>
            </a:extLst>
          </p:cNvPr>
          <p:cNvSpPr txBox="1"/>
          <p:nvPr/>
        </p:nvSpPr>
        <p:spPr>
          <a:xfrm>
            <a:off x="4631734" y="1380170"/>
            <a:ext cx="20649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115B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1.38</a:t>
            </a:r>
            <a:r>
              <a:rPr lang="el-GR" sz="2400" b="1" dirty="0">
                <a:solidFill>
                  <a:srgbClr val="115B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sz="2400" b="1" dirty="0">
                <a:solidFill>
                  <a:srgbClr val="115BD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band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26040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B4C0B-A71E-4E48-B0B5-F0B84C378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5853" y="76341"/>
            <a:ext cx="9903520" cy="979573"/>
          </a:xfrm>
        </p:spPr>
        <p:txBody>
          <a:bodyPr>
            <a:normAutofit fontScale="90000"/>
          </a:bodyPr>
          <a:lstStyle/>
          <a:p>
            <a:r>
              <a:rPr lang="en-US" sz="3800" b="1" dirty="0">
                <a:solidFill>
                  <a:srgbClr val="3E6C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Effectiveness of SWIR bands seasonal BRDFs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6D618-D8CD-244B-A75A-E0E63E4FE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955" y="1193387"/>
            <a:ext cx="3739638" cy="3445956"/>
          </a:xfrm>
        </p:spPr>
        <p:txBody>
          <a:bodyPr>
            <a:normAutofit fontScale="92500" lnSpcReduction="10000"/>
          </a:bodyPr>
          <a:lstStyle/>
          <a:p>
            <a:pPr marL="320040" indent="-32004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r>
              <a:rPr lang="en-US" sz="1800" dirty="0"/>
              <a:t>VIIRS-based BRDF models are applicable to Aqua-MODIS bands too</a:t>
            </a:r>
          </a:p>
          <a:p>
            <a:pPr marL="320040" indent="-32004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r>
              <a:rPr lang="en-US" sz="1800" dirty="0"/>
              <a:t>For SWIR bands, the monthly mean DCC reflectance is more stable than the PDF mode </a:t>
            </a:r>
          </a:p>
          <a:p>
            <a:pPr marL="320040" indent="-32004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r>
              <a:rPr lang="en-US" sz="1800" dirty="0"/>
              <a:t>Improved BRDF models reduce the SWIR band DCC temporal variability by up to 65% </a:t>
            </a:r>
          </a:p>
          <a:p>
            <a:pPr marL="320040" indent="-32004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r>
              <a:rPr lang="en-US" sz="1800" dirty="0"/>
              <a:t>DCC method can detect a sensor trend of &lt;1%/decade in all reflective solar bands at a significance level of ⍺=0.05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7824EA-4273-684A-9483-AED38D10C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5" y="11571"/>
            <a:ext cx="1344278" cy="11247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170D15-9E89-814A-BF02-E09880072F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7579" y="1323931"/>
            <a:ext cx="3894421" cy="50955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A0C464-21DA-EE4D-9333-4DCF94E9F7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4954" y="1323931"/>
            <a:ext cx="3922625" cy="50955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AA0D89B-24BF-654A-94C3-797ACC902097}"/>
              </a:ext>
            </a:extLst>
          </p:cNvPr>
          <p:cNvSpPr txBox="1"/>
          <p:nvPr/>
        </p:nvSpPr>
        <p:spPr>
          <a:xfrm>
            <a:off x="5605154" y="1055914"/>
            <a:ext cx="1252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SNPP-VIIRS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68B555-7A0B-1C48-A925-990DC1A330B5}"/>
              </a:ext>
            </a:extLst>
          </p:cNvPr>
          <p:cNvSpPr txBox="1"/>
          <p:nvPr/>
        </p:nvSpPr>
        <p:spPr>
          <a:xfrm>
            <a:off x="9636740" y="1028987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Aqua-MODIS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4B5CA4-16DD-1840-BCA1-786036155EA3}"/>
              </a:ext>
            </a:extLst>
          </p:cNvPr>
          <p:cNvSpPr txBox="1"/>
          <p:nvPr/>
        </p:nvSpPr>
        <p:spPr>
          <a:xfrm>
            <a:off x="11150011" y="1323931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1.24 </a:t>
            </a:r>
            <a:r>
              <a:rPr lang="en-US" dirty="0">
                <a:solidFill>
                  <a:prstClr val="black"/>
                </a:solidFill>
              </a:rPr>
              <a:t>μm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764ABB-21E1-5042-89CC-7E2E89537506}"/>
              </a:ext>
            </a:extLst>
          </p:cNvPr>
          <p:cNvSpPr txBox="1"/>
          <p:nvPr/>
        </p:nvSpPr>
        <p:spPr>
          <a:xfrm>
            <a:off x="11259373" y="2523854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1.6 </a:t>
            </a:r>
            <a:r>
              <a:rPr lang="en-US" dirty="0">
                <a:solidFill>
                  <a:prstClr val="black"/>
                </a:solidFill>
              </a:rPr>
              <a:t>μm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B6A008-CB99-B242-A090-6F6E9C0138DF}"/>
              </a:ext>
            </a:extLst>
          </p:cNvPr>
          <p:cNvSpPr txBox="1"/>
          <p:nvPr/>
        </p:nvSpPr>
        <p:spPr>
          <a:xfrm>
            <a:off x="11248363" y="3759402"/>
            <a:ext cx="840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2.1 </a:t>
            </a:r>
            <a:r>
              <a:rPr lang="en-US" dirty="0">
                <a:solidFill>
                  <a:prstClr val="black"/>
                </a:solidFill>
              </a:rPr>
              <a:t>μm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EBA91A-4E6C-5941-B1F7-5103C14F6EB8}"/>
              </a:ext>
            </a:extLst>
          </p:cNvPr>
          <p:cNvSpPr txBox="1"/>
          <p:nvPr/>
        </p:nvSpPr>
        <p:spPr>
          <a:xfrm>
            <a:off x="11183904" y="4971200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1.38 </a:t>
            </a:r>
            <a:r>
              <a:rPr lang="en-US" dirty="0">
                <a:solidFill>
                  <a:prstClr val="black"/>
                </a:solidFill>
              </a:rPr>
              <a:t>μm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C4C7745-34D4-8042-9541-AEB5AE8D41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83" y="4346420"/>
            <a:ext cx="4245511" cy="222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095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B4C0B-A71E-4E48-B0B5-F0B84C378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5852" y="76341"/>
            <a:ext cx="9642347" cy="820973"/>
          </a:xfrm>
        </p:spPr>
        <p:txBody>
          <a:bodyPr>
            <a:normAutofit/>
          </a:bodyPr>
          <a:lstStyle/>
          <a:p>
            <a:r>
              <a:rPr lang="en-US" sz="3800" b="1" dirty="0">
                <a:solidFill>
                  <a:srgbClr val="3E6C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 BT threshold sensitivity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6D618-D8CD-244B-A75A-E0E63E4FE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418" y="5024823"/>
            <a:ext cx="10248582" cy="1627840"/>
          </a:xfrm>
        </p:spPr>
        <p:txBody>
          <a:bodyPr>
            <a:normAutofit/>
          </a:bodyPr>
          <a:lstStyle/>
          <a:p>
            <a:pPr marL="320040" indent="-32004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r>
              <a:rPr lang="en-US" sz="1800" dirty="0"/>
              <a:t>Monthly mean and mode DCC reflectance increases with decreasing IR BT threshold</a:t>
            </a:r>
          </a:p>
          <a:p>
            <a:pPr marL="320040" indent="-32004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r>
              <a:rPr lang="en-US" sz="1800" dirty="0"/>
              <a:t>For all VIS-NIR bands, the mode statistics shows a greater stability with changing BT</a:t>
            </a:r>
          </a:p>
          <a:p>
            <a:pPr marL="320040" indent="-32004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r>
              <a:rPr lang="en-US" sz="1800" dirty="0"/>
              <a:t>SWIR bands DCC response exhibits a greater variation with BT drift</a:t>
            </a:r>
          </a:p>
          <a:p>
            <a:pPr marL="320040" indent="-32004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r>
              <a:rPr lang="en-US" sz="1800" dirty="0"/>
              <a:t>Cirrus band (1.38 μm) has the highest rate of DCC response change with BT threshold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7824EA-4273-684A-9483-AED38D10C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5" y="11571"/>
            <a:ext cx="1344278" cy="112471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731FCBC-9C99-0E4C-B96C-B44B7E471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637" y="897314"/>
            <a:ext cx="9144000" cy="405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368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B4C0B-A71E-4E48-B0B5-F0B84C378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5852" y="76341"/>
            <a:ext cx="9642347" cy="820973"/>
          </a:xfrm>
        </p:spPr>
        <p:txBody>
          <a:bodyPr>
            <a:normAutofit/>
          </a:bodyPr>
          <a:lstStyle/>
          <a:p>
            <a:r>
              <a:rPr lang="en-US" sz="3800" b="1" dirty="0">
                <a:solidFill>
                  <a:srgbClr val="3E6CD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 BT threshold sensitivity (contd.)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6D618-D8CD-244B-A75A-E0E63E4FE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318" y="1136283"/>
            <a:ext cx="10248582" cy="1627840"/>
          </a:xfrm>
        </p:spPr>
        <p:txBody>
          <a:bodyPr>
            <a:normAutofit/>
          </a:bodyPr>
          <a:lstStyle/>
          <a:p>
            <a:pPr marL="320040" indent="-32004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r>
              <a:rPr lang="en-US" sz="2000" dirty="0"/>
              <a:t>Stability of IR calibration is not an issue in modern LEO and GEO imagers</a:t>
            </a:r>
          </a:p>
          <a:p>
            <a:pPr marL="777240" lvl="1" indent="-32004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r>
              <a:rPr lang="en-US" sz="2000" dirty="0"/>
              <a:t>temporal stability assessments can be performed with high accuracy using DCC</a:t>
            </a:r>
          </a:p>
          <a:p>
            <a:pPr marL="320040" indent="-320040">
              <a:lnSpc>
                <a:spcPct val="10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/>
              <a:buChar char=""/>
            </a:pPr>
            <a:r>
              <a:rPr lang="en-US" sz="2000" dirty="0"/>
              <a:t>Difference in IR channel spectral response functions can bias DCC inter-calibration results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7824EA-4273-684A-9483-AED38D10C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5" y="11571"/>
            <a:ext cx="1344278" cy="11247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A0C368-B74D-9940-B68A-86053A889E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646" y="2451099"/>
            <a:ext cx="7053108" cy="36368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4C8898-E373-E140-86EF-A8E948BDAEA3}"/>
              </a:ext>
            </a:extLst>
          </p:cNvPr>
          <p:cNvSpPr txBox="1"/>
          <p:nvPr/>
        </p:nvSpPr>
        <p:spPr>
          <a:xfrm>
            <a:off x="2603500" y="2583934"/>
            <a:ext cx="65934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ABI</a:t>
            </a:r>
          </a:p>
          <a:p>
            <a:r>
              <a:rPr lang="en-US" dirty="0">
                <a:solidFill>
                  <a:srgbClr val="115BD8"/>
                </a:solidFill>
              </a:rPr>
              <a:t>VIIRS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F5162A-6C2E-0744-899B-71494B5C6179}"/>
              </a:ext>
            </a:extLst>
          </p:cNvPr>
          <p:cNvSpPr txBox="1"/>
          <p:nvPr/>
        </p:nvSpPr>
        <p:spPr>
          <a:xfrm>
            <a:off x="232646" y="6220797"/>
            <a:ext cx="10386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 DCC pixel with a BT of 205 K measured by GOES-16 ABI is recorded as 203.7 K by NOAA-20 VIIRS IR band.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EB0D8E7-A88B-C54B-87CE-2698FA07B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0292" y="2451098"/>
            <a:ext cx="4156416" cy="363686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22280A9-7F8F-7743-8DFD-A2793FC3A3DF}"/>
              </a:ext>
            </a:extLst>
          </p:cNvPr>
          <p:cNvSpPr txBox="1"/>
          <p:nvPr/>
        </p:nvSpPr>
        <p:spPr>
          <a:xfrm>
            <a:off x="8470900" y="2627862"/>
            <a:ext cx="291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NOAA-20 VIIRS M9 (1.38 μm)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B6CB61-0503-B046-8F0D-76C0AEA65151}"/>
              </a:ext>
            </a:extLst>
          </p:cNvPr>
          <p:cNvSpPr txBox="1"/>
          <p:nvPr/>
        </p:nvSpPr>
        <p:spPr>
          <a:xfrm>
            <a:off x="8102600" y="4660900"/>
            <a:ext cx="33261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E3BF6"/>
                </a:solidFill>
              </a:rPr>
              <a:t>BT threshold 205 K (Mean: 68.05)</a:t>
            </a:r>
          </a:p>
          <a:p>
            <a:r>
              <a:rPr lang="en-US" dirty="0">
                <a:solidFill>
                  <a:srgbClr val="FF0000"/>
                </a:solidFill>
              </a:rPr>
              <a:t>BT threshold 203.7 (Mean: 69.15)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122C082-3FE9-A546-8116-B57C6FA9D00E}"/>
              </a:ext>
            </a:extLst>
          </p:cNvPr>
          <p:cNvSpPr txBox="1"/>
          <p:nvPr/>
        </p:nvSpPr>
        <p:spPr>
          <a:xfrm rot="16200000">
            <a:off x="6902685" y="3854043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DCC mean</a:t>
            </a:r>
          </a:p>
        </p:txBody>
      </p:sp>
    </p:spTree>
    <p:extLst>
      <p:ext uri="{BB962C8B-B14F-4D97-AF65-F5344CB8AC3E}">
        <p14:creationId xmlns:p14="http://schemas.microsoft.com/office/powerpoint/2010/main" val="2064532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37811</TotalTime>
  <Words>1660</Words>
  <Application>Microsoft Macintosh PowerPoint</Application>
  <PresentationFormat>Widescreen</PresentationFormat>
  <Paragraphs>279</Paragraphs>
  <Slides>19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Verdana</vt:lpstr>
      <vt:lpstr>Wingdings</vt:lpstr>
      <vt:lpstr>Office Theme</vt:lpstr>
      <vt:lpstr>Equation</vt:lpstr>
      <vt:lpstr>DCC characterization and improvements to the calibration algorithm for reflective solar bands </vt:lpstr>
      <vt:lpstr>Outline</vt:lpstr>
      <vt:lpstr>Background</vt:lpstr>
      <vt:lpstr>Baseline DCC method</vt:lpstr>
      <vt:lpstr>Improved DCC method for SWIR bands</vt:lpstr>
      <vt:lpstr>Seasonal BRDF models</vt:lpstr>
      <vt:lpstr>Effectiveness of SWIR bands seasonal BRDFs</vt:lpstr>
      <vt:lpstr>IR BT threshold sensitivity</vt:lpstr>
      <vt:lpstr>IR BT threshold sensitivity (contd.)</vt:lpstr>
      <vt:lpstr>The Cirrus Channel (1.38 μm)</vt:lpstr>
      <vt:lpstr>Inter-calibration using DCC method</vt:lpstr>
      <vt:lpstr>SRF differences and SBAF</vt:lpstr>
      <vt:lpstr>Radiance and Reflectance biases</vt:lpstr>
      <vt:lpstr>Results (Aqua-MODIS and SNPP-VIIRS)</vt:lpstr>
      <vt:lpstr>Results (SNPP-VIIRS and NOAA-20 VIIRS)</vt:lpstr>
      <vt:lpstr>Results (SNPP-VIIRS and NOAA-20 VIIRS)</vt:lpstr>
      <vt:lpstr>Bias table (SNPP and NOAA-20 VIIRS)</vt:lpstr>
      <vt:lpstr>DCC inter-calibration between GOES-16 ABI and NOAA-20 VIIRS  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Radiometric Stability and Calibration Consistency between Aqua-MODIS and SNPP VIIRS</dc:title>
  <dc:creator>Bhatt, Rajendra (LARC-E302)[Science Systems &amp; Applications, Inc.]</dc:creator>
  <cp:lastModifiedBy>Bhatt, Rajendra (LARC-E302)[Science Systems &amp; Applications, Inc.]</cp:lastModifiedBy>
  <cp:revision>259</cp:revision>
  <cp:lastPrinted>2019-05-07T11:50:51Z</cp:lastPrinted>
  <dcterms:created xsi:type="dcterms:W3CDTF">2019-04-25T13:12:48Z</dcterms:created>
  <dcterms:modified xsi:type="dcterms:W3CDTF">2020-03-18T12:26:04Z</dcterms:modified>
</cp:coreProperties>
</file>