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328" r:id="rId3"/>
    <p:sldId id="360" r:id="rId4"/>
    <p:sldId id="406" r:id="rId5"/>
    <p:sldId id="380" r:id="rId6"/>
    <p:sldId id="378" r:id="rId7"/>
    <p:sldId id="379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2" r:id="rId19"/>
    <p:sldId id="391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feng Qian" initials="HQ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7" autoAdjust="0"/>
    <p:restoredTop sz="88608" autoAdjust="0"/>
  </p:normalViewPr>
  <p:slideViewPr>
    <p:cSldViewPr snapToGrid="0">
      <p:cViewPr varScale="1">
        <p:scale>
          <a:sx n="58" d="100"/>
          <a:sy n="58" d="100"/>
        </p:scale>
        <p:origin x="73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E9AD-49C7-4EDE-9D70-7EE9B0DC552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EA2A-F705-4E2B-AA7B-DDAF5B2F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JPSS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EA2A-F705-4E2B-AA7B-DDAF5B2FA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33</a:t>
            </a:fld>
            <a:endParaRPr lang="en-GB" dirty="0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33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33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 dirty="0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21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BBC7-2E34-4641-8EF0-69CE18D30517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77C2-4AB5-4E20-824A-3827501E3DE0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528-8AEE-4F45-9325-10151939C97D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DB2D-2FC2-4B77-A698-DD8B5FFEBAC6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AD7F-F369-4577-AEFC-803DB31DF30A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7905-65AA-44C6-8080-ADB3163E9928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A67A-2E81-4687-9EA0-A0912FF5A472}" type="datetime1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7911-614B-411F-A4F8-B390D0776EB3}" type="datetime1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BECF-7FAD-456E-8CFE-38095C28D71F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153A-5543-4428-95C3-CBF11D9FB1D5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2B1-7B78-4181-BC93-8E944C2DFAAE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702" y="155984"/>
            <a:ext cx="9877647" cy="652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379D-FD3A-4044-931B-ED18061491DC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6E14-FEAF-4979-AC9D-05B4C73410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96646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44" y="211966"/>
            <a:ext cx="554869" cy="554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" y="199638"/>
            <a:ext cx="579520" cy="579520"/>
          </a:xfrm>
          <a:prstGeom prst="rect">
            <a:avLst/>
          </a:prstGeom>
        </p:spPr>
      </p:pic>
      <p:pic>
        <p:nvPicPr>
          <p:cNvPr id="10" name="Picture 4" descr="Program Logo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1268" y="190765"/>
            <a:ext cx="828392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.nesdis.noaa.gov/icv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83" y="1692662"/>
            <a:ext cx="10753118" cy="137002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Inter-comparison of NOAA-20 and Suomi-NPP ATMS Data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97" y="3392640"/>
            <a:ext cx="9056914" cy="2633758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Ninghai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SUN</a:t>
            </a:r>
            <a:r>
              <a:rPr lang="en-US" sz="18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Hu “Tiger” </a:t>
            </a:r>
            <a:r>
              <a:rPr lang="en-US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YANG</a:t>
            </a:r>
            <a:r>
              <a:rPr lang="en-US" sz="1800" b="1" baseline="30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*Robbie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IACOVAZZI</a:t>
            </a:r>
            <a:r>
              <a:rPr lang="en-US" sz="18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Quanhua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“Mark”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LIU</a:t>
            </a:r>
            <a:r>
              <a:rPr lang="en-US" sz="18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14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GST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Inc. Greenbelt, MD 20770 USA</a:t>
            </a:r>
          </a:p>
          <a:p>
            <a:r>
              <a:rPr lang="en-US" sz="14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UMD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/ESSIC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College Park, MD 20740 USA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          </a:t>
            </a:r>
            <a:r>
              <a:rPr lang="en-US" sz="1400" b="1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NOAA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NESDIS, STAR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College Park, MD 20740  USA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GSICS Microwave Subgroup “Virtual” Meeting 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18 March 2020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591" y="6259810"/>
            <a:ext cx="419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*Presenter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6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7"/>
            <a:ext cx="11677879" cy="541833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Geolocation Error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V and W Bands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NOAA-20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608" y="1795739"/>
            <a:ext cx="4226007" cy="39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PP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717" y="1892189"/>
            <a:ext cx="4099252" cy="37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OAA-20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10"/>
          <a:stretch/>
        </p:blipFill>
        <p:spPr bwMode="auto">
          <a:xfrm>
            <a:off x="6960903" y="6005176"/>
            <a:ext cx="3723909" cy="8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5968922" y="2639863"/>
            <a:ext cx="3550914" cy="225338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93143" y="2188186"/>
            <a:ext cx="732813" cy="65269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519836" y="4388227"/>
            <a:ext cx="1935317" cy="10100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3456" y="2595512"/>
            <a:ext cx="1586697" cy="93739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589002" y="1466532"/>
            <a:ext cx="134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Geo Error and Error Variability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19" name="Picture 6" descr="NPP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31"/>
          <a:stretch/>
        </p:blipFill>
        <p:spPr bwMode="auto">
          <a:xfrm>
            <a:off x="6968688" y="1607338"/>
            <a:ext cx="4069281" cy="3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OAA-20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73"/>
          <a:stretch/>
        </p:blipFill>
        <p:spPr bwMode="auto">
          <a:xfrm>
            <a:off x="382947" y="1467405"/>
            <a:ext cx="4027668" cy="3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6651933" y="1945207"/>
            <a:ext cx="3073369" cy="96555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046" y="5892115"/>
            <a:ext cx="69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NOAA-20 ATMS often has less absolute geolocation error and error variability than S-NPP ATMS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9438063" y="2840882"/>
            <a:ext cx="1772841" cy="73098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3456" y="259404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Band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73455" y="4523911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Band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-128" y="6497670"/>
            <a:ext cx="53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- G Band is too opaque to apply coastline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5" y="1593605"/>
            <a:ext cx="5701283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875" y="1593604"/>
            <a:ext cx="5701284" cy="3931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20" y="5649297"/>
            <a:ext cx="1115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(~-0.25 K) for both TDR and SDR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Possible seasonal cycle in 32-day running-mean global mean bias 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SDR has a larger magnitude bias until October 15, 2019 software patch to implement reflector emission correction and NPP antenna pattern coefficients update.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406747" y="4024142"/>
            <a:ext cx="1421177" cy="3305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9329" y="4018230"/>
            <a:ext cx="139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TDR-SDR Bias mismatch.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510011" y="4018231"/>
            <a:ext cx="1015387" cy="83476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4742" y="4797911"/>
            <a:ext cx="24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seasonal cycle.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78945" y="3950365"/>
            <a:ext cx="796400" cy="89604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2)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044" y="5641294"/>
            <a:ext cx="1073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(~-0.20 K) for both TDR and SDR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4" y="1577695"/>
            <a:ext cx="5701284" cy="393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017" y="1577695"/>
            <a:ext cx="5701284" cy="39319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510011" y="4018231"/>
            <a:ext cx="1015387" cy="83476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4742" y="4797911"/>
            <a:ext cx="24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seasonal cycle.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78945" y="3950365"/>
            <a:ext cx="796400" cy="89604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3)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220" y="5663853"/>
            <a:ext cx="116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(~-0.30 K) for both TDR and SDR for 32-day running mean, but double-difference of ECMWF O-B measurements shows a near zero bias.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4" y="1685581"/>
            <a:ext cx="5701284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204" y="1731933"/>
            <a:ext cx="5701284" cy="39319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345716" y="3833871"/>
            <a:ext cx="5166911" cy="98732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5894" y="4098275"/>
            <a:ext cx="655449" cy="72292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7755" y="4544386"/>
            <a:ext cx="139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mismatch.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4)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6" y="1685581"/>
            <a:ext cx="5701284" cy="393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461" y="1731933"/>
            <a:ext cx="5701284" cy="3931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220" y="5663853"/>
            <a:ext cx="116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(~0.50 K) for both TDR and SDR for 32-day running mean, but double-difference of ECMWF O-B measurements shows a near zero bias.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46951" y="3833871"/>
            <a:ext cx="5240692" cy="91136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10941" y="4138856"/>
            <a:ext cx="549627" cy="6823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4005" y="4521212"/>
            <a:ext cx="139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mismatch.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5)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723" y="5106360"/>
            <a:ext cx="11683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(~0.35 K) for 32-day running mean, but double-difference of ECMWF and RO O-B measurements show a near zero bias. Note that RO results are TDR only.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 and surface contamination.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4" y="1738700"/>
            <a:ext cx="397763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470" y="1774076"/>
            <a:ext cx="39776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9429" y="1895949"/>
            <a:ext cx="4045231" cy="23774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560706" y="3347254"/>
            <a:ext cx="1012472" cy="115763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01185" y="3564913"/>
            <a:ext cx="2245281" cy="102833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3703" y="4531248"/>
            <a:ext cx="197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mismatch.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52387" y="3246600"/>
            <a:ext cx="3014327" cy="126881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48240" y="4192250"/>
            <a:ext cx="404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variance due to relatively small population and surface contamination.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574478" y="3359279"/>
            <a:ext cx="402912" cy="83297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6)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723" y="4879022"/>
            <a:ext cx="11683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 K) for 32-day running mean, and double-difference of ECMWF and RO O-B measurements. </a:t>
            </a:r>
            <a:r>
              <a:rPr lang="en-US" b="1" dirty="0"/>
              <a:t>Note that RO results are TDR only.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 and surface contamination.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4" y="1810828"/>
            <a:ext cx="39776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000" y="1832862"/>
            <a:ext cx="397764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486" y="2089863"/>
            <a:ext cx="410237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7)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955" y="5058874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(~-0.35 K) for </a:t>
            </a:r>
            <a:r>
              <a:rPr lang="en-US" b="1" dirty="0"/>
              <a:t>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5289"/>
            <a:ext cx="39776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794" y="2105289"/>
            <a:ext cx="39776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588" y="2354026"/>
            <a:ext cx="4092809" cy="237744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498294" y="3418718"/>
            <a:ext cx="104338" cy="67955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891" y="2952835"/>
            <a:ext cx="24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seasonal cycle.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0987" y="3447033"/>
            <a:ext cx="1269374" cy="65124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8)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955" y="4992772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</a:t>
            </a:r>
            <a:r>
              <a:rPr lang="en-US" b="1" dirty="0" smtClean="0"/>
              <a:t>0.2 </a:t>
            </a:r>
            <a:r>
              <a:rPr lang="en-US" b="1" dirty="0" smtClean="0"/>
              <a:t>K) </a:t>
            </a:r>
            <a:r>
              <a:rPr lang="en-US" b="1" dirty="0"/>
              <a:t>for 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6930"/>
            <a:ext cx="39776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21" y="1898964"/>
            <a:ext cx="397764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561" y="2160558"/>
            <a:ext cx="41605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9)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955" y="5025823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(~-0.35 K) </a:t>
            </a:r>
            <a:r>
              <a:rPr lang="en-US" b="1" dirty="0"/>
              <a:t>for 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1" y="1970643"/>
            <a:ext cx="397764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741" y="2017578"/>
            <a:ext cx="397764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415" y="2288169"/>
            <a:ext cx="411526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853" y="90274"/>
            <a:ext cx="2668721" cy="67990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Outline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1455539"/>
            <a:ext cx="11953301" cy="5000345"/>
          </a:xfrm>
        </p:spPr>
        <p:txBody>
          <a:bodyPr>
            <a:noAutofit/>
          </a:bodyPr>
          <a:lstStyle/>
          <a:p>
            <a:pPr marL="347663" indent="-3476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dirty="0" smtClean="0"/>
              <a:t>NOAA-20 and S-NPP Advanced Technology Microwave Sounder (ATMS) data monitoring and analysis tools</a:t>
            </a:r>
          </a:p>
          <a:p>
            <a:pPr marL="347663" indent="-3476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dirty="0"/>
              <a:t>NOAA-20 and S-NPP </a:t>
            </a:r>
            <a:r>
              <a:rPr lang="en-US" sz="3600" dirty="0" smtClean="0"/>
              <a:t>Data Comparisons</a:t>
            </a:r>
          </a:p>
          <a:p>
            <a:pPr marL="804863" lvl="1" indent="-342900">
              <a:spcBef>
                <a:spcPts val="1800"/>
              </a:spcBef>
            </a:pPr>
            <a:r>
              <a:rPr lang="en-US" sz="3200" dirty="0" smtClean="0"/>
              <a:t>Instrument Noise</a:t>
            </a:r>
          </a:p>
          <a:p>
            <a:pPr marL="804863" lvl="1" indent="-342900">
              <a:spcBef>
                <a:spcPts val="1800"/>
              </a:spcBef>
            </a:pPr>
            <a:r>
              <a:rPr lang="en-US" sz="3200" dirty="0" smtClean="0"/>
              <a:t>Geolocation Error</a:t>
            </a:r>
          </a:p>
          <a:p>
            <a:pPr marL="804863" lvl="1" indent="-342900">
              <a:spcBef>
                <a:spcPts val="1800"/>
              </a:spcBef>
            </a:pPr>
            <a:r>
              <a:rPr lang="en-US" sz="3200" dirty="0"/>
              <a:t>ATMS </a:t>
            </a:r>
            <a:r>
              <a:rPr lang="en-US" sz="3200" dirty="0" smtClean="0"/>
              <a:t>Antenn</a:t>
            </a:r>
            <a:r>
              <a:rPr lang="en-US" sz="3200" dirty="0" smtClean="0"/>
              <a:t>a Temperature (</a:t>
            </a:r>
            <a:r>
              <a:rPr lang="en-US" sz="3200" dirty="0" smtClean="0"/>
              <a:t>Ta) TDR </a:t>
            </a:r>
            <a:r>
              <a:rPr lang="en-US" sz="3200" dirty="0"/>
              <a:t>and/or </a:t>
            </a:r>
            <a:r>
              <a:rPr lang="en-US" sz="3200" dirty="0" smtClean="0"/>
              <a:t>Brightness Temperature (Tb) SDR </a:t>
            </a:r>
            <a:r>
              <a:rPr lang="en-US" sz="3200" dirty="0" smtClean="0"/>
              <a:t>Biases</a:t>
            </a:r>
          </a:p>
          <a:p>
            <a:pPr marL="347663" indent="-3476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Summary</a:t>
            </a:r>
            <a:endParaRPr 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10)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53" y="4967149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(~-0.25 K) </a:t>
            </a:r>
            <a:r>
              <a:rPr lang="en-US" b="1" dirty="0"/>
              <a:t>for 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3524"/>
            <a:ext cx="39776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55" y="1893524"/>
            <a:ext cx="39776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261" y="2076404"/>
            <a:ext cx="417115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11)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53" y="4967149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(~-0.15 K) </a:t>
            </a:r>
            <a:r>
              <a:rPr lang="en-US" b="1" dirty="0"/>
              <a:t>for 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" y="1685581"/>
            <a:ext cx="39776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760" y="1685581"/>
            <a:ext cx="397764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485" y="1867003"/>
            <a:ext cx="413783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12)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53" y="4967149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(~-0.15 K) </a:t>
            </a:r>
            <a:r>
              <a:rPr lang="en-US" b="1" dirty="0"/>
              <a:t>for 32-day running mean, and double-difference of ECMWF and RO O-B measurements. </a:t>
            </a:r>
            <a:r>
              <a:rPr lang="en-US" b="1" dirty="0" smtClean="0"/>
              <a:t>Note </a:t>
            </a:r>
            <a:r>
              <a:rPr lang="en-US" b="1" dirty="0"/>
              <a:t>that RO results are TDR only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0828"/>
            <a:ext cx="39776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40" y="1810828"/>
            <a:ext cx="39776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065" y="1993708"/>
            <a:ext cx="415593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13)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53" y="4967149"/>
            <a:ext cx="11683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(~-0.30 K) </a:t>
            </a:r>
            <a:r>
              <a:rPr lang="en-US" b="1" dirty="0"/>
              <a:t>for 32-day running mean, and double-difference of ECMWF and RO O-B </a:t>
            </a:r>
            <a:r>
              <a:rPr lang="en-US" b="1" dirty="0" smtClean="0"/>
              <a:t>measurements. </a:t>
            </a:r>
            <a:r>
              <a:rPr lang="en-US" b="1" dirty="0"/>
              <a:t>Note that RO results are TDR only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running-mean global mean bias </a:t>
            </a:r>
            <a:r>
              <a:rPr lang="en-US" b="1" dirty="0" smtClean="0"/>
              <a:t>difference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Double difference from RO has larger variance due to lower sampling.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" y="1810828"/>
            <a:ext cx="39776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438" y="1821845"/>
            <a:ext cx="397764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961" y="2095590"/>
            <a:ext cx="414075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14)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4" y="1607085"/>
            <a:ext cx="5701284" cy="3931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59" y="5575192"/>
            <a:ext cx="1148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Negative bias (~-0.30 K) for both TDR and SDR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901" y="1628129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15)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9" y="5575192"/>
            <a:ext cx="1148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Near zero bias for both TDR and SDR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Possible 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9" y="1529968"/>
            <a:ext cx="5701284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936" y="1643272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16)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9" y="5387903"/>
            <a:ext cx="11487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(~-0.15 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a </a:t>
            </a:r>
            <a:r>
              <a:rPr lang="en-US" b="1" dirty="0" smtClean="0"/>
              <a:t>0.15 K positive bias.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Possible </a:t>
            </a:r>
            <a:r>
              <a:rPr lang="en-US" b="1" dirty="0"/>
              <a:t>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8951"/>
            <a:ext cx="5701284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504" y="1518951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17)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9" y="5387903"/>
            <a:ext cx="11487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0.90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near zero bias.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Possible </a:t>
            </a:r>
            <a:r>
              <a:rPr lang="en-US" b="1" dirty="0"/>
              <a:t>seasonal cycle in 32-day </a:t>
            </a:r>
            <a:r>
              <a:rPr lang="en-US" b="1" dirty="0" smtClean="0"/>
              <a:t>running-mean </a:t>
            </a:r>
            <a:r>
              <a:rPr lang="en-US" b="1" dirty="0"/>
              <a:t>global mean bias </a:t>
            </a:r>
            <a:r>
              <a:rPr lang="en-US" b="1" dirty="0" smtClean="0"/>
              <a:t>difference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9" y="1517818"/>
            <a:ext cx="5701284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820" y="1517818"/>
            <a:ext cx="5701284" cy="39319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98265" y="3139807"/>
            <a:ext cx="5955535" cy="95576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</p:cNvCxnSpPr>
          <p:nvPr/>
        </p:nvCxnSpPr>
        <p:spPr>
          <a:xfrm>
            <a:off x="5022625" y="3444584"/>
            <a:ext cx="155301" cy="149301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3431" y="2798253"/>
            <a:ext cx="197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Substantial bias mismatch.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18)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8" y="5487056"/>
            <a:ext cx="1181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0.80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bias of about -0.3.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20" y="1570782"/>
            <a:ext cx="5701284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84" y="1592816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19)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29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8" y="5487056"/>
            <a:ext cx="1181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0.70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bias of about -0.3.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20" y="1511068"/>
            <a:ext cx="5701284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819" y="1555136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monitoring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and analysis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tools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02" y="1014527"/>
            <a:ext cx="11964318" cy="5341823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Tracking and trending ATMS measurements is critical to ensuring data quality for use in NOAA numerical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weather prediction and climate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analysis.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NOAA has established a web-based Integrated Calibration/Validation System in part to fulfill this need 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://www.star.nesdis.noaa.gov/icvs</a:t>
            </a:r>
            <a:r>
              <a:rPr lang="en-US" dirty="0" smtClean="0">
                <a:hlinkClick r:id="rId2"/>
              </a:rPr>
              <a:t>/</a:t>
            </a:r>
            <a:r>
              <a:rPr lang="en-US" b="1" dirty="0"/>
              <a:t>)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7663" indent="-347663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Current short- and long-term tracking an trending methods for ATMS</a:t>
            </a:r>
          </a:p>
          <a:p>
            <a:pPr marL="804863" indent="-342900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Engineering, calibration, and data-quality flag parameters</a:t>
            </a:r>
          </a:p>
          <a:p>
            <a:pPr marL="804863" indent="-342900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Geolocation error determined with the coastline method </a:t>
            </a:r>
          </a:p>
          <a:p>
            <a:pPr marL="804863" indent="-34290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(TDR)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(SDR)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iases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determined using various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387" y="6426246"/>
            <a:ext cx="702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b="1" dirty="0" smtClean="0"/>
              <a:t>Generates </a:t>
            </a:r>
            <a:r>
              <a:rPr lang="en-US" b="1" dirty="0" smtClean="0"/>
              <a:t>NOAA-20 </a:t>
            </a:r>
            <a:r>
              <a:rPr lang="en-US" b="1" dirty="0" smtClean="0"/>
              <a:t>and S-NPP ATMS data </a:t>
            </a:r>
            <a:r>
              <a:rPr lang="en-US" b="1" dirty="0" smtClean="0"/>
              <a:t>quality comparison results.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20)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8" y="5487056"/>
            <a:ext cx="1181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0.50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bias of about -0.3.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8" y="1521046"/>
            <a:ext cx="5701284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188" y="1555136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21)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31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8" y="5487056"/>
            <a:ext cx="1181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0.40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bias of about -0.2.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20" y="1521046"/>
            <a:ext cx="5701284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820" y="1555136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014527"/>
            <a:ext cx="11887200" cy="671054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Ta (TDR)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(SDR) Biases (Channel 22)</a:t>
            </a: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958" y="5487056"/>
            <a:ext cx="11818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Negative bias (~-</a:t>
            </a:r>
            <a:r>
              <a:rPr lang="en-US" b="1" dirty="0" smtClean="0"/>
              <a:t>0.30 </a:t>
            </a:r>
            <a:r>
              <a:rPr lang="en-US" b="1" dirty="0"/>
              <a:t>K) for 32-day running mean, double-difference of ECMWF </a:t>
            </a:r>
            <a:r>
              <a:rPr lang="en-US" b="1" dirty="0" smtClean="0"/>
              <a:t>O-B </a:t>
            </a:r>
            <a:r>
              <a:rPr lang="en-US" b="1" dirty="0"/>
              <a:t>measurements shows </a:t>
            </a:r>
            <a:r>
              <a:rPr lang="en-US" b="1" dirty="0" smtClean="0"/>
              <a:t>a bias of about -0.2.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SDR has a larger magnitude bias until October 15, 2019 </a:t>
            </a:r>
            <a:r>
              <a:rPr lang="en-US" b="1" dirty="0"/>
              <a:t>software patch </a:t>
            </a:r>
            <a:r>
              <a:rPr lang="en-US" b="1" dirty="0" smtClean="0"/>
              <a:t>to implement reflector </a:t>
            </a:r>
            <a:r>
              <a:rPr lang="en-US" b="1" dirty="0"/>
              <a:t>emission correction and NPP antenna pattern </a:t>
            </a:r>
            <a:r>
              <a:rPr lang="en-US" b="1" dirty="0" smtClean="0"/>
              <a:t>coefficients update.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39" y="1521046"/>
            <a:ext cx="5701284" cy="393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922" y="1603314"/>
            <a:ext cx="57012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3" y="377828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Summary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48419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Tracking and trending ATMS measurements is critical to ensuring data quality for use in NOAA numerical weather prediction and climate analysis.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NOAA-20 and S-NPP ATMS performance are compared using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calibration, and data-quality flag parameters</a:t>
            </a: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Geolocation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error determined with the coastline method </a:t>
            </a:r>
          </a:p>
          <a:p>
            <a:pPr marL="804863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Inter-satellite Ta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Tb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32-day running-mean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difference, or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O-B Ta/Tb bias double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difference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Noise Comparison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NOAA-20 ATMS has &lt;20% smaller noise than </a:t>
            </a:r>
            <a:r>
              <a:rPr lang="en-US" dirty="0" smtClean="0"/>
              <a:t>S-NPP</a:t>
            </a:r>
            <a:endParaRPr lang="en-US" dirty="0"/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S-NPP and NOAA-20 ATMS have stable noise </a:t>
            </a:r>
            <a:r>
              <a:rPr lang="en-US" dirty="0" smtClean="0"/>
              <a:t>characteristics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ATMS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Geolocation Error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Comparison</a:t>
            </a: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NOAA-20 ATMS often has less absolute geolocation error and error variability than S-NPP </a:t>
            </a:r>
            <a:r>
              <a:rPr lang="en-US" dirty="0" smtClean="0"/>
              <a:t>ATMS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ATMS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TDR and/or SDR Comparison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SDR has a larger magnitude bias until October 15, 2019 software patch to implement reflector emission correction and </a:t>
            </a:r>
            <a:r>
              <a:rPr lang="en-US" dirty="0" smtClean="0"/>
              <a:t>S-NPP </a:t>
            </a:r>
            <a:r>
              <a:rPr lang="en-US" dirty="0"/>
              <a:t>antenna pattern coefficients update</a:t>
            </a:r>
            <a:r>
              <a:rPr lang="en-US" dirty="0" smtClean="0"/>
              <a:t>.</a:t>
            </a: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 smtClean="0"/>
              <a:t>Biases are usually negative, and vary between about -0.15K and -0.9 K. </a:t>
            </a: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 smtClean="0"/>
              <a:t>There can be large bias differences between the 32-day </a:t>
            </a:r>
            <a:r>
              <a:rPr lang="en-US" dirty="0"/>
              <a:t>running </a:t>
            </a:r>
            <a:r>
              <a:rPr lang="en-US" dirty="0" smtClean="0"/>
              <a:t>mean difference, </a:t>
            </a:r>
            <a:r>
              <a:rPr lang="en-US" dirty="0"/>
              <a:t>and </a:t>
            </a:r>
            <a:r>
              <a:rPr lang="en-US" dirty="0" smtClean="0"/>
              <a:t>those determined from the double-difference </a:t>
            </a:r>
            <a:r>
              <a:rPr lang="en-US" dirty="0"/>
              <a:t>of ECMWF </a:t>
            </a:r>
            <a:r>
              <a:rPr lang="en-US" dirty="0" smtClean="0"/>
              <a:t>O-B </a:t>
            </a:r>
            <a:r>
              <a:rPr lang="en-US" dirty="0"/>
              <a:t>measurements. Note that RO results are TDR only.</a:t>
            </a:r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Possible seasonal cycle in 32-day running-mean global mean bias </a:t>
            </a:r>
            <a:r>
              <a:rPr lang="en-US" dirty="0" smtClean="0"/>
              <a:t>difference for many channels </a:t>
            </a:r>
            <a:endParaRPr lang="en-US" dirty="0"/>
          </a:p>
          <a:p>
            <a:pPr marL="804863" indent="-352425">
              <a:buFont typeface="Arial" panose="020B0604020202020204" pitchFamily="34" charset="0"/>
              <a:buChar char="•"/>
            </a:pPr>
            <a:r>
              <a:rPr lang="en-US" dirty="0"/>
              <a:t>Double difference </a:t>
            </a:r>
            <a:r>
              <a:rPr lang="en-US" dirty="0" smtClean="0"/>
              <a:t>from </a:t>
            </a:r>
            <a:r>
              <a:rPr lang="en-US" dirty="0"/>
              <a:t>RO has larger variance due to lower </a:t>
            </a:r>
            <a:r>
              <a:rPr lang="en-US" dirty="0" smtClean="0"/>
              <a:t>sampling, and for some channels surface contamination.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9245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Acknowledgements:  </a:t>
            </a:r>
            <a:r>
              <a:rPr lang="en-US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Supported </a:t>
            </a:r>
            <a:r>
              <a:rPr lang="en-US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</a:t>
            </a:r>
            <a:r>
              <a:rPr lang="en-US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JPSS </a:t>
            </a:r>
            <a:r>
              <a:rPr lang="en-US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142766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19" y="80201"/>
            <a:ext cx="10455006" cy="809079"/>
          </a:xfrm>
        </p:spPr>
        <p:txBody>
          <a:bodyPr>
            <a:noAutofit/>
          </a:bodyPr>
          <a:lstStyle/>
          <a:p>
            <a:pPr marL="804863" indent="-342900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Methods to Monitor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TDR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and/or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SDR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02" y="1091646"/>
            <a:ext cx="11964318" cy="31829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Observed- and Community Radiative Transfer Model (CRTM)-simulated background (O-B) Ta and/or Tb biases computed separately using NWP output and Radio-occultation soundings 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Inter-satellite simultaneous nadir overpass (SNO) Ta inter-comparisons with AMSU-A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*Inter-satellite Ta and/or Tb 32-day running-mean difference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*Inter-satellite O-B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Ta/Tb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bias double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3387" y="6426246"/>
            <a:ext cx="705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*Generates NOAA-20 </a:t>
            </a:r>
            <a:r>
              <a:rPr lang="en-US" b="1" dirty="0"/>
              <a:t>and S-NPP ATMS data quality </a:t>
            </a:r>
            <a:r>
              <a:rPr lang="en-US" b="1" dirty="0" smtClean="0"/>
              <a:t>comparison results.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2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comparisons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7"/>
            <a:ext cx="11677879" cy="124393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Engineering, calibration, and data-quality flag parameters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– Instrument Noise (Channel 1-6)</a:t>
            </a: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3" y="2103870"/>
            <a:ext cx="6035440" cy="3084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 r="-1"/>
          <a:stretch/>
        </p:blipFill>
        <p:spPr>
          <a:xfrm>
            <a:off x="6092331" y="2091595"/>
            <a:ext cx="6083200" cy="308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932" y="5273563"/>
            <a:ext cx="1617626" cy="24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256" y="5188594"/>
            <a:ext cx="1617626" cy="2463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84419" y="3191696"/>
            <a:ext cx="3865944" cy="31220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281" y="4534310"/>
            <a:ext cx="5932050" cy="34694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2850" y="5631237"/>
            <a:ext cx="1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</a:t>
            </a:r>
            <a:r>
              <a:rPr lang="en-US" dirty="0" smtClean="0">
                <a:latin typeface="Symbol" panose="05050102010706020507" pitchFamily="18" charset="2"/>
              </a:rPr>
              <a:t>NEDT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59246" y="4831083"/>
            <a:ext cx="177290" cy="87271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7"/>
            <a:ext cx="11677879" cy="124393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Engineering, calibration, and data-quality flag parameters –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Instrument Noise (Channel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7-12)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9" y="2533852"/>
            <a:ext cx="5947224" cy="2617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78" y="2107731"/>
            <a:ext cx="5768128" cy="438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9" y="2107731"/>
            <a:ext cx="5875227" cy="414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629" y="2586187"/>
            <a:ext cx="5828335" cy="2565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253" y="5364866"/>
            <a:ext cx="1617626" cy="246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256" y="5364866"/>
            <a:ext cx="1617626" cy="2463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7396" y="3276322"/>
            <a:ext cx="5590900" cy="33121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2395" y="4420562"/>
            <a:ext cx="5932050" cy="34694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66466" y="5977446"/>
            <a:ext cx="16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</a:t>
            </a:r>
            <a:r>
              <a:rPr lang="en-US" dirty="0" smtClean="0">
                <a:latin typeface="Symbol" panose="05050102010706020507" pitchFamily="18" charset="2"/>
              </a:rPr>
              <a:t>NEDT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34708" y="4724259"/>
            <a:ext cx="279793" cy="125318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comparisons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7"/>
            <a:ext cx="11677879" cy="124393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Engineering, calibration, and data-quality flag parameters –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Instrument Noise (Channel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13-18)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7" y="2383705"/>
            <a:ext cx="5914313" cy="2603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095" y="2427772"/>
            <a:ext cx="5853486" cy="255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320" y="5112419"/>
            <a:ext cx="1617626" cy="246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025" y="5170817"/>
            <a:ext cx="1617626" cy="246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78" y="2030612"/>
            <a:ext cx="5768128" cy="438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9" y="2019595"/>
            <a:ext cx="5875227" cy="414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4182" y="2983031"/>
            <a:ext cx="5590900" cy="33121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1354" y="4329629"/>
            <a:ext cx="5932050" cy="43788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1989" y="5821378"/>
            <a:ext cx="16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</a:t>
            </a:r>
            <a:r>
              <a:rPr lang="en-US" dirty="0" smtClean="0">
                <a:latin typeface="Symbol" panose="05050102010706020507" pitchFamily="18" charset="2"/>
              </a:rPr>
              <a:t>NEDT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464366" y="4633576"/>
            <a:ext cx="279793" cy="125318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7"/>
            <a:ext cx="11677879" cy="124393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Engineering, calibration, and data-quality flag parameters –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Instrument Noise (Channel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19-22)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3" y="2660611"/>
            <a:ext cx="5914313" cy="258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281" y="2757569"/>
            <a:ext cx="5853486" cy="254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320" y="5112419"/>
            <a:ext cx="1617626" cy="246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025" y="5170817"/>
            <a:ext cx="1617626" cy="246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78" y="2030612"/>
            <a:ext cx="5768128" cy="438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9" y="2019595"/>
            <a:ext cx="5875227" cy="414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1354" y="3164609"/>
            <a:ext cx="5590900" cy="50677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69" y="4236747"/>
            <a:ext cx="2271359" cy="441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4333" y="5522577"/>
            <a:ext cx="16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</a:t>
            </a:r>
            <a:r>
              <a:rPr lang="en-US" dirty="0" smtClean="0">
                <a:latin typeface="Symbol" panose="05050102010706020507" pitchFamily="18" charset="2"/>
              </a:rPr>
              <a:t>NEDT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20831" y="4616378"/>
            <a:ext cx="2719111" cy="119301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62451" y="3608642"/>
            <a:ext cx="730145" cy="193860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520" y="5974427"/>
            <a:ext cx="643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NOAA-20 ATMS has &lt;20% smaller noise than </a:t>
            </a:r>
            <a:r>
              <a:rPr lang="en-US" b="1" dirty="0" smtClean="0"/>
              <a:t>S-NPP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S-NPP </a:t>
            </a:r>
            <a:r>
              <a:rPr lang="en-US" b="1" dirty="0" smtClean="0"/>
              <a:t>and NOAA-20 ATMS have stable noise characteristics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8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308" y="80201"/>
            <a:ext cx="8670274" cy="809079"/>
          </a:xfrm>
        </p:spPr>
        <p:txBody>
          <a:bodyPr>
            <a:noAutofit/>
          </a:bodyPr>
          <a:lstStyle/>
          <a:p>
            <a:pPr marL="461963" indent="-461963"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NOAA-20 and S-NPP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ATMS data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54" y="1014528"/>
            <a:ext cx="11677879" cy="563826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v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Geolocation Error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K and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Bands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v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6E14-FEAF-4979-AC9D-05B4C7341073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1276" y="3571138"/>
            <a:ext cx="200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Geo Error Variability but Larger </a:t>
            </a:r>
            <a:r>
              <a:rPr lang="en-US" dirty="0"/>
              <a:t>E</a:t>
            </a:r>
            <a:r>
              <a:rPr lang="en-US" dirty="0" smtClean="0"/>
              <a:t>rror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2050" name="Picture 2" descr="NOAA-20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406" y="1654840"/>
            <a:ext cx="4214650" cy="44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PP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9608" y="1665017"/>
            <a:ext cx="4184879" cy="44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OAA-20 ATMS  - GEO Status - Long Term Geolocation Error - 03-06-202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10"/>
          <a:stretch/>
        </p:blipFill>
        <p:spPr bwMode="auto">
          <a:xfrm>
            <a:off x="4041433" y="5949372"/>
            <a:ext cx="3723909" cy="8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10487495" y="3531039"/>
            <a:ext cx="708039" cy="5728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841514" y="5183813"/>
            <a:ext cx="320067" cy="47514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67657" y="4339629"/>
            <a:ext cx="975090" cy="90176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5" idx="2"/>
          </p:cNvCxnSpPr>
          <p:nvPr/>
        </p:nvCxnSpPr>
        <p:spPr>
          <a:xfrm flipV="1">
            <a:off x="6444783" y="3386690"/>
            <a:ext cx="653089" cy="19550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876424" y="5161888"/>
            <a:ext cx="2271359" cy="441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97872" y="3165730"/>
            <a:ext cx="1691096" cy="441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18183" y="4862635"/>
            <a:ext cx="1615990" cy="55766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10615" y="2990244"/>
            <a:ext cx="464610" cy="188265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15175" y="2343913"/>
            <a:ext cx="200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Geo Error Variability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61581" y="3711846"/>
            <a:ext cx="86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Geo Error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33319" y="5658954"/>
            <a:ext cx="113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Geo Error Variability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9576" y="279639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Band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41807" y="4814481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</a:t>
            </a:r>
            <a:r>
              <a:rPr lang="en-US" dirty="0" smtClean="0"/>
              <a:t>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6264</TotalTime>
  <Words>2555</Words>
  <Application>Microsoft Office PowerPoint</Application>
  <PresentationFormat>Widescreen</PresentationFormat>
  <Paragraphs>261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DejaVu LGC Sans</vt:lpstr>
      <vt:lpstr>Symbol</vt:lpstr>
      <vt:lpstr>Tahoma</vt:lpstr>
      <vt:lpstr>Verdana</vt:lpstr>
      <vt:lpstr>Wingdings</vt:lpstr>
      <vt:lpstr>Office Theme</vt:lpstr>
      <vt:lpstr>Equation</vt:lpstr>
      <vt:lpstr>Inter-comparison of NOAA-20 and Suomi-NPP ATMS Data</vt:lpstr>
      <vt:lpstr>Outline</vt:lpstr>
      <vt:lpstr>NOAA-20 and S-NPP ATMS data monitoring and analysis tools</vt:lpstr>
      <vt:lpstr>Methods to Monitor TDR and/or SDR Biases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NOAA-20 and S-NPP ATMS data comparisons</vt:lpstr>
      <vt:lpstr>PowerPoint Presentation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Fangfang Yu</dc:creator>
  <cp:lastModifiedBy>Robert Iacovazzi Jr</cp:lastModifiedBy>
  <cp:revision>827</cp:revision>
  <dcterms:created xsi:type="dcterms:W3CDTF">2017-07-06T18:00:32Z</dcterms:created>
  <dcterms:modified xsi:type="dcterms:W3CDTF">2020-03-18T01:07:29Z</dcterms:modified>
</cp:coreProperties>
</file>