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16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79" r:id="rId11"/>
    <p:sldId id="280" r:id="rId12"/>
    <p:sldId id="281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9" autoAdjust="0"/>
    <p:restoredTop sz="96548" autoAdjust="0"/>
  </p:normalViewPr>
  <p:slideViewPr>
    <p:cSldViewPr snapToGrid="0">
      <p:cViewPr varScale="1">
        <p:scale>
          <a:sx n="120" d="100"/>
          <a:sy n="120" d="100"/>
        </p:scale>
        <p:origin x="138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EF15-92F4-44A9-9257-6661BC73F2F3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D1D6-09A4-4C95-B30A-4C9050822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23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62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57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6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50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8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93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53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73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FD64A36E-6E90-4631-9468-4C3E96CCB863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AFCF4D5C-0F4A-4328-A999-37EF996667E2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69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D6991D06-BA9C-4771-A42C-41885F745276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4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775"/>
            <a:ext cx="7886700" cy="507419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9519" y="6556303"/>
            <a:ext cx="608943" cy="297030"/>
          </a:xfrm>
        </p:spPr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134007" y="974743"/>
            <a:ext cx="8844455" cy="1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4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2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6E886DD8-BDEC-4E5E-B309-505E17126BAA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03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4159CD87-3065-461A-856D-195C07338180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47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906E736A-B37F-4EB6-B922-70569E54C80D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35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024EBF78-B968-46D4-B36D-C9D06C3856ED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59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3306A5BB-904A-42C3-B049-B35BEDE14CE4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78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DBC5856E-62B0-4442-A36C-881B34D6B4B7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52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DEFC2ABE-9D29-4A83-8037-AAD1F80636DB}" type="datetime1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2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-2"/>
            <a:ext cx="9144000" cy="11922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3558" y="215349"/>
            <a:ext cx="5661791" cy="70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14341"/>
            <a:ext cx="7886700" cy="531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6406" y="6374530"/>
            <a:ext cx="608943" cy="297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53F8-0B1D-47FF-A031-03C7A8F457F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altLang="ja-JP" sz="1000" b="1" dirty="0" smtClean="0"/>
              <a:t>20</a:t>
            </a:r>
            <a:r>
              <a:rPr lang="en-US" altLang="ja-JP" sz="1000" b="1" dirty="0" smtClean="0"/>
              <a:t>20</a:t>
            </a:r>
            <a:r>
              <a:rPr lang="it-IT" altLang="ja-JP" sz="1000" b="1" dirty="0" smtClean="0"/>
              <a:t> GRWG/GDWG Annual Meeting, </a:t>
            </a:r>
            <a:r>
              <a:rPr lang="en-US" altLang="ja-JP" sz="1000" b="1" dirty="0" smtClean="0"/>
              <a:t>19</a:t>
            </a:r>
            <a:r>
              <a:rPr lang="it-IT" altLang="ja-JP" sz="1000" b="1" baseline="0" dirty="0" smtClean="0"/>
              <a:t> March 20</a:t>
            </a:r>
            <a:r>
              <a:rPr lang="en-US" altLang="ja-JP" sz="1000" b="1" baseline="0" dirty="0" smtClean="0"/>
              <a:t>20</a:t>
            </a:r>
            <a:r>
              <a:rPr lang="it-IT" altLang="ja-JP" sz="1000" b="1" baseline="0" dirty="0" smtClean="0"/>
              <a:t>, </a:t>
            </a:r>
            <a:r>
              <a:rPr lang="en-US" altLang="ja-JP" sz="1000" b="1" baseline="0" dirty="0" smtClean="0"/>
              <a:t>online</a:t>
            </a:r>
            <a:r>
              <a:rPr lang="ja-JP" altLang="en-US" sz="1000" b="1" baseline="0" dirty="0" smtClean="0"/>
              <a:t> </a:t>
            </a:r>
            <a:r>
              <a:rPr lang="en-US" altLang="ja-JP" sz="1000" b="1" baseline="0" dirty="0" smtClean="0"/>
              <a:t>meeting</a:t>
            </a:r>
            <a:endParaRPr lang="en-US" altLang="ja-JP" sz="1000" b="1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0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272871"/>
            <a:ext cx="2293516" cy="58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14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70037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JMA GSICS IR product </a:t>
            </a:r>
            <a:r>
              <a:rPr lang="en-US" altLang="ja-JP" sz="4000" dirty="0" smtClean="0"/>
              <a:t>status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08960" y="5130800"/>
            <a:ext cx="5613400" cy="1160508"/>
          </a:xfrm>
        </p:spPr>
        <p:txBody>
          <a:bodyPr>
            <a:normAutofit/>
          </a:bodyPr>
          <a:lstStyle/>
          <a:p>
            <a:pPr algn="r">
              <a:spcBef>
                <a:spcPts val="600"/>
              </a:spcBef>
            </a:pPr>
            <a:r>
              <a:rPr kumimoji="1" lang="en-US" altLang="ja-JP" sz="2000" dirty="0" smtClean="0"/>
              <a:t>Meteorological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satellite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center</a:t>
            </a:r>
            <a:r>
              <a:rPr lang="en-US" altLang="ja-JP" sz="2000" dirty="0" smtClean="0"/>
              <a:t>,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JMA</a:t>
            </a:r>
          </a:p>
          <a:p>
            <a:pPr algn="r">
              <a:spcBef>
                <a:spcPts val="600"/>
              </a:spcBef>
            </a:pPr>
            <a:r>
              <a:rPr kumimoji="1" lang="en-US" altLang="ja-JP" sz="2000" b="1" dirty="0" err="1" smtClean="0"/>
              <a:t>Arata</a:t>
            </a:r>
            <a:r>
              <a:rPr kumimoji="1" lang="ja-JP" altLang="en-US" sz="2000" b="1" dirty="0" smtClean="0"/>
              <a:t> </a:t>
            </a:r>
            <a:r>
              <a:rPr kumimoji="1" lang="en-US" altLang="ja-JP" sz="2000" b="1" dirty="0" err="1" smtClean="0"/>
              <a:t>Okuyama</a:t>
            </a:r>
            <a:r>
              <a:rPr kumimoji="1" lang="ja-JP" altLang="en-US" sz="2000" b="1" dirty="0" smtClean="0"/>
              <a:t> </a:t>
            </a:r>
            <a:endParaRPr kumimoji="1" lang="en-US" altLang="ja-JP" sz="2000" b="1" dirty="0" smtClean="0"/>
          </a:p>
          <a:p>
            <a:pPr algn="r">
              <a:spcBef>
                <a:spcPts val="600"/>
              </a:spcBef>
            </a:pPr>
            <a:r>
              <a:rPr kumimoji="1" lang="en-US" altLang="ja-JP" sz="1600" b="1" dirty="0" smtClean="0"/>
              <a:t>(and</a:t>
            </a:r>
            <a:r>
              <a:rPr kumimoji="1" lang="ja-JP" altLang="en-US" sz="1600" b="1" dirty="0" smtClean="0"/>
              <a:t> </a:t>
            </a:r>
            <a:r>
              <a:rPr kumimoji="1" lang="en-US" altLang="ja-JP" sz="1600" b="1" dirty="0" smtClean="0"/>
              <a:t>Masaya</a:t>
            </a:r>
            <a:r>
              <a:rPr kumimoji="1" lang="ja-JP" altLang="en-US" sz="1600" b="1" dirty="0" smtClean="0"/>
              <a:t> </a:t>
            </a:r>
            <a:r>
              <a:rPr kumimoji="1" lang="en-US" altLang="ja-JP" sz="1600" b="1" dirty="0" smtClean="0"/>
              <a:t>Takahashi</a:t>
            </a:r>
            <a:r>
              <a:rPr kumimoji="1" lang="ja-JP" altLang="en-US" sz="1600" b="1" dirty="0" smtClean="0"/>
              <a:t> </a:t>
            </a:r>
            <a:r>
              <a:rPr kumimoji="1" lang="en-US" altLang="ja-JP" sz="1600" b="1" dirty="0" smtClean="0"/>
              <a:t>as</a:t>
            </a:r>
            <a:r>
              <a:rPr kumimoji="1" lang="ja-JP" altLang="en-US" sz="1600" b="1" dirty="0" smtClean="0"/>
              <a:t> </a:t>
            </a:r>
            <a:r>
              <a:rPr kumimoji="1" lang="en-US" altLang="ja-JP" sz="1600" b="1" dirty="0" smtClean="0"/>
              <a:t>outgoing</a:t>
            </a:r>
            <a:r>
              <a:rPr kumimoji="1" lang="ja-JP" altLang="en-US" sz="1600" b="1" dirty="0" smtClean="0"/>
              <a:t> </a:t>
            </a:r>
            <a:r>
              <a:rPr kumimoji="1" lang="en-US" altLang="ja-JP" sz="1600" b="1" dirty="0" smtClean="0"/>
              <a:t>member)</a:t>
            </a:r>
            <a:r>
              <a:rPr kumimoji="1" lang="ja-JP" altLang="en-US" sz="2000" b="1" dirty="0" smtClean="0"/>
              <a:t>　</a:t>
            </a:r>
            <a:endParaRPr kumimoji="1" lang="ja-JP" altLang="en-US" sz="2000" b="1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727200" y="3178946"/>
            <a:ext cx="6085840" cy="1697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Reference LEO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switch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AHI/IR: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SNPP/</a:t>
            </a:r>
            <a:r>
              <a:rPr lang="en-US" altLang="ja-JP" sz="1800" dirty="0" err="1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(NSR) </a:t>
            </a:r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SNPP/</a:t>
            </a:r>
            <a:r>
              <a:rPr lang="en-US" altLang="ja-JP" sz="1800" dirty="0" err="1">
                <a:solidFill>
                  <a:schemeClr val="bg1">
                    <a:lumMod val="50000"/>
                  </a:schemeClr>
                </a:solidFill>
              </a:rPr>
              <a:t>CrIS</a:t>
            </a:r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(FSR)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Uncertainty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AHI-8</a:t>
            </a:r>
            <a:endParaRPr lang="ja-JP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Variogram</a:t>
            </a:r>
            <a:r>
              <a:rPr kumimoji="1" lang="ja-JP" altLang="en-US" dirty="0" smtClean="0"/>
              <a:t> </a:t>
            </a:r>
            <a:r>
              <a:rPr kumimoji="1" lang="en-US" altLang="ja-JP" sz="2800" dirty="0" smtClean="0"/>
              <a:t>for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time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2" y="1991071"/>
            <a:ext cx="8923048" cy="3569219"/>
          </a:xfr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7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Variogram</a:t>
            </a:r>
            <a:r>
              <a:rPr kumimoji="1" lang="ja-JP" altLang="en-US" dirty="0" smtClean="0"/>
              <a:t> </a:t>
            </a:r>
            <a:r>
              <a:rPr kumimoji="1" lang="en-US" altLang="ja-JP" sz="2800" dirty="0" smtClean="0"/>
              <a:t>for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Lon/</a:t>
            </a:r>
            <a:r>
              <a:rPr kumimoji="1" lang="en-US" altLang="ja-JP" sz="2800" dirty="0" err="1" smtClean="0"/>
              <a:t>Lat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2035175"/>
            <a:ext cx="9089880" cy="3635952"/>
          </a:xfr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9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Gap filling? </a:t>
            </a:r>
            <a:r>
              <a:rPr kumimoji="1" lang="en-US" altLang="ja-JP" dirty="0" smtClean="0"/>
              <a:t>(vs. AIRS)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9727"/>
            <a:ext cx="9144000" cy="3657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b="64976"/>
          <a:stretch/>
        </p:blipFill>
        <p:spPr>
          <a:xfrm>
            <a:off x="0" y="1102290"/>
            <a:ext cx="5324475" cy="1590261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24475" y="1158549"/>
            <a:ext cx="3515916" cy="12886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Many AHI bands contain the gap-channels and/or the black listed channels.</a:t>
            </a:r>
            <a:endParaRPr kumimoji="1"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360127" y="1158549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200" b="1" dirty="0" smtClean="0"/>
              <a:t>B13 (10.4um)</a:t>
            </a:r>
            <a:endParaRPr lang="ja-JP" altLang="en-US" sz="12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3032246" y="1801805"/>
            <a:ext cx="2292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Green: available channels</a:t>
            </a:r>
          </a:p>
          <a:p>
            <a:r>
              <a:rPr kumimoji="1" lang="en-US" altLang="ja-JP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Purple: black-listed channels</a:t>
            </a:r>
            <a:endParaRPr lang="ja-JP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2875097"/>
            <a:ext cx="546945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+1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4036117"/>
            <a:ext cx="51007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-5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545653" y="2875097"/>
            <a:ext cx="46198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0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45653" y="4036117"/>
            <a:ext cx="51007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-5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694976" y="2954662"/>
            <a:ext cx="136951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/>
                </a:solidFill>
              </a:rPr>
              <a:t>Orange line: Uncertainty from gap filling</a:t>
            </a:r>
            <a:endParaRPr lang="ja-JP" alt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Gap filling? (vs. </a:t>
            </a:r>
            <a:r>
              <a:rPr lang="en-US" altLang="ja-JP" dirty="0" err="1" smtClean="0"/>
              <a:t>CrIS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" y="2659712"/>
            <a:ext cx="9144000" cy="3657600"/>
          </a:xfrm>
          <a:prstGeom prst="rect">
            <a:avLst/>
          </a:prstGeom>
        </p:spPr>
      </p:pic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24475" y="1158549"/>
            <a:ext cx="3515916" cy="128863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B07 and B11 contain wide gap-channels.</a:t>
            </a:r>
            <a:endParaRPr kumimoji="1"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65104"/>
          <a:stretch/>
        </p:blipFill>
        <p:spPr>
          <a:xfrm>
            <a:off x="491" y="1102892"/>
            <a:ext cx="5324475" cy="156640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60127" y="1158549"/>
            <a:ext cx="1046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200" b="1" dirty="0" smtClean="0"/>
              <a:t>B11 (8.6um)</a:t>
            </a:r>
            <a:endParaRPr lang="ja-JP" altLang="en-US" sz="12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3032246" y="1801805"/>
            <a:ext cx="2292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Green: available channels</a:t>
            </a:r>
          </a:p>
          <a:p>
            <a:r>
              <a:rPr kumimoji="1" lang="en-US" altLang="ja-JP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Orange: </a:t>
            </a:r>
            <a:r>
              <a:rPr kumimoji="1" lang="en-US" altLang="ja-JP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kumimoji="1" lang="en-US" altLang="ja-JP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 channels</a:t>
            </a:r>
            <a:endParaRPr lang="ja-JP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694976" y="2954662"/>
            <a:ext cx="136951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/>
                </a:solidFill>
              </a:rPr>
              <a:t>Orange line: Uncertainty from gap filling</a:t>
            </a:r>
            <a:endParaRPr lang="ja-JP" alt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 flipV="1">
            <a:off x="993913" y="3351420"/>
            <a:ext cx="103367" cy="2385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flipV="1">
            <a:off x="7030749" y="3188822"/>
            <a:ext cx="103367" cy="2385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flipV="1">
            <a:off x="2356707" y="4044059"/>
            <a:ext cx="103367" cy="2385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9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Reference LEO</a:t>
            </a:r>
            <a:r>
              <a:rPr lang="ja-JP" altLang="en-US" dirty="0"/>
              <a:t> </a:t>
            </a:r>
            <a:r>
              <a:rPr lang="en-US" altLang="ja-JP" dirty="0" smtClean="0"/>
              <a:t>data</a:t>
            </a:r>
            <a:r>
              <a:rPr lang="ja-JP" altLang="en-US" dirty="0" smtClean="0"/>
              <a:t> </a:t>
            </a:r>
            <a:r>
              <a:rPr lang="en-US" altLang="ja-JP" dirty="0" smtClean="0"/>
              <a:t>switch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47775"/>
            <a:ext cx="8037830" cy="3151505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altLang="ja-JP" sz="2400" dirty="0"/>
              <a:t>Reference LEO</a:t>
            </a:r>
            <a:r>
              <a:rPr lang="ja-JP" altLang="en-US" sz="2400" dirty="0"/>
              <a:t> </a:t>
            </a:r>
            <a:r>
              <a:rPr lang="en-US" altLang="ja-JP" sz="2400" dirty="0"/>
              <a:t>data for</a:t>
            </a:r>
            <a:r>
              <a:rPr lang="ja-JP" altLang="en-US" sz="2400" dirty="0"/>
              <a:t> </a:t>
            </a:r>
            <a:r>
              <a:rPr lang="en-US" altLang="ja-JP" sz="2400" dirty="0"/>
              <a:t>AHI</a:t>
            </a:r>
            <a:r>
              <a:rPr lang="ja-JP" altLang="en-US" sz="2400" dirty="0"/>
              <a:t> </a:t>
            </a:r>
            <a:r>
              <a:rPr lang="en-US" altLang="ja-JP" sz="2400" dirty="0"/>
              <a:t>inter-calibration</a:t>
            </a:r>
            <a:r>
              <a:rPr lang="ja-JP" altLang="en-US" sz="2400" dirty="0"/>
              <a:t> </a:t>
            </a:r>
            <a:r>
              <a:rPr lang="en-US" altLang="ja-JP" sz="2400" dirty="0"/>
              <a:t>will</a:t>
            </a:r>
            <a:r>
              <a:rPr lang="ja-JP" altLang="en-US" sz="2400" dirty="0"/>
              <a:t> </a:t>
            </a:r>
            <a:r>
              <a:rPr lang="en-US" altLang="ja-JP" sz="2400" dirty="0"/>
              <a:t>be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switched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in</a:t>
            </a:r>
            <a:r>
              <a:rPr lang="ja-JP" altLang="en-US" sz="2400" dirty="0"/>
              <a:t> </a:t>
            </a:r>
            <a:r>
              <a:rPr lang="en-US" altLang="ja-JP" sz="2400" dirty="0"/>
              <a:t>the</a:t>
            </a:r>
            <a:r>
              <a:rPr lang="ja-JP" altLang="en-US" sz="2400" dirty="0"/>
              <a:t> </a:t>
            </a:r>
            <a:r>
              <a:rPr lang="en-US" altLang="ja-JP" sz="2400" dirty="0"/>
              <a:t>end</a:t>
            </a:r>
            <a:r>
              <a:rPr lang="ja-JP" altLang="en-US" sz="2400" dirty="0"/>
              <a:t> </a:t>
            </a:r>
            <a:r>
              <a:rPr lang="en-US" altLang="ja-JP" sz="2400" dirty="0"/>
              <a:t>of</a:t>
            </a:r>
            <a:r>
              <a:rPr lang="ja-JP" altLang="en-US" sz="2400" dirty="0"/>
              <a:t> </a:t>
            </a:r>
            <a:r>
              <a:rPr lang="en-US" altLang="ja-JP" sz="2400" dirty="0"/>
              <a:t>April.</a:t>
            </a:r>
          </a:p>
          <a:p>
            <a:pPr>
              <a:lnSpc>
                <a:spcPct val="120000"/>
              </a:lnSpc>
            </a:pPr>
            <a:r>
              <a:rPr lang="en-US" altLang="ja-JP" sz="2200" dirty="0"/>
              <a:t>SNPP/</a:t>
            </a:r>
            <a:r>
              <a:rPr lang="en-US" altLang="ja-JP" sz="2200" dirty="0" err="1"/>
              <a:t>CrIS</a:t>
            </a:r>
            <a:r>
              <a:rPr lang="en-US" altLang="ja-JP" sz="2200" dirty="0"/>
              <a:t>(NSR)</a:t>
            </a:r>
            <a:r>
              <a:rPr lang="ja-JP" altLang="en-US" sz="2200" dirty="0"/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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SNPP/</a:t>
            </a:r>
            <a:r>
              <a:rPr lang="en-US" altLang="ja-JP" sz="2200" dirty="0" err="1">
                <a:sym typeface="Wingdings" panose="05000000000000000000" pitchFamily="2" charset="2"/>
              </a:rPr>
              <a:t>CrIS</a:t>
            </a:r>
            <a:r>
              <a:rPr lang="en-US" altLang="ja-JP" sz="2200" dirty="0">
                <a:sym typeface="Wingdings" panose="05000000000000000000" pitchFamily="2" charset="2"/>
              </a:rPr>
              <a:t>(FSR)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endParaRPr lang="en-US" altLang="ja-JP" sz="22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Differences </a:t>
            </a:r>
            <a:r>
              <a:rPr lang="en-US" altLang="ja-JP" sz="2000" dirty="0"/>
              <a:t>of Tb bias computed from NSR and FSR are </a:t>
            </a:r>
            <a:r>
              <a:rPr lang="en-US" altLang="ja-JP" sz="2000" dirty="0" smtClean="0"/>
              <a:t>small </a:t>
            </a:r>
            <a:r>
              <a:rPr lang="en-US" altLang="ja-JP" sz="2000" dirty="0">
                <a:sym typeface="Wingdings" panose="05000000000000000000" pitchFamily="2" charset="2"/>
              </a:rPr>
              <a:t>except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for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B11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(8.6um)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and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for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low-Tb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of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B07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(3.9um</a:t>
            </a:r>
            <a:r>
              <a:rPr lang="en-US" altLang="ja-JP" sz="2000" dirty="0" smtClean="0">
                <a:sym typeface="Wingdings" panose="05000000000000000000" pitchFamily="2" charset="2"/>
              </a:rPr>
              <a:t>), e.g. </a:t>
            </a:r>
            <a:r>
              <a:rPr lang="en-US" altLang="ja-JP" sz="22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T@std.rad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differences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between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NSR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and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FSR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&lt;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0.02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K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endParaRPr lang="en-US" altLang="ja-JP" sz="22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 smtClean="0">
                <a:sym typeface="Wingdings" panose="05000000000000000000" pitchFamily="2" charset="2"/>
              </a:rPr>
              <a:t>Uncertainty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is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large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for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these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bands,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due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to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wide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gap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channel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and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low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radiance</a:t>
            </a:r>
            <a:r>
              <a:rPr lang="en-US" altLang="ja-JP" sz="2200" dirty="0" smtClean="0">
                <a:sym typeface="Wingdings" panose="05000000000000000000" pitchFamily="2" charset="2"/>
              </a:rPr>
              <a:t>.</a:t>
            </a:r>
            <a:r>
              <a:rPr lang="en-US" altLang="ja-JP" sz="2200" dirty="0">
                <a:sym typeface="Wingdings" panose="05000000000000000000" pitchFamily="2" charset="2"/>
              </a:rPr>
              <a:t> </a:t>
            </a:r>
            <a:endParaRPr lang="en-US" altLang="ja-JP" sz="22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 smtClean="0">
                <a:sym typeface="Wingdings" panose="05000000000000000000" pitchFamily="2" charset="2"/>
              </a:rPr>
              <a:t>The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inter-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cal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result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for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AHI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vs.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 err="1">
                <a:sym typeface="Wingdings" panose="05000000000000000000" pitchFamily="2" charset="2"/>
              </a:rPr>
              <a:t>CrIS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is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on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JMA’s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web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page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only,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not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delivered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to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the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GSICS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data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server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for</a:t>
            </a:r>
            <a:r>
              <a:rPr lang="ja-JP" altLang="en-US" sz="2200" dirty="0">
                <a:sym typeface="Wingdings" panose="05000000000000000000" pitchFamily="2" charset="2"/>
              </a:rPr>
              <a:t> </a:t>
            </a:r>
            <a:r>
              <a:rPr lang="en-US" altLang="ja-JP" sz="2200" dirty="0">
                <a:sym typeface="Wingdings" panose="05000000000000000000" pitchFamily="2" charset="2"/>
              </a:rPr>
              <a:t>now</a:t>
            </a:r>
            <a:r>
              <a:rPr lang="en-US" altLang="ja-JP" sz="2200" dirty="0" smtClean="0">
                <a:sym typeface="Wingdings" panose="05000000000000000000" pitchFamily="2" charset="2"/>
              </a:rPr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12564"/>
          <a:stretch/>
        </p:blipFill>
        <p:spPr>
          <a:xfrm>
            <a:off x="4683539" y="4531360"/>
            <a:ext cx="3892329" cy="14982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b="12999"/>
          <a:stretch/>
        </p:blipFill>
        <p:spPr>
          <a:xfrm>
            <a:off x="791210" y="4500880"/>
            <a:ext cx="3892329" cy="15203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123873" y="4392563"/>
            <a:ext cx="15158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sz="1600" dirty="0">
                <a:solidFill>
                  <a:srgbClr val="0070C0"/>
                </a:solidFill>
                <a:sym typeface="Wingdings" panose="05000000000000000000" pitchFamily="2" charset="2"/>
              </a:rPr>
              <a:t>T@std.rad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53642" y="4392563"/>
            <a:ext cx="15158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T@220K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71044" y="4429760"/>
            <a:ext cx="9946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FSR</a:t>
            </a:r>
            <a:r>
              <a:rPr lang="ja-JP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ja-JP" sz="1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NSR</a:t>
            </a:r>
            <a:endParaRPr lang="ja-JP" alt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61087" y="4423192"/>
            <a:ext cx="9946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FSR</a:t>
            </a:r>
            <a:r>
              <a:rPr lang="ja-JP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ja-JP" sz="1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NSR</a:t>
            </a:r>
            <a:endParaRPr lang="ja-JP" alt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1950" y="5923481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3.9</a:t>
            </a:r>
            <a:endParaRPr lang="ja-JP" altLang="en-US" sz="11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24482" y="5756139"/>
            <a:ext cx="49244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ym typeface="Wingdings" panose="05000000000000000000" pitchFamily="2" charset="2"/>
              </a:rPr>
              <a:t>-0.2</a:t>
            </a:r>
            <a:endParaRPr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783793" y="4559681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ym typeface="Wingdings" panose="05000000000000000000" pitchFamily="2" charset="2"/>
              </a:rPr>
              <a:t>0.4</a:t>
            </a:r>
            <a:endParaRPr lang="ja-JP" altLang="en-US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83793" y="5323903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ym typeface="Wingdings" panose="05000000000000000000" pitchFamily="2" charset="2"/>
              </a:rPr>
              <a:t>0.0</a:t>
            </a:r>
            <a:endParaRPr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580795" y="5923481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6.2</a:t>
            </a:r>
            <a:endParaRPr lang="ja-JP" altLang="en-US" sz="11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882100" y="5923481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6.9</a:t>
            </a:r>
            <a:endParaRPr lang="ja-JP" altLang="en-US" sz="11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5297" y="5923481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7.3</a:t>
            </a:r>
            <a:endParaRPr lang="ja-JP" altLang="en-US" sz="1100" dirty="0"/>
          </a:p>
        </p:txBody>
      </p:sp>
      <p:sp>
        <p:nvSpPr>
          <p:cNvPr id="18" name="正方形/長方形 17"/>
          <p:cNvSpPr/>
          <p:nvPr/>
        </p:nvSpPr>
        <p:spPr>
          <a:xfrm>
            <a:off x="2486579" y="5923481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8.6</a:t>
            </a:r>
            <a:endParaRPr lang="ja-JP" altLang="en-US" sz="1100" dirty="0"/>
          </a:p>
        </p:txBody>
      </p:sp>
      <p:sp>
        <p:nvSpPr>
          <p:cNvPr id="19" name="正方形/長方形 18"/>
          <p:cNvSpPr/>
          <p:nvPr/>
        </p:nvSpPr>
        <p:spPr>
          <a:xfrm>
            <a:off x="2794425" y="5923481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9.6</a:t>
            </a:r>
            <a:endParaRPr lang="ja-JP" altLang="en-US" sz="11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085696" y="5923481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10.4</a:t>
            </a:r>
            <a:endParaRPr lang="ja-JP" altLang="en-US" sz="1100" dirty="0"/>
          </a:p>
        </p:txBody>
      </p:sp>
      <p:sp>
        <p:nvSpPr>
          <p:cNvPr id="21" name="正方形/長方形 20"/>
          <p:cNvSpPr/>
          <p:nvPr/>
        </p:nvSpPr>
        <p:spPr>
          <a:xfrm>
            <a:off x="3392856" y="5923481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11.2</a:t>
            </a:r>
            <a:endParaRPr lang="ja-JP" altLang="en-US" sz="1100" dirty="0"/>
          </a:p>
        </p:txBody>
      </p:sp>
      <p:sp>
        <p:nvSpPr>
          <p:cNvPr id="22" name="正方形/長方形 21"/>
          <p:cNvSpPr/>
          <p:nvPr/>
        </p:nvSpPr>
        <p:spPr>
          <a:xfrm>
            <a:off x="3690397" y="5923481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12.4</a:t>
            </a:r>
            <a:endParaRPr lang="ja-JP" altLang="en-US" sz="1100" dirty="0"/>
          </a:p>
        </p:txBody>
      </p:sp>
      <p:sp>
        <p:nvSpPr>
          <p:cNvPr id="23" name="正方形/長方形 22"/>
          <p:cNvSpPr/>
          <p:nvPr/>
        </p:nvSpPr>
        <p:spPr>
          <a:xfrm>
            <a:off x="4009151" y="5923481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13.3</a:t>
            </a:r>
            <a:endParaRPr lang="ja-JP" altLang="en-US" sz="1100" dirty="0"/>
          </a:p>
        </p:txBody>
      </p:sp>
      <p:sp>
        <p:nvSpPr>
          <p:cNvPr id="24" name="正方形/長方形 23"/>
          <p:cNvSpPr/>
          <p:nvPr/>
        </p:nvSpPr>
        <p:spPr>
          <a:xfrm>
            <a:off x="5160744" y="5996483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3.9</a:t>
            </a:r>
            <a:endParaRPr lang="ja-JP" altLang="en-US" sz="1100" dirty="0"/>
          </a:p>
        </p:txBody>
      </p:sp>
      <p:sp>
        <p:nvSpPr>
          <p:cNvPr id="25" name="正方形/長方形 24"/>
          <p:cNvSpPr/>
          <p:nvPr/>
        </p:nvSpPr>
        <p:spPr>
          <a:xfrm>
            <a:off x="5459589" y="5996483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6.2</a:t>
            </a:r>
            <a:endParaRPr lang="ja-JP" altLang="en-US" sz="1100" dirty="0"/>
          </a:p>
        </p:txBody>
      </p:sp>
      <p:sp>
        <p:nvSpPr>
          <p:cNvPr id="26" name="正方形/長方形 25"/>
          <p:cNvSpPr/>
          <p:nvPr/>
        </p:nvSpPr>
        <p:spPr>
          <a:xfrm>
            <a:off x="5760894" y="5996483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6.9</a:t>
            </a:r>
            <a:endParaRPr lang="ja-JP" altLang="en-US" sz="1100" dirty="0"/>
          </a:p>
        </p:txBody>
      </p:sp>
      <p:sp>
        <p:nvSpPr>
          <p:cNvPr id="27" name="正方形/長方形 26"/>
          <p:cNvSpPr/>
          <p:nvPr/>
        </p:nvSpPr>
        <p:spPr>
          <a:xfrm>
            <a:off x="6084091" y="5996483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7.3</a:t>
            </a:r>
            <a:endParaRPr lang="ja-JP" altLang="en-US" sz="1100" dirty="0"/>
          </a:p>
        </p:txBody>
      </p:sp>
      <p:sp>
        <p:nvSpPr>
          <p:cNvPr id="28" name="正方形/長方形 27"/>
          <p:cNvSpPr/>
          <p:nvPr/>
        </p:nvSpPr>
        <p:spPr>
          <a:xfrm>
            <a:off x="6365373" y="5996483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8.6</a:t>
            </a:r>
            <a:endParaRPr lang="ja-JP" altLang="en-US" sz="1100" dirty="0"/>
          </a:p>
        </p:txBody>
      </p:sp>
      <p:sp>
        <p:nvSpPr>
          <p:cNvPr id="29" name="正方形/長方形 28"/>
          <p:cNvSpPr/>
          <p:nvPr/>
        </p:nvSpPr>
        <p:spPr>
          <a:xfrm>
            <a:off x="6673219" y="5996483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9.6</a:t>
            </a:r>
            <a:endParaRPr lang="ja-JP" altLang="en-US" sz="1100" dirty="0"/>
          </a:p>
        </p:txBody>
      </p:sp>
      <p:sp>
        <p:nvSpPr>
          <p:cNvPr id="30" name="正方形/長方形 29"/>
          <p:cNvSpPr/>
          <p:nvPr/>
        </p:nvSpPr>
        <p:spPr>
          <a:xfrm>
            <a:off x="6964490" y="5996483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10.4</a:t>
            </a:r>
            <a:endParaRPr lang="ja-JP" altLang="en-US" sz="1100" dirty="0"/>
          </a:p>
        </p:txBody>
      </p:sp>
      <p:sp>
        <p:nvSpPr>
          <p:cNvPr id="31" name="正方形/長方形 30"/>
          <p:cNvSpPr/>
          <p:nvPr/>
        </p:nvSpPr>
        <p:spPr>
          <a:xfrm>
            <a:off x="7298809" y="5996483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11.2</a:t>
            </a:r>
            <a:endParaRPr lang="ja-JP" altLang="en-US" sz="1100" dirty="0"/>
          </a:p>
        </p:txBody>
      </p:sp>
      <p:sp>
        <p:nvSpPr>
          <p:cNvPr id="32" name="正方形/長方形 31"/>
          <p:cNvSpPr/>
          <p:nvPr/>
        </p:nvSpPr>
        <p:spPr>
          <a:xfrm>
            <a:off x="7596350" y="5996483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12.4</a:t>
            </a:r>
            <a:endParaRPr lang="ja-JP" altLang="en-US" sz="1100" dirty="0"/>
          </a:p>
        </p:txBody>
      </p:sp>
      <p:sp>
        <p:nvSpPr>
          <p:cNvPr id="33" name="正方形/長方形 32"/>
          <p:cNvSpPr/>
          <p:nvPr/>
        </p:nvSpPr>
        <p:spPr>
          <a:xfrm>
            <a:off x="7915104" y="5996483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ym typeface="Wingdings" panose="05000000000000000000" pitchFamily="2" charset="2"/>
              </a:rPr>
              <a:t>13.3</a:t>
            </a:r>
            <a:endParaRPr lang="ja-JP" altLang="en-US" sz="1100" dirty="0"/>
          </a:p>
        </p:txBody>
      </p:sp>
      <p:sp>
        <p:nvSpPr>
          <p:cNvPr id="34" name="正方形/長方形 33"/>
          <p:cNvSpPr/>
          <p:nvPr/>
        </p:nvSpPr>
        <p:spPr>
          <a:xfrm>
            <a:off x="4588942" y="5805874"/>
            <a:ext cx="49244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ym typeface="Wingdings" panose="05000000000000000000" pitchFamily="2" charset="2"/>
              </a:rPr>
              <a:t>-0.6</a:t>
            </a:r>
            <a:endParaRPr lang="ja-JP" altLang="en-US" sz="1400" dirty="0"/>
          </a:p>
        </p:txBody>
      </p:sp>
      <p:sp>
        <p:nvSpPr>
          <p:cNvPr id="35" name="正方形/長方形 34"/>
          <p:cNvSpPr/>
          <p:nvPr/>
        </p:nvSpPr>
        <p:spPr>
          <a:xfrm>
            <a:off x="4648253" y="4609416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ym typeface="Wingdings" panose="05000000000000000000" pitchFamily="2" charset="2"/>
              </a:rPr>
              <a:t>0.4</a:t>
            </a:r>
            <a:endParaRPr lang="ja-JP" altLang="en-US" sz="1400" dirty="0"/>
          </a:p>
        </p:txBody>
      </p:sp>
      <p:sp>
        <p:nvSpPr>
          <p:cNvPr id="36" name="正方形/長方形 35"/>
          <p:cNvSpPr/>
          <p:nvPr/>
        </p:nvSpPr>
        <p:spPr>
          <a:xfrm>
            <a:off x="4648253" y="5102038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ym typeface="Wingdings" panose="05000000000000000000" pitchFamily="2" charset="2"/>
              </a:rPr>
              <a:t>0.0</a:t>
            </a:r>
            <a:endParaRPr lang="ja-JP" altLang="en-US" sz="1400" dirty="0"/>
          </a:p>
        </p:txBody>
      </p:sp>
      <p:sp>
        <p:nvSpPr>
          <p:cNvPr id="37" name="正方形/長方形 36"/>
          <p:cNvSpPr/>
          <p:nvPr/>
        </p:nvSpPr>
        <p:spPr>
          <a:xfrm>
            <a:off x="844707" y="4311047"/>
            <a:ext cx="37382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ym typeface="Wingdings" panose="05000000000000000000" pitchFamily="2" charset="2"/>
              </a:rPr>
              <a:t>[K]</a:t>
            </a:r>
            <a:endParaRPr lang="ja-JP" altLang="en-US" sz="1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4735434" y="4338777"/>
            <a:ext cx="37382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ym typeface="Wingdings" panose="05000000000000000000" pitchFamily="2" charset="2"/>
              </a:rPr>
              <a:t>[K]</a:t>
            </a:r>
            <a:endParaRPr lang="ja-JP" altLang="en-US" sz="1200" dirty="0"/>
          </a:p>
        </p:txBody>
      </p:sp>
      <p:sp>
        <p:nvSpPr>
          <p:cNvPr id="39" name="左矢印 38"/>
          <p:cNvSpPr/>
          <p:nvPr/>
        </p:nvSpPr>
        <p:spPr>
          <a:xfrm rot="19324440">
            <a:off x="5485999" y="4757474"/>
            <a:ext cx="320939" cy="386070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矢印 39"/>
          <p:cNvSpPr/>
          <p:nvPr/>
        </p:nvSpPr>
        <p:spPr>
          <a:xfrm rot="17918463">
            <a:off x="2615799" y="4262174"/>
            <a:ext cx="320939" cy="386070"/>
          </a:xfrm>
          <a:prstGeom prst="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3558" y="215349"/>
            <a:ext cx="5812922" cy="704395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Uncertainty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analysis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on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AHI</a:t>
            </a:r>
            <a:r>
              <a:rPr lang="en-US" altLang="ja-JP" sz="2400" dirty="0"/>
              <a:t>/</a:t>
            </a:r>
            <a:r>
              <a:rPr kumimoji="1" lang="en-US" altLang="ja-JP" sz="2400" dirty="0" smtClean="0"/>
              <a:t>IR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inter-</a:t>
            </a:r>
            <a:r>
              <a:rPr kumimoji="1" lang="en-US" altLang="ja-JP" sz="2400" dirty="0" err="1" smtClean="0"/>
              <a:t>cal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47775"/>
            <a:ext cx="8037830" cy="315150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en-US" altLang="ja-JP" sz="2400" dirty="0" smtClean="0"/>
              <a:t>Uncertainty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analysis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AHI/IR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performed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toward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promotion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to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Pre-Op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phase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based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/>
              <a:t>Hewison</a:t>
            </a:r>
            <a:r>
              <a:rPr lang="en-US" altLang="ja-JP" sz="2400" dirty="0"/>
              <a:t>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2013).</a:t>
            </a:r>
          </a:p>
          <a:p>
            <a:pPr lvl="0">
              <a:lnSpc>
                <a:spcPct val="120000"/>
              </a:lnSpc>
            </a:pPr>
            <a:r>
              <a:rPr lang="en-US" altLang="ja-JP" sz="2400" dirty="0" smtClean="0"/>
              <a:t>Systematic component and random component of uncertainty are computed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from</a:t>
            </a:r>
            <a:r>
              <a:rPr lang="ja-JP" altLang="en-US" sz="2400" dirty="0" smtClean="0"/>
              <a:t> </a:t>
            </a:r>
            <a:r>
              <a:rPr lang="en-US" altLang="ja-JP" sz="2400" i="1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(typical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difference)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and</a:t>
            </a:r>
            <a:r>
              <a:rPr lang="ja-JP" altLang="en-US" sz="2400" dirty="0" smtClean="0"/>
              <a:t> 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(sensitivity)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each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factors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such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temporal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mismatch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longitude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mismatch.</a:t>
            </a:r>
            <a:r>
              <a:rPr lang="ja-JP" altLang="en-US" sz="2400" dirty="0" smtClean="0"/>
              <a:t> 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3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33657"/>
              </p:ext>
            </p:extLst>
          </p:nvPr>
        </p:nvGraphicFramePr>
        <p:xfrm>
          <a:off x="597007" y="4048739"/>
          <a:ext cx="7886707" cy="1962758"/>
        </p:xfrm>
        <a:graphic>
          <a:graphicData uri="http://schemas.openxmlformats.org/drawingml/2006/table">
            <a:tbl>
              <a:tblPr/>
              <a:tblGrid>
                <a:gridCol w="1452447">
                  <a:extLst>
                    <a:ext uri="{9D8B030D-6E8A-4147-A177-3AD203B41FA5}">
                      <a16:colId xmlns:a16="http://schemas.microsoft.com/office/drawing/2014/main" val="3790759319"/>
                    </a:ext>
                  </a:extLst>
                </a:gridCol>
                <a:gridCol w="314543">
                  <a:extLst>
                    <a:ext uri="{9D8B030D-6E8A-4147-A177-3AD203B41FA5}">
                      <a16:colId xmlns:a16="http://schemas.microsoft.com/office/drawing/2014/main" val="2899311171"/>
                    </a:ext>
                  </a:extLst>
                </a:gridCol>
                <a:gridCol w="388553">
                  <a:extLst>
                    <a:ext uri="{9D8B030D-6E8A-4147-A177-3AD203B41FA5}">
                      <a16:colId xmlns:a16="http://schemas.microsoft.com/office/drawing/2014/main" val="4039426743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1737929773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3086737741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1613127902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3185274399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111113508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2068934813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3692037101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1743569259"/>
                    </a:ext>
                  </a:extLst>
                </a:gridCol>
                <a:gridCol w="573579">
                  <a:extLst>
                    <a:ext uri="{9D8B030D-6E8A-4147-A177-3AD203B41FA5}">
                      <a16:colId xmlns:a16="http://schemas.microsoft.com/office/drawing/2014/main" val="989821768"/>
                    </a:ext>
                  </a:extLst>
                </a:gridCol>
                <a:gridCol w="568953">
                  <a:extLst>
                    <a:ext uri="{9D8B030D-6E8A-4147-A177-3AD203B41FA5}">
                      <a16:colId xmlns:a16="http://schemas.microsoft.com/office/drawing/2014/main" val="3311730332"/>
                    </a:ext>
                  </a:extLst>
                </a:gridCol>
              </a:tblGrid>
              <a:tr h="177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Random component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Δ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x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∂L/ ∂x [mW/m^2/Sr/cm^-1/deltaX]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49968"/>
                  </a:ext>
                </a:extLst>
              </a:tr>
              <a:tr h="3555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B07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(3.9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B08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(6.2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B09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(6.9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B10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(7.3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B11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(8.6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B12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(9.6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B13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(10.4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B14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(11.2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B15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(12.4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B16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(13.3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26213"/>
                  </a:ext>
                </a:extLst>
              </a:tr>
              <a:tr h="177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Temporal Variability [min]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0.041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0.270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0.527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2.446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1.855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3.593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3.880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3.824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2.987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149821"/>
                  </a:ext>
                </a:extLst>
              </a:tr>
              <a:tr h="177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Longitudinal Variability [km]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2.130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0.087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0.174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0.847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0.639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1.238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1.323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1.286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0.990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493751"/>
                  </a:ext>
                </a:extLst>
              </a:tr>
              <a:tr h="177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Latitudinal Variability [km]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2.181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0.086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0.170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0.861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0.649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1.249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1.326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1.284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0.975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05358"/>
                  </a:ext>
                </a:extLst>
              </a:tr>
              <a:tr h="177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Geometric Variability [deg]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0.026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32138"/>
                  </a:ext>
                </a:extLst>
              </a:tr>
              <a:tr h="177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Radiometric Noise (GEO)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0.008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0.018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80478"/>
                  </a:ext>
                </a:extLst>
              </a:tr>
              <a:tr h="1777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Radiometric Noise (LEO)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0.014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0.024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807463"/>
                  </a:ext>
                </a:extLst>
              </a:tr>
              <a:tr h="1777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AIRS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0.017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0.018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0.038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469636"/>
                  </a:ext>
                </a:extLst>
              </a:tr>
              <a:tr h="18489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CrIS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0.001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0.009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0.009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0.012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0.009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0.008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0.008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0.007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0.007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0.009</a:t>
                      </a:r>
                    </a:p>
                  </a:txBody>
                  <a:tcPr marL="6934" marR="6934" marT="6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399242"/>
                  </a:ext>
                </a:extLst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565672"/>
              </p:ext>
            </p:extLst>
          </p:nvPr>
        </p:nvGraphicFramePr>
        <p:xfrm>
          <a:off x="597011" y="1294839"/>
          <a:ext cx="7886698" cy="2586518"/>
        </p:xfrm>
        <a:graphic>
          <a:graphicData uri="http://schemas.openxmlformats.org/drawingml/2006/table">
            <a:tbl>
              <a:tblPr/>
              <a:tblGrid>
                <a:gridCol w="1405462">
                  <a:extLst>
                    <a:ext uri="{9D8B030D-6E8A-4147-A177-3AD203B41FA5}">
                      <a16:colId xmlns:a16="http://schemas.microsoft.com/office/drawing/2014/main" val="1216061164"/>
                    </a:ext>
                  </a:extLst>
                </a:gridCol>
                <a:gridCol w="375983">
                  <a:extLst>
                    <a:ext uri="{9D8B030D-6E8A-4147-A177-3AD203B41FA5}">
                      <a16:colId xmlns:a16="http://schemas.microsoft.com/office/drawing/2014/main" val="3243802728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897707236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2342416550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2310701163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1143414611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476829395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2477066914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45553326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2003280514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1913854694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1866980426"/>
                    </a:ext>
                  </a:extLst>
                </a:gridCol>
                <a:gridCol w="555023">
                  <a:extLst>
                    <a:ext uri="{9D8B030D-6E8A-4147-A177-3AD203B41FA5}">
                      <a16:colId xmlns:a16="http://schemas.microsoft.com/office/drawing/2014/main" val="2157154895"/>
                    </a:ext>
                  </a:extLst>
                </a:gridCol>
              </a:tblGrid>
              <a:tr h="173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Systematic component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Δ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x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∂L/ ∂x [mW/m^2/Sr/cm^-1/deltaX]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88596"/>
                  </a:ext>
                </a:extLst>
              </a:tr>
              <a:tr h="32591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B07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(3.9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B08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(6.2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B09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(6.9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B10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(7.3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B11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(8.6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B12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(9.6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B13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(10.4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B14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(11.2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B15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(12.4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B16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(13.3 um)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22648"/>
                  </a:ext>
                </a:extLst>
              </a:tr>
              <a:tr h="1733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Temporal Mismatch[hr]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0.000706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-0.00313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-0.00290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-0.00327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-0.00051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-0.06475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-0.05735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-0.07949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-0.07893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-0.05872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-0.00409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085460"/>
                  </a:ext>
                </a:extLst>
              </a:tr>
              <a:tr h="1733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Longitudinal Mismatch[km]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1.119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-0.00013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-0.00035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-0.00048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-0.00026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0.00016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-0.00056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-0.00086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-0.00127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-0.00096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995337"/>
                  </a:ext>
                </a:extLst>
              </a:tr>
              <a:tr h="1733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AIRS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0.628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2584"/>
                  </a:ext>
                </a:extLst>
              </a:tr>
              <a:tr h="1733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CrIS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0.383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484486"/>
                  </a:ext>
                </a:extLst>
              </a:tr>
              <a:tr h="1733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Latitudinal Mismatch[km]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1.106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-0.00003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-0.00009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-0.00018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-0.00075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-0.00049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-0.00111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-0.00121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-0.00121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-0.00091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736732"/>
                  </a:ext>
                </a:extLst>
              </a:tr>
              <a:tr h="1733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AIRS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0.616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926726"/>
                  </a:ext>
                </a:extLst>
              </a:tr>
              <a:tr h="1733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CrIS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0.370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587992"/>
                  </a:ext>
                </a:extLst>
              </a:tr>
              <a:tr h="1733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Geometric Mismatch[deg]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0.000506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0.02540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0.02551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0.02551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0.02551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0.02543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0.02543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0.02544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0.02544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0.02544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0.02545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374371"/>
                  </a:ext>
                </a:extLst>
              </a:tr>
              <a:tr h="1733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Spectral Mismatch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77038"/>
                  </a:ext>
                </a:extLst>
              </a:tr>
              <a:tr h="1733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AIRS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0.00015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-0.00292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-0.01204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0.00054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-0.14843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0.00419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-0.00793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-0.01402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-0.00079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0.00076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10143"/>
                  </a:ext>
                </a:extLst>
              </a:tr>
              <a:tr h="1733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CrIS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0.00237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0.00001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-0.21112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0.00000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20071"/>
                  </a:ext>
                </a:extLst>
              </a:tr>
              <a:tr h="180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Spectral Calibration [ppm]</a:t>
                      </a:r>
                    </a:p>
                  </a:txBody>
                  <a:tcPr marL="6934" marR="6934" marT="6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6934" marR="6934" marT="6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92182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Typical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difference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a</a:t>
            </a:r>
            <a:r>
              <a:rPr lang="en-US" altLang="ja-JP" sz="2800" dirty="0" smtClean="0"/>
              <a:t>nd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sensitivity</a:t>
            </a:r>
            <a:endParaRPr kumimoji="1"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46544" y="1367080"/>
            <a:ext cx="13131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Systematic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17914" y="4135311"/>
            <a:ext cx="10567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Random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3558" y="162559"/>
            <a:ext cx="6124904" cy="757185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Systematic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component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000" dirty="0" smtClean="0"/>
              <a:t>(IASI/A,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night)</a:t>
            </a:r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320"/>
            <a:ext cx="10858500" cy="4343400"/>
          </a:xfrm>
          <a:prstGeom prst="rect">
            <a:avLst/>
          </a:prstGeom>
        </p:spPr>
      </p:pic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5055"/>
            <a:ext cx="6168076" cy="8380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Larger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uncertainty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lower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temperature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B07(3.9um)</a:t>
            </a:r>
            <a:r>
              <a:rPr lang="ja-JP" altLang="en-US" dirty="0" smtClean="0"/>
              <a:t> </a:t>
            </a:r>
            <a:r>
              <a:rPr lang="en-US" altLang="ja-JP" dirty="0" smtClean="0"/>
              <a:t>&lt;</a:t>
            </a:r>
            <a:r>
              <a:rPr lang="ja-JP" altLang="en-US" dirty="0" smtClean="0"/>
              <a:t> </a:t>
            </a:r>
            <a:r>
              <a:rPr lang="en-US" altLang="ja-JP" dirty="0" smtClean="0"/>
              <a:t>1K,</a:t>
            </a:r>
            <a:r>
              <a:rPr lang="ja-JP" altLang="en-US" dirty="0" smtClean="0"/>
              <a:t> </a:t>
            </a:r>
            <a:r>
              <a:rPr lang="en-US" altLang="ja-JP" dirty="0" smtClean="0"/>
              <a:t>Other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bands</a:t>
            </a:r>
            <a:r>
              <a:rPr lang="ja-JP" altLang="en-US" dirty="0" smtClean="0"/>
              <a:t> </a:t>
            </a:r>
            <a:r>
              <a:rPr lang="en-US" altLang="ja-JP" dirty="0" smtClean="0"/>
              <a:t>~</a:t>
            </a:r>
            <a:r>
              <a:rPr lang="ja-JP" altLang="en-US" dirty="0" smtClean="0"/>
              <a:t> </a:t>
            </a:r>
            <a:r>
              <a:rPr lang="en-US" altLang="ja-JP" dirty="0" smtClean="0"/>
              <a:t>0.01K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7708" y="2188635"/>
            <a:ext cx="546945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+1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708" y="3596147"/>
            <a:ext cx="51007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-5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07311" y="2188635"/>
            <a:ext cx="46198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0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907311" y="3596147"/>
            <a:ext cx="51007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-5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4" t="7710" r="434" b="72925"/>
          <a:stretch/>
        </p:blipFill>
        <p:spPr>
          <a:xfrm>
            <a:off x="6548484" y="784751"/>
            <a:ext cx="2571383" cy="125094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853440" y="2327134"/>
            <a:ext cx="8125022" cy="2482314"/>
            <a:chOff x="853440" y="2327134"/>
            <a:chExt cx="8125022" cy="2482314"/>
          </a:xfrm>
        </p:grpSpPr>
        <p:sp>
          <p:nvSpPr>
            <p:cNvPr id="3" name="正方形/長方形 2"/>
            <p:cNvSpPr/>
            <p:nvPr/>
          </p:nvSpPr>
          <p:spPr>
            <a:xfrm>
              <a:off x="853440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3.9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63026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6.2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475920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>
                  <a:solidFill>
                    <a:srgbClr val="0070C0"/>
                  </a:solidFill>
                </a:rPr>
                <a:t>6</a:t>
              </a:r>
              <a:r>
                <a:rPr lang="en-US" altLang="ja-JP" sz="1600" b="1" i="1" dirty="0" smtClean="0">
                  <a:solidFill>
                    <a:srgbClr val="0070C0"/>
                  </a:solidFill>
                </a:rPr>
                <a:t>.9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305826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7.3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099069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8.6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53440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9.6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663026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10.4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475920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11.2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305826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12.4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8099069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13.3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0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640"/>
            <a:ext cx="10858500" cy="4343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4291" y="732499"/>
            <a:ext cx="1939633" cy="1281334"/>
          </a:xfrm>
          <a:prstGeom prst="rect">
            <a:avLst/>
          </a:prstGeom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08" y="1095374"/>
            <a:ext cx="7204362" cy="912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2000" dirty="0" smtClean="0"/>
              <a:t>Uncertainty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by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spatial/temporal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variation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dominant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factor</a:t>
            </a:r>
          </a:p>
          <a:p>
            <a:pPr>
              <a:lnSpc>
                <a:spcPct val="100000"/>
              </a:lnSpc>
            </a:pPr>
            <a:r>
              <a:rPr lang="en-US" altLang="ja-JP" sz="2000" dirty="0" smtClean="0"/>
              <a:t>Small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uncertainty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Tb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range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with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much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collocation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data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27708" y="2168315"/>
            <a:ext cx="546945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+1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7708" y="3575827"/>
            <a:ext cx="51007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-5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07311" y="2168315"/>
            <a:ext cx="46198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0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07311" y="3575827"/>
            <a:ext cx="51007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10</a:t>
            </a:r>
            <a:r>
              <a:rPr lang="en-US" altLang="ja-JP" sz="1200" b="1" baseline="30000" dirty="0" smtClean="0">
                <a:solidFill>
                  <a:srgbClr val="FF0000"/>
                </a:solidFill>
              </a:rPr>
              <a:t>-5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853558" y="162559"/>
            <a:ext cx="6124904" cy="75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/>
              <a:t>Random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component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000" dirty="0" smtClean="0"/>
              <a:t>(IASI/A,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night)</a:t>
            </a:r>
            <a:endParaRPr lang="ja-JP" altLang="en-US" sz="20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853440" y="2327134"/>
            <a:ext cx="8125022" cy="2482314"/>
            <a:chOff x="853440" y="2327134"/>
            <a:chExt cx="8125022" cy="2482314"/>
          </a:xfrm>
        </p:grpSpPr>
        <p:sp>
          <p:nvSpPr>
            <p:cNvPr id="16" name="正方形/長方形 15"/>
            <p:cNvSpPr/>
            <p:nvPr/>
          </p:nvSpPr>
          <p:spPr>
            <a:xfrm>
              <a:off x="853440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3.9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63026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6.2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475920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>
                  <a:solidFill>
                    <a:srgbClr val="0070C0"/>
                  </a:solidFill>
                </a:rPr>
                <a:t>6</a:t>
              </a:r>
              <a:r>
                <a:rPr lang="en-US" altLang="ja-JP" sz="1600" b="1" i="1" dirty="0" smtClean="0">
                  <a:solidFill>
                    <a:srgbClr val="0070C0"/>
                  </a:solidFill>
                </a:rPr>
                <a:t>.9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305826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7.3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099069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8.6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853440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9.6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663026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10.4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475920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11.2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305826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12.4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8099069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13.3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7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Systematic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Random</a:t>
            </a:r>
            <a:br>
              <a:rPr kumimoji="1"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sz="2800" dirty="0"/>
              <a:t>(IASI/A,</a:t>
            </a:r>
            <a:r>
              <a:rPr lang="ja-JP" altLang="en-US" sz="2800" dirty="0"/>
              <a:t> </a:t>
            </a:r>
            <a:r>
              <a:rPr lang="en-US" altLang="ja-JP" sz="2800" dirty="0"/>
              <a:t>night)</a:t>
            </a:r>
            <a:endParaRPr kumimoji="1"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800"/>
            <a:ext cx="10858500" cy="4343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563" y="1046538"/>
            <a:ext cx="2171262" cy="703869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47775"/>
            <a:ext cx="6335568" cy="7090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Random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component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dominant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factor.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0068" y="2208955"/>
            <a:ext cx="288862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5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0068" y="3616467"/>
            <a:ext cx="288862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0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07311" y="2208955"/>
            <a:ext cx="44595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0.3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07311" y="3616467"/>
            <a:ext cx="445956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</a:rPr>
              <a:t>0.0</a:t>
            </a:r>
            <a:endParaRPr lang="ja-JP" altLang="en-US" sz="1200" b="1" baseline="30000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853440" y="2327134"/>
            <a:ext cx="8125022" cy="2482314"/>
            <a:chOff x="853440" y="2327134"/>
            <a:chExt cx="8125022" cy="2482314"/>
          </a:xfrm>
        </p:grpSpPr>
        <p:sp>
          <p:nvSpPr>
            <p:cNvPr id="14" name="正方形/長方形 13"/>
            <p:cNvSpPr/>
            <p:nvPr/>
          </p:nvSpPr>
          <p:spPr>
            <a:xfrm>
              <a:off x="853440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3.9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663026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6.2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475920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>
                  <a:solidFill>
                    <a:srgbClr val="0070C0"/>
                  </a:solidFill>
                </a:rPr>
                <a:t>6</a:t>
              </a:r>
              <a:r>
                <a:rPr lang="en-US" altLang="ja-JP" sz="1600" b="1" i="1" dirty="0" smtClean="0">
                  <a:solidFill>
                    <a:srgbClr val="0070C0"/>
                  </a:solidFill>
                </a:rPr>
                <a:t>.9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305826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7.3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8099069" y="232713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8.6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53440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9.6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663026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10.4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475920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11.2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305826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12.4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8099069" y="4470894"/>
              <a:ext cx="879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600" b="1" i="1" dirty="0" smtClean="0">
                  <a:solidFill>
                    <a:srgbClr val="0070C0"/>
                  </a:solidFill>
                </a:rPr>
                <a:t>13.3</a:t>
              </a:r>
              <a:endParaRPr lang="ja-JP" altLang="en-US" sz="1600" b="1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7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among</a:t>
            </a:r>
            <a:r>
              <a:rPr lang="ja-JP" altLang="en-US" dirty="0" smtClean="0"/>
              <a:t> </a:t>
            </a:r>
            <a:r>
              <a:rPr lang="en-US" altLang="ja-JP" dirty="0" smtClean="0"/>
              <a:t>sensors</a:t>
            </a:r>
            <a:r>
              <a:rPr kumimoji="1" lang="ja-JP" altLang="en-US" dirty="0" smtClean="0"/>
              <a:t> </a:t>
            </a:r>
            <a:r>
              <a:rPr kumimoji="1" lang="en-US" altLang="ja-JP" sz="2700" dirty="0" smtClean="0"/>
              <a:t>(Random</a:t>
            </a:r>
            <a:r>
              <a:rPr kumimoji="1" lang="ja-JP" altLang="en-US" sz="2700" dirty="0" smtClean="0"/>
              <a:t> </a:t>
            </a:r>
            <a:r>
              <a:rPr kumimoji="1" lang="en-US" altLang="ja-JP" sz="2700" dirty="0" smtClean="0"/>
              <a:t>component)</a:t>
            </a:r>
            <a:endParaRPr kumimoji="1" lang="ja-JP" altLang="en-US" sz="27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874961" y="1049185"/>
            <a:ext cx="6846639" cy="5227481"/>
            <a:chOff x="38494" y="0"/>
            <a:chExt cx="9015439" cy="6883382"/>
          </a:xfrm>
        </p:grpSpPr>
        <p:pic>
          <p:nvPicPr>
            <p:cNvPr id="7" name="Picture 2" descr="G:\GeoLeoIR\Uncert\Result\RdmUncert_MTSAT-2_IAS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1364" y="13258"/>
              <a:ext cx="2209800" cy="2276765"/>
            </a:xfrm>
            <a:prstGeom prst="rect">
              <a:avLst/>
            </a:prstGeom>
            <a:noFill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33458" y="292879"/>
              <a:ext cx="2351314" cy="189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8" descr="g13.random.errors.png"/>
            <p:cNvPicPr/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6794705" y="42177"/>
              <a:ext cx="2259228" cy="2172031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628483" y="2352943"/>
              <a:ext cx="2286000" cy="223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9" descr="g13.random.errors.png"/>
            <p:cNvPicPr/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6868270" y="2352943"/>
              <a:ext cx="2185663" cy="2097821"/>
            </a:xfrm>
            <a:prstGeom prst="rect">
              <a:avLst/>
            </a:prstGeom>
          </p:spPr>
        </p:pic>
        <p:pic>
          <p:nvPicPr>
            <p:cNvPr id="12" name="Picture 2" descr="G:\GeoLeoIR\Uncert\Result\RdmUncert_MTSAT-2_IASI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08977" y="2378589"/>
              <a:ext cx="2209800" cy="2209800"/>
            </a:xfrm>
            <a:prstGeom prst="rect">
              <a:avLst/>
            </a:prstGeom>
            <a:noFill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4618777" y="4539330"/>
              <a:ext cx="2286000" cy="219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0" descr="g13.random.errors.png"/>
            <p:cNvPicPr/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920569" y="4771632"/>
              <a:ext cx="2133364" cy="1943189"/>
            </a:xfrm>
            <a:prstGeom prst="rect">
              <a:avLst/>
            </a:prstGeom>
          </p:spPr>
        </p:pic>
        <p:pic>
          <p:nvPicPr>
            <p:cNvPr id="15" name="Picture 2" descr="G:\GeoLeoIR\Uncert\Result\RdmUncert_MTSAT-2_IASI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27802" y="4600494"/>
              <a:ext cx="2209800" cy="2209800"/>
            </a:xfrm>
            <a:prstGeom prst="rect">
              <a:avLst/>
            </a:prstGeom>
            <a:noFill/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94" y="0"/>
              <a:ext cx="2291669" cy="2303542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599" y="2362687"/>
              <a:ext cx="2243359" cy="2278968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047" y="4650887"/>
              <a:ext cx="2267932" cy="2232495"/>
            </a:xfrm>
            <a:prstGeom prst="rect">
              <a:avLst/>
            </a:prstGeom>
          </p:spPr>
        </p:pic>
      </p:grpSp>
      <p:sp>
        <p:nvSpPr>
          <p:cNvPr id="22" name="正方形/長方形 21"/>
          <p:cNvSpPr/>
          <p:nvPr/>
        </p:nvSpPr>
        <p:spPr>
          <a:xfrm>
            <a:off x="1176299" y="2190830"/>
            <a:ext cx="119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H</a:t>
            </a:r>
            <a:r>
              <a:rPr lang="en-US" altLang="ja-JP" sz="1200" b="1" dirty="0" smtClean="0">
                <a:solidFill>
                  <a:srgbClr val="C00000"/>
                </a:solidFill>
              </a:rPr>
              <a:t>IMAWARI </a:t>
            </a:r>
            <a:r>
              <a:rPr lang="en-US" altLang="ja-JP" dirty="0" smtClean="0">
                <a:solidFill>
                  <a:srgbClr val="C00000"/>
                </a:solidFill>
              </a:rPr>
              <a:t>8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866991" y="2190830"/>
            <a:ext cx="965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M</a:t>
            </a:r>
            <a:r>
              <a:rPr lang="en-US" altLang="ja-JP" sz="1200" b="1" dirty="0" smtClean="0">
                <a:solidFill>
                  <a:srgbClr val="C00000"/>
                </a:solidFill>
              </a:rPr>
              <a:t>TSAT</a:t>
            </a:r>
            <a:r>
              <a:rPr lang="en-US" altLang="ja-JP" dirty="0" smtClean="0">
                <a:solidFill>
                  <a:srgbClr val="C00000"/>
                </a:solidFill>
              </a:rPr>
              <a:t> 2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576733" y="219083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MSG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47146" y="2179025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G</a:t>
            </a:r>
            <a:r>
              <a:rPr lang="en-US" altLang="ja-JP" sz="1200" b="1" dirty="0" smtClean="0">
                <a:solidFill>
                  <a:srgbClr val="C00000"/>
                </a:solidFill>
              </a:rPr>
              <a:t>OES</a:t>
            </a:r>
            <a:r>
              <a:rPr lang="en-US" altLang="ja-JP" dirty="0" smtClean="0">
                <a:solidFill>
                  <a:srgbClr val="C00000"/>
                </a:solidFill>
              </a:rPr>
              <a:t>13</a:t>
            </a: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1619" y="1128130"/>
            <a:ext cx="879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b="1" i="1" dirty="0" smtClean="0">
                <a:solidFill>
                  <a:srgbClr val="0070C0"/>
                </a:solidFill>
              </a:rPr>
              <a:t>SW</a:t>
            </a:r>
            <a:endParaRPr lang="ja-JP" altLang="en-US" sz="1600" b="1" i="1" dirty="0">
              <a:solidFill>
                <a:srgbClr val="0070C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23601" y="2987353"/>
            <a:ext cx="879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b="1" i="1" dirty="0" smtClean="0">
                <a:solidFill>
                  <a:srgbClr val="0070C0"/>
                </a:solidFill>
              </a:rPr>
              <a:t>WV</a:t>
            </a:r>
            <a:endParaRPr lang="ja-JP" altLang="en-US" sz="1600" b="1" i="1" dirty="0">
              <a:solidFill>
                <a:srgbClr val="0070C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11760" y="4775332"/>
            <a:ext cx="988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b="1" i="1" dirty="0" smtClean="0">
                <a:solidFill>
                  <a:srgbClr val="0070C0"/>
                </a:solidFill>
              </a:rPr>
              <a:t>Window</a:t>
            </a:r>
            <a:endParaRPr lang="ja-JP" altLang="en-US" sz="1600" b="1" i="1" dirty="0">
              <a:solidFill>
                <a:srgbClr val="0070C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96863" y="6155195"/>
            <a:ext cx="579665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kumimoji="1" lang="en-US" altLang="ja-JP" sz="1200" dirty="0" smtClean="0"/>
              <a:t>Note: Y-axes are linear scale for GOES-13, and log scale for other sensors.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30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3558" y="215349"/>
            <a:ext cx="5812922" cy="704395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Summary and discussion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47775"/>
            <a:ext cx="8037830" cy="49701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sz="2200" dirty="0"/>
              <a:t>Reference LEO</a:t>
            </a:r>
            <a:r>
              <a:rPr lang="ja-JP" altLang="en-US" sz="2200" dirty="0"/>
              <a:t> </a:t>
            </a:r>
            <a:r>
              <a:rPr lang="en-US" altLang="ja-JP" sz="2200" dirty="0"/>
              <a:t>data </a:t>
            </a:r>
            <a:r>
              <a:rPr lang="en-US" altLang="ja-JP" sz="2200" dirty="0" smtClean="0"/>
              <a:t>(</a:t>
            </a:r>
            <a:r>
              <a:rPr lang="en-US" altLang="ja-JP" sz="2200" dirty="0" err="1" smtClean="0"/>
              <a:t>CrIS</a:t>
            </a:r>
            <a:r>
              <a:rPr lang="en-US" altLang="ja-JP" sz="2200" dirty="0" smtClean="0"/>
              <a:t>)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for</a:t>
            </a:r>
            <a:r>
              <a:rPr lang="ja-JP" altLang="en-US" sz="2200" dirty="0" smtClean="0"/>
              <a:t> </a:t>
            </a:r>
            <a:r>
              <a:rPr lang="en-US" altLang="ja-JP" sz="2200" dirty="0"/>
              <a:t>AHI</a:t>
            </a:r>
            <a:r>
              <a:rPr lang="ja-JP" altLang="en-US" sz="2200" dirty="0"/>
              <a:t> </a:t>
            </a:r>
            <a:r>
              <a:rPr lang="en-US" altLang="ja-JP" sz="2200" dirty="0"/>
              <a:t>inter-calibration</a:t>
            </a:r>
            <a:r>
              <a:rPr lang="ja-JP" altLang="en-US" sz="2200" dirty="0"/>
              <a:t> </a:t>
            </a:r>
            <a:r>
              <a:rPr lang="en-US" altLang="ja-JP" sz="2200" dirty="0"/>
              <a:t>will</a:t>
            </a:r>
            <a:r>
              <a:rPr lang="ja-JP" altLang="en-US" sz="2200" dirty="0"/>
              <a:t> </a:t>
            </a:r>
            <a:r>
              <a:rPr lang="en-US" altLang="ja-JP" sz="2200" dirty="0"/>
              <a:t>be</a:t>
            </a:r>
            <a:r>
              <a:rPr lang="ja-JP" altLang="en-US" sz="2200" dirty="0"/>
              <a:t> </a:t>
            </a:r>
            <a:r>
              <a:rPr lang="en-US" altLang="ja-JP" sz="2200" dirty="0"/>
              <a:t>switched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to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NSR</a:t>
            </a:r>
            <a:r>
              <a:rPr lang="ja-JP" altLang="en-US" sz="2200" dirty="0" smtClean="0"/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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FSR</a:t>
            </a:r>
            <a:r>
              <a:rPr lang="en-US" altLang="ja-JP" sz="2200" dirty="0" smtClean="0"/>
              <a:t>.</a:t>
            </a:r>
            <a:r>
              <a:rPr lang="ja-JP" altLang="en-US" sz="2200" dirty="0" smtClean="0"/>
              <a:t> </a:t>
            </a:r>
            <a:endParaRPr lang="en-US" altLang="ja-JP" sz="2200" dirty="0"/>
          </a:p>
          <a:p>
            <a:pPr lvl="0">
              <a:lnSpc>
                <a:spcPct val="120000"/>
              </a:lnSpc>
            </a:pPr>
            <a:r>
              <a:rPr lang="en-US" altLang="ja-JP" sz="2200" dirty="0" smtClean="0"/>
              <a:t>Uncertainty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analysis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for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AHI/IR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is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performed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toward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promotion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to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the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Pre-Op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phase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based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on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(</a:t>
            </a:r>
            <a:r>
              <a:rPr lang="en-US" altLang="ja-JP" sz="2200" dirty="0" err="1"/>
              <a:t>Hewison</a:t>
            </a:r>
            <a:r>
              <a:rPr lang="en-US" altLang="ja-JP" sz="2200" dirty="0"/>
              <a:t>,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2013).</a:t>
            </a:r>
          </a:p>
          <a:p>
            <a:pPr lvl="1">
              <a:lnSpc>
                <a:spcPct val="120000"/>
              </a:lnSpc>
            </a:pPr>
            <a:r>
              <a:rPr lang="en-US" altLang="ja-JP" sz="2000" dirty="0" smtClean="0"/>
              <a:t>Users’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guide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also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will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be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documented.</a:t>
            </a:r>
            <a:r>
              <a:rPr lang="ja-JP" altLang="en-US" sz="2000" dirty="0" smtClean="0"/>
              <a:t> </a:t>
            </a:r>
            <a:endParaRPr lang="en-US" altLang="ja-JP" sz="2200" dirty="0" smtClean="0"/>
          </a:p>
          <a:p>
            <a:pPr>
              <a:lnSpc>
                <a:spcPct val="120000"/>
              </a:lnSpc>
            </a:pPr>
            <a:r>
              <a:rPr lang="en-US" altLang="ja-JP" sz="2200" dirty="0" smtClean="0"/>
              <a:t>Parallax?</a:t>
            </a:r>
          </a:p>
          <a:p>
            <a:pPr lvl="1">
              <a:lnSpc>
                <a:spcPct val="120000"/>
              </a:lnSpc>
            </a:pPr>
            <a:r>
              <a:rPr lang="en-US" altLang="ja-JP" sz="1800" dirty="0" smtClean="0"/>
              <a:t>Parallax may effect as a combination of </a:t>
            </a:r>
            <a:r>
              <a:rPr lang="en-US" altLang="ja-JP" sz="1800" dirty="0" err="1" smtClean="0"/>
              <a:t>lon-lat</a:t>
            </a:r>
            <a:r>
              <a:rPr lang="en-US" altLang="ja-JP" sz="1800" dirty="0" smtClean="0"/>
              <a:t> variability and uniformity test.</a:t>
            </a:r>
          </a:p>
          <a:p>
            <a:pPr lvl="1">
              <a:lnSpc>
                <a:spcPct val="120000"/>
              </a:lnSpc>
            </a:pPr>
            <a:endParaRPr lang="en-US" altLang="ja-JP" sz="1200" dirty="0"/>
          </a:p>
          <a:p>
            <a:pPr>
              <a:lnSpc>
                <a:spcPct val="120000"/>
              </a:lnSpc>
            </a:pPr>
            <a:r>
              <a:rPr lang="en-US" altLang="ja-JP" sz="2400" dirty="0"/>
              <a:t>Reference</a:t>
            </a:r>
          </a:p>
          <a:p>
            <a:pPr lvl="1">
              <a:lnSpc>
                <a:spcPct val="120000"/>
              </a:lnSpc>
            </a:pPr>
            <a:r>
              <a:rPr lang="en-US" altLang="ja-JP" sz="1400" dirty="0"/>
              <a:t>Tim J. </a:t>
            </a:r>
            <a:r>
              <a:rPr lang="en-US" altLang="ja-JP" sz="1400" dirty="0" err="1"/>
              <a:t>Hewison</a:t>
            </a:r>
            <a:r>
              <a:rPr lang="en-US" altLang="ja-JP" sz="1400" dirty="0"/>
              <a:t>,</a:t>
            </a:r>
            <a:r>
              <a:rPr lang="ja-JP" altLang="en-US" sz="1400" dirty="0"/>
              <a:t> </a:t>
            </a:r>
            <a:r>
              <a:rPr lang="en-US" altLang="ja-JP" sz="1400" dirty="0"/>
              <a:t>2013,</a:t>
            </a:r>
            <a:r>
              <a:rPr lang="ja-JP" altLang="en-US" sz="1400" dirty="0"/>
              <a:t> </a:t>
            </a:r>
            <a:r>
              <a:rPr lang="en-US" altLang="ja-JP" sz="1400" dirty="0"/>
              <a:t>“An Evaluation of the Uncertainty of the GSICS</a:t>
            </a:r>
            <a:r>
              <a:rPr lang="ja-JP" altLang="en-US" sz="1400" dirty="0"/>
              <a:t> </a:t>
            </a:r>
            <a:r>
              <a:rPr lang="en-US" altLang="ja-JP" sz="1400" dirty="0"/>
              <a:t>SEVIRI-IASI </a:t>
            </a:r>
            <a:r>
              <a:rPr lang="en-US" altLang="ja-JP" sz="1400" dirty="0" err="1"/>
              <a:t>Intercalibration</a:t>
            </a:r>
            <a:r>
              <a:rPr lang="en-US" altLang="ja-JP" sz="1400" dirty="0"/>
              <a:t> Products”,</a:t>
            </a:r>
            <a:r>
              <a:rPr lang="ja-JP" altLang="en-US" sz="1400" dirty="0"/>
              <a:t> </a:t>
            </a:r>
            <a:r>
              <a:rPr lang="en-US" altLang="ja-JP" sz="1400" dirty="0"/>
              <a:t>IEEE TGRS, VOL. 51, NO. 3,</a:t>
            </a:r>
            <a:r>
              <a:rPr lang="ja-JP" altLang="en-US" sz="1400" dirty="0"/>
              <a:t> </a:t>
            </a:r>
            <a:r>
              <a:rPr lang="en-US" altLang="ja-JP" sz="1400" dirty="0"/>
              <a:t>1171-1181</a:t>
            </a:r>
          </a:p>
          <a:p>
            <a:pPr lvl="1">
              <a:lnSpc>
                <a:spcPct val="120000"/>
              </a:lnSpc>
            </a:pPr>
            <a:r>
              <a:rPr lang="en-US" altLang="ja-JP" sz="1400" dirty="0"/>
              <a:t>Yu, F., and X, Wu., 2012, “GSICS GOES-IASI Inter-Calibration Uncertainty Evaluation”, available on:  http://gsics.atmos.umd.edu/pub/GPRC/GeoLeo/GSICS.GOES2IASI.IR.uncertainty.DemoV3product.docx</a:t>
            </a:r>
          </a:p>
          <a:p>
            <a:pPr lvl="1">
              <a:lnSpc>
                <a:spcPct val="120000"/>
              </a:lnSpc>
            </a:pPr>
            <a:endParaRPr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8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メイリオ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メイリオ" id="{8887ACD6-B7FD-4566-8BEF-0E88207A12E8}" vid="{2E20D715-4FC8-434C-A42C-C37CB41F4C4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メイリオ</Template>
  <TotalTime>0</TotalTime>
  <Words>1026</Words>
  <Application>Microsoft Office PowerPoint</Application>
  <PresentationFormat>画面に合わせる (4:3)</PresentationFormat>
  <Paragraphs>390</Paragraphs>
  <Slides>14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Meiryo UI</vt:lpstr>
      <vt:lpstr>游ゴシック</vt:lpstr>
      <vt:lpstr>Arial</vt:lpstr>
      <vt:lpstr>Symbol</vt:lpstr>
      <vt:lpstr>Times New Roman</vt:lpstr>
      <vt:lpstr>Wingdings</vt:lpstr>
      <vt:lpstr>メイリオ</vt:lpstr>
      <vt:lpstr>JMA GSICS IR product status</vt:lpstr>
      <vt:lpstr>Reference LEO data switch</vt:lpstr>
      <vt:lpstr>Uncertainty analysis on AHI/IR inter-cal</vt:lpstr>
      <vt:lpstr>Typical difference and sensitivity</vt:lpstr>
      <vt:lpstr>Systematic component  (IASI/A, night)</vt:lpstr>
      <vt:lpstr>PowerPoint プレゼンテーション</vt:lpstr>
      <vt:lpstr>Systematic + Random  (IASI/A, night)</vt:lpstr>
      <vt:lpstr>Comparison among sensors (Random component)</vt:lpstr>
      <vt:lpstr>Summary and discussion</vt:lpstr>
      <vt:lpstr>Back up</vt:lpstr>
      <vt:lpstr>Variogram for time</vt:lpstr>
      <vt:lpstr>Variogram for Lon/Lat</vt:lpstr>
      <vt:lpstr>Gap filling? (vs. AIRS)</vt:lpstr>
      <vt:lpstr>Gap filling? (vs. CrIS)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2020-03-16T09:06:18Z</dcterms:created>
  <dcterms:modified xsi:type="dcterms:W3CDTF">2020-03-17T02:46:22Z</dcterms:modified>
</cp:coreProperties>
</file>