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1235" r:id="rId2"/>
    <p:sldId id="1252" r:id="rId3"/>
    <p:sldId id="1228" r:id="rId4"/>
    <p:sldId id="1253" r:id="rId5"/>
    <p:sldId id="1231" r:id="rId6"/>
    <p:sldId id="1259" r:id="rId7"/>
    <p:sldId id="1232" r:id="rId8"/>
    <p:sldId id="1255" r:id="rId9"/>
    <p:sldId id="1254" r:id="rId10"/>
    <p:sldId id="1256" r:id="rId11"/>
    <p:sldId id="1258" r:id="rId12"/>
    <p:sldId id="1257" r:id="rId13"/>
    <p:sldId id="1238" r:id="rId14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3" autoAdjust="0"/>
    <p:restoredTop sz="97742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1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99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1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3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0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3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4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7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8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5"/>
          <p:cNvSpPr/>
          <p:nvPr userDrawn="1"/>
        </p:nvSpPr>
        <p:spPr>
          <a:xfrm>
            <a:off x="4080" y="1953715"/>
            <a:ext cx="91399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8254" y="2022294"/>
            <a:ext cx="6791570" cy="212318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3639" y="4696775"/>
            <a:ext cx="6400800" cy="13325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86" y="568780"/>
            <a:ext cx="3362325" cy="13620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49" y="0"/>
            <a:ext cx="7546781" cy="78887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0555" y="976745"/>
            <a:ext cx="8666018" cy="55161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79986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674338"/>
            <a:ext cx="2133600" cy="183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74338"/>
            <a:ext cx="2895600" cy="183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674338"/>
            <a:ext cx="2133600" cy="183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" y="-1"/>
            <a:ext cx="1916604" cy="77641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635262"/>
            <a:ext cx="2133600" cy="22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35262"/>
            <a:ext cx="2895600" cy="22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635262"/>
            <a:ext cx="2133600" cy="22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95022" y="1999434"/>
            <a:ext cx="6791570" cy="2426911"/>
          </a:xfrm>
        </p:spPr>
        <p:txBody>
          <a:bodyPr>
            <a:normAutofit/>
          </a:bodyPr>
          <a:lstStyle/>
          <a:p>
            <a:r>
              <a:rPr lang="en-US" b="1" dirty="0" smtClean="0"/>
              <a:t>Introduction to STAR ICVS </a:t>
            </a:r>
            <a:br>
              <a:rPr lang="en-US" b="1" dirty="0" smtClean="0"/>
            </a:br>
            <a:r>
              <a:rPr lang="en-US" b="1" dirty="0" smtClean="0"/>
              <a:t>GSICS Portal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March 19, 2020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3639" y="4426345"/>
            <a:ext cx="6400800" cy="187986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Banghua</a:t>
            </a:r>
            <a:r>
              <a:rPr lang="en-US" dirty="0"/>
              <a:t> </a:t>
            </a:r>
            <a:r>
              <a:rPr lang="en-US" dirty="0" smtClean="0"/>
              <a:t>Yan, Xin </a:t>
            </a:r>
            <a:r>
              <a:rPr lang="en-US" dirty="0" err="1" smtClean="0"/>
              <a:t>Jin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Jingfeng</a:t>
            </a:r>
            <a:r>
              <a:rPr lang="en-US" dirty="0" smtClean="0"/>
              <a:t> Huang, </a:t>
            </a:r>
            <a:r>
              <a:rPr lang="en-US" dirty="0"/>
              <a:t>Warren Porter, Ninghai </a:t>
            </a:r>
            <a:r>
              <a:rPr lang="en-US" dirty="0" smtClean="0"/>
              <a:t>Sun</a:t>
            </a:r>
          </a:p>
          <a:p>
            <a:r>
              <a:rPr lang="en-US" dirty="0" smtClean="0"/>
              <a:t>STAR </a:t>
            </a:r>
            <a:r>
              <a:rPr lang="en-US" dirty="0" smtClean="0"/>
              <a:t>ICVS </a:t>
            </a:r>
            <a:r>
              <a:rPr lang="en-US" dirty="0" smtClean="0"/>
              <a:t>Team</a:t>
            </a:r>
          </a:p>
          <a:p>
            <a:endParaRPr lang="en-US" dirty="0" smtClean="0"/>
          </a:p>
          <a:p>
            <a:r>
              <a:rPr lang="en-US" dirty="0" smtClean="0"/>
              <a:t>Special Thanks to STAR </a:t>
            </a:r>
            <a:r>
              <a:rPr lang="en-US" dirty="0" err="1" smtClean="0"/>
              <a:t>CrIS</a:t>
            </a:r>
            <a:r>
              <a:rPr lang="en-US" dirty="0" smtClean="0"/>
              <a:t>, VIIRS, and ABI Cal/Val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5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Sample Products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45379" y="1033804"/>
            <a:ext cx="5214425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600" dirty="0" smtClean="0"/>
              <a:t>29-day running mean VIIRS-ABI inter-sensor </a:t>
            </a:r>
            <a:r>
              <a:rPr lang="en-US" sz="1600" dirty="0"/>
              <a:t>bias </a:t>
            </a:r>
            <a:r>
              <a:rPr lang="en-US" sz="1600" dirty="0" smtClean="0"/>
              <a:t>time </a:t>
            </a:r>
            <a:r>
              <a:rPr lang="en-US" sz="1600" dirty="0"/>
              <a:t>series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5639" y="860283"/>
            <a:ext cx="8811627" cy="5632594"/>
            <a:chOff x="255639" y="860283"/>
            <a:chExt cx="8811627" cy="56325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639" y="860283"/>
              <a:ext cx="8811627" cy="5632594"/>
            </a:xfrm>
            <a:prstGeom prst="rect">
              <a:avLst/>
            </a:prstGeom>
          </p:spPr>
        </p:pic>
        <p:pic>
          <p:nvPicPr>
            <p:cNvPr id="1026" name="Picture 2" descr="Please choose statistics on the left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8" r="8611"/>
            <a:stretch/>
          </p:blipFill>
          <p:spPr bwMode="auto">
            <a:xfrm>
              <a:off x="3037490" y="1556389"/>
              <a:ext cx="5828789" cy="2326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1617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69" y="899206"/>
            <a:ext cx="6156739" cy="59587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Sample Products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2979" y="6178897"/>
            <a:ext cx="5735320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600" dirty="0"/>
              <a:t>29-day running mean </a:t>
            </a:r>
            <a:r>
              <a:rPr lang="en-US" sz="1600" dirty="0" smtClean="0"/>
              <a:t>VIIRS-ABI </a:t>
            </a:r>
            <a:r>
              <a:rPr lang="en-US" sz="1600" dirty="0"/>
              <a:t>inter-sensor bias </a:t>
            </a:r>
            <a:r>
              <a:rPr lang="en-US" sz="1600" dirty="0" smtClean="0"/>
              <a:t>scattering plots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96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Sample Products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2" y="879714"/>
            <a:ext cx="8845191" cy="5678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4958" y="6402041"/>
            <a:ext cx="7071360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600" dirty="0"/>
              <a:t>29-day running mean </a:t>
            </a:r>
            <a:r>
              <a:rPr lang="en-US" sz="1600" dirty="0" smtClean="0"/>
              <a:t>VIIRS-ABI </a:t>
            </a:r>
            <a:r>
              <a:rPr lang="en-US" sz="1600" dirty="0"/>
              <a:t>inter-sensor bias regression coefficients time series</a:t>
            </a:r>
          </a:p>
        </p:txBody>
      </p:sp>
    </p:spTree>
    <p:extLst>
      <p:ext uri="{BB962C8B-B14F-4D97-AF65-F5344CB8AC3E}">
        <p14:creationId xmlns:p14="http://schemas.microsoft.com/office/powerpoint/2010/main" val="401722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Future Plan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7700" y="1097281"/>
            <a:ext cx="7894320" cy="51130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dirty="0"/>
              <a:t>Improve </a:t>
            </a:r>
            <a:r>
              <a:rPr lang="en-US" sz="2000" dirty="0" smtClean="0"/>
              <a:t>inter-sensor </a:t>
            </a:r>
            <a:r>
              <a:rPr lang="en-US" sz="2000" dirty="0"/>
              <a:t>comparison products </a:t>
            </a:r>
            <a:r>
              <a:rPr lang="en-US" sz="2000" dirty="0" smtClean="0"/>
              <a:t>accuracy in </a:t>
            </a:r>
            <a:r>
              <a:rPr lang="en-US" sz="2000" dirty="0"/>
              <a:t>ICVS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dirty="0" smtClean="0"/>
              <a:t>Add ABI-IASI inter-sensor comparison products in ICVS GSICS portal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dirty="0" smtClean="0"/>
              <a:t>Apply standard GEO-LEO inter-sensor comparison algorithm recommended by GSICS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dirty="0"/>
              <a:t>Prepare ICVS GSICS portal </a:t>
            </a:r>
            <a:r>
              <a:rPr lang="en-US" sz="2000" dirty="0" smtClean="0"/>
              <a:t>user documents following GSICS standard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dirty="0" smtClean="0"/>
              <a:t>Prepare GOES-16/GOES-17 ABI vs S-NPP/NOAA-20 </a:t>
            </a:r>
            <a:r>
              <a:rPr lang="en-US" sz="2000" dirty="0" err="1" smtClean="0"/>
              <a:t>CrIS</a:t>
            </a:r>
            <a:r>
              <a:rPr lang="en-US" sz="2000" dirty="0" smtClean="0"/>
              <a:t>/VIIRS near real time correction datasets for GSICS product catalog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dirty="0" smtClean="0"/>
              <a:t>Welcome any suggestion or comment to improve the portal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18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5733" y="1066802"/>
            <a:ext cx="7905328" cy="530552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Objectives</a:t>
            </a:r>
            <a:endParaRPr lang="en-US" sz="2200" dirty="0"/>
          </a:p>
          <a:p>
            <a:r>
              <a:rPr lang="en-US" sz="2200" dirty="0" smtClean="0"/>
              <a:t>ICVS </a:t>
            </a:r>
            <a:r>
              <a:rPr lang="en-US" sz="2200" dirty="0"/>
              <a:t>GSICS Portal Web Page</a:t>
            </a:r>
          </a:p>
          <a:p>
            <a:r>
              <a:rPr lang="en-US" sz="2200" dirty="0"/>
              <a:t>System Description</a:t>
            </a:r>
          </a:p>
          <a:p>
            <a:r>
              <a:rPr lang="en-US" sz="2200" dirty="0" smtClean="0"/>
              <a:t>Sample </a:t>
            </a:r>
            <a:r>
              <a:rPr lang="en-US" sz="2200" dirty="0"/>
              <a:t>Product Demonstration</a:t>
            </a:r>
          </a:p>
          <a:p>
            <a:r>
              <a:rPr lang="en-US" sz="2200" dirty="0"/>
              <a:t>Future Plan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5733" y="-1"/>
            <a:ext cx="8040963" cy="755905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635068"/>
            <a:ext cx="2133600" cy="222932"/>
          </a:xfrm>
        </p:spPr>
        <p:txBody>
          <a:bodyPr/>
          <a:lstStyle/>
          <a:p>
            <a:r>
              <a:rPr lang="en-US" sz="900" dirty="0"/>
              <a:t>Page | </a:t>
            </a:r>
            <a:fld id="{96E36F11-A39A-294D-A59D-6180D50ED29D}" type="slidenum">
              <a:rPr lang="en-US" sz="900"/>
              <a:pPr/>
              <a:t>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8767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Objectives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62940" y="1158242"/>
            <a:ext cx="7741920" cy="533463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Provide a centralized platform to integrate STAR GEO-LEO inter-sensor comparison results for broader users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Provide a interface </a:t>
            </a:r>
            <a:r>
              <a:rPr lang="en-US" sz="2000" dirty="0" smtClean="0"/>
              <a:t>for NOAA </a:t>
            </a:r>
            <a:r>
              <a:rPr lang="en-US" sz="2000" dirty="0"/>
              <a:t>GEO and LEO sensor performance and stability trending products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Contribute to the calibration and trending of data products of global weather/environmental satellite constellation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Support NOAA operational weather satellite sensor </a:t>
            </a:r>
            <a:r>
              <a:rPr lang="en-US" sz="2000" dirty="0" err="1"/>
              <a:t>cal</a:t>
            </a:r>
            <a:r>
              <a:rPr lang="en-US" sz="2000" dirty="0"/>
              <a:t>/</a:t>
            </a:r>
            <a:r>
              <a:rPr lang="en-US" sz="2000" dirty="0" err="1"/>
              <a:t>val</a:t>
            </a:r>
            <a:r>
              <a:rPr lang="en-US" sz="2000" dirty="0"/>
              <a:t> activities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23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3" y="826978"/>
            <a:ext cx="8898251" cy="59846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ICVS GSICS Portal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2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System Description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2940" y="1158242"/>
            <a:ext cx="7741920" cy="533463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GEO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GOES-16 ABI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GOES-17 ABI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LEO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NOAA-20 </a:t>
            </a:r>
            <a:r>
              <a:rPr lang="en-US" sz="1600" dirty="0" err="1" smtClean="0"/>
              <a:t>CrIS</a:t>
            </a:r>
            <a:r>
              <a:rPr lang="en-US" sz="1600" dirty="0" smtClean="0"/>
              <a:t> &amp; VIIRS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S-NPP </a:t>
            </a:r>
            <a:r>
              <a:rPr lang="en-US" sz="1600" dirty="0" err="1" smtClean="0"/>
              <a:t>CrIS</a:t>
            </a:r>
            <a:r>
              <a:rPr lang="en-US" sz="1600" dirty="0" smtClean="0"/>
              <a:t> &amp; VIIRS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Match-up Method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Simultaneous Nadir Overpass (SNO) provided by National Calibration Center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Products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VIIRS 29-day </a:t>
            </a:r>
            <a:r>
              <a:rPr lang="en-US" sz="1600" dirty="0"/>
              <a:t>running mean GEO-LEO inter-sensor bias time </a:t>
            </a:r>
            <a:r>
              <a:rPr lang="en-US" sz="1600" dirty="0" smtClean="0"/>
              <a:t>series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/>
              <a:t>CrIS</a:t>
            </a:r>
            <a:r>
              <a:rPr lang="en-US" sz="1600" dirty="0" smtClean="0"/>
              <a:t> daily mean GEO-LEO inter-sensor bias time series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Daily updated 29-day running mean GEO-LEO inter-sensor bias scattering plot and regression coefficients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Daily updated 29-day running mean GEO-LEO inter-sensor bias regression coefficients time series</a:t>
            </a:r>
          </a:p>
        </p:txBody>
      </p:sp>
    </p:spTree>
    <p:extLst>
      <p:ext uri="{BB962C8B-B14F-4D97-AF65-F5344CB8AC3E}">
        <p14:creationId xmlns:p14="http://schemas.microsoft.com/office/powerpoint/2010/main" val="395417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216311" y="838039"/>
            <a:ext cx="8809702" cy="5378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16311" y="6167721"/>
            <a:ext cx="8809702" cy="5205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72124" y="861483"/>
            <a:ext cx="6800160" cy="5252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vs. ABI Schematic Flow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" name="Right Brace 29"/>
          <p:cNvSpPr/>
          <p:nvPr/>
        </p:nvSpPr>
        <p:spPr>
          <a:xfrm rot="5400000">
            <a:off x="3619510" y="2131490"/>
            <a:ext cx="315214" cy="341233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1" name="Rectangle 30"/>
          <p:cNvSpPr/>
          <p:nvPr/>
        </p:nvSpPr>
        <p:spPr>
          <a:xfrm>
            <a:off x="2631031" y="1367388"/>
            <a:ext cx="1874005" cy="3068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SNO VIIRS vs. ABI: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ABI Time &amp; Geo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72410" y="1783218"/>
            <a:ext cx="1477445" cy="187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ABI Data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3" name="Bent-Up Arrow 32"/>
          <p:cNvSpPr/>
          <p:nvPr/>
        </p:nvSpPr>
        <p:spPr>
          <a:xfrm flipH="1" flipV="1">
            <a:off x="2050454" y="1579791"/>
            <a:ext cx="580577" cy="203426"/>
          </a:xfrm>
          <a:prstGeom prst="bent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34" name="Bent-Up Arrow 33"/>
          <p:cNvSpPr/>
          <p:nvPr/>
        </p:nvSpPr>
        <p:spPr>
          <a:xfrm flipV="1">
            <a:off x="4505035" y="1572480"/>
            <a:ext cx="741384" cy="203426"/>
          </a:xfrm>
          <a:prstGeom prst="bent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36444" y="1788675"/>
            <a:ext cx="1477445" cy="187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VIIRS Data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91303" y="2146167"/>
            <a:ext cx="2637671" cy="15005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RSB (B1-6) / TEB (B7, B11, B13)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Solar Zenith Angle (SZA)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Sensor Zenith Angle (</a:t>
            </a:r>
            <a:r>
              <a:rPr lang="en-US" sz="1100" b="1" dirty="0" err="1" smtClean="0">
                <a:solidFill>
                  <a:schemeClr val="tx1"/>
                </a:solidFill>
              </a:rPr>
              <a:t>SeZA</a:t>
            </a:r>
            <a:r>
              <a:rPr lang="en-US" sz="1100" b="1" dirty="0" smtClean="0">
                <a:solidFill>
                  <a:schemeClr val="tx1"/>
                </a:solidFill>
              </a:rPr>
              <a:t>) &lt;36°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Relative Azimuth Angle (RAZ)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No Sun Glint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High 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All sky tropical ocean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2042281" y="1976245"/>
            <a:ext cx="103869" cy="13198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68638" y="2171211"/>
            <a:ext cx="2620016" cy="1502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RSB </a:t>
            </a:r>
            <a:r>
              <a:rPr lang="en-US" sz="1100" b="1" dirty="0">
                <a:solidFill>
                  <a:schemeClr val="tx1"/>
                </a:solidFill>
              </a:rPr>
              <a:t>(B1-6) / TEB (B7, B11, B13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Solar Zenith Angle (SZA)</a:t>
            </a:r>
            <a:endParaRPr lang="en-US" sz="11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Sensor Zenith Angle (</a:t>
            </a:r>
            <a:r>
              <a:rPr lang="en-US" sz="1100" b="1" dirty="0" err="1" smtClean="0">
                <a:solidFill>
                  <a:schemeClr val="tx1"/>
                </a:solidFill>
              </a:rPr>
              <a:t>SeZA</a:t>
            </a:r>
            <a:r>
              <a:rPr lang="en-US" sz="1100" b="1" dirty="0">
                <a:solidFill>
                  <a:schemeClr val="tx1"/>
                </a:solidFill>
              </a:rPr>
              <a:t>) &lt;36°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Relative Azimuth Angle (RAZ)</a:t>
            </a:r>
            <a:endParaRPr lang="en-US" sz="11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No Sun Glint</a:t>
            </a:r>
            <a:endParaRPr lang="en-US" sz="11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High 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All sky tropical ocean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5135227" y="1976246"/>
            <a:ext cx="99319" cy="194966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05038" y="1229568"/>
            <a:ext cx="152792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ym typeface="Symbol" panose="05050102010706020507" pitchFamily="18" charset="2"/>
              </a:rPr>
              <a:t>Temporal Stratification</a:t>
            </a:r>
            <a:endParaRPr lang="en-US" sz="11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2631031" y="4024138"/>
            <a:ext cx="2201629" cy="8056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Collocation Stratification</a:t>
            </a:r>
            <a:endParaRPr lang="en-US" sz="11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tx1"/>
                </a:solidFill>
              </a:rPr>
              <a:t>∆ RAZ &lt; 15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tx1"/>
                </a:solidFill>
              </a:rPr>
              <a:t>∆ SZA &lt; 5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tx1"/>
                </a:solidFill>
              </a:rPr>
              <a:t>∆ </a:t>
            </a:r>
            <a:r>
              <a:rPr lang="en-US" sz="1100" b="1" dirty="0" err="1" smtClean="0">
                <a:solidFill>
                  <a:schemeClr val="tx1"/>
                </a:solidFill>
              </a:rPr>
              <a:t>SeZA</a:t>
            </a:r>
            <a:r>
              <a:rPr lang="en-US" sz="1100" b="1" dirty="0" smtClean="0">
                <a:solidFill>
                  <a:schemeClr val="tx1"/>
                </a:solidFill>
              </a:rPr>
              <a:t> &lt; </a:t>
            </a:r>
            <a:r>
              <a:rPr lang="en-US" sz="11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362718" y="5038778"/>
            <a:ext cx="2753631" cy="5430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1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Non-linearity Screening</a:t>
            </a:r>
            <a:endParaRPr lang="en-US" sz="1100" b="1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1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Previous 30-day 1-Std Screening</a:t>
            </a:r>
            <a:endParaRPr lang="en-US" sz="1100" b="1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1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Spectral Bias Correction (SBAF)</a:t>
            </a:r>
            <a:endParaRPr lang="en-US" sz="1100" b="1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3594795" y="4845646"/>
            <a:ext cx="231590" cy="188606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1253" y="1271648"/>
            <a:ext cx="2932079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ym typeface="Symbol" panose="05050102010706020507" pitchFamily="18" charset="2"/>
              </a:rPr>
              <a:t>Geolocation Stratification</a:t>
            </a:r>
            <a:endParaRPr lang="en-US" sz="11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62718" y="5770723"/>
            <a:ext cx="2753631" cy="230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1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Daily ABI-VIIRS Bias</a:t>
            </a:r>
            <a:endParaRPr lang="en-US" sz="1100" b="1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3544332" y="5581074"/>
            <a:ext cx="282052" cy="22165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2460" y="3955722"/>
            <a:ext cx="2207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VIIRS observations within the ROI but from nearby orbits that satisfy these viewing stratifications are also considered. 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380486" y="5102449"/>
            <a:ext cx="197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ABI/VIIRS Ratios have large non-linearity when the reflectance/BT is low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5115148" y="3885958"/>
            <a:ext cx="2037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Because of the spectral wavelength differences, the SBAF corrections are conducted 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5148063" y="4800795"/>
            <a:ext cx="1953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Any ABI/VIIRS ratios outside of the previous 30-day 1-STD are removed, before the daily bias are calculated</a:t>
            </a:r>
            <a:endParaRPr lang="en-US" sz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5688666" y="6367785"/>
            <a:ext cx="3069190" cy="2734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1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S-NPP vs. NOAA-20 Double Difference (DD)</a:t>
            </a:r>
            <a:endParaRPr lang="en-US" sz="1100" b="1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3565298" y="6187160"/>
            <a:ext cx="261087" cy="17696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23261" y="953505"/>
            <a:ext cx="1748801" cy="4992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29-Day Running Mean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(±14 days)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Collective Statistics: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Regression Coefficients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Scatterplots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364872" y="6382697"/>
            <a:ext cx="2753631" cy="230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1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29-Day ABI-VIIRS Mean Bias</a:t>
            </a:r>
            <a:endParaRPr lang="en-US" sz="1100" b="1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148063" y="6382697"/>
            <a:ext cx="540603" cy="230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154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3" y="845819"/>
            <a:ext cx="9035291" cy="56470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Sample Products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04835" y="1042676"/>
            <a:ext cx="3703449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600" dirty="0" smtClean="0"/>
              <a:t>Daily </a:t>
            </a:r>
            <a:r>
              <a:rPr lang="en-US" sz="1600" dirty="0" err="1" smtClean="0"/>
              <a:t>CrIS</a:t>
            </a:r>
            <a:r>
              <a:rPr lang="en-US" sz="1600" dirty="0" smtClean="0"/>
              <a:t>-ABI inter-sensor </a:t>
            </a:r>
            <a:r>
              <a:rPr lang="en-US" sz="1600" dirty="0"/>
              <a:t>bias </a:t>
            </a:r>
            <a:r>
              <a:rPr lang="en-US" sz="1600" dirty="0" smtClean="0"/>
              <a:t>time </a:t>
            </a:r>
            <a:r>
              <a:rPr lang="en-US" sz="1600" dirty="0"/>
              <a:t>series</a:t>
            </a:r>
          </a:p>
        </p:txBody>
      </p:sp>
    </p:spTree>
    <p:extLst>
      <p:ext uri="{BB962C8B-B14F-4D97-AF65-F5344CB8AC3E}">
        <p14:creationId xmlns:p14="http://schemas.microsoft.com/office/powerpoint/2010/main" val="335111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9505"/>
            <a:ext cx="8968740" cy="56855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Sample Products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2979" y="6396605"/>
            <a:ext cx="5735320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600" dirty="0"/>
              <a:t>29-day running mean </a:t>
            </a:r>
            <a:r>
              <a:rPr lang="en-US" sz="1600" dirty="0" err="1" smtClean="0"/>
              <a:t>CrIS</a:t>
            </a:r>
            <a:r>
              <a:rPr lang="en-US" sz="1600" dirty="0" smtClean="0"/>
              <a:t>-ABI </a:t>
            </a:r>
            <a:r>
              <a:rPr lang="en-US" sz="1600" dirty="0"/>
              <a:t>inter-sensor bias </a:t>
            </a:r>
            <a:r>
              <a:rPr lang="en-US" sz="1600" dirty="0" smtClean="0"/>
              <a:t>scattering plots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177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46" y="845820"/>
            <a:ext cx="5691494" cy="59963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Sample Products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87669" y="6492877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73480" y="5841713"/>
            <a:ext cx="7002780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600" dirty="0"/>
              <a:t>29-day running mean </a:t>
            </a:r>
            <a:r>
              <a:rPr lang="en-US" sz="1600" dirty="0" err="1" smtClean="0"/>
              <a:t>CrIS</a:t>
            </a:r>
            <a:r>
              <a:rPr lang="en-US" sz="1600" dirty="0" smtClean="0"/>
              <a:t>-ABI </a:t>
            </a:r>
            <a:r>
              <a:rPr lang="en-US" sz="1600" dirty="0"/>
              <a:t>inter-sensor bias regression coefficients time series</a:t>
            </a:r>
          </a:p>
        </p:txBody>
      </p:sp>
    </p:spTree>
    <p:extLst>
      <p:ext uri="{BB962C8B-B14F-4D97-AF65-F5344CB8AC3E}">
        <p14:creationId xmlns:p14="http://schemas.microsoft.com/office/powerpoint/2010/main" val="4225312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16428</TotalTime>
  <Words>569</Words>
  <Application>Microsoft Office PowerPoint</Application>
  <PresentationFormat>On-screen Show (4:3)</PresentationFormat>
  <Paragraphs>114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Symbol</vt:lpstr>
      <vt:lpstr>Wingdings</vt:lpstr>
      <vt:lpstr>NPP_FOR</vt:lpstr>
      <vt:lpstr>Introduction to STAR ICVS  GSICS Portal   March 19, 2020</vt:lpstr>
      <vt:lpstr>Outline</vt:lpstr>
      <vt:lpstr>Objectives</vt:lpstr>
      <vt:lpstr>ICVS GSICS Portal</vt:lpstr>
      <vt:lpstr>System Description</vt:lpstr>
      <vt:lpstr>VIIRS vs. ABI Schematic Flow Chart</vt:lpstr>
      <vt:lpstr>Sample Products</vt:lpstr>
      <vt:lpstr>Sample Products</vt:lpstr>
      <vt:lpstr>Sample Products</vt:lpstr>
      <vt:lpstr>Sample Products</vt:lpstr>
      <vt:lpstr>Sample Products</vt:lpstr>
      <vt:lpstr>Sample Products</vt:lpstr>
      <vt:lpstr>Future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STAR Integrated Calibration/Validation System   March 21, 2018</dc:title>
  <dc:creator>Ninghai Sun</dc:creator>
  <cp:lastModifiedBy>Ninghai Sun</cp:lastModifiedBy>
  <cp:revision>52</cp:revision>
  <dcterms:created xsi:type="dcterms:W3CDTF">2011-10-05T18:31:57Z</dcterms:created>
  <dcterms:modified xsi:type="dcterms:W3CDTF">2020-03-19T11:13:17Z</dcterms:modified>
</cp:coreProperties>
</file>