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4" r:id="rId1"/>
  </p:sldMasterIdLst>
  <p:notesMasterIdLst>
    <p:notesMasterId r:id="rId16"/>
  </p:notesMasterIdLst>
  <p:handoutMasterIdLst>
    <p:handoutMasterId r:id="rId17"/>
  </p:handoutMasterIdLst>
  <p:sldIdLst>
    <p:sldId id="327" r:id="rId2"/>
    <p:sldId id="422" r:id="rId3"/>
    <p:sldId id="372" r:id="rId4"/>
    <p:sldId id="417" r:id="rId5"/>
    <p:sldId id="424" r:id="rId6"/>
    <p:sldId id="423" r:id="rId7"/>
    <p:sldId id="418" r:id="rId8"/>
    <p:sldId id="419" r:id="rId9"/>
    <p:sldId id="420" r:id="rId10"/>
    <p:sldId id="421" r:id="rId11"/>
    <p:sldId id="413" r:id="rId12"/>
    <p:sldId id="415" r:id="rId13"/>
    <p:sldId id="401" r:id="rId14"/>
    <p:sldId id="405" r:id="rId15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00"/>
    <a:srgbClr val="339966"/>
    <a:srgbClr val="FF3300"/>
    <a:srgbClr val="008080"/>
    <a:srgbClr val="CC3300"/>
    <a:srgbClr val="003300"/>
    <a:srgbClr val="006BBF"/>
    <a:srgbClr val="00FFCC"/>
    <a:srgbClr val="007A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70858" autoAdjust="0"/>
  </p:normalViewPr>
  <p:slideViewPr>
    <p:cSldViewPr>
      <p:cViewPr varScale="1">
        <p:scale>
          <a:sx n="81" d="100"/>
          <a:sy n="81" d="100"/>
        </p:scale>
        <p:origin x="178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276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29D1D8-B7FE-4E93-8043-D3B58E7C51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6AE22F-7957-4B6F-AD84-D968D4494A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9EA8F825-58D1-4932-BDB7-B3A285FE4BF5}" type="datetimeFigureOut">
              <a:rPr lang="zh-CN" altLang="en-US"/>
              <a:pPr>
                <a:defRPr/>
              </a:pPr>
              <a:t>2020/3/18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7D9B90-1660-47E1-83A8-64B21CA895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53" tIns="48326" rIns="96653" bIns="4832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50CB6-3145-4712-8E23-26403500B7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53" tIns="48326" rIns="96653" bIns="4832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D4027996-4046-4922-B01F-0B74BD7A05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DE8831C7-28C7-4125-B175-15AC046023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DB152DF-FC43-4320-AA0A-D07BF9C8E3D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06758235-4CD3-4D5C-BA40-5C735C2DF823}" type="datetimeFigureOut">
              <a:rPr lang="zh-CN" altLang="en-US"/>
              <a:pPr>
                <a:defRPr/>
              </a:pPr>
              <a:t>2020/3/18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6270C370-4374-452E-987C-B482712977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6" rIns="96653" bIns="48326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4CC35ADE-DB0D-4B4C-9E79-EE17E32DFF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22D26BF-0818-4AB9-942C-284E38F38B6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53" tIns="48326" rIns="96653" bIns="4832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A6D755-543A-4F65-B2EF-D2384EBC19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53" tIns="48326" rIns="96653" bIns="4832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FC4F5897-BEBE-401B-B572-50A649964C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>
            <a:extLst>
              <a:ext uri="{FF2B5EF4-FFF2-40B4-BE49-F238E27FC236}">
                <a16:creationId xmlns:a16="http://schemas.microsoft.com/office/drawing/2014/main" id="{C3F2FAB7-899A-40A0-B5F0-300172A465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>
            <a:extLst>
              <a:ext uri="{FF2B5EF4-FFF2-40B4-BE49-F238E27FC236}">
                <a16:creationId xmlns:a16="http://schemas.microsoft.com/office/drawing/2014/main" id="{E383B924-9C23-4CDC-91F8-92DB577BD1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148" name="灯片编号占位符 3">
            <a:extLst>
              <a:ext uri="{FF2B5EF4-FFF2-40B4-BE49-F238E27FC236}">
                <a16:creationId xmlns:a16="http://schemas.microsoft.com/office/drawing/2014/main" id="{B4A5D742-04CE-4324-B9DE-3AADD2F33541}"/>
              </a:ext>
            </a:extLst>
          </p:cNvPr>
          <p:cNvSpPr txBox="1">
            <a:spLocks noGrp="1"/>
          </p:cNvSpPr>
          <p:nvPr/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5A0A1B-7DE7-4B38-AE24-33118EEC7DC0}" type="slidenum">
              <a:rPr lang="zh-CN" altLang="en-US"/>
              <a:pPr algn="r" eaLnBrk="1" hangingPunct="1">
                <a:spcBef>
                  <a:spcPct val="0"/>
                </a:spcBef>
              </a:pPr>
              <a:t>1</a:t>
            </a:fld>
            <a:endParaRPr lang="en-US" altLang="zh-CN" dirty="0"/>
          </a:p>
        </p:txBody>
      </p:sp>
      <p:sp>
        <p:nvSpPr>
          <p:cNvPr id="6149" name="Footer Placeholder 1">
            <a:extLst>
              <a:ext uri="{FF2B5EF4-FFF2-40B4-BE49-F238E27FC236}">
                <a16:creationId xmlns:a16="http://schemas.microsoft.com/office/drawing/2014/main" id="{E94F5DFD-B7C6-4206-9182-6B3303A8DD7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endParaRPr lang="zh-CN" altLang="en-US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4F5897-BEBE-401B-B572-50A649964C69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9172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4F5897-BEBE-401B-B572-50A649964C69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967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4F5897-BEBE-401B-B572-50A649964C69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892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4F5897-BEBE-401B-B572-50A649964C69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729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4F5897-BEBE-401B-B572-50A649964C69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437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>
            <a:extLst>
              <a:ext uri="{FF2B5EF4-FFF2-40B4-BE49-F238E27FC236}">
                <a16:creationId xmlns:a16="http://schemas.microsoft.com/office/drawing/2014/main" id="{33E57FF7-6908-496F-B2E7-8E905EA1FB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备注占位符 2">
            <a:extLst>
              <a:ext uri="{FF2B5EF4-FFF2-40B4-BE49-F238E27FC236}">
                <a16:creationId xmlns:a16="http://schemas.microsoft.com/office/drawing/2014/main" id="{8FB072AB-ACB0-4A5C-B026-49F67DB2C7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4" name="灯片编号占位符 3">
            <a:extLst>
              <a:ext uri="{FF2B5EF4-FFF2-40B4-BE49-F238E27FC236}">
                <a16:creationId xmlns:a16="http://schemas.microsoft.com/office/drawing/2014/main" id="{F4AE016D-B84E-41C1-8000-B42805AB4600}"/>
              </a:ext>
            </a:extLst>
          </p:cNvPr>
          <p:cNvSpPr txBox="1">
            <a:spLocks noGrp="1"/>
          </p:cNvSpPr>
          <p:nvPr/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DEB8190-2C66-4C24-B56B-D50384A44215}" type="slidenum">
              <a:rPr lang="zh-CN" altLang="en-US"/>
              <a:pPr algn="r" eaLnBrk="1" hangingPunct="1">
                <a:spcBef>
                  <a:spcPct val="0"/>
                </a:spcBef>
              </a:pPr>
              <a:t>2</a:t>
            </a:fld>
            <a:endParaRPr lang="en-US" altLang="zh-CN" dirty="0"/>
          </a:p>
        </p:txBody>
      </p:sp>
      <p:sp>
        <p:nvSpPr>
          <p:cNvPr id="10245" name="Footer Placeholder 1">
            <a:extLst>
              <a:ext uri="{FF2B5EF4-FFF2-40B4-BE49-F238E27FC236}">
                <a16:creationId xmlns:a16="http://schemas.microsoft.com/office/drawing/2014/main" id="{314E3BE2-1764-422C-8B59-6C270C273A3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endParaRPr lang="zh-CN" altLang="en-US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997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4F5897-BEBE-401B-B572-50A649964C69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516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4F5897-BEBE-401B-B572-50A649964C69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085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4F5897-BEBE-401B-B572-50A649964C69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587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4F5897-BEBE-401B-B572-50A649964C69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209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ea typeface="宋体" panose="02010600030101010101" pitchFamily="2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4F5897-BEBE-401B-B572-50A649964C69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636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4F5897-BEBE-401B-B572-50A649964C69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298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4F5897-BEBE-401B-B572-50A649964C69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031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2F538-102F-4CF7-AB42-BC9C11978BA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28070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2F538-102F-4CF7-AB42-BC9C11978BA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42781753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2F538-102F-4CF7-AB42-BC9C11978BA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22041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2F538-102F-4CF7-AB42-BC9C11978BA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54052230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2F538-102F-4CF7-AB42-BC9C11978BA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556553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2F538-102F-4CF7-AB42-BC9C11978BA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99447024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2F538-102F-4CF7-AB42-BC9C11978BA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55710895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2F538-102F-4CF7-AB42-BC9C11978BA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57316855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2F538-102F-4CF7-AB42-BC9C11978BA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2780803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2F538-102F-4CF7-AB42-BC9C11978BA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68822232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2F538-102F-4CF7-AB42-BC9C11978BA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780023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CC82F538-102F-4CF7-AB42-BC9C11978BA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13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gsics.atmos.umd.edu/pub/Development/20180605/CrIS_Gapfilling_Evaluation_GOES-ABI_20180604_HuiXu.pptx" TargetMode="External"/><Relationship Id="rId3" Type="http://schemas.openxmlformats.org/officeDocument/2006/relationships/notesSlide" Target="../notesSlides/notesSlide3.xml"/><Relationship Id="rId7" Type="http://schemas.openxmlformats.org/officeDocument/2006/relationships/hyperlink" Target="http://gsics.atmos.umd.edu/pub/Development/20180605/NaXU_CrIS%20Spectral%20filling%20method%20test%20on%20FY-3D%20MERSI%208.5%ce%bcm%20band%20.pptx" TargetMode="Externa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hyperlink" Target="http://gsics.atmos.umd.edu/pub/Development/20180605/SLSTR%203.7%c2%b5m%20channel%20-%20IASI.pptx" TargetMode="External"/><Relationship Id="rId11" Type="http://schemas.openxmlformats.org/officeDocument/2006/relationships/image" Target="../media/image5.wmf"/><Relationship Id="rId5" Type="http://schemas.openxmlformats.org/officeDocument/2006/relationships/hyperlink" Target="http://gsics.atmos.umd.edu/pub/Development/AnnualMeeting2019/7t_Hui_Xu_CrIS_Gapfilling_Xu_20190307.pptx" TargetMode="External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.png"/><Relationship Id="rId9" Type="http://schemas.openxmlformats.org/officeDocument/2006/relationships/hyperlink" Target="http://gsics.atmos.umd.edu/pub/Development/20180319/4d_2018_GSICS_HUIXU.ppt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8.emf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emf"/><Relationship Id="rId11" Type="http://schemas.openxmlformats.org/officeDocument/2006/relationships/image" Target="../media/image3.png"/><Relationship Id="rId5" Type="http://schemas.openxmlformats.org/officeDocument/2006/relationships/image" Target="../media/image37.jpg"/><Relationship Id="rId10" Type="http://schemas.openxmlformats.org/officeDocument/2006/relationships/image" Target="../media/image39.emf"/><Relationship Id="rId4" Type="http://schemas.openxmlformats.org/officeDocument/2006/relationships/image" Target="../media/image36.jpg"/><Relationship Id="rId9" Type="http://schemas.openxmlformats.org/officeDocument/2006/relationships/image" Target="../media/image3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FDDC32-A446-4001-95E9-63D14BAB8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76200"/>
            <a:ext cx="1566675" cy="6187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4BB12-019B-4C76-80E0-ED653CE94492}"/>
              </a:ext>
            </a:extLst>
          </p:cNvPr>
          <p:cNvGrpSpPr/>
          <p:nvPr/>
        </p:nvGrpSpPr>
        <p:grpSpPr>
          <a:xfrm>
            <a:off x="1066800" y="3657920"/>
            <a:ext cx="7010400" cy="1218880"/>
            <a:chOff x="1143000" y="3886200"/>
            <a:chExt cx="7010400" cy="1218880"/>
          </a:xfrm>
        </p:grpSpPr>
        <p:sp>
          <p:nvSpPr>
            <p:cNvPr id="5123" name="TextBox 1">
              <a:extLst>
                <a:ext uri="{FF2B5EF4-FFF2-40B4-BE49-F238E27FC236}">
                  <a16:creationId xmlns:a16="http://schemas.microsoft.com/office/drawing/2014/main" id="{0390C65D-510C-4D5C-BCDB-D94E1EC879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0" y="3886200"/>
              <a:ext cx="7010400" cy="674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n-US" altLang="zh-CN" sz="2800" b="1" dirty="0">
                  <a:latin typeface="+mj-lt"/>
                  <a:cs typeface="Times New Roman" panose="02020603050405020304" pitchFamily="18" charset="0"/>
                </a:rPr>
                <a:t>Hui Xu and Likun Wang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7D0D15-1C62-45D3-A267-8B0CAD943943}"/>
                </a:ext>
              </a:extLst>
            </p:cNvPr>
            <p:cNvSpPr txBox="1"/>
            <p:nvPr/>
          </p:nvSpPr>
          <p:spPr>
            <a:xfrm>
              <a:off x="3467100" y="4735748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03/19/2020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413B114-70EB-414B-9E00-3D3FF1A1CD10}"/>
              </a:ext>
            </a:extLst>
          </p:cNvPr>
          <p:cNvSpPr txBox="1"/>
          <p:nvPr/>
        </p:nvSpPr>
        <p:spPr>
          <a:xfrm>
            <a:off x="0" y="1981200"/>
            <a:ext cx="9134475" cy="1219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2400" b="1" dirty="0">
                <a:ea typeface="微软雅黑" panose="020B0503020204020204" pitchFamily="34" charset="-122"/>
              </a:rPr>
              <a:t>Updates on the IASI short-wave gap filling</a:t>
            </a:r>
          </a:p>
        </p:txBody>
      </p:sp>
      <p:pic>
        <p:nvPicPr>
          <p:cNvPr id="9" name="Picture 8" descr="A picture containing photo, blue, food, holding&#10;&#10;Description automatically generated">
            <a:extLst>
              <a:ext uri="{FF2B5EF4-FFF2-40B4-BE49-F238E27FC236}">
                <a16:creationId xmlns:a16="http://schemas.microsoft.com/office/drawing/2014/main" id="{E0D3F4AF-99A5-4428-A701-D924B4F8E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34" y="95931"/>
            <a:ext cx="1564616" cy="6060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884970-8200-4333-A049-649FB7247596}"/>
              </a:ext>
            </a:extLst>
          </p:cNvPr>
          <p:cNvSpPr/>
          <p:nvPr/>
        </p:nvSpPr>
        <p:spPr>
          <a:xfrm>
            <a:off x="2133600" y="5181600"/>
            <a:ext cx="5638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(CISESS/ESSIC/Univ. of Maryland, College Park, MD)</a:t>
            </a:r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ABC040-708F-4972-8C19-327B023D3D1C}"/>
              </a:ext>
            </a:extLst>
          </p:cNvPr>
          <p:cNvSpPr/>
          <p:nvPr/>
        </p:nvSpPr>
        <p:spPr>
          <a:xfrm>
            <a:off x="3048199" y="5567656"/>
            <a:ext cx="3038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GSICS Annual Meeting 2020</a:t>
            </a:r>
            <a:endParaRPr lang="en-US" dirty="0"/>
          </a:p>
        </p:txBody>
      </p:sp>
    </p:spTree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228C48FA-2C24-4310-83BC-9507271A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A638AD-8189-41F9-BDD7-F7C8FEFBF46D}" type="slidenum">
              <a:rPr lang="en-US" altLang="zh-CN" sz="14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zh-CN" sz="1400" dirty="0"/>
          </a:p>
        </p:txBody>
      </p:sp>
      <p:cxnSp>
        <p:nvCxnSpPr>
          <p:cNvPr id="16" name="Straight Connector 3">
            <a:extLst>
              <a:ext uri="{FF2B5EF4-FFF2-40B4-BE49-F238E27FC236}">
                <a16:creationId xmlns:a16="http://schemas.microsoft.com/office/drawing/2014/main" id="{BC33314B-060F-4BDA-A9FD-8E61CBD36978}"/>
              </a:ext>
            </a:extLst>
          </p:cNvPr>
          <p:cNvCxnSpPr/>
          <p:nvPr/>
        </p:nvCxnSpPr>
        <p:spPr>
          <a:xfrm>
            <a:off x="0" y="990600"/>
            <a:ext cx="91344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11C4B41B-5796-4324-AA47-F5018BE01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76200"/>
            <a:ext cx="1566675" cy="61874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A5200F0-0836-477E-BB47-BFD4108E06F7}"/>
              </a:ext>
            </a:extLst>
          </p:cNvPr>
          <p:cNvGrpSpPr/>
          <p:nvPr/>
        </p:nvGrpSpPr>
        <p:grpSpPr>
          <a:xfrm>
            <a:off x="1078409" y="838200"/>
            <a:ext cx="6565299" cy="3412595"/>
            <a:chOff x="-581589" y="922238"/>
            <a:chExt cx="10573478" cy="549601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FF2D1E1-90C5-4343-BFB7-BBDDA3B3DFBD}"/>
                </a:ext>
              </a:extLst>
            </p:cNvPr>
            <p:cNvGrpSpPr/>
            <p:nvPr/>
          </p:nvGrpSpPr>
          <p:grpSpPr>
            <a:xfrm>
              <a:off x="-23769" y="922238"/>
              <a:ext cx="10015658" cy="5496018"/>
              <a:chOff x="111907" y="-195948"/>
              <a:chExt cx="13330841" cy="7315200"/>
            </a:xfrm>
          </p:grpSpPr>
          <p:pic>
            <p:nvPicPr>
              <p:cNvPr id="28" name="Content Placeholder 4">
                <a:extLst>
                  <a:ext uri="{FF2B5EF4-FFF2-40B4-BE49-F238E27FC236}">
                    <a16:creationId xmlns:a16="http://schemas.microsoft.com/office/drawing/2014/main" id="{417A30BD-E3D5-4DFF-9390-03A5FD2FC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07" y="-195948"/>
                <a:ext cx="12080093" cy="7315200"/>
              </a:xfrm>
              <a:prstGeom prst="rect">
                <a:avLst/>
              </a:prstGeom>
            </p:spPr>
          </p:pic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AF48C9EF-52D7-4646-B41C-CCD569BD7729}"/>
                  </a:ext>
                </a:extLst>
              </p:cNvPr>
              <p:cNvCxnSpPr/>
              <p:nvPr/>
            </p:nvCxnSpPr>
            <p:spPr>
              <a:xfrm flipH="1">
                <a:off x="7953829" y="621251"/>
                <a:ext cx="290285" cy="39474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A206920-339F-4E57-B471-EF8528E46036}"/>
                  </a:ext>
                </a:extLst>
              </p:cNvPr>
              <p:cNvSpPr txBox="1"/>
              <p:nvPr/>
            </p:nvSpPr>
            <p:spPr>
              <a:xfrm>
                <a:off x="8389257" y="203241"/>
                <a:ext cx="1879436" cy="659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anose="02020603050405020304" pitchFamily="18" charset="-34"/>
                    <a:cs typeface="Angsana New" panose="02020603050405020304" pitchFamily="18" charset="-34"/>
                  </a:rPr>
                  <a:t>Cold scenes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8F50679-D5FE-4693-BD96-5343CD3E37E0}"/>
                  </a:ext>
                </a:extLst>
              </p:cNvPr>
              <p:cNvSpPr/>
              <p:nvPr/>
            </p:nvSpPr>
            <p:spPr>
              <a:xfrm>
                <a:off x="5740402" y="1177976"/>
                <a:ext cx="2554514" cy="672596"/>
              </a:xfrm>
              <a:prstGeom prst="rect">
                <a:avLst/>
              </a:prstGeom>
              <a:noFill/>
              <a:ln w="28575" cap="flat" cmpd="sng" algn="ctr">
                <a:solidFill>
                  <a:srgbClr val="3006A8"/>
                </a:solidFill>
                <a:prstDash val="sys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784E480-BD9A-465D-9132-96BE61618332}"/>
                  </a:ext>
                </a:extLst>
              </p:cNvPr>
              <p:cNvSpPr/>
              <p:nvPr/>
            </p:nvSpPr>
            <p:spPr>
              <a:xfrm rot="20547363">
                <a:off x="1787878" y="3476980"/>
                <a:ext cx="467841" cy="968829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DDCCD40-F473-4D39-9FDD-F21FF3626082}"/>
                  </a:ext>
                </a:extLst>
              </p:cNvPr>
              <p:cNvSpPr/>
              <p:nvPr/>
            </p:nvSpPr>
            <p:spPr>
              <a:xfrm rot="20547363">
                <a:off x="2987842" y="3069284"/>
                <a:ext cx="467841" cy="587141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832BD09-C01F-4B1D-8BC0-2A7E09C5926F}"/>
                  </a:ext>
                </a:extLst>
              </p:cNvPr>
              <p:cNvSpPr/>
              <p:nvPr/>
            </p:nvSpPr>
            <p:spPr>
              <a:xfrm rot="16200000">
                <a:off x="6002978" y="171933"/>
                <a:ext cx="636621" cy="9303027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24BF37A-5B42-4B8B-A028-4CE6DEABEDE9}"/>
                  </a:ext>
                </a:extLst>
              </p:cNvPr>
              <p:cNvSpPr/>
              <p:nvPr/>
            </p:nvSpPr>
            <p:spPr>
              <a:xfrm rot="20547363">
                <a:off x="7735682" y="3162369"/>
                <a:ext cx="467841" cy="83278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C062480-3374-4F49-8E24-3EF4A0EA0F28}"/>
                  </a:ext>
                </a:extLst>
              </p:cNvPr>
              <p:cNvSpPr/>
              <p:nvPr/>
            </p:nvSpPr>
            <p:spPr>
              <a:xfrm rot="20547363">
                <a:off x="4924762" y="3135429"/>
                <a:ext cx="467841" cy="587141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02F26270-6EDF-4495-91D6-1ADA6B5B40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18159" y="4046302"/>
                <a:ext cx="3104585" cy="149815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AE67AAF-DE3E-4D92-84A8-EB8A1A808FFA}"/>
                  </a:ext>
                </a:extLst>
              </p:cNvPr>
              <p:cNvSpPr txBox="1"/>
              <p:nvPr/>
            </p:nvSpPr>
            <p:spPr>
              <a:xfrm>
                <a:off x="10901856" y="5511085"/>
                <a:ext cx="2540892" cy="725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6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anose="02020603050405020304" pitchFamily="18" charset="-34"/>
                    <a:cs typeface="Angsana New" panose="02020603050405020304" pitchFamily="18" charset="-34"/>
                  </a:defRPr>
                </a:lvl1pPr>
              </a:lstStyle>
              <a:p>
                <a:r>
                  <a:rPr lang="en-US" dirty="0"/>
                  <a:t>Cloudy scenes</a:t>
                </a: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1DD5CDE5-5FE9-4917-96F6-72529253A27D}"/>
                  </a:ext>
                </a:extLst>
              </p:cNvPr>
              <p:cNvSpPr/>
              <p:nvPr/>
            </p:nvSpPr>
            <p:spPr>
              <a:xfrm rot="20547363">
                <a:off x="10319379" y="3012604"/>
                <a:ext cx="467841" cy="83278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2BDBC8A-8413-4C13-863F-E4D9C8511D83}"/>
                </a:ext>
              </a:extLst>
            </p:cNvPr>
            <p:cNvSpPr txBox="1"/>
            <p:nvPr/>
          </p:nvSpPr>
          <p:spPr>
            <a:xfrm>
              <a:off x="-581589" y="1246109"/>
              <a:ext cx="2967679" cy="40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AVHRR</a:t>
              </a:r>
              <a:r>
                <a:rPr lang="en-US" altLang="zh-CN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-IASI  </a:t>
              </a:r>
              <a:r>
                <a:rPr lang="en-US" altLang="zh-CN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(BEFORE)</a:t>
              </a:r>
              <a:endPara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4BCCE77-4AFC-4625-B544-1D9177C54FAD}"/>
              </a:ext>
            </a:extLst>
          </p:cNvPr>
          <p:cNvGrpSpPr/>
          <p:nvPr/>
        </p:nvGrpSpPr>
        <p:grpSpPr>
          <a:xfrm>
            <a:off x="1066800" y="3581400"/>
            <a:ext cx="8015292" cy="3410487"/>
            <a:chOff x="-591814" y="933344"/>
            <a:chExt cx="12908707" cy="549262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8F463ED-B6FF-43D1-86CC-FD38CAAF1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569" y="933344"/>
              <a:ext cx="9082880" cy="5492624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1952CAB-61F7-4DAB-BB63-A49C1360340F}"/>
                </a:ext>
              </a:extLst>
            </p:cNvPr>
            <p:cNvSpPr/>
            <p:nvPr/>
          </p:nvSpPr>
          <p:spPr>
            <a:xfrm>
              <a:off x="4206378" y="1952523"/>
              <a:ext cx="1919244" cy="505331"/>
            </a:xfrm>
            <a:prstGeom prst="rect">
              <a:avLst/>
            </a:prstGeom>
            <a:noFill/>
            <a:ln w="28575" cap="flat" cmpd="sng" algn="ctr">
              <a:solidFill>
                <a:srgbClr val="3006A8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C0AF48A-476A-4558-BFCF-350810CA17D4}"/>
                </a:ext>
              </a:extLst>
            </p:cNvPr>
            <p:cNvSpPr/>
            <p:nvPr/>
          </p:nvSpPr>
          <p:spPr>
            <a:xfrm rot="20547363">
              <a:off x="1236788" y="3679799"/>
              <a:ext cx="351496" cy="72789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EDFF577-6318-4C6A-AAE2-4F2725EC3921}"/>
                </a:ext>
              </a:extLst>
            </p:cNvPr>
            <p:cNvSpPr/>
            <p:nvPr/>
          </p:nvSpPr>
          <p:spPr>
            <a:xfrm rot="20547363">
              <a:off x="2138339" y="3373491"/>
              <a:ext cx="351496" cy="44112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B7B4F29-9493-446B-AF6D-805F7BB3D2F8}"/>
                </a:ext>
              </a:extLst>
            </p:cNvPr>
            <p:cNvSpPr/>
            <p:nvPr/>
          </p:nvSpPr>
          <p:spPr>
            <a:xfrm rot="16200000">
              <a:off x="4403655" y="1196668"/>
              <a:ext cx="478303" cy="698950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9D750DE-FD6F-4E2A-B37D-B9C9A560EC1A}"/>
                </a:ext>
              </a:extLst>
            </p:cNvPr>
            <p:cNvSpPr/>
            <p:nvPr/>
          </p:nvSpPr>
          <p:spPr>
            <a:xfrm rot="20547363">
              <a:off x="5705461" y="3443427"/>
              <a:ext cx="351496" cy="62568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E2624A0-28D6-4AAD-AB18-92A1E9DDF2DF}"/>
                </a:ext>
              </a:extLst>
            </p:cNvPr>
            <p:cNvSpPr/>
            <p:nvPr/>
          </p:nvSpPr>
          <p:spPr>
            <a:xfrm rot="20547363">
              <a:off x="3593575" y="3423186"/>
              <a:ext cx="351496" cy="44112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065D18B-6337-4688-9C32-19E2A4F70D5A}"/>
                </a:ext>
              </a:extLst>
            </p:cNvPr>
            <p:cNvSpPr/>
            <p:nvPr/>
          </p:nvSpPr>
          <p:spPr>
            <a:xfrm rot="20547363">
              <a:off x="7646631" y="3330906"/>
              <a:ext cx="351496" cy="62568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CDA759C-4E6A-4F1A-B127-DC65A78F3451}"/>
                </a:ext>
              </a:extLst>
            </p:cNvPr>
            <p:cNvSpPr txBox="1"/>
            <p:nvPr/>
          </p:nvSpPr>
          <p:spPr>
            <a:xfrm>
              <a:off x="8096650" y="1522018"/>
              <a:ext cx="4220243" cy="842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Similarly, their differences have been greatly reduced.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CE08742-2126-46F3-9571-ED56AC189B59}"/>
                </a:ext>
              </a:extLst>
            </p:cNvPr>
            <p:cNvSpPr txBox="1"/>
            <p:nvPr/>
          </p:nvSpPr>
          <p:spPr>
            <a:xfrm>
              <a:off x="-591814" y="1246108"/>
              <a:ext cx="2967682" cy="450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AVHRR</a:t>
              </a:r>
              <a:r>
                <a:rPr lang="en-US" altLang="zh-CN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-IASI  </a:t>
              </a:r>
              <a:r>
                <a:rPr lang="en-US" altLang="zh-CN" sz="12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(AFTER)</a:t>
              </a:r>
              <a:endParaRPr lang="en-US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5BCDDE2-6586-46DB-BF8A-8A933EFD714B}"/>
              </a:ext>
            </a:extLst>
          </p:cNvPr>
          <p:cNvSpPr txBox="1"/>
          <p:nvPr/>
        </p:nvSpPr>
        <p:spPr>
          <a:xfrm>
            <a:off x="6495001" y="5012115"/>
            <a:ext cx="2686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Relatively larger differences are still observed in the cold scenes. (Is </a:t>
            </a:r>
            <a:r>
              <a:rPr lang="en-US" altLang="zh-CN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en-US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due to the nature of the two instruments?)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2C4BA3F-4785-48DD-B0AA-0E9961C9EB36}"/>
              </a:ext>
            </a:extLst>
          </p:cNvPr>
          <p:cNvSpPr txBox="1"/>
          <p:nvPr/>
        </p:nvSpPr>
        <p:spPr>
          <a:xfrm>
            <a:off x="6591083" y="1751222"/>
            <a:ext cx="2392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Large biases are observed due to the spectral gaps.</a:t>
            </a:r>
          </a:p>
        </p:txBody>
      </p:sp>
      <p:pic>
        <p:nvPicPr>
          <p:cNvPr id="55" name="Picture 54" descr="A picture containing photo, blue, food, holding&#10;&#10;Description automatically generated">
            <a:extLst>
              <a:ext uri="{FF2B5EF4-FFF2-40B4-BE49-F238E27FC236}">
                <a16:creationId xmlns:a16="http://schemas.microsoft.com/office/drawing/2014/main" id="{1C41A7B1-C823-49F7-9F35-CE13D0889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34" y="95931"/>
            <a:ext cx="1564616" cy="606014"/>
          </a:xfrm>
          <a:prstGeom prst="rect">
            <a:avLst/>
          </a:prstGeom>
        </p:spPr>
      </p:pic>
      <p:sp>
        <p:nvSpPr>
          <p:cNvPr id="56" name="矩形 3">
            <a:extLst>
              <a:ext uri="{FF2B5EF4-FFF2-40B4-BE49-F238E27FC236}">
                <a16:creationId xmlns:a16="http://schemas.microsoft.com/office/drawing/2014/main" id="{726051F4-4446-4A62-BC81-8B48C1FCD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0563"/>
            <a:ext cx="51365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latin typeface="+mj-lt"/>
                <a:cs typeface="Times New Roman" panose="02020603050405020304" pitchFamily="18" charset="0"/>
              </a:rPr>
              <a:t>Inter-comparison between </a:t>
            </a:r>
            <a:r>
              <a:rPr lang="en-US" altLang="en-US" sz="2800" b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Metop-B</a:t>
            </a:r>
            <a:r>
              <a:rPr lang="en-US" altLang="en-US" sz="2800" b="1" dirty="0">
                <a:latin typeface="+mj-lt"/>
                <a:cs typeface="Times New Roman" panose="02020603050405020304" pitchFamily="18" charset="0"/>
              </a:rPr>
              <a:t> AVHRR and IASI</a:t>
            </a:r>
          </a:p>
        </p:txBody>
      </p:sp>
    </p:spTree>
    <p:extLst>
      <p:ext uri="{BB962C8B-B14F-4D97-AF65-F5344CB8AC3E}">
        <p14:creationId xmlns:p14="http://schemas.microsoft.com/office/powerpoint/2010/main" val="1801867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9B70FA-D0AF-4D4E-9373-4C4111536509}"/>
              </a:ext>
            </a:extLst>
          </p:cNvPr>
          <p:cNvGrpSpPr/>
          <p:nvPr/>
        </p:nvGrpSpPr>
        <p:grpSpPr>
          <a:xfrm>
            <a:off x="1095070" y="981548"/>
            <a:ext cx="6769385" cy="5759372"/>
            <a:chOff x="1682496" y="1481328"/>
            <a:chExt cx="5594533" cy="4759812"/>
          </a:xfrm>
        </p:grpSpPr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EDD39D8A-5813-463B-A6D3-58844949C69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6340401"/>
                </p:ext>
              </p:extLst>
            </p:nvPr>
          </p:nvGraphicFramePr>
          <p:xfrm>
            <a:off x="1682496" y="1481328"/>
            <a:ext cx="5594533" cy="23408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80" name="Graph" r:id="rId4" imgW="3395520" imgH="1420920" progId="Origin50.Graph">
                    <p:embed/>
                  </p:oleObj>
                </mc:Choice>
                <mc:Fallback>
                  <p:oleObj name="Graph" r:id="rId4" imgW="3395520" imgH="142092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682496" y="1481328"/>
                          <a:ext cx="5594533" cy="23408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15D9671F-8139-4DD4-9AEE-6A7D2E28813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82624293"/>
                </p:ext>
              </p:extLst>
            </p:nvPr>
          </p:nvGraphicFramePr>
          <p:xfrm>
            <a:off x="1693828" y="3900276"/>
            <a:ext cx="5570993" cy="23408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81" name="Graph" r:id="rId6" imgW="3381840" imgH="1420920" progId="Origin50.Graph">
                    <p:embed/>
                  </p:oleObj>
                </mc:Choice>
                <mc:Fallback>
                  <p:oleObj name="Graph" r:id="rId6" imgW="3381840" imgH="142092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693828" y="3900276"/>
                          <a:ext cx="5570993" cy="23408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27CAEF5-C290-43BA-B4A2-423674EEE7B4}"/>
                </a:ext>
              </a:extLst>
            </p:cNvPr>
            <p:cNvGrpSpPr/>
            <p:nvPr/>
          </p:nvGrpSpPr>
          <p:grpSpPr>
            <a:xfrm>
              <a:off x="4011430" y="1674851"/>
              <a:ext cx="1248752" cy="1780962"/>
              <a:chOff x="4011430" y="1679614"/>
              <a:chExt cx="1248752" cy="1780962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EFD30F5-50CA-4BFD-BE92-7AB811FDBA74}"/>
                  </a:ext>
                </a:extLst>
              </p:cNvPr>
              <p:cNvSpPr/>
              <p:nvPr/>
            </p:nvSpPr>
            <p:spPr>
              <a:xfrm>
                <a:off x="4011430" y="1679614"/>
                <a:ext cx="1248752" cy="22481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STD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=0.465 K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EBAECE3-3C2C-427A-936F-3B179DB5B41A}"/>
                  </a:ext>
                </a:extLst>
              </p:cNvPr>
              <p:cNvSpPr/>
              <p:nvPr/>
            </p:nvSpPr>
            <p:spPr>
              <a:xfrm>
                <a:off x="4011430" y="3235758"/>
                <a:ext cx="1248752" cy="22481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STD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=0.193 K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8DA09B5-9B18-4E37-8FAD-91D9A33A287D}"/>
                </a:ext>
              </a:extLst>
            </p:cNvPr>
            <p:cNvGrpSpPr/>
            <p:nvPr/>
          </p:nvGrpSpPr>
          <p:grpSpPr>
            <a:xfrm>
              <a:off x="5964276" y="1677733"/>
              <a:ext cx="1248752" cy="1780962"/>
              <a:chOff x="5956300" y="1685964"/>
              <a:chExt cx="1248752" cy="178096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3219A7D-5065-4F95-8DC4-3F9E99B8511F}"/>
                  </a:ext>
                </a:extLst>
              </p:cNvPr>
              <p:cNvSpPr/>
              <p:nvPr/>
            </p:nvSpPr>
            <p:spPr>
              <a:xfrm>
                <a:off x="5956300" y="1685964"/>
                <a:ext cx="1248752" cy="22481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Trend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=3.0e-2K/K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3ABBDCF-0EEA-4DBA-A3EA-EBE400B74DB8}"/>
                  </a:ext>
                </a:extLst>
              </p:cNvPr>
              <p:cNvSpPr/>
              <p:nvPr/>
            </p:nvSpPr>
            <p:spPr>
              <a:xfrm>
                <a:off x="5956300" y="3242108"/>
                <a:ext cx="1248752" cy="22481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Trend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=2.0e-4K/K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E8AFDB4-9BBC-4FC1-B26C-D964D5B3D1ED}"/>
                </a:ext>
              </a:extLst>
            </p:cNvPr>
            <p:cNvGrpSpPr/>
            <p:nvPr/>
          </p:nvGrpSpPr>
          <p:grpSpPr>
            <a:xfrm>
              <a:off x="2066925" y="1676612"/>
              <a:ext cx="1248752" cy="1780962"/>
              <a:chOff x="4011430" y="1679614"/>
              <a:chExt cx="1248752" cy="1780962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026550C-EC91-4720-9913-5BB8CB7C4331}"/>
                  </a:ext>
                </a:extLst>
              </p:cNvPr>
              <p:cNvSpPr/>
              <p:nvPr/>
            </p:nvSpPr>
            <p:spPr>
              <a:xfrm>
                <a:off x="4011430" y="1679614"/>
                <a:ext cx="1248752" cy="22481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Mean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=3.504 K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149656F-2DF9-41A4-9DA3-03B87C8C1C9D}"/>
                  </a:ext>
                </a:extLst>
              </p:cNvPr>
              <p:cNvSpPr/>
              <p:nvPr/>
            </p:nvSpPr>
            <p:spPr>
              <a:xfrm>
                <a:off x="4011430" y="3235758"/>
                <a:ext cx="1248752" cy="22481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Mean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=0.117 K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46B4C52-1ABE-4F41-A822-748CB7268F85}"/>
                </a:ext>
              </a:extLst>
            </p:cNvPr>
            <p:cNvGrpSpPr/>
            <p:nvPr/>
          </p:nvGrpSpPr>
          <p:grpSpPr>
            <a:xfrm>
              <a:off x="4002898" y="4093081"/>
              <a:ext cx="1248752" cy="1780962"/>
              <a:chOff x="4011430" y="1679614"/>
              <a:chExt cx="1248752" cy="1780962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1ED4B8A-25AD-40C6-8736-424CA181FF01}"/>
                  </a:ext>
                </a:extLst>
              </p:cNvPr>
              <p:cNvSpPr/>
              <p:nvPr/>
            </p:nvSpPr>
            <p:spPr>
              <a:xfrm>
                <a:off x="4011430" y="1679614"/>
                <a:ext cx="1248752" cy="224818"/>
              </a:xfrm>
              <a:prstGeom prst="rect">
                <a:avLst/>
              </a:prstGeom>
              <a:solidFill>
                <a:srgbClr val="33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STD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=0</a:t>
                </a:r>
                <a:r>
                  <a:rPr lang="en-US" altLang="zh-CN" sz="1050" b="1" dirty="0"/>
                  <a:t>.161</a:t>
                </a:r>
                <a:r>
                  <a:rPr lang="en-US" sz="1050" b="1" dirty="0"/>
                  <a:t> K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8E2A142-C6BD-450E-94E6-C09F6B1FF1C5}"/>
                  </a:ext>
                </a:extLst>
              </p:cNvPr>
              <p:cNvSpPr/>
              <p:nvPr/>
            </p:nvSpPr>
            <p:spPr>
              <a:xfrm>
                <a:off x="4011430" y="3235758"/>
                <a:ext cx="1248752" cy="2248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STD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=0.147 K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52A1F5C-A1A4-4F6D-A97F-72475AA6BC6D}"/>
                </a:ext>
              </a:extLst>
            </p:cNvPr>
            <p:cNvGrpSpPr/>
            <p:nvPr/>
          </p:nvGrpSpPr>
          <p:grpSpPr>
            <a:xfrm>
              <a:off x="5954156" y="4095963"/>
              <a:ext cx="1248752" cy="1780962"/>
              <a:chOff x="5956300" y="1685964"/>
              <a:chExt cx="1248752" cy="178096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20BF694-295C-4BC9-925B-131729DB1D2D}"/>
                  </a:ext>
                </a:extLst>
              </p:cNvPr>
              <p:cNvSpPr/>
              <p:nvPr/>
            </p:nvSpPr>
            <p:spPr>
              <a:xfrm>
                <a:off x="5956300" y="1685964"/>
                <a:ext cx="1248752" cy="224818"/>
              </a:xfrm>
              <a:prstGeom prst="rect">
                <a:avLst/>
              </a:prstGeom>
              <a:solidFill>
                <a:srgbClr val="33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Trend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=4.0e-3K/K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2583638-DA2B-4757-BED7-A46426C2A8FE}"/>
                  </a:ext>
                </a:extLst>
              </p:cNvPr>
              <p:cNvSpPr/>
              <p:nvPr/>
            </p:nvSpPr>
            <p:spPr>
              <a:xfrm>
                <a:off x="5956300" y="3242108"/>
                <a:ext cx="1248752" cy="2248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Trend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=3.0e-3K/K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B6F9AA5-ADC9-485D-A37E-B5F0FE83253C}"/>
                </a:ext>
              </a:extLst>
            </p:cNvPr>
            <p:cNvGrpSpPr/>
            <p:nvPr/>
          </p:nvGrpSpPr>
          <p:grpSpPr>
            <a:xfrm>
              <a:off x="2058393" y="4094842"/>
              <a:ext cx="1248752" cy="1780962"/>
              <a:chOff x="4011430" y="1679614"/>
              <a:chExt cx="1248752" cy="178096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57B5AC6-DEB9-429C-A0E3-E952B5A7FE8D}"/>
                  </a:ext>
                </a:extLst>
              </p:cNvPr>
              <p:cNvSpPr/>
              <p:nvPr/>
            </p:nvSpPr>
            <p:spPr>
              <a:xfrm>
                <a:off x="4011430" y="1679614"/>
                <a:ext cx="1248752" cy="224818"/>
              </a:xfrm>
              <a:prstGeom prst="rect">
                <a:avLst/>
              </a:prstGeom>
              <a:solidFill>
                <a:srgbClr val="33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Mean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=0</a:t>
                </a:r>
                <a:r>
                  <a:rPr lang="en-US" altLang="zh-CN" sz="1050" b="1" dirty="0"/>
                  <a:t>.248</a:t>
                </a:r>
                <a:r>
                  <a:rPr lang="en-US" sz="1050" b="1" dirty="0"/>
                  <a:t> K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710AAAB-329E-475A-B7A9-EEB6CE774097}"/>
                  </a:ext>
                </a:extLst>
              </p:cNvPr>
              <p:cNvSpPr/>
              <p:nvPr/>
            </p:nvSpPr>
            <p:spPr>
              <a:xfrm>
                <a:off x="4011430" y="3235758"/>
                <a:ext cx="1248752" cy="2248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Mean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=0.206 K</a:t>
                </a:r>
              </a:p>
            </p:txBody>
          </p:sp>
        </p:grpSp>
      </p:grpSp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228C48FA-2C24-4310-83BC-9507271A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A638AD-8189-41F9-BDD7-F7C8FEFBF46D}" type="slidenum">
              <a:rPr lang="en-US" altLang="zh-CN" sz="14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zh-CN" sz="1400" dirty="0"/>
          </a:p>
        </p:txBody>
      </p:sp>
      <p:sp>
        <p:nvSpPr>
          <p:cNvPr id="7172" name="矩形 3">
            <a:extLst>
              <a:ext uri="{FF2B5EF4-FFF2-40B4-BE49-F238E27FC236}">
                <a16:creationId xmlns:a16="http://schemas.microsoft.com/office/drawing/2014/main" id="{A8EA9346-FE83-4114-9AD5-B374E6FE5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405" y="116873"/>
            <a:ext cx="78889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b="1" dirty="0">
                <a:latin typeface="+mj-lt"/>
              </a:rPr>
              <a:t>Intra-annual variability</a:t>
            </a:r>
          </a:p>
        </p:txBody>
      </p:sp>
      <p:cxnSp>
        <p:nvCxnSpPr>
          <p:cNvPr id="16" name="Straight Connector 3">
            <a:extLst>
              <a:ext uri="{FF2B5EF4-FFF2-40B4-BE49-F238E27FC236}">
                <a16:creationId xmlns:a16="http://schemas.microsoft.com/office/drawing/2014/main" id="{BC33314B-060F-4BDA-A9FD-8E61CBD36978}"/>
              </a:ext>
            </a:extLst>
          </p:cNvPr>
          <p:cNvCxnSpPr/>
          <p:nvPr/>
        </p:nvCxnSpPr>
        <p:spPr>
          <a:xfrm>
            <a:off x="0" y="990600"/>
            <a:ext cx="91344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11C4B41B-5796-4324-AA47-F5018BE01D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" y="76200"/>
            <a:ext cx="1566675" cy="6187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8630C7-E312-4907-B938-14341C46EACE}"/>
              </a:ext>
            </a:extLst>
          </p:cNvPr>
          <p:cNvSpPr txBox="1"/>
          <p:nvPr/>
        </p:nvSpPr>
        <p:spPr>
          <a:xfrm rot="16200000">
            <a:off x="-1057095" y="291391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METOP-A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AVHRR-IASI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59F240-839E-47E2-B456-C7D58DED3A5F}"/>
              </a:ext>
            </a:extLst>
          </p:cNvPr>
          <p:cNvSpPr txBox="1"/>
          <p:nvPr/>
        </p:nvSpPr>
        <p:spPr>
          <a:xfrm rot="16200000">
            <a:off x="7264872" y="4878785"/>
            <a:ext cx="1751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Fully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covered by IASI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9A02C1-434D-4C50-85B0-7A6EAC7C1A2E}"/>
              </a:ext>
            </a:extLst>
          </p:cNvPr>
          <p:cNvSpPr txBox="1"/>
          <p:nvPr/>
        </p:nvSpPr>
        <p:spPr>
          <a:xfrm rot="16200000">
            <a:off x="7129967" y="2095325"/>
            <a:ext cx="2036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Partially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covered by IASI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2FC6B8-9103-4BAE-9FBD-E6E26FA6DFCD}"/>
              </a:ext>
            </a:extLst>
          </p:cNvPr>
          <p:cNvSpPr txBox="1"/>
          <p:nvPr/>
        </p:nvSpPr>
        <p:spPr>
          <a:xfrm>
            <a:off x="1988819" y="6593723"/>
            <a:ext cx="5173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CW(CH3B)=2689.886 cm-1, CW(CH4)=926.103 cm-1, CW(CH5)=837.050 cm-1</a:t>
            </a:r>
          </a:p>
        </p:txBody>
      </p:sp>
      <p:pic>
        <p:nvPicPr>
          <p:cNvPr id="32" name="Picture 31" descr="A picture containing photo, blue, food, holding&#10;&#10;Description automatically generated">
            <a:extLst>
              <a:ext uri="{FF2B5EF4-FFF2-40B4-BE49-F238E27FC236}">
                <a16:creationId xmlns:a16="http://schemas.microsoft.com/office/drawing/2014/main" id="{C95F7815-A17A-42B3-834E-830FAF21E8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34" y="95931"/>
            <a:ext cx="1564616" cy="60601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A77EE5C-C313-4114-8A78-6351A6E2B272}"/>
              </a:ext>
            </a:extLst>
          </p:cNvPr>
          <p:cNvCxnSpPr>
            <a:cxnSpLocks/>
          </p:cNvCxnSpPr>
          <p:nvPr/>
        </p:nvCxnSpPr>
        <p:spPr>
          <a:xfrm flipV="1">
            <a:off x="1108782" y="5715001"/>
            <a:ext cx="567618" cy="4457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5660748-7958-4E0E-A235-0B4D31B0CE2D}"/>
              </a:ext>
            </a:extLst>
          </p:cNvPr>
          <p:cNvSpPr txBox="1"/>
          <p:nvPr/>
        </p:nvSpPr>
        <p:spPr>
          <a:xfrm>
            <a:off x="205556" y="6174158"/>
            <a:ext cx="1088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bias</a:t>
            </a:r>
          </a:p>
        </p:txBody>
      </p:sp>
    </p:spTree>
    <p:extLst>
      <p:ext uri="{BB962C8B-B14F-4D97-AF65-F5344CB8AC3E}">
        <p14:creationId xmlns:p14="http://schemas.microsoft.com/office/powerpoint/2010/main" val="1457215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228C48FA-2C24-4310-83BC-9507271A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A638AD-8189-41F9-BDD7-F7C8FEFBF46D}" type="slidenum">
              <a:rPr lang="en-US" altLang="zh-CN" sz="14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zh-CN" sz="1400" dirty="0"/>
          </a:p>
        </p:txBody>
      </p:sp>
      <p:cxnSp>
        <p:nvCxnSpPr>
          <p:cNvPr id="16" name="Straight Connector 3">
            <a:extLst>
              <a:ext uri="{FF2B5EF4-FFF2-40B4-BE49-F238E27FC236}">
                <a16:creationId xmlns:a16="http://schemas.microsoft.com/office/drawing/2014/main" id="{BC33314B-060F-4BDA-A9FD-8E61CBD36978}"/>
              </a:ext>
            </a:extLst>
          </p:cNvPr>
          <p:cNvCxnSpPr/>
          <p:nvPr/>
        </p:nvCxnSpPr>
        <p:spPr>
          <a:xfrm>
            <a:off x="0" y="990600"/>
            <a:ext cx="91344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11C4B41B-5796-4324-AA47-F5018BE01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" y="76200"/>
            <a:ext cx="1566675" cy="6187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C5B1940-CA08-4033-A323-09948949AB95}"/>
              </a:ext>
            </a:extLst>
          </p:cNvPr>
          <p:cNvGrpSpPr/>
          <p:nvPr/>
        </p:nvGrpSpPr>
        <p:grpSpPr>
          <a:xfrm>
            <a:off x="1092845" y="980096"/>
            <a:ext cx="6771899" cy="5773919"/>
            <a:chOff x="1680489" y="1481138"/>
            <a:chExt cx="5596611" cy="4771834"/>
          </a:xfrm>
        </p:grpSpPr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2001E9FF-2FF7-469B-AC05-B55C8C9F196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2737780"/>
                </p:ext>
              </p:extLst>
            </p:nvPr>
          </p:nvGraphicFramePr>
          <p:xfrm>
            <a:off x="1682750" y="1481138"/>
            <a:ext cx="5594350" cy="2341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88" name="Graph" r:id="rId5" imgW="3395520" imgH="1420920" progId="Origin50.Graph">
                    <p:embed/>
                  </p:oleObj>
                </mc:Choice>
                <mc:Fallback>
                  <p:oleObj name="Graph" r:id="rId5" imgW="3395520" imgH="142092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682750" y="1481138"/>
                          <a:ext cx="5594350" cy="23415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A209F3DD-79E3-4E60-A83B-3D91941B543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2616454"/>
                </p:ext>
              </p:extLst>
            </p:nvPr>
          </p:nvGraphicFramePr>
          <p:xfrm>
            <a:off x="1680489" y="3912108"/>
            <a:ext cx="5588291" cy="23408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89" name="Graph" r:id="rId7" imgW="3395520" imgH="1423080" progId="Origin50.Graph">
                    <p:embed/>
                  </p:oleObj>
                </mc:Choice>
                <mc:Fallback>
                  <p:oleObj name="Graph" r:id="rId7" imgW="3395520" imgH="142308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680489" y="3912108"/>
                          <a:ext cx="5588291" cy="23408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27CAEF5-C290-43BA-B4A2-423674EEE7B4}"/>
                </a:ext>
              </a:extLst>
            </p:cNvPr>
            <p:cNvGrpSpPr/>
            <p:nvPr/>
          </p:nvGrpSpPr>
          <p:grpSpPr>
            <a:xfrm>
              <a:off x="4011430" y="1674851"/>
              <a:ext cx="1248752" cy="1780962"/>
              <a:chOff x="4011430" y="1679614"/>
              <a:chExt cx="1248752" cy="1780962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EFD30F5-50CA-4BFD-BE92-7AB811FDBA74}"/>
                  </a:ext>
                </a:extLst>
              </p:cNvPr>
              <p:cNvSpPr/>
              <p:nvPr/>
            </p:nvSpPr>
            <p:spPr>
              <a:xfrm>
                <a:off x="4011430" y="1679614"/>
                <a:ext cx="1248752" cy="22481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STD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=0.374 K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EBAECE3-3C2C-427A-936F-3B179DB5B41A}"/>
                  </a:ext>
                </a:extLst>
              </p:cNvPr>
              <p:cNvSpPr/>
              <p:nvPr/>
            </p:nvSpPr>
            <p:spPr>
              <a:xfrm>
                <a:off x="4011430" y="3235758"/>
                <a:ext cx="1248752" cy="22481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STD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=0.189 K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8DA09B5-9B18-4E37-8FAD-91D9A33A287D}"/>
                </a:ext>
              </a:extLst>
            </p:cNvPr>
            <p:cNvGrpSpPr/>
            <p:nvPr/>
          </p:nvGrpSpPr>
          <p:grpSpPr>
            <a:xfrm>
              <a:off x="5964276" y="1677733"/>
              <a:ext cx="1248752" cy="1780962"/>
              <a:chOff x="5956300" y="1685964"/>
              <a:chExt cx="1248752" cy="178096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3219A7D-5065-4F95-8DC4-3F9E99B8511F}"/>
                  </a:ext>
                </a:extLst>
              </p:cNvPr>
              <p:cNvSpPr/>
              <p:nvPr/>
            </p:nvSpPr>
            <p:spPr>
              <a:xfrm>
                <a:off x="5956300" y="1685964"/>
                <a:ext cx="1248752" cy="22481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Trend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=2.0e-2K/K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3ABBDCF-0EEA-4DBA-A3EA-EBE400B74DB8}"/>
                  </a:ext>
                </a:extLst>
              </p:cNvPr>
              <p:cNvSpPr/>
              <p:nvPr/>
            </p:nvSpPr>
            <p:spPr>
              <a:xfrm>
                <a:off x="5956300" y="3242108"/>
                <a:ext cx="1248752" cy="22481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Trend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=5.0e-3K/K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E8AFDB4-9BBC-4FC1-B26C-D964D5B3D1ED}"/>
                </a:ext>
              </a:extLst>
            </p:cNvPr>
            <p:cNvGrpSpPr/>
            <p:nvPr/>
          </p:nvGrpSpPr>
          <p:grpSpPr>
            <a:xfrm>
              <a:off x="2066925" y="1676612"/>
              <a:ext cx="1248752" cy="1780962"/>
              <a:chOff x="4011430" y="1679614"/>
              <a:chExt cx="1248752" cy="1780962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026550C-EC91-4720-9913-5BB8CB7C4331}"/>
                  </a:ext>
                </a:extLst>
              </p:cNvPr>
              <p:cNvSpPr/>
              <p:nvPr/>
            </p:nvSpPr>
            <p:spPr>
              <a:xfrm>
                <a:off x="4011430" y="1679614"/>
                <a:ext cx="1248752" cy="22481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Mean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=2.288 K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149656F-2DF9-41A4-9DA3-03B87C8C1C9D}"/>
                  </a:ext>
                </a:extLst>
              </p:cNvPr>
              <p:cNvSpPr/>
              <p:nvPr/>
            </p:nvSpPr>
            <p:spPr>
              <a:xfrm>
                <a:off x="4011430" y="3235758"/>
                <a:ext cx="1248752" cy="22481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Mean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=0.053 K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46B4C52-1ABE-4F41-A822-748CB7268F85}"/>
                </a:ext>
              </a:extLst>
            </p:cNvPr>
            <p:cNvGrpSpPr/>
            <p:nvPr/>
          </p:nvGrpSpPr>
          <p:grpSpPr>
            <a:xfrm>
              <a:off x="4002898" y="4093081"/>
              <a:ext cx="1248752" cy="1780962"/>
              <a:chOff x="4011430" y="1679614"/>
              <a:chExt cx="1248752" cy="1780962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1ED4B8A-25AD-40C6-8736-424CA181FF01}"/>
                  </a:ext>
                </a:extLst>
              </p:cNvPr>
              <p:cNvSpPr/>
              <p:nvPr/>
            </p:nvSpPr>
            <p:spPr>
              <a:xfrm>
                <a:off x="4011430" y="1679614"/>
                <a:ext cx="1248752" cy="224818"/>
              </a:xfrm>
              <a:prstGeom prst="rect">
                <a:avLst/>
              </a:prstGeom>
              <a:solidFill>
                <a:srgbClr val="33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STD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=0</a:t>
                </a:r>
                <a:r>
                  <a:rPr lang="en-US" altLang="zh-CN" sz="1050" b="1" dirty="0"/>
                  <a:t>.189</a:t>
                </a:r>
                <a:r>
                  <a:rPr lang="en-US" sz="1050" b="1" dirty="0"/>
                  <a:t> K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8E2A142-C6BD-450E-94E6-C09F6B1FF1C5}"/>
                  </a:ext>
                </a:extLst>
              </p:cNvPr>
              <p:cNvSpPr/>
              <p:nvPr/>
            </p:nvSpPr>
            <p:spPr>
              <a:xfrm>
                <a:off x="4011430" y="3235758"/>
                <a:ext cx="1248752" cy="2248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STD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=0.152 K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52A1F5C-A1A4-4F6D-A97F-72475AA6BC6D}"/>
                </a:ext>
              </a:extLst>
            </p:cNvPr>
            <p:cNvGrpSpPr/>
            <p:nvPr/>
          </p:nvGrpSpPr>
          <p:grpSpPr>
            <a:xfrm>
              <a:off x="5954156" y="4088343"/>
              <a:ext cx="1248752" cy="1788582"/>
              <a:chOff x="5956300" y="1678344"/>
              <a:chExt cx="1248752" cy="178858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20BF694-295C-4BC9-925B-131729DB1D2D}"/>
                  </a:ext>
                </a:extLst>
              </p:cNvPr>
              <p:cNvSpPr/>
              <p:nvPr/>
            </p:nvSpPr>
            <p:spPr>
              <a:xfrm>
                <a:off x="5956300" y="1678344"/>
                <a:ext cx="1248752" cy="224818"/>
              </a:xfrm>
              <a:prstGeom prst="rect">
                <a:avLst/>
              </a:prstGeom>
              <a:solidFill>
                <a:srgbClr val="33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Trend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=7.0e-3K/K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2583638-DA2B-4757-BED7-A46426C2A8FE}"/>
                  </a:ext>
                </a:extLst>
              </p:cNvPr>
              <p:cNvSpPr/>
              <p:nvPr/>
            </p:nvSpPr>
            <p:spPr>
              <a:xfrm>
                <a:off x="5956300" y="3242108"/>
                <a:ext cx="1248752" cy="2248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Trend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=7.0e-4K/K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B6F9AA5-ADC9-485D-A37E-B5F0FE83253C}"/>
                </a:ext>
              </a:extLst>
            </p:cNvPr>
            <p:cNvGrpSpPr/>
            <p:nvPr/>
          </p:nvGrpSpPr>
          <p:grpSpPr>
            <a:xfrm>
              <a:off x="2058393" y="4094842"/>
              <a:ext cx="1248752" cy="1780962"/>
              <a:chOff x="4011430" y="1679614"/>
              <a:chExt cx="1248752" cy="178096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57B5AC6-DEB9-429C-A0E3-E952B5A7FE8D}"/>
                  </a:ext>
                </a:extLst>
              </p:cNvPr>
              <p:cNvSpPr/>
              <p:nvPr/>
            </p:nvSpPr>
            <p:spPr>
              <a:xfrm>
                <a:off x="4011430" y="1679614"/>
                <a:ext cx="1248752" cy="224818"/>
              </a:xfrm>
              <a:prstGeom prst="rect">
                <a:avLst/>
              </a:prstGeom>
              <a:solidFill>
                <a:srgbClr val="33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Mean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=0</a:t>
                </a:r>
                <a:r>
                  <a:rPr lang="en-US" altLang="zh-CN" sz="1050" b="1" dirty="0"/>
                  <a:t>.086</a:t>
                </a:r>
                <a:r>
                  <a:rPr lang="en-US" sz="1050" b="1" dirty="0"/>
                  <a:t> K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710AAAB-329E-475A-B7A9-EEB6CE774097}"/>
                  </a:ext>
                </a:extLst>
              </p:cNvPr>
              <p:cNvSpPr/>
              <p:nvPr/>
            </p:nvSpPr>
            <p:spPr>
              <a:xfrm>
                <a:off x="4011430" y="3235758"/>
                <a:ext cx="1248752" cy="2248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Mean</a:t>
                </a:r>
                <a:r>
                  <a:rPr lang="en-US" sz="800" b="1" dirty="0"/>
                  <a:t>(mean)</a:t>
                </a:r>
                <a:r>
                  <a:rPr lang="en-US" sz="1050" b="1" dirty="0"/>
                  <a:t>=-0.097 K</a:t>
                </a: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12FC6B8-9103-4BAE-9FBD-E6E26FA6DFCD}"/>
              </a:ext>
            </a:extLst>
          </p:cNvPr>
          <p:cNvSpPr txBox="1"/>
          <p:nvPr/>
        </p:nvSpPr>
        <p:spPr>
          <a:xfrm>
            <a:off x="1942146" y="6607864"/>
            <a:ext cx="5173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CW(CH3B)=2661.541 cm-1, CW(CH4)=931.313 cm-1, CW(CH5)=837.867 cm-1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B228EEE-9C6B-45E3-BAEF-731403E27C21}"/>
              </a:ext>
            </a:extLst>
          </p:cNvPr>
          <p:cNvSpPr txBox="1"/>
          <p:nvPr/>
        </p:nvSpPr>
        <p:spPr>
          <a:xfrm rot="16200000">
            <a:off x="-1057095" y="291391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METOP-B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AVHRR-IASI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96E6DA5-0D2B-4A63-8BAC-5D1B0640F3BF}"/>
              </a:ext>
            </a:extLst>
          </p:cNvPr>
          <p:cNvSpPr txBox="1"/>
          <p:nvPr/>
        </p:nvSpPr>
        <p:spPr>
          <a:xfrm rot="16200000">
            <a:off x="7264872" y="4878785"/>
            <a:ext cx="1751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Fully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covered by IASI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F3CB111-B5D5-417B-8CCA-1099157C23F7}"/>
              </a:ext>
            </a:extLst>
          </p:cNvPr>
          <p:cNvSpPr txBox="1"/>
          <p:nvPr/>
        </p:nvSpPr>
        <p:spPr>
          <a:xfrm rot="16200000">
            <a:off x="7129967" y="2095325"/>
            <a:ext cx="2036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Partially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covered by IASI</a:t>
            </a:r>
          </a:p>
        </p:txBody>
      </p:sp>
      <p:pic>
        <p:nvPicPr>
          <p:cNvPr id="49" name="Picture 48" descr="A picture containing photo, blue, food, holding&#10;&#10;Description automatically generated">
            <a:extLst>
              <a:ext uri="{FF2B5EF4-FFF2-40B4-BE49-F238E27FC236}">
                <a16:creationId xmlns:a16="http://schemas.microsoft.com/office/drawing/2014/main" id="{0F80460C-F522-4FC2-B94D-2CE430CC5D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34" y="95931"/>
            <a:ext cx="1564616" cy="606014"/>
          </a:xfrm>
          <a:prstGeom prst="rect">
            <a:avLst/>
          </a:prstGeom>
        </p:spPr>
      </p:pic>
      <p:sp>
        <p:nvSpPr>
          <p:cNvPr id="50" name="矩形 3">
            <a:extLst>
              <a:ext uri="{FF2B5EF4-FFF2-40B4-BE49-F238E27FC236}">
                <a16:creationId xmlns:a16="http://schemas.microsoft.com/office/drawing/2014/main" id="{698A62A9-2D06-40DC-B8D3-82B6FE940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405" y="116873"/>
            <a:ext cx="78889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b="1" dirty="0">
                <a:latin typeface="+mj-lt"/>
              </a:rPr>
              <a:t>Intra-annual variability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0151FCC-E6F7-4442-9198-936254AFC3D0}"/>
              </a:ext>
            </a:extLst>
          </p:cNvPr>
          <p:cNvCxnSpPr>
            <a:cxnSpLocks/>
          </p:cNvCxnSpPr>
          <p:nvPr/>
        </p:nvCxnSpPr>
        <p:spPr>
          <a:xfrm flipH="1">
            <a:off x="7315200" y="4016761"/>
            <a:ext cx="549544" cy="495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0B1CFF3-1202-46EF-B878-2F12662E4816}"/>
              </a:ext>
            </a:extLst>
          </p:cNvPr>
          <p:cNvSpPr txBox="1"/>
          <p:nvPr/>
        </p:nvSpPr>
        <p:spPr>
          <a:xfrm>
            <a:off x="7042999" y="3708984"/>
            <a:ext cx="1981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slightly scene dependent</a:t>
            </a:r>
          </a:p>
        </p:txBody>
      </p:sp>
    </p:spTree>
    <p:extLst>
      <p:ext uri="{BB962C8B-B14F-4D97-AF65-F5344CB8AC3E}">
        <p14:creationId xmlns:p14="http://schemas.microsoft.com/office/powerpoint/2010/main" val="4043896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228C48FA-2C24-4310-83BC-9507271A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A638AD-8189-41F9-BDD7-F7C8FEFBF46D}" type="slidenum">
              <a:rPr lang="en-US" altLang="zh-CN" sz="14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zh-CN" sz="1400" dirty="0"/>
          </a:p>
        </p:txBody>
      </p:sp>
      <p:sp>
        <p:nvSpPr>
          <p:cNvPr id="7172" name="矩形 3">
            <a:extLst>
              <a:ext uri="{FF2B5EF4-FFF2-40B4-BE49-F238E27FC236}">
                <a16:creationId xmlns:a16="http://schemas.microsoft.com/office/drawing/2014/main" id="{A8EA9346-FE83-4114-9AD5-B374E6FE5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74" y="538043"/>
            <a:ext cx="788898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600" b="1" dirty="0">
                <a:latin typeface="+mj-lt"/>
              </a:rPr>
              <a:t>Summary and future works</a:t>
            </a:r>
          </a:p>
        </p:txBody>
      </p:sp>
      <p:cxnSp>
        <p:nvCxnSpPr>
          <p:cNvPr id="16" name="Straight Connector 3">
            <a:extLst>
              <a:ext uri="{FF2B5EF4-FFF2-40B4-BE49-F238E27FC236}">
                <a16:creationId xmlns:a16="http://schemas.microsoft.com/office/drawing/2014/main" id="{BC33314B-060F-4BDA-A9FD-8E61CBD36978}"/>
              </a:ext>
            </a:extLst>
          </p:cNvPr>
          <p:cNvCxnSpPr/>
          <p:nvPr/>
        </p:nvCxnSpPr>
        <p:spPr>
          <a:xfrm>
            <a:off x="0" y="990600"/>
            <a:ext cx="91344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11C4B41B-5796-4324-AA47-F5018BE01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76200"/>
            <a:ext cx="1566675" cy="618745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F4922AE3-C51B-47BD-9C27-FC24373CF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4211904"/>
            <a:ext cx="2043418" cy="36933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Future works?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DC46C5DA-E728-4AD2-B35F-2AFA3A273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66800"/>
            <a:ext cx="1600200" cy="36933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Summary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7DAC9B-1F27-4F4B-B0CF-EA74B4E8ED4C}"/>
              </a:ext>
            </a:extLst>
          </p:cNvPr>
          <p:cNvSpPr/>
          <p:nvPr/>
        </p:nvSpPr>
        <p:spPr>
          <a:xfrm>
            <a:off x="498221" y="1581370"/>
            <a:ext cx="8424099" cy="2485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PC gap filling method was applied to IASI (extending its short-wave channels to 3275 cm-1).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gap filling method shows good performance in the inter-comparison between IASI and AVHRR.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intra-annual analysis shows that the spectral gap filling method in general is stable.</a:t>
            </a:r>
          </a:p>
          <a:p>
            <a:pPr algn="just">
              <a:lnSpc>
                <a:spcPct val="150000"/>
              </a:lnSpc>
            </a:pPr>
            <a:r>
              <a:rPr lang="en-US" alt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thing we have to pay attention to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Currently, the gap filling coefficients can only be applied to IASI spectra without negative values in the measured channels.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Relatively larger uncertainty would be expected in the very cold scene even though it has been greatly reduced.</a:t>
            </a:r>
          </a:p>
        </p:txBody>
      </p:sp>
      <p:pic>
        <p:nvPicPr>
          <p:cNvPr id="13" name="Picture 12" descr="A picture containing photo, blue, food, holding&#10;&#10;Description automatically generated">
            <a:extLst>
              <a:ext uri="{FF2B5EF4-FFF2-40B4-BE49-F238E27FC236}">
                <a16:creationId xmlns:a16="http://schemas.microsoft.com/office/drawing/2014/main" id="{3FC1B152-ECE7-45E0-82DB-93A828A3F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34" y="95931"/>
            <a:ext cx="1564616" cy="606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2588D5B-B0AF-47BC-AD7E-93E04B9F5ECE}"/>
              </a:ext>
            </a:extLst>
          </p:cNvPr>
          <p:cNvGrpSpPr/>
          <p:nvPr/>
        </p:nvGrpSpPr>
        <p:grpSpPr>
          <a:xfrm>
            <a:off x="473481" y="4657435"/>
            <a:ext cx="8448839" cy="1656172"/>
            <a:chOff x="473482" y="5005220"/>
            <a:chExt cx="8448839" cy="1656172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0FC59932-D580-4A0E-A8CE-7902F5140890}"/>
                </a:ext>
              </a:extLst>
            </p:cNvPr>
            <p:cNvSpPr txBox="1">
              <a:spLocks/>
            </p:cNvSpPr>
            <p:nvPr/>
          </p:nvSpPr>
          <p:spPr>
            <a:xfrm>
              <a:off x="473482" y="5005220"/>
              <a:ext cx="8158596" cy="397519"/>
            </a:xfrm>
            <a:prstGeom prst="rect">
              <a:avLst/>
            </a:prstGeom>
          </p:spPr>
          <p:txBody>
            <a:bodyPr/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Font typeface="Wingdings" panose="05000000000000000000" pitchFamily="2" charset="2"/>
                <a:buChar char="v"/>
              </a:pP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Training dataset representative analysis </a:t>
              </a:r>
            </a:p>
            <a:p>
              <a:pPr marL="0" indent="0">
                <a:lnSpc>
                  <a:spcPct val="100000"/>
                </a:lnSpc>
                <a:buNone/>
              </a:pP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0C425FC-54E1-43B7-804D-D19FDB89F5CB}"/>
                </a:ext>
              </a:extLst>
            </p:cNvPr>
            <p:cNvSpPr/>
            <p:nvPr/>
          </p:nvSpPr>
          <p:spPr>
            <a:xfrm>
              <a:off x="826071" y="5334000"/>
              <a:ext cx="80962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Can the training dataset have a general representative of the earth scene?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If not, how can we add more spectra to the training dataset?</a:t>
              </a:r>
              <a:endParaRPr lang="en-US" dirty="0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B5F7312F-4410-408C-8C8B-0E070826124E}"/>
                </a:ext>
              </a:extLst>
            </p:cNvPr>
            <p:cNvSpPr txBox="1">
              <a:spLocks/>
            </p:cNvSpPr>
            <p:nvPr/>
          </p:nvSpPr>
          <p:spPr>
            <a:xfrm>
              <a:off x="473482" y="5943600"/>
              <a:ext cx="8158596" cy="397519"/>
            </a:xfrm>
            <a:prstGeom prst="rect">
              <a:avLst/>
            </a:prstGeom>
          </p:spPr>
          <p:txBody>
            <a:bodyPr/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Font typeface="Wingdings" panose="05000000000000000000" pitchFamily="2" charset="2"/>
                <a:buChar char="v"/>
              </a:pP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Uncertainty analysis </a:t>
              </a:r>
            </a:p>
            <a:p>
              <a:pPr marL="0" indent="0">
                <a:lnSpc>
                  <a:spcPct val="100000"/>
                </a:lnSpc>
                <a:buNone/>
              </a:pP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1B61AC-319B-426A-91D4-94E1DC43A933}"/>
                </a:ext>
              </a:extLst>
            </p:cNvPr>
            <p:cNvSpPr/>
            <p:nvPr/>
          </p:nvSpPr>
          <p:spPr>
            <a:xfrm>
              <a:off x="791612" y="6292060"/>
              <a:ext cx="37900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Validations? Other inter-comparisons?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4961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62DA3B36-FE3F-441E-A7EC-CA698A36050D}"/>
              </a:ext>
            </a:extLst>
          </p:cNvPr>
          <p:cNvGrpSpPr/>
          <p:nvPr/>
        </p:nvGrpSpPr>
        <p:grpSpPr>
          <a:xfrm>
            <a:off x="1295400" y="838200"/>
            <a:ext cx="5639235" cy="6062580"/>
            <a:chOff x="-597309" y="-1534245"/>
            <a:chExt cx="9082045" cy="976384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60DBE6E-1875-4255-BAB0-96C412405798}"/>
                </a:ext>
              </a:extLst>
            </p:cNvPr>
            <p:cNvGrpSpPr/>
            <p:nvPr/>
          </p:nvGrpSpPr>
          <p:grpSpPr>
            <a:xfrm>
              <a:off x="-597309" y="-1534245"/>
              <a:ext cx="9064432" cy="4638191"/>
              <a:chOff x="-597309" y="-1534245"/>
              <a:chExt cx="9064432" cy="463819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670C9682-496F-45B0-A9AD-99F947B6D8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601"/>
              <a:stretch/>
            </p:blipFill>
            <p:spPr>
              <a:xfrm>
                <a:off x="-597309" y="-1534245"/>
                <a:ext cx="9064432" cy="4638191"/>
              </a:xfrm>
              <a:prstGeom prst="rect">
                <a:avLst/>
              </a:prstGeom>
            </p:spPr>
          </p:pic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6C580AF-86C6-4235-81D4-97ECFD2FCBCB}"/>
                  </a:ext>
                </a:extLst>
              </p:cNvPr>
              <p:cNvSpPr/>
              <p:nvPr/>
            </p:nvSpPr>
            <p:spPr>
              <a:xfrm>
                <a:off x="3633735" y="-501645"/>
                <a:ext cx="1919244" cy="505331"/>
              </a:xfrm>
              <a:prstGeom prst="rect">
                <a:avLst/>
              </a:prstGeom>
              <a:noFill/>
              <a:ln w="28575" cap="flat" cmpd="sng" algn="ctr">
                <a:solidFill>
                  <a:srgbClr val="3006A8"/>
                </a:solidFill>
                <a:prstDash val="sys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CA4D32D9-3D0F-4EFF-9744-3FDA36AF075B}"/>
                  </a:ext>
                </a:extLst>
              </p:cNvPr>
              <p:cNvSpPr/>
              <p:nvPr/>
            </p:nvSpPr>
            <p:spPr>
              <a:xfrm rot="20547363">
                <a:off x="338898" y="1293772"/>
                <a:ext cx="351496" cy="727896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A49BA27-1268-4E21-850F-2664B4399AED}"/>
                  </a:ext>
                </a:extLst>
              </p:cNvPr>
              <p:cNvSpPr/>
              <p:nvPr/>
            </p:nvSpPr>
            <p:spPr>
              <a:xfrm rot="20547363">
                <a:off x="1628778" y="140934"/>
                <a:ext cx="351496" cy="121116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EB78538-E42E-41D7-9E4F-8AC7101857F6}"/>
                  </a:ext>
                </a:extLst>
              </p:cNvPr>
              <p:cNvSpPr/>
              <p:nvPr/>
            </p:nvSpPr>
            <p:spPr>
              <a:xfrm rot="16200000">
                <a:off x="3670166" y="-1418346"/>
                <a:ext cx="799995" cy="6989502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20E48E3-C4CE-457D-B593-5A4ABC26AA03}"/>
                  </a:ext>
                </a:extLst>
              </p:cNvPr>
              <p:cNvSpPr/>
              <p:nvPr/>
            </p:nvSpPr>
            <p:spPr>
              <a:xfrm rot="20547363">
                <a:off x="4870572" y="964442"/>
                <a:ext cx="520194" cy="625686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B218F971-0355-4819-AD7D-97DE117E1D88}"/>
                  </a:ext>
                </a:extLst>
              </p:cNvPr>
              <p:cNvSpPr/>
              <p:nvPr/>
            </p:nvSpPr>
            <p:spPr>
              <a:xfrm rot="20547363">
                <a:off x="2240705" y="999240"/>
                <a:ext cx="422570" cy="683356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7EE4ADA-7031-444E-B9D9-15419B2BD9B5}"/>
                  </a:ext>
                </a:extLst>
              </p:cNvPr>
              <p:cNvSpPr/>
              <p:nvPr/>
            </p:nvSpPr>
            <p:spPr>
              <a:xfrm rot="20547363">
                <a:off x="5972787" y="832483"/>
                <a:ext cx="351496" cy="752229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38B5693-7FA6-4C0A-BF2B-97AEDDB621CC}"/>
                </a:ext>
              </a:extLst>
            </p:cNvPr>
            <p:cNvGrpSpPr/>
            <p:nvPr/>
          </p:nvGrpSpPr>
          <p:grpSpPr>
            <a:xfrm>
              <a:off x="-579696" y="2734056"/>
              <a:ext cx="9064432" cy="5495544"/>
              <a:chOff x="-25009" y="921887"/>
              <a:chExt cx="9064432" cy="5495544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9BFD65DC-60B4-4C40-92CC-B00DE265B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009" y="921887"/>
                <a:ext cx="9064432" cy="5495544"/>
              </a:xfrm>
              <a:prstGeom prst="rect">
                <a:avLst/>
              </a:prstGeom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4B40EE8-3E4C-4B63-98AE-6B97336EB4D8}"/>
                  </a:ext>
                </a:extLst>
              </p:cNvPr>
              <p:cNvSpPr/>
              <p:nvPr/>
            </p:nvSpPr>
            <p:spPr>
              <a:xfrm>
                <a:off x="4205003" y="1954487"/>
                <a:ext cx="1919244" cy="505331"/>
              </a:xfrm>
              <a:prstGeom prst="rect">
                <a:avLst/>
              </a:prstGeom>
              <a:noFill/>
              <a:ln w="28575" cap="flat" cmpd="sng" algn="ctr">
                <a:solidFill>
                  <a:srgbClr val="3006A8"/>
                </a:solidFill>
                <a:prstDash val="sys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BC9CE15B-4E3A-428B-9990-C531D870936B}"/>
                  </a:ext>
                </a:extLst>
              </p:cNvPr>
              <p:cNvSpPr/>
              <p:nvPr/>
            </p:nvSpPr>
            <p:spPr>
              <a:xfrm rot="20547363">
                <a:off x="910166" y="3749904"/>
                <a:ext cx="351496" cy="727896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E5BD6A0-5CC3-4475-B8BF-6444B1AE29BD}"/>
                  </a:ext>
                </a:extLst>
              </p:cNvPr>
              <p:cNvSpPr/>
              <p:nvPr/>
            </p:nvSpPr>
            <p:spPr>
              <a:xfrm rot="20547363">
                <a:off x="2200046" y="2597066"/>
                <a:ext cx="351496" cy="121116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6858727-687E-409B-BC31-A896F652FA8C}"/>
                  </a:ext>
                </a:extLst>
              </p:cNvPr>
              <p:cNvSpPr/>
              <p:nvPr/>
            </p:nvSpPr>
            <p:spPr>
              <a:xfrm rot="16200000">
                <a:off x="4241434" y="1037786"/>
                <a:ext cx="799995" cy="6989502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A7579A9-AEED-4DBE-8511-5C14CCEC56E1}"/>
                  </a:ext>
                </a:extLst>
              </p:cNvPr>
              <p:cNvSpPr/>
              <p:nvPr/>
            </p:nvSpPr>
            <p:spPr>
              <a:xfrm rot="20547363">
                <a:off x="5441840" y="3420574"/>
                <a:ext cx="520194" cy="625686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8D7450A-E859-47CD-80C3-31A74C25F8A9}"/>
                  </a:ext>
                </a:extLst>
              </p:cNvPr>
              <p:cNvSpPr/>
              <p:nvPr/>
            </p:nvSpPr>
            <p:spPr>
              <a:xfrm rot="20547363">
                <a:off x="2811973" y="3455372"/>
                <a:ext cx="422570" cy="683356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D2761C8-0916-47EE-8C19-3E5069EF5DD6}"/>
                  </a:ext>
                </a:extLst>
              </p:cNvPr>
              <p:cNvSpPr/>
              <p:nvPr/>
            </p:nvSpPr>
            <p:spPr>
              <a:xfrm rot="20547363">
                <a:off x="6544055" y="3288615"/>
                <a:ext cx="351496" cy="752229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228C48FA-2C24-4310-83BC-9507271A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A638AD-8189-41F9-BDD7-F7C8FEFBF46D}" type="slidenum">
              <a:rPr lang="en-US" altLang="zh-CN" sz="14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zh-CN" sz="1400" dirty="0"/>
          </a:p>
        </p:txBody>
      </p:sp>
      <p:cxnSp>
        <p:nvCxnSpPr>
          <p:cNvPr id="16" name="Straight Connector 3">
            <a:extLst>
              <a:ext uri="{FF2B5EF4-FFF2-40B4-BE49-F238E27FC236}">
                <a16:creationId xmlns:a16="http://schemas.microsoft.com/office/drawing/2014/main" id="{BC33314B-060F-4BDA-A9FD-8E61CBD36978}"/>
              </a:ext>
            </a:extLst>
          </p:cNvPr>
          <p:cNvCxnSpPr/>
          <p:nvPr/>
        </p:nvCxnSpPr>
        <p:spPr>
          <a:xfrm>
            <a:off x="0" y="990600"/>
            <a:ext cx="91344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11C4B41B-5796-4324-AA47-F5018BE01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" y="76200"/>
            <a:ext cx="1566675" cy="6187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04EF73-3272-42FC-A6C6-F62089EFB87A}"/>
              </a:ext>
            </a:extLst>
          </p:cNvPr>
          <p:cNvSpPr txBox="1"/>
          <p:nvPr/>
        </p:nvSpPr>
        <p:spPr>
          <a:xfrm>
            <a:off x="533400" y="1033046"/>
            <a:ext cx="7095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Old Coefficients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derived from clear sky only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(used in GSICS 2019 Annual meeting)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FA8DEC0-D5C8-4771-85C2-EE0DCD0A2A9C}"/>
              </a:ext>
            </a:extLst>
          </p:cNvPr>
          <p:cNvSpPr txBox="1"/>
          <p:nvPr/>
        </p:nvSpPr>
        <p:spPr>
          <a:xfrm>
            <a:off x="529641" y="3672091"/>
            <a:ext cx="7327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New updated coefficients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cloud + aerosol spectra were added to the training dataset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52A384-A4B9-4E5D-AAA4-ABD9EBE43B2B}"/>
              </a:ext>
            </a:extLst>
          </p:cNvPr>
          <p:cNvSpPr txBox="1"/>
          <p:nvPr/>
        </p:nvSpPr>
        <p:spPr>
          <a:xfrm>
            <a:off x="4433483" y="6025011"/>
            <a:ext cx="1752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highlight>
                  <a:srgbClr val="FFFF00"/>
                </a:highlight>
              </a:rPr>
              <a:t>Standard deviation=0.176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F3FE6A-D8FE-40E6-9148-B6D5870B6F16}"/>
              </a:ext>
            </a:extLst>
          </p:cNvPr>
          <p:cNvSpPr txBox="1"/>
          <p:nvPr/>
        </p:nvSpPr>
        <p:spPr>
          <a:xfrm>
            <a:off x="4443778" y="3383655"/>
            <a:ext cx="1752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highlight>
                  <a:srgbClr val="FFFF00"/>
                </a:highlight>
              </a:rPr>
              <a:t>Standard deviation=0.224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F2F2F-12F1-4632-8DF9-BF2E91ECFA70}"/>
              </a:ext>
            </a:extLst>
          </p:cNvPr>
          <p:cNvSpPr txBox="1"/>
          <p:nvPr/>
        </p:nvSpPr>
        <p:spPr>
          <a:xfrm>
            <a:off x="6444784" y="4301123"/>
            <a:ext cx="25908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The gap filling result has been greatly improved with this new coefficient matrix, especially over the cloudy regions.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20FA8CA-5384-48FB-B2AF-651848D9DDEF}"/>
              </a:ext>
            </a:extLst>
          </p:cNvPr>
          <p:cNvCxnSpPr>
            <a:cxnSpLocks/>
          </p:cNvCxnSpPr>
          <p:nvPr/>
        </p:nvCxnSpPr>
        <p:spPr>
          <a:xfrm flipH="1">
            <a:off x="4876800" y="2154324"/>
            <a:ext cx="1966180" cy="436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0123736-4B8A-4D62-9C50-3903BB198940}"/>
              </a:ext>
            </a:extLst>
          </p:cNvPr>
          <p:cNvSpPr txBox="1"/>
          <p:nvPr/>
        </p:nvSpPr>
        <p:spPr>
          <a:xfrm>
            <a:off x="6743969" y="1709897"/>
            <a:ext cx="2267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Large biases 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still exist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over cloud areas</a:t>
            </a:r>
          </a:p>
        </p:txBody>
      </p:sp>
      <p:pic>
        <p:nvPicPr>
          <p:cNvPr id="38" name="Picture 37" descr="A picture containing photo, blue, food, holding&#10;&#10;Description automatically generated">
            <a:extLst>
              <a:ext uri="{FF2B5EF4-FFF2-40B4-BE49-F238E27FC236}">
                <a16:creationId xmlns:a16="http://schemas.microsoft.com/office/drawing/2014/main" id="{DFDB951A-1CDE-445B-8351-50F0D845CD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34" y="95931"/>
            <a:ext cx="1564616" cy="606014"/>
          </a:xfrm>
          <a:prstGeom prst="rect">
            <a:avLst/>
          </a:prstGeom>
        </p:spPr>
      </p:pic>
      <p:sp>
        <p:nvSpPr>
          <p:cNvPr id="39" name="矩形 3">
            <a:extLst>
              <a:ext uri="{FF2B5EF4-FFF2-40B4-BE49-F238E27FC236}">
                <a16:creationId xmlns:a16="http://schemas.microsoft.com/office/drawing/2014/main" id="{AE74AC0B-9865-4488-BB74-53C3E0ED4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0563"/>
            <a:ext cx="51365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latin typeface="+mj-lt"/>
                <a:cs typeface="Times New Roman" panose="02020603050405020304" pitchFamily="18" charset="0"/>
              </a:rPr>
              <a:t>Inter-comparison between </a:t>
            </a:r>
            <a:r>
              <a:rPr lang="en-US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Metop-A</a:t>
            </a:r>
            <a:r>
              <a:rPr lang="en-US" altLang="en-US" sz="2800" b="1" dirty="0">
                <a:latin typeface="+mj-lt"/>
                <a:cs typeface="Times New Roman" panose="02020603050405020304" pitchFamily="18" charset="0"/>
              </a:rPr>
              <a:t> AVHRR and IASI</a:t>
            </a:r>
          </a:p>
        </p:txBody>
      </p:sp>
    </p:spTree>
    <p:extLst>
      <p:ext uri="{BB962C8B-B14F-4D97-AF65-F5344CB8AC3E}">
        <p14:creationId xmlns:p14="http://schemas.microsoft.com/office/powerpoint/2010/main" val="59918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lide Number Placeholder 4">
            <a:extLst>
              <a:ext uri="{FF2B5EF4-FFF2-40B4-BE49-F238E27FC236}">
                <a16:creationId xmlns:a16="http://schemas.microsoft.com/office/drawing/2014/main" id="{90C4C22C-288A-4C18-9290-41F601892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DB08A2-08C1-405F-B9D6-7802F54D897E}" type="slidenum">
              <a:rPr lang="en-US" altLang="zh-CN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zh-CN" sz="1400" dirty="0"/>
          </a:p>
        </p:txBody>
      </p:sp>
      <p:cxnSp>
        <p:nvCxnSpPr>
          <p:cNvPr id="8" name="Straight Connector 3">
            <a:extLst>
              <a:ext uri="{FF2B5EF4-FFF2-40B4-BE49-F238E27FC236}">
                <a16:creationId xmlns:a16="http://schemas.microsoft.com/office/drawing/2014/main" id="{784D4BF7-69E8-400C-8ECB-B0E0BC940A3A}"/>
              </a:ext>
            </a:extLst>
          </p:cNvPr>
          <p:cNvCxnSpPr/>
          <p:nvPr/>
        </p:nvCxnSpPr>
        <p:spPr>
          <a:xfrm>
            <a:off x="0" y="990600"/>
            <a:ext cx="91344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3">
            <a:extLst>
              <a:ext uri="{FF2B5EF4-FFF2-40B4-BE49-F238E27FC236}">
                <a16:creationId xmlns:a16="http://schemas.microsoft.com/office/drawing/2014/main" id="{8C3BDB63-ADFA-4D67-A387-904E2951B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956" y="122004"/>
            <a:ext cx="1408044" cy="77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zh-CN" sz="2600" b="1" dirty="0">
                <a:latin typeface="+mj-lt"/>
              </a:rPr>
              <a:t>Outline</a:t>
            </a:r>
          </a:p>
        </p:txBody>
      </p:sp>
      <p:sp>
        <p:nvSpPr>
          <p:cNvPr id="9221" name="Rectangle 6">
            <a:extLst>
              <a:ext uri="{FF2B5EF4-FFF2-40B4-BE49-F238E27FC236}">
                <a16:creationId xmlns:a16="http://schemas.microsoft.com/office/drawing/2014/main" id="{CD0F6E07-352A-42CA-956A-B9BD1C827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905000"/>
            <a:ext cx="7305675" cy="257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00050" indent="-400050" algn="just">
              <a:spcBef>
                <a:spcPct val="0"/>
              </a:spcBef>
              <a:buFont typeface="+mj-lt"/>
              <a:buAutoNum type="romanUcPeriod"/>
            </a:pPr>
            <a:r>
              <a:rPr lang="en-US" altLang="en-US" sz="2400" b="1" dirty="0">
                <a:latin typeface="+mj-lt"/>
                <a:cs typeface="Times New Roman" panose="02020603050405020304" pitchFamily="18" charset="0"/>
              </a:rPr>
              <a:t>Background</a:t>
            </a:r>
          </a:p>
          <a:p>
            <a:pPr marL="400050" indent="-400050" algn="just">
              <a:spcBef>
                <a:spcPct val="0"/>
              </a:spcBef>
              <a:buFont typeface="+mj-lt"/>
              <a:buAutoNum type="romanUcPeriod"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 algn="just">
              <a:spcBef>
                <a:spcPct val="0"/>
              </a:spcBef>
              <a:buFont typeface="+mj-lt"/>
              <a:buAutoNum type="romanUcPeriod"/>
            </a:pPr>
            <a:r>
              <a:rPr lang="en-US" altLang="en-US" sz="2400" b="1" dirty="0">
                <a:latin typeface="+mj-lt"/>
                <a:cs typeface="Times New Roman" panose="02020603050405020304" pitchFamily="18" charset="0"/>
              </a:rPr>
              <a:t>Methodology</a:t>
            </a:r>
          </a:p>
          <a:p>
            <a:pPr marL="400050" indent="-400050" algn="just">
              <a:lnSpc>
                <a:spcPct val="200000"/>
              </a:lnSpc>
              <a:spcBef>
                <a:spcPct val="0"/>
              </a:spcBef>
              <a:buFont typeface="+mj-lt"/>
              <a:buAutoNum type="romanUcPeriod"/>
            </a:pPr>
            <a:r>
              <a:rPr lang="en-US" altLang="en-US" sz="2400" b="1" dirty="0">
                <a:latin typeface="+mj-lt"/>
                <a:cs typeface="Times New Roman" panose="02020603050405020304" pitchFamily="18" charset="0"/>
              </a:rPr>
              <a:t>Inter-comparison before and after the gap filling</a:t>
            </a:r>
          </a:p>
          <a:p>
            <a:pPr marL="400050" indent="-400050" algn="just">
              <a:lnSpc>
                <a:spcPct val="200000"/>
              </a:lnSpc>
              <a:spcBef>
                <a:spcPct val="0"/>
              </a:spcBef>
              <a:buFont typeface="+mj-lt"/>
              <a:buAutoNum type="romanUcPeriod"/>
            </a:pPr>
            <a:r>
              <a:rPr lang="en-US" altLang="en-US" sz="2400" b="1" dirty="0">
                <a:latin typeface="+mj-lt"/>
                <a:cs typeface="Times New Roman" panose="02020603050405020304" pitchFamily="18" charset="0"/>
              </a:rPr>
              <a:t>Conclusions</a:t>
            </a:r>
          </a:p>
        </p:txBody>
      </p:sp>
      <p:pic>
        <p:nvPicPr>
          <p:cNvPr id="25" name="Picture 5" descr="C:\Users\huixu\Desktop\logo.png">
            <a:extLst>
              <a:ext uri="{FF2B5EF4-FFF2-40B4-BE49-F238E27FC236}">
                <a16:creationId xmlns:a16="http://schemas.microsoft.com/office/drawing/2014/main" id="{3D804AD1-1F04-47A0-95C6-BCEA76D4C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555" y="58513"/>
            <a:ext cx="1219137" cy="66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30E2C69-2CEC-4AB2-9A44-45A467B81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" y="76200"/>
            <a:ext cx="1566675" cy="61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85614"/>
      </p:ext>
    </p:extLst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228C48FA-2C24-4310-83BC-9507271A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A638AD-8189-41F9-BDD7-F7C8FEFBF46D}" type="slidenum">
              <a:rPr lang="en-US" altLang="zh-CN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zh-CN" sz="1400" dirty="0"/>
          </a:p>
        </p:txBody>
      </p:sp>
      <p:cxnSp>
        <p:nvCxnSpPr>
          <p:cNvPr id="15" name="Straight Connector 3">
            <a:extLst>
              <a:ext uri="{FF2B5EF4-FFF2-40B4-BE49-F238E27FC236}">
                <a16:creationId xmlns:a16="http://schemas.microsoft.com/office/drawing/2014/main" id="{48598BBA-DA03-49D8-A38E-F1C3545DE391}"/>
              </a:ext>
            </a:extLst>
          </p:cNvPr>
          <p:cNvCxnSpPr/>
          <p:nvPr/>
        </p:nvCxnSpPr>
        <p:spPr>
          <a:xfrm>
            <a:off x="0" y="990600"/>
            <a:ext cx="91344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3">
            <a:extLst>
              <a:ext uri="{FF2B5EF4-FFF2-40B4-BE49-F238E27FC236}">
                <a16:creationId xmlns:a16="http://schemas.microsoft.com/office/drawing/2014/main" id="{6B9C00D4-42E3-4525-978E-BDE001485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3556" y="122004"/>
            <a:ext cx="1905000" cy="77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zh-CN" sz="2600" b="1" dirty="0">
                <a:latin typeface="+mj-lt"/>
              </a:rPr>
              <a:t>Background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C5DD08-9021-4A29-8406-433B2FC9F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" y="76200"/>
            <a:ext cx="1566675" cy="6187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E75F32-72C1-4862-A9E1-51DDBFC452A7}"/>
              </a:ext>
            </a:extLst>
          </p:cNvPr>
          <p:cNvSpPr/>
          <p:nvPr/>
        </p:nvSpPr>
        <p:spPr>
          <a:xfrm>
            <a:off x="227974" y="1059927"/>
            <a:ext cx="4906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  <a:cs typeface="Times New Roman" panose="02020603050405020304" pitchFamily="18" charset="0"/>
              </a:rPr>
              <a:t>Why do we have to extend IASI Shortwave channels?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28DFE1-51DB-451A-84F3-4CADF9D24167}"/>
              </a:ext>
            </a:extLst>
          </p:cNvPr>
          <p:cNvSpPr/>
          <p:nvPr/>
        </p:nvSpPr>
        <p:spPr>
          <a:xfrm>
            <a:off x="231661" y="4249895"/>
            <a:ext cx="4859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  <a:cs typeface="Times New Roman" panose="02020603050405020304" pitchFamily="18" charset="0"/>
              </a:rPr>
              <a:t>Previous presentations on this topic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77CDDC-BAA2-4736-BC14-4D8386365583}"/>
              </a:ext>
            </a:extLst>
          </p:cNvPr>
          <p:cNvSpPr/>
          <p:nvPr/>
        </p:nvSpPr>
        <p:spPr>
          <a:xfrm>
            <a:off x="378868" y="4627826"/>
            <a:ext cx="8307932" cy="2001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200" b="1" dirty="0">
                <a:ea typeface="微软雅黑" panose="020B0503020204020204" pitchFamily="34" charset="-122"/>
                <a:hlinkClick r:id="rId5"/>
              </a:rPr>
              <a:t>H. Xu, L. Wang, Y. Chen, F. Yu, F. Wu and M. Goldberg, 2019, Sensitivity Test and Further Validation of Cross-track Infrared Sounder Spectral Gap Filling in Inter-comparisons.</a:t>
            </a:r>
            <a:endParaRPr lang="en-US" altLang="zh-CN" sz="1200" b="1" dirty="0">
              <a:ea typeface="微软雅黑" panose="020B0503020204020204" pitchFamily="34" charset="-122"/>
            </a:endParaRPr>
          </a:p>
          <a:p>
            <a:pPr marL="171450" indent="-17145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200" b="1" dirty="0">
                <a:ea typeface="微软雅黑" panose="020B0503020204020204" pitchFamily="34" charset="-122"/>
                <a:hlinkClick r:id="rId6"/>
              </a:rPr>
              <a:t>T. Hewison and A. </a:t>
            </a:r>
            <a:r>
              <a:rPr lang="en-US" altLang="zh-CN" sz="1200" b="1" dirty="0" err="1">
                <a:ea typeface="微软雅黑" panose="020B0503020204020204" pitchFamily="34" charset="-122"/>
                <a:hlinkClick r:id="rId6"/>
              </a:rPr>
              <a:t>Burini</a:t>
            </a:r>
            <a:r>
              <a:rPr lang="en-US" altLang="zh-CN" sz="1200" b="1" dirty="0">
                <a:ea typeface="微软雅黑" panose="020B0503020204020204" pitchFamily="34" charset="-122"/>
                <a:hlinkClick r:id="rId6"/>
              </a:rPr>
              <a:t>, 2018, Development of inter-comparison method for 3.7µm channel of SLSTR-IASI.</a:t>
            </a:r>
            <a:endParaRPr lang="en-US" altLang="zh-CN" sz="1200" b="1" dirty="0">
              <a:ea typeface="微软雅黑" panose="020B0503020204020204" pitchFamily="34" charset="-122"/>
            </a:endParaRPr>
          </a:p>
          <a:p>
            <a:pPr marL="171450" indent="-17145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nl-NL" altLang="zh-CN" sz="1200" b="1" dirty="0">
                <a:ea typeface="微软雅黑" panose="020B0503020204020204" pitchFamily="34" charset="-122"/>
                <a:hlinkClick r:id="rId7"/>
              </a:rPr>
              <a:t>N. Xu  H. Xu X. Hu, 2018, </a:t>
            </a:r>
            <a:r>
              <a:rPr lang="en-US" altLang="zh-CN" sz="1200" b="1" dirty="0">
                <a:ea typeface="微软雅黑" panose="020B0503020204020204" pitchFamily="34" charset="-122"/>
                <a:hlinkClick r:id="rId7"/>
              </a:rPr>
              <a:t>CrIS Spectral filling method test on FY-3D MERSI 8.55μm band.</a:t>
            </a:r>
            <a:endParaRPr lang="en-US" altLang="zh-CN" sz="1200" b="1" dirty="0">
              <a:ea typeface="微软雅黑" panose="020B0503020204020204" pitchFamily="34" charset="-122"/>
            </a:endParaRPr>
          </a:p>
          <a:p>
            <a:pPr marL="171450" indent="-17145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200" b="1" dirty="0">
                <a:ea typeface="微软雅黑" panose="020B0503020204020204" pitchFamily="34" charset="-122"/>
                <a:hlinkClick r:id="rId8"/>
              </a:rPr>
              <a:t>H. Xu, L. Wang, F. Yu, Y. Chen, and F. Wu, 2018, Cross-track Infrared Sounder Spectral Gap Filling Accuracy Analysis using GOES-16 ABI as Example.</a:t>
            </a:r>
            <a:endParaRPr lang="en-US" altLang="zh-CN" sz="1200" b="1" dirty="0">
              <a:ea typeface="微软雅黑" panose="020B0503020204020204" pitchFamily="34" charset="-122"/>
            </a:endParaRPr>
          </a:p>
          <a:p>
            <a:pPr marL="171450" indent="-17145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200" b="1" dirty="0">
                <a:ea typeface="微软雅黑" panose="020B0503020204020204" pitchFamily="34" charset="-122"/>
                <a:hlinkClick r:id="rId9"/>
              </a:rPr>
              <a:t>H. Xu, Y. Chen, L. Wang, 2018, Cross-track Infrared Sounder Spectral Gap Filling toward Improving Inter-calibration Accuracy.</a:t>
            </a:r>
            <a:endParaRPr lang="en-US" altLang="zh-CN" sz="1200" b="1" dirty="0">
              <a:ea typeface="微软雅黑" panose="020B0503020204020204" pitchFamily="34" charset="-122"/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A193DE80-15B0-4860-BEA1-6822375577DB}"/>
              </a:ext>
            </a:extLst>
          </p:cNvPr>
          <p:cNvSpPr txBox="1">
            <a:spLocks/>
          </p:cNvSpPr>
          <p:nvPr/>
        </p:nvSpPr>
        <p:spPr>
          <a:xfrm>
            <a:off x="5181600" y="1709785"/>
            <a:ext cx="3895092" cy="140540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60000"/>
              </a:lnSpc>
            </a:pP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2E2BEB9E-5B6C-412E-B4F1-BAF37A2BBE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869850"/>
              </p:ext>
            </p:extLst>
          </p:nvPr>
        </p:nvGraphicFramePr>
        <p:xfrm>
          <a:off x="14358" y="1485488"/>
          <a:ext cx="4859168" cy="2721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3" name="Graph" r:id="rId10" imgW="4039200" imgH="2262600" progId="Origin50.Graph">
                  <p:embed/>
                </p:oleObj>
              </mc:Choice>
              <mc:Fallback>
                <p:oleObj name="Graph" r:id="rId10" imgW="4039200" imgH="2262600" progId="Origin50.Graph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02D03D3D-DE22-494F-8CED-659253DB70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358" y="1485488"/>
                        <a:ext cx="4859168" cy="2721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CBDA6CC-830E-4499-898F-A0660FA31451}"/>
              </a:ext>
            </a:extLst>
          </p:cNvPr>
          <p:cNvSpPr/>
          <p:nvPr/>
        </p:nvSpPr>
        <p:spPr>
          <a:xfrm>
            <a:off x="4895850" y="1700168"/>
            <a:ext cx="3962400" cy="23083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    There are still several important short-wave broadband channels not fully covered by any of the current infrared sounders, such as the AVHRR channel 3B,  SEVIRI channel 4, … Therefore, it is essential to find a way to fill up this gap in the GSICS community.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94F956-3007-4B7B-8E6C-2220D392092D}"/>
              </a:ext>
            </a:extLst>
          </p:cNvPr>
          <p:cNvSpPr txBox="1"/>
          <p:nvPr/>
        </p:nvSpPr>
        <p:spPr>
          <a:xfrm>
            <a:off x="1524000" y="1555021"/>
            <a:ext cx="2691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don’t have any real measurements in</a:t>
            </a:r>
          </a:p>
        </p:txBody>
      </p:sp>
      <p:pic>
        <p:nvPicPr>
          <p:cNvPr id="14" name="Picture 13" descr="A picture containing photo, blue, food, holding&#10;&#10;Description automatically generated">
            <a:extLst>
              <a:ext uri="{FF2B5EF4-FFF2-40B4-BE49-F238E27FC236}">
                <a16:creationId xmlns:a16="http://schemas.microsoft.com/office/drawing/2014/main" id="{F70A18A7-2863-4319-AD13-F52461CD90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34" y="95931"/>
            <a:ext cx="1564616" cy="60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90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228C48FA-2C24-4310-83BC-9507271A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A638AD-8189-41F9-BDD7-F7C8FEFBF46D}" type="slidenum">
              <a:rPr lang="en-US" altLang="zh-CN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zh-CN" sz="1400" dirty="0"/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6B9C00D4-42E3-4525-978E-BDE001485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656" y="122004"/>
            <a:ext cx="1252344" cy="77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zh-CN" sz="2600" b="1" dirty="0">
                <a:latin typeface="+mj-lt"/>
              </a:rPr>
              <a:t>Method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C5DD08-9021-4A29-8406-433B2FC9F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76200"/>
            <a:ext cx="1566675" cy="618745"/>
          </a:xfrm>
          <a:prstGeom prst="rect">
            <a:avLst/>
          </a:prstGeom>
        </p:spPr>
      </p:pic>
      <p:cxnSp>
        <p:nvCxnSpPr>
          <p:cNvPr id="15" name="Straight Connector 3">
            <a:extLst>
              <a:ext uri="{FF2B5EF4-FFF2-40B4-BE49-F238E27FC236}">
                <a16:creationId xmlns:a16="http://schemas.microsoft.com/office/drawing/2014/main" id="{48598BBA-DA03-49D8-A38E-F1C3545DE391}"/>
              </a:ext>
            </a:extLst>
          </p:cNvPr>
          <p:cNvCxnSpPr/>
          <p:nvPr/>
        </p:nvCxnSpPr>
        <p:spPr>
          <a:xfrm>
            <a:off x="13063" y="914400"/>
            <a:ext cx="91344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83" name="Group 7182">
            <a:extLst>
              <a:ext uri="{FF2B5EF4-FFF2-40B4-BE49-F238E27FC236}">
                <a16:creationId xmlns:a16="http://schemas.microsoft.com/office/drawing/2014/main" id="{3A3F4E3C-A1AB-40B7-8CBF-F75217FE8CAE}"/>
              </a:ext>
            </a:extLst>
          </p:cNvPr>
          <p:cNvGrpSpPr/>
          <p:nvPr/>
        </p:nvGrpSpPr>
        <p:grpSpPr>
          <a:xfrm>
            <a:off x="152400" y="974454"/>
            <a:ext cx="9067800" cy="3508305"/>
            <a:chOff x="152400" y="1163843"/>
            <a:chExt cx="9067800" cy="350830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12613C2-B6E7-4555-91CF-645BF59C28E8}"/>
                </a:ext>
              </a:extLst>
            </p:cNvPr>
            <p:cNvSpPr txBox="1"/>
            <p:nvPr/>
          </p:nvSpPr>
          <p:spPr>
            <a:xfrm>
              <a:off x="298829" y="4366914"/>
              <a:ext cx="8921371" cy="3052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b="1" i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Finally, there are nearly </a:t>
              </a:r>
              <a:r>
                <a:rPr lang="en-US" b="1" i="1" u="sng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300,000 spectra </a:t>
              </a:r>
              <a:r>
                <a:rPr lang="en-US" b="1" i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were simulated and used as the training dataset. </a:t>
              </a:r>
            </a:p>
          </p:txBody>
        </p:sp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2E6EB778-C26C-4220-BA9F-E2065F02FE6A}"/>
                </a:ext>
              </a:extLst>
            </p:cNvPr>
            <p:cNvSpPr/>
            <p:nvPr/>
          </p:nvSpPr>
          <p:spPr>
            <a:xfrm>
              <a:off x="2819400" y="2719224"/>
              <a:ext cx="914400" cy="35351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68" name="Group 7167">
              <a:extLst>
                <a:ext uri="{FF2B5EF4-FFF2-40B4-BE49-F238E27FC236}">
                  <a16:creationId xmlns:a16="http://schemas.microsoft.com/office/drawing/2014/main" id="{225CFA5B-8EC1-4D3D-944E-F03D83968380}"/>
                </a:ext>
              </a:extLst>
            </p:cNvPr>
            <p:cNvGrpSpPr/>
            <p:nvPr/>
          </p:nvGrpSpPr>
          <p:grpSpPr>
            <a:xfrm>
              <a:off x="3771900" y="2171700"/>
              <a:ext cx="914400" cy="1489793"/>
              <a:chOff x="4598126" y="2286000"/>
              <a:chExt cx="914400" cy="1489793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8795B4B7-0A93-4096-8621-8282CD54A51D}"/>
                  </a:ext>
                </a:extLst>
              </p:cNvPr>
              <p:cNvSpPr/>
              <p:nvPr/>
            </p:nvSpPr>
            <p:spPr>
              <a:xfrm>
                <a:off x="4598126" y="2286000"/>
                <a:ext cx="914400" cy="1489793"/>
              </a:xfrm>
              <a:prstGeom prst="round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5B95C9-E871-4998-9CCB-CAC817D7FA4D}"/>
                  </a:ext>
                </a:extLst>
              </p:cNvPr>
              <p:cNvSpPr txBox="1"/>
              <p:nvPr/>
            </p:nvSpPr>
            <p:spPr>
              <a:xfrm rot="16200000">
                <a:off x="4387908" y="2726613"/>
                <a:ext cx="1380556" cy="682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5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anose="02020603050405020304" pitchFamily="18" charset="-34"/>
                    <a:cs typeface="Angsana New" panose="02020603050405020304" pitchFamily="18" charset="-34"/>
                  </a:rPr>
                  <a:t>Training Spectra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algn="ctr">
                  <a:lnSpc>
                    <a:spcPts val="1500"/>
                  </a:lnSpc>
                </a:pPr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anose="02020603050405020304" pitchFamily="18" charset="-34"/>
                    <a:cs typeface="Angsana New" panose="02020603050405020304" pitchFamily="18" charset="-34"/>
                  </a:rPr>
                  <a:t>(500-3300, 0.1 cm-1)</a:t>
                </a:r>
              </a:p>
            </p:txBody>
          </p:sp>
        </p:grpSp>
        <p:grpSp>
          <p:nvGrpSpPr>
            <p:cNvPr id="7169" name="Group 7168">
              <a:extLst>
                <a:ext uri="{FF2B5EF4-FFF2-40B4-BE49-F238E27FC236}">
                  <a16:creationId xmlns:a16="http://schemas.microsoft.com/office/drawing/2014/main" id="{F57FFA87-CA5C-490A-B3D4-028D08CFD128}"/>
                </a:ext>
              </a:extLst>
            </p:cNvPr>
            <p:cNvGrpSpPr/>
            <p:nvPr/>
          </p:nvGrpSpPr>
          <p:grpSpPr>
            <a:xfrm>
              <a:off x="152400" y="1163843"/>
              <a:ext cx="3430054" cy="3185152"/>
              <a:chOff x="457200" y="1201943"/>
              <a:chExt cx="3430054" cy="318515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65E9A2-C3C7-457B-A616-E7F9DF253ACD}"/>
                  </a:ext>
                </a:extLst>
              </p:cNvPr>
              <p:cNvSpPr txBox="1"/>
              <p:nvPr/>
            </p:nvSpPr>
            <p:spPr>
              <a:xfrm>
                <a:off x="1142999" y="1201943"/>
                <a:ext cx="255976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Forward Simulation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7744DA7-E65C-4BB3-B335-885E40A19A06}"/>
                  </a:ext>
                </a:extLst>
              </p:cNvPr>
              <p:cNvGrpSpPr/>
              <p:nvPr/>
            </p:nvGrpSpPr>
            <p:grpSpPr>
              <a:xfrm>
                <a:off x="1276107" y="2432972"/>
                <a:ext cx="1826546" cy="1027059"/>
                <a:chOff x="1526602" y="2432972"/>
                <a:chExt cx="1826546" cy="1027059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FE115873-C3A4-4729-97C7-62D0C87ABA4F}"/>
                    </a:ext>
                  </a:extLst>
                </p:cNvPr>
                <p:cNvSpPr/>
                <p:nvPr/>
              </p:nvSpPr>
              <p:spPr>
                <a:xfrm>
                  <a:off x="1533081" y="2432972"/>
                  <a:ext cx="1820067" cy="1027059"/>
                </a:xfrm>
                <a:prstGeom prst="ellipse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200"/>
                    </a:lnSpc>
                  </a:pPr>
                  <a:endParaRPr lang="en-US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anose="02020603050405020304" pitchFamily="18" charset="-34"/>
                    <a:cs typeface="Angsana New" panose="02020603050405020304" pitchFamily="18" charset="-34"/>
                  </a:endParaRPr>
                </a:p>
              </p:txBody>
            </p: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1254E4F3-6D16-4432-96D1-B8B33FB4589E}"/>
                    </a:ext>
                  </a:extLst>
                </p:cNvPr>
                <p:cNvSpPr/>
                <p:nvPr/>
              </p:nvSpPr>
              <p:spPr>
                <a:xfrm>
                  <a:off x="1526602" y="2645754"/>
                  <a:ext cx="1801091" cy="615553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/>
                <a:p>
                  <a:pPr algn="ctr">
                    <a:lnSpc>
                      <a:spcPts val="1600"/>
                    </a:lnSpc>
                  </a:pPr>
                  <a:r>
                    <a:rPr lang="en-US" sz="2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ngsana New" panose="02020603050405020304" pitchFamily="18" charset="-34"/>
                      <a:cs typeface="Angsana New" panose="02020603050405020304" pitchFamily="18" charset="-34"/>
                    </a:rPr>
                    <a:t>LBLRTM</a:t>
                  </a:r>
                </a:p>
                <a:p>
                  <a:pPr algn="ctr">
                    <a:lnSpc>
                      <a:spcPts val="1600"/>
                    </a:lnSpc>
                  </a:pPr>
                  <a:r>
                    <a:rPr lang="en-US" sz="2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ngsana New" panose="02020603050405020304" pitchFamily="18" charset="-34"/>
                      <a:cs typeface="Angsana New" panose="02020603050405020304" pitchFamily="18" charset="-34"/>
                    </a:rPr>
                    <a:t>+</a:t>
                  </a:r>
                </a:p>
                <a:p>
                  <a:pPr algn="ctr">
                    <a:lnSpc>
                      <a:spcPts val="1600"/>
                    </a:lnSpc>
                  </a:pPr>
                  <a:r>
                    <a:rPr lang="en-US" sz="2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ngsana New" panose="02020603050405020304" pitchFamily="18" charset="-34"/>
                      <a:cs typeface="Angsana New" panose="02020603050405020304" pitchFamily="18" charset="-34"/>
                    </a:rPr>
                    <a:t>DISORT</a:t>
                  </a:r>
                </a:p>
              </p:txBody>
            </p:sp>
          </p:grp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DDC4337-3946-4B46-AB35-01113E1B6FB5}"/>
                  </a:ext>
                </a:extLst>
              </p:cNvPr>
              <p:cNvSpPr/>
              <p:nvPr/>
            </p:nvSpPr>
            <p:spPr>
              <a:xfrm>
                <a:off x="457200" y="1640660"/>
                <a:ext cx="1371600" cy="569140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Profile</a:t>
                </a:r>
              </a:p>
              <a:p>
                <a:pPr algn="ctr"/>
                <a:r>
                  <a:rPr lang="en-US" sz="1400" dirty="0"/>
                  <a:t>(pressure, …, )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33EA14D-7703-42CD-B572-70433E012156}"/>
                  </a:ext>
                </a:extLst>
              </p:cNvPr>
              <p:cNvSpPr/>
              <p:nvPr/>
            </p:nvSpPr>
            <p:spPr>
              <a:xfrm>
                <a:off x="457200" y="3757000"/>
                <a:ext cx="1371600" cy="630095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Layer Optical Properties</a:t>
                </a:r>
              </a:p>
              <a:p>
                <a:pPr algn="ctr"/>
                <a:r>
                  <a:rPr lang="en-US" sz="1200" dirty="0"/>
                  <a:t>(SSA, Legendre,</a:t>
                </a:r>
                <a:r>
                  <a:rPr lang="zh-CN" altLang="en-US" sz="1200" dirty="0"/>
                  <a:t> </a:t>
                </a:r>
                <a:r>
                  <a:rPr lang="en-US" altLang="zh-CN" sz="1200" dirty="0"/>
                  <a:t>…)</a:t>
                </a:r>
                <a:endParaRPr lang="en-US" sz="1200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E0222B4-620E-4C61-B54F-28819553618D}"/>
                  </a:ext>
                </a:extLst>
              </p:cNvPr>
              <p:cNvSpPr/>
              <p:nvPr/>
            </p:nvSpPr>
            <p:spPr>
              <a:xfrm>
                <a:off x="2515654" y="1624660"/>
                <a:ext cx="1371600" cy="569140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Geometry</a:t>
                </a:r>
              </a:p>
              <a:p>
                <a:pPr algn="ctr"/>
                <a:r>
                  <a:rPr lang="en-US" sz="1400" dirty="0"/>
                  <a:t>(nadir to limb)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52DC04F-A8D0-4533-AA1B-3A9F229D7E36}"/>
                  </a:ext>
                </a:extLst>
              </p:cNvPr>
              <p:cNvSpPr/>
              <p:nvPr/>
            </p:nvSpPr>
            <p:spPr>
              <a:xfrm>
                <a:off x="2510361" y="3770685"/>
                <a:ext cx="1371600" cy="569140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Surface Emissivity</a:t>
                </a:r>
              </a:p>
            </p:txBody>
          </p:sp>
          <p:cxnSp>
            <p:nvCxnSpPr>
              <p:cNvPr id="8" name="Connector: Curved 7">
                <a:extLst>
                  <a:ext uri="{FF2B5EF4-FFF2-40B4-BE49-F238E27FC236}">
                    <a16:creationId xmlns:a16="http://schemas.microsoft.com/office/drawing/2014/main" id="{FC795848-ACB9-4596-AB10-40DE25076AFD}"/>
                  </a:ext>
                </a:extLst>
              </p:cNvPr>
              <p:cNvCxnSpPr>
                <a:stCxn id="6" idx="2"/>
                <a:endCxn id="25" idx="1"/>
              </p:cNvCxnSpPr>
              <p:nvPr/>
            </p:nvCxnSpPr>
            <p:spPr>
              <a:xfrm rot="16200000" flipH="1">
                <a:off x="1159274" y="2193525"/>
                <a:ext cx="373581" cy="406129"/>
              </a:xfrm>
              <a:prstGeom prst="curved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or: Curved 10">
                <a:extLst>
                  <a:ext uri="{FF2B5EF4-FFF2-40B4-BE49-F238E27FC236}">
                    <a16:creationId xmlns:a16="http://schemas.microsoft.com/office/drawing/2014/main" id="{2F90CC9A-9981-4C15-8A77-93C711B1BCDE}"/>
                  </a:ext>
                </a:extLst>
              </p:cNvPr>
              <p:cNvCxnSpPr>
                <a:cxnSpLocks/>
                <a:stCxn id="36" idx="0"/>
                <a:endCxn id="25" idx="3"/>
              </p:cNvCxnSpPr>
              <p:nvPr/>
            </p:nvCxnSpPr>
            <p:spPr>
              <a:xfrm rot="5400000" flipH="1" flipV="1">
                <a:off x="1122375" y="3330247"/>
                <a:ext cx="447378" cy="406129"/>
              </a:xfrm>
              <a:prstGeom prst="curved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or: Curved 13">
                <a:extLst>
                  <a:ext uri="{FF2B5EF4-FFF2-40B4-BE49-F238E27FC236}">
                    <a16:creationId xmlns:a16="http://schemas.microsoft.com/office/drawing/2014/main" id="{32BAF60E-C407-4148-B33C-070281612239}"/>
                  </a:ext>
                </a:extLst>
              </p:cNvPr>
              <p:cNvCxnSpPr>
                <a:stCxn id="39" idx="0"/>
                <a:endCxn id="25" idx="5"/>
              </p:cNvCxnSpPr>
              <p:nvPr/>
            </p:nvCxnSpPr>
            <p:spPr>
              <a:xfrm rot="16200000" flipV="1">
                <a:off x="2785605" y="3360128"/>
                <a:ext cx="461063" cy="360051"/>
              </a:xfrm>
              <a:prstGeom prst="curved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or: Curved 17">
                <a:extLst>
                  <a:ext uri="{FF2B5EF4-FFF2-40B4-BE49-F238E27FC236}">
                    <a16:creationId xmlns:a16="http://schemas.microsoft.com/office/drawing/2014/main" id="{18A5DB3B-31AB-4A23-9D3E-D9E871225133}"/>
                  </a:ext>
                </a:extLst>
              </p:cNvPr>
              <p:cNvCxnSpPr>
                <a:stCxn id="38" idx="2"/>
                <a:endCxn id="25" idx="7"/>
              </p:cNvCxnSpPr>
              <p:nvPr/>
            </p:nvCxnSpPr>
            <p:spPr>
              <a:xfrm rot="5400000">
                <a:off x="2823992" y="2205918"/>
                <a:ext cx="389581" cy="365344"/>
              </a:xfrm>
              <a:prstGeom prst="curved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Arrow: Right 46">
              <a:extLst>
                <a:ext uri="{FF2B5EF4-FFF2-40B4-BE49-F238E27FC236}">
                  <a16:creationId xmlns:a16="http://schemas.microsoft.com/office/drawing/2014/main" id="{1CC71B1A-8698-4B40-8A96-5457BC8C18B5}"/>
                </a:ext>
              </a:extLst>
            </p:cNvPr>
            <p:cNvSpPr/>
            <p:nvPr/>
          </p:nvSpPr>
          <p:spPr>
            <a:xfrm>
              <a:off x="4724400" y="2738546"/>
              <a:ext cx="520587" cy="35351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79" name="Group 7178">
              <a:extLst>
                <a:ext uri="{FF2B5EF4-FFF2-40B4-BE49-F238E27FC236}">
                  <a16:creationId xmlns:a16="http://schemas.microsoft.com/office/drawing/2014/main" id="{51F74F3F-D532-4482-9908-4F55ADE46DE1}"/>
                </a:ext>
              </a:extLst>
            </p:cNvPr>
            <p:cNvGrpSpPr/>
            <p:nvPr/>
          </p:nvGrpSpPr>
          <p:grpSpPr>
            <a:xfrm>
              <a:off x="5334000" y="1190332"/>
              <a:ext cx="3696870" cy="3214593"/>
              <a:chOff x="5334000" y="1266532"/>
              <a:chExt cx="3696870" cy="3214593"/>
            </a:xfrm>
          </p:grpSpPr>
          <p:grpSp>
            <p:nvGrpSpPr>
              <p:cNvPr id="7175" name="Group 7174">
                <a:extLst>
                  <a:ext uri="{FF2B5EF4-FFF2-40B4-BE49-F238E27FC236}">
                    <a16:creationId xmlns:a16="http://schemas.microsoft.com/office/drawing/2014/main" id="{56883219-6980-42B7-A5FE-9C7E0E25823C}"/>
                  </a:ext>
                </a:extLst>
              </p:cNvPr>
              <p:cNvGrpSpPr/>
              <p:nvPr/>
            </p:nvGrpSpPr>
            <p:grpSpPr>
              <a:xfrm>
                <a:off x="5334000" y="1266532"/>
                <a:ext cx="3696870" cy="3214593"/>
                <a:chOff x="5410200" y="1228432"/>
                <a:chExt cx="3696870" cy="3214593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5C28FCA-E6FC-42F2-8E68-3D2E99328BFA}"/>
                    </a:ext>
                  </a:extLst>
                </p:cNvPr>
                <p:cNvSpPr txBox="1"/>
                <p:nvPr/>
              </p:nvSpPr>
              <p:spPr>
                <a:xfrm>
                  <a:off x="6051186" y="1228432"/>
                  <a:ext cx="276225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Coefficients Derivation </a:t>
                  </a:r>
                </a:p>
              </p:txBody>
            </p:sp>
            <p:sp>
              <p:nvSpPr>
                <p:cNvPr id="7173" name="Rectangle 7172">
                  <a:extLst>
                    <a:ext uri="{FF2B5EF4-FFF2-40B4-BE49-F238E27FC236}">
                      <a16:creationId xmlns:a16="http://schemas.microsoft.com/office/drawing/2014/main" id="{48516E31-05A2-49A3-A2E8-BA40C323CA25}"/>
                    </a:ext>
                  </a:extLst>
                </p:cNvPr>
                <p:cNvSpPr/>
                <p:nvPr/>
              </p:nvSpPr>
              <p:spPr>
                <a:xfrm>
                  <a:off x="5410200" y="1674318"/>
                  <a:ext cx="3696870" cy="27687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171450" indent="-171450" algn="just">
                    <a:lnSpc>
                      <a:spcPts val="2600"/>
                    </a:lnSpc>
                    <a:buFont typeface="Wingdings" panose="05000000000000000000" pitchFamily="2" charset="2"/>
                    <a:buChar char="§"/>
                  </a:pPr>
                  <a:r>
                    <a:rPr lang="en-US" sz="2400" u="sng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ngsana New" panose="02020603050405020304" pitchFamily="18" charset="-34"/>
                      <a:ea typeface="宋体" panose="02010600030101010101" pitchFamily="2" charset="-122"/>
                      <a:cs typeface="Angsana New" panose="02020603050405020304" pitchFamily="18" charset="-34"/>
                    </a:rPr>
                    <a:t>Convert monochromatic radiance to IASI specification; </a:t>
                  </a:r>
                </a:p>
                <a:p>
                  <a:pPr marL="171450" indent="-171450" algn="just">
                    <a:lnSpc>
                      <a:spcPts val="2600"/>
                    </a:lnSpc>
                    <a:buFont typeface="Wingdings" panose="05000000000000000000" pitchFamily="2" charset="2"/>
                    <a:buChar char="§"/>
                  </a:pPr>
                  <a:r>
                    <a:rPr lang="en-US" sz="2400" u="sng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ngsana New" panose="02020603050405020304" pitchFamily="18" charset="-34"/>
                      <a:ea typeface="宋体" panose="02010600030101010101" pitchFamily="2" charset="-122"/>
                      <a:cs typeface="Angsana New" panose="02020603050405020304" pitchFamily="18" charset="-34"/>
                    </a:rPr>
                    <a:t>Appling gaussian apodization and adding instrument noise;</a:t>
                  </a:r>
                </a:p>
                <a:p>
                  <a:pPr marL="171450" indent="-171450" algn="just">
                    <a:lnSpc>
                      <a:spcPts val="2600"/>
                    </a:lnSpc>
                    <a:buFont typeface="Wingdings" panose="05000000000000000000" pitchFamily="2" charset="2"/>
                    <a:buChar char="§"/>
                  </a:pPr>
                  <a:r>
                    <a:rPr lang="en-US" sz="2400" u="sng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ngsana New" panose="02020603050405020304" pitchFamily="18" charset="-34"/>
                      <a:ea typeface="宋体" panose="02010600030101010101" pitchFamily="2" charset="-122"/>
                      <a:cs typeface="Angsana New" panose="02020603050405020304" pitchFamily="18" charset="-34"/>
                    </a:rPr>
                    <a:t>Principle component transformation</a:t>
                  </a:r>
                  <a:r>
                    <a:rPr lang="en-US" sz="2400" b="1" u="sng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ngsana New" panose="02020603050405020304" pitchFamily="18" charset="-34"/>
                      <a:ea typeface="宋体" panose="02010600030101010101" pitchFamily="2" charset="-122"/>
                      <a:cs typeface="Angsana New" panose="02020603050405020304" pitchFamily="18" charset="-34"/>
                    </a:rPr>
                    <a:t>;</a:t>
                  </a:r>
                </a:p>
                <a:p>
                  <a:pPr marL="171450" indent="-171450" algn="just">
                    <a:lnSpc>
                      <a:spcPts val="2600"/>
                    </a:lnSpc>
                    <a:buFont typeface="Wingdings" panose="05000000000000000000" pitchFamily="2" charset="2"/>
                    <a:buChar char="§"/>
                  </a:pPr>
                  <a:r>
                    <a:rPr lang="en-US" sz="2400" u="sng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ngsana New" panose="02020603050405020304" pitchFamily="18" charset="-34"/>
                      <a:cs typeface="Angsana New" panose="02020603050405020304" pitchFamily="18" charset="-34"/>
                    </a:rPr>
                    <a:t>Filling up the SW channels (to 3275 cm-1) with the PC gap filling method (Xu et al., 2019).</a:t>
                  </a:r>
                </a:p>
              </p:txBody>
            </p:sp>
          </p:grpSp>
          <p:cxnSp>
            <p:nvCxnSpPr>
              <p:cNvPr id="7178" name="Straight Arrow Connector 7177">
                <a:extLst>
                  <a:ext uri="{FF2B5EF4-FFF2-40B4-BE49-F238E27FC236}">
                    <a16:creationId xmlns:a16="http://schemas.microsoft.com/office/drawing/2014/main" id="{97C6E00D-B41B-4F93-AD10-9AA1D6AEB3C0}"/>
                  </a:ext>
                </a:extLst>
              </p:cNvPr>
              <p:cNvCxnSpPr/>
              <p:nvPr/>
            </p:nvCxnSpPr>
            <p:spPr>
              <a:xfrm>
                <a:off x="5334000" y="1738960"/>
                <a:ext cx="0" cy="260444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7182" name="TextBox 7181">
            <a:extLst>
              <a:ext uri="{FF2B5EF4-FFF2-40B4-BE49-F238E27FC236}">
                <a16:creationId xmlns:a16="http://schemas.microsoft.com/office/drawing/2014/main" id="{1D1DFAA8-77F8-424A-8135-A8EA38D28679}"/>
              </a:ext>
            </a:extLst>
          </p:cNvPr>
          <p:cNvSpPr txBox="1"/>
          <p:nvPr/>
        </p:nvSpPr>
        <p:spPr>
          <a:xfrm>
            <a:off x="187514" y="4537432"/>
            <a:ext cx="9032686" cy="2316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Profile: </a:t>
            </a: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ECMWF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 (profile in different seasons) + </a:t>
            </a: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TIGR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 (profile in tropical, mid- and hi-latitude regions);</a:t>
            </a:r>
          </a:p>
          <a:p>
            <a:pPr marL="342900" indent="-34290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Layer optical properties: Clear sky + Aerosol (Dust) + Cloud (Water + Ice) in different optical depths</a:t>
            </a:r>
          </a:p>
          <a:p>
            <a:pPr marL="576000">
              <a:lnSpc>
                <a:spcPts val="1880"/>
              </a:lnSpc>
            </a:pP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Molecular and trace gas: </a:t>
            </a: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HITRAN 2012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absorption database was used;</a:t>
            </a:r>
          </a:p>
          <a:p>
            <a:pPr marL="576000">
              <a:lnSpc>
                <a:spcPts val="1880"/>
              </a:lnSpc>
            </a:pP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Aerosol : mineral dust calculated in coarse and transportation modes from </a:t>
            </a: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OPAC; </a:t>
            </a:r>
          </a:p>
          <a:p>
            <a:pPr marL="576000">
              <a:lnSpc>
                <a:spcPts val="1880"/>
              </a:lnSpc>
            </a:pP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Water cloud: calculated with Mie scattering model from </a:t>
            </a: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Libradtran;</a:t>
            </a:r>
          </a:p>
          <a:p>
            <a:pPr marL="576000">
              <a:lnSpc>
                <a:spcPts val="1880"/>
              </a:lnSpc>
            </a:pP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Ice cloud: general habit mixture, severely roughened solid columns, and severely roughened  aggregate of solid columns from Baum et al., (2014) of </a:t>
            </a: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UW-SSEC;</a:t>
            </a:r>
          </a:p>
          <a:p>
            <a:pPr marL="342900" indent="-34290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Surface Emissivity: </a:t>
            </a: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IGBP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 typical emissivity;</a:t>
            </a:r>
          </a:p>
          <a:p>
            <a:pPr marL="342900" indent="-34290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Geometry: from nadir to limb in three different zenith views.</a:t>
            </a:r>
          </a:p>
        </p:txBody>
      </p:sp>
      <p:pic>
        <p:nvPicPr>
          <p:cNvPr id="34" name="Picture 33" descr="A picture containing photo, blue, food, holding&#10;&#10;Description automatically generated">
            <a:extLst>
              <a:ext uri="{FF2B5EF4-FFF2-40B4-BE49-F238E27FC236}">
                <a16:creationId xmlns:a16="http://schemas.microsoft.com/office/drawing/2014/main" id="{39B5623E-E017-493D-8160-94C0ECF32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34" y="95931"/>
            <a:ext cx="1564616" cy="60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46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228C48FA-2C24-4310-83BC-9507271A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A638AD-8189-41F9-BDD7-F7C8FEFBF46D}" type="slidenum">
              <a:rPr lang="en-US" altLang="zh-CN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zh-CN" sz="1400" dirty="0"/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6B9C00D4-42E3-4525-978E-BDE001485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656" y="122004"/>
            <a:ext cx="1252344" cy="77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zh-CN" sz="2600" b="1" dirty="0">
                <a:latin typeface="+mj-lt"/>
              </a:rPr>
              <a:t>Method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C5DD08-9021-4A29-8406-433B2FC9F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76200"/>
            <a:ext cx="1566675" cy="618745"/>
          </a:xfrm>
          <a:prstGeom prst="rect">
            <a:avLst/>
          </a:prstGeom>
        </p:spPr>
      </p:pic>
      <p:cxnSp>
        <p:nvCxnSpPr>
          <p:cNvPr id="15" name="Straight Connector 3">
            <a:extLst>
              <a:ext uri="{FF2B5EF4-FFF2-40B4-BE49-F238E27FC236}">
                <a16:creationId xmlns:a16="http://schemas.microsoft.com/office/drawing/2014/main" id="{48598BBA-DA03-49D8-A38E-F1C3545DE391}"/>
              </a:ext>
            </a:extLst>
          </p:cNvPr>
          <p:cNvCxnSpPr/>
          <p:nvPr/>
        </p:nvCxnSpPr>
        <p:spPr>
          <a:xfrm>
            <a:off x="13063" y="914400"/>
            <a:ext cx="91344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icture containing photo, blue, food, holding&#10;&#10;Description automatically generated">
            <a:extLst>
              <a:ext uri="{FF2B5EF4-FFF2-40B4-BE49-F238E27FC236}">
                <a16:creationId xmlns:a16="http://schemas.microsoft.com/office/drawing/2014/main" id="{39B5623E-E017-493D-8160-94C0ECF32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34" y="95931"/>
            <a:ext cx="1564616" cy="6060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577BD-B516-4FF6-9CB4-6AC92E870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5966" y="1805316"/>
            <a:ext cx="5512068" cy="3325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CE15988-E702-4CAC-8E14-BEC2B160AB3B}"/>
                  </a:ext>
                </a:extLst>
              </p:cNvPr>
              <p:cNvSpPr/>
              <p:nvPr/>
            </p:nvSpPr>
            <p:spPr>
              <a:xfrm>
                <a:off x="248752" y="1346799"/>
                <a:ext cx="87724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400" dirty="0">
                    <a:solidFill>
                      <a:srgbClr val="000000"/>
                    </a:solidFill>
                    <a:latin typeface="Times" panose="02020603050405020304" pitchFamily="18" charset="0"/>
                    <a:ea typeface="宋体" panose="02010600030101010101" pitchFamily="2" charset="-122"/>
                    <a:cs typeface="Verdana" panose="020B0604030504040204" pitchFamily="34" charset="0"/>
                  </a:rPr>
                  <a:t>If the IASI gap channel radiance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1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,⋯,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=2260</m:t>
                        </m:r>
                      </m:e>
                    </m:d>
                  </m:oMath>
                </a14:m>
                <a:r>
                  <a:rPr lang="en-US" sz="1400" dirty="0">
                    <a:solidFill>
                      <a:srgbClr val="000000"/>
                    </a:solidFill>
                    <a:latin typeface="Times" panose="02020603050405020304" pitchFamily="18" charset="0"/>
                    <a:ea typeface="宋体" panose="02010600030101010101" pitchFamily="2" charset="-122"/>
                    <a:cs typeface="Verdana" panose="020B0604030504040204" pitchFamily="34" charset="0"/>
                  </a:rPr>
                  <a:t> can be predicted by the measured channel radiances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Verdana" panose="020B0604030504040204" pitchFamily="34" charset="0"/>
                      </a:rPr>
                      <m:t>𝑥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Verdana" panose="020B0604030504040204" pitchFamily="34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1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cs typeface="Verdan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Verdana" panose="020B060403050404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Verdana" panose="020B060403050404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Verdana" panose="020B060403050404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cs typeface="Verdan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Verdana" panose="020B060403050404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Verdana" panose="020B0604030504040204" pitchFamily="34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Verdana" panose="020B0604030504040204" pitchFamily="34" charset="0"/>
                          </a:rPr>
                          <m:t>,⋯,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cs typeface="Verdan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Verdana" panose="020B060403050404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Verdana" panose="020B0604030504040204" pitchFamily="34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Verdana" panose="020B0604030504040204" pitchFamily="34" charset="0"/>
                          </a:rPr>
                          <m:t>,</m:t>
                        </m:r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Verdana" panose="020B0604030504040204" pitchFamily="34" charset="0"/>
                          </a:rPr>
                          <m:t>𝑛</m:t>
                        </m:r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Verdana" panose="020B0604030504040204" pitchFamily="34" charset="0"/>
                          </a:rPr>
                          <m:t>=8461</m:t>
                        </m:r>
                      </m:e>
                    </m:d>
                  </m:oMath>
                </a14:m>
                <a:r>
                  <a:rPr lang="en-US" sz="1400" dirty="0">
                    <a:solidFill>
                      <a:srgbClr val="000000"/>
                    </a:solidFill>
                    <a:latin typeface="Times" panose="02020603050405020304" pitchFamily="18" charset="0"/>
                    <a:ea typeface="宋体" panose="02010600030101010101" pitchFamily="2" charset="-122"/>
                    <a:cs typeface="Verdana" panose="020B0604030504040204" pitchFamily="34" charset="0"/>
                  </a:rPr>
                  <a:t> using (1),</a:t>
                </a:r>
                <a:endParaRPr lang="en-US" sz="1400" dirty="0"/>
              </a:p>
            </p:txBody>
          </p:sp>
        </mc:Choice>
        <mc:Fallback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CE15988-E702-4CAC-8E14-BEC2B160AB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52" y="1346799"/>
                <a:ext cx="8772421" cy="523220"/>
              </a:xfrm>
              <a:prstGeom prst="rect">
                <a:avLst/>
              </a:prstGeom>
              <a:blipFill>
                <a:blip r:embed="rId6"/>
                <a:stretch>
                  <a:fillRect l="-208" t="-2326" r="-208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A41930A-D9B2-40AF-A88B-579953123FEF}"/>
                  </a:ext>
                </a:extLst>
              </p:cNvPr>
              <p:cNvSpPr/>
              <p:nvPr/>
            </p:nvSpPr>
            <p:spPr>
              <a:xfrm>
                <a:off x="248752" y="2108283"/>
                <a:ext cx="877936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lang="en-US" sz="1400" baseline="-25000" dirty="0" err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j,i</a:t>
                </a:r>
                <a:r>
                  <a:rPr lang="en-US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is the prediction coefficients,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is the residual,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𝑗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is the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𝑗</m:t>
                    </m:r>
                  </m:oMath>
                </a14:m>
                <a:r>
                  <a:rPr lang="en-US" sz="1400" dirty="0" err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th</a:t>
                </a:r>
                <a:r>
                  <a:rPr lang="en-US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measured channel and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is the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en-US" sz="1400" dirty="0" err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th</a:t>
                </a:r>
                <a:r>
                  <a:rPr lang="en-US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gap channel. Thus, </a:t>
                </a:r>
                <a:r>
                  <a:rPr lang="en-US" sz="1400" u="sng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all the gap channel radiances with a total of </a:t>
                </a:r>
                <a14:m>
                  <m:oMath xmlns:m="http://schemas.openxmlformats.org/officeDocument/2006/math">
                    <m:r>
                      <a:rPr lang="en-US" sz="1400" i="1" u="sng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1400" u="sng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observations can be written in the matrix form</a:t>
                </a:r>
                <a:endParaRPr lang="en-US" sz="1400" u="sng" dirty="0"/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A41930A-D9B2-40AF-A88B-579953123F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52" y="2108283"/>
                <a:ext cx="8779367" cy="523220"/>
              </a:xfrm>
              <a:prstGeom prst="rect">
                <a:avLst/>
              </a:prstGeom>
              <a:blipFill>
                <a:blip r:embed="rId7"/>
                <a:stretch>
                  <a:fillRect l="-208" t="-2326" r="-208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57BB4634-021C-459F-AA39-2207F752AA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8523" y="2578741"/>
            <a:ext cx="1374124" cy="2794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335DDEE-016D-4864-8922-2DBC579B6E46}"/>
                  </a:ext>
                </a:extLst>
              </p:cNvPr>
              <p:cNvSpPr/>
              <p:nvPr/>
            </p:nvSpPr>
            <p:spPr>
              <a:xfrm>
                <a:off x="259173" y="2812457"/>
                <a:ext cx="8706521" cy="3041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5000"/>
                  </a:lnSpc>
                  <a:spcAft>
                    <a:spcPts val="0"/>
                  </a:spcAft>
                </a:pPr>
                <a:r>
                  <a:rPr lang="en-US" sz="1400" u="sng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The prediction coefficient matrix </a:t>
                </a:r>
                <a14:m>
                  <m:oMath xmlns:m="http://schemas.openxmlformats.org/officeDocument/2006/math">
                    <m:r>
                      <a:rPr lang="en-US" sz="1400" i="1" u="sng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𝐵</m:t>
                    </m:r>
                  </m:oMath>
                </a14:m>
                <a:r>
                  <a:rPr lang="en-US" sz="1400" u="sng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then can be calculated through (3) with the training dataset</a:t>
                </a:r>
                <a:r>
                  <a:rPr lang="en-US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,</a:t>
                </a:r>
              </a:p>
            </p:txBody>
          </p:sp>
        </mc:Choice>
        <mc:Fallback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335DDEE-016D-4864-8922-2DBC579B6E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73" y="2812457"/>
                <a:ext cx="8706521" cy="304122"/>
              </a:xfrm>
              <a:prstGeom prst="rect">
                <a:avLst/>
              </a:prstGeom>
              <a:blipFill>
                <a:blip r:embed="rId9"/>
                <a:stretch>
                  <a:fillRect l="-210" t="-2000" b="-2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2925BEBA-B1B0-48A0-8450-1ED866B51C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6600" y="3089051"/>
            <a:ext cx="2148630" cy="3164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FAA6A54-B80A-4DBC-BB65-807ED52B2446}"/>
                  </a:ext>
                </a:extLst>
              </p:cNvPr>
              <p:cNvSpPr/>
              <p:nvPr/>
            </p:nvSpPr>
            <p:spPr>
              <a:xfrm>
                <a:off x="290840" y="3419371"/>
                <a:ext cx="8674853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By replacing measured radiances x in the design matrix Dx with their principal component scores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𝑝𝑐𝑠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, the relationship between the principal component scores of the measured channel radiances and the gap channel radiances now can be properly established through (4) with the training dataset,</a:t>
                </a:r>
                <a:endParaRPr lang="en-US" sz="1400" dirty="0"/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FAA6A54-B80A-4DBC-BB65-807ED52B24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40" y="3419371"/>
                <a:ext cx="8674853" cy="738664"/>
              </a:xfrm>
              <a:prstGeom prst="rect">
                <a:avLst/>
              </a:prstGeom>
              <a:blipFill>
                <a:blip r:embed="rId11"/>
                <a:stretch>
                  <a:fillRect l="-211" t="-1653" r="-211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C3E17E5-94E0-47A4-8C22-0E227FBF5E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71800" y="4158035"/>
            <a:ext cx="2918971" cy="3247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62F577B-F698-4657-8D89-CCC8CDA610EC}"/>
                  </a:ext>
                </a:extLst>
              </p:cNvPr>
              <p:cNvSpPr txBox="1"/>
              <p:nvPr/>
            </p:nvSpPr>
            <p:spPr>
              <a:xfrm>
                <a:off x="290840" y="4472316"/>
                <a:ext cx="8674852" cy="539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Since most of the earth spectra variances are mainly distributed in the first few principal components, therefor, only the leading </a:t>
                </a:r>
                <a:r>
                  <a:rPr lang="en-US" sz="1400" i="1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k</a:t>
                </a:r>
                <a:r>
                  <a:rPr lang="en-US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𝑝𝑐𝑠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is used in (4). After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𝑝𝑐𝑠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is calculated, the IASI gap channel radiances can be predicted with (5)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62F577B-F698-4657-8D89-CCC8CDA61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40" y="4472316"/>
                <a:ext cx="8674852" cy="539828"/>
              </a:xfrm>
              <a:prstGeom prst="rect">
                <a:avLst/>
              </a:prstGeom>
              <a:blipFill>
                <a:blip r:embed="rId13"/>
                <a:stretch>
                  <a:fillRect l="-211" t="-2273" r="-703" b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60BC4713-BD66-4334-90C3-A8D22FF755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82846" y="4929516"/>
            <a:ext cx="4896877" cy="3247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86F258D-6418-4E72-8240-9F89EA54DAD4}"/>
                  </a:ext>
                </a:extLst>
              </p:cNvPr>
              <p:cNvSpPr/>
              <p:nvPr/>
            </p:nvSpPr>
            <p:spPr>
              <a:xfrm>
                <a:off x="294466" y="5247397"/>
                <a:ext cx="8706521" cy="543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𝑝𝑐𝑠</m:t>
                        </m:r>
                      </m:sub>
                    </m:sSub>
                    <m:r>
                      <a:rPr lang="en-US" sz="1400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is the constant row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𝑝𝑐𝑠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𝑝𝑐𝑠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is the coefficient rows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𝑝𝑐𝑠</m:t>
                        </m:r>
                      </m:sub>
                    </m:sSub>
                    <m:r>
                      <a:rPr lang="en-US" sz="1400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;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are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the</m:t>
                    </m:r>
                    <m:r>
                      <m:rPr>
                        <m:nor/>
                      </m:rPr>
                      <a:rPr lang="en-US" sz="14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eigenvector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instrument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noises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mean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radiances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of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the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measured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channels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of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the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training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dataset</m:t>
                    </m:r>
                    <m:r>
                      <m:rPr>
                        <m:nor/>
                      </m:rPr>
                      <a:rPr lang="en-US" sz="14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respectively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86F258D-6418-4E72-8240-9F89EA54DA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66" y="5247397"/>
                <a:ext cx="8706521" cy="543803"/>
              </a:xfrm>
              <a:prstGeom prst="rect">
                <a:avLst/>
              </a:prstGeom>
              <a:blipFill>
                <a:blip r:embed="rId15"/>
                <a:stretch>
                  <a:fillRect l="-210" t="-2247" b="-11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ctangle 11">
            <a:extLst>
              <a:ext uri="{FF2B5EF4-FFF2-40B4-BE49-F238E27FC236}">
                <a16:creationId xmlns:a16="http://schemas.microsoft.com/office/drawing/2014/main" id="{D4C7A116-DDB8-4F03-B598-A0E8E1CFD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05" y="5843916"/>
            <a:ext cx="69389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zh-CN" sz="1400" u="sng" dirty="0">
                <a:latin typeface="Times New Roman" panose="02020603050405020304" pitchFamily="18" charset="0"/>
                <a:ea typeface="等线" panose="02010600030101010101" pitchFamily="2" charset="-122"/>
              </a:rPr>
              <a:t>By</a:t>
            </a:r>
            <a:r>
              <a:rPr lang="zh-CN" altLang="en-US" sz="1400" u="sng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1400" u="sng" dirty="0">
                <a:latin typeface="Times New Roman" panose="02020603050405020304" pitchFamily="18" charset="0"/>
                <a:ea typeface="等线" panose="02010600030101010101" pitchFamily="2" charset="-122"/>
              </a:rPr>
              <a:t>combining</a:t>
            </a:r>
            <a:r>
              <a:rPr lang="zh-CN" altLang="en-US" sz="1400" u="sng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1400" u="sng" dirty="0">
                <a:latin typeface="Times New Roman" panose="02020603050405020304" pitchFamily="18" charset="0"/>
                <a:ea typeface="等线" panose="02010600030101010101" pitchFamily="2" charset="-122"/>
              </a:rPr>
              <a:t>all</a:t>
            </a:r>
            <a:r>
              <a:rPr lang="zh-CN" altLang="en-US" sz="1400" u="sng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1400" u="sng" dirty="0">
                <a:latin typeface="Times New Roman" panose="02020603050405020304" pitchFamily="18" charset="0"/>
                <a:ea typeface="等线" panose="02010600030101010101" pitchFamily="2" charset="-122"/>
              </a:rPr>
              <a:t>the</a:t>
            </a:r>
            <a:r>
              <a:rPr lang="zh-CN" altLang="en-US" sz="1400" u="sng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1400" u="sng" dirty="0">
                <a:latin typeface="Times New Roman" panose="02020603050405020304" pitchFamily="18" charset="0"/>
                <a:ea typeface="等线" panose="02010600030101010101" pitchFamily="2" charset="-122"/>
              </a:rPr>
              <a:t>above matrices together, Eq.5 finally becomes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68951E5-9644-4504-9C30-88EE13DD7FC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40148" y="6159571"/>
            <a:ext cx="2821534" cy="3426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50C1823-BEE2-4E7B-A17F-9296A51FC0A7}"/>
                  </a:ext>
                </a:extLst>
              </p:cNvPr>
              <p:cNvSpPr/>
              <p:nvPr/>
            </p:nvSpPr>
            <p:spPr>
              <a:xfrm>
                <a:off x="303705" y="6474023"/>
                <a:ext cx="599497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IASI gap channel prediction coefficients,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gap channel constant.</a:t>
                </a:r>
              </a:p>
            </p:txBody>
          </p:sp>
        </mc:Choice>
        <mc:Fallback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50C1823-BEE2-4E7B-A17F-9296A51FC0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705" y="6474023"/>
                <a:ext cx="5994974" cy="307777"/>
              </a:xfrm>
              <a:prstGeom prst="rect">
                <a:avLst/>
              </a:prstGeom>
              <a:blipFill>
                <a:blip r:embed="rId17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F4C8578B-7526-4FD3-ABCF-AAF417104B4F}"/>
              </a:ext>
            </a:extLst>
          </p:cNvPr>
          <p:cNvSpPr/>
          <p:nvPr/>
        </p:nvSpPr>
        <p:spPr>
          <a:xfrm>
            <a:off x="7647340" y="6151597"/>
            <a:ext cx="1324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(Xu et al., 2019)</a:t>
            </a:r>
            <a:endParaRPr lang="en-US" sz="2000" b="1" dirty="0"/>
          </a:p>
        </p:txBody>
      </p:sp>
      <p:sp>
        <p:nvSpPr>
          <p:cNvPr id="72" name="TextBox 11">
            <a:extLst>
              <a:ext uri="{FF2B5EF4-FFF2-40B4-BE49-F238E27FC236}">
                <a16:creationId xmlns:a16="http://schemas.microsoft.com/office/drawing/2014/main" id="{98236823-5931-4D56-8A68-C35CE3742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33" y="827412"/>
            <a:ext cx="3334567" cy="4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latin typeface="Verdana" panose="020B0604030504040204" pitchFamily="34" charset="0"/>
              </a:rPr>
              <a:t>PC spectral gap filling</a:t>
            </a:r>
            <a:endParaRPr lang="zh-CN" altLang="en-US" sz="1800" b="1" dirty="0">
              <a:latin typeface="Verdana" panose="020B0604030504040204" pitchFamily="34" charset="0"/>
            </a:endParaRPr>
          </a:p>
        </p:txBody>
      </p:sp>
      <p:sp>
        <p:nvSpPr>
          <p:cNvPr id="73" name="Rectangle 19">
            <a:extLst>
              <a:ext uri="{FF2B5EF4-FFF2-40B4-BE49-F238E27FC236}">
                <a16:creationId xmlns:a16="http://schemas.microsoft.com/office/drawing/2014/main" id="{C4AE7409-D850-4024-8CCF-07A4A831D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3523" y="1666433"/>
            <a:ext cx="4540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en-US" alt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Rectangle 19">
            <a:extLst>
              <a:ext uri="{FF2B5EF4-FFF2-40B4-BE49-F238E27FC236}">
                <a16:creationId xmlns:a16="http://schemas.microsoft.com/office/drawing/2014/main" id="{25121872-5E08-4041-BB1D-AC29B1A61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040" y="2461297"/>
            <a:ext cx="4540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en-US" alt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Rectangle 19">
            <a:extLst>
              <a:ext uri="{FF2B5EF4-FFF2-40B4-BE49-F238E27FC236}">
                <a16:creationId xmlns:a16="http://schemas.microsoft.com/office/drawing/2014/main" id="{DB076E16-D503-402C-B033-2F6E8E5E7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040" y="2947819"/>
            <a:ext cx="4540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endParaRPr lang="en-US" alt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Rectangle 19">
            <a:extLst>
              <a:ext uri="{FF2B5EF4-FFF2-40B4-BE49-F238E27FC236}">
                <a16:creationId xmlns:a16="http://schemas.microsoft.com/office/drawing/2014/main" id="{BD94A756-C4FC-46F3-AD03-BCED729AD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040" y="4004142"/>
            <a:ext cx="4540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endParaRPr lang="en-US" alt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Rectangle 19">
            <a:extLst>
              <a:ext uri="{FF2B5EF4-FFF2-40B4-BE49-F238E27FC236}">
                <a16:creationId xmlns:a16="http://schemas.microsoft.com/office/drawing/2014/main" id="{1C1D8760-4571-48F0-8763-9FE33003E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040" y="4791227"/>
            <a:ext cx="4540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  <a:endParaRPr lang="en-US" alt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Rectangle 19">
            <a:extLst>
              <a:ext uri="{FF2B5EF4-FFF2-40B4-BE49-F238E27FC236}">
                <a16:creationId xmlns:a16="http://schemas.microsoft.com/office/drawing/2014/main" id="{F352E051-98D3-4DB7-9237-D74255425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040" y="5988096"/>
            <a:ext cx="4540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(6)</a:t>
            </a:r>
            <a:endParaRPr lang="en-US" alt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005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228C48FA-2C24-4310-83BC-9507271A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A638AD-8189-41F9-BDD7-F7C8FEFBF46D}" type="slidenum">
              <a:rPr lang="en-US" altLang="zh-CN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zh-CN" sz="1400" dirty="0"/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6B9C00D4-42E3-4525-978E-BDE001485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656" y="122004"/>
            <a:ext cx="1252344" cy="77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zh-CN" sz="2600" b="1" dirty="0">
                <a:latin typeface="+mj-lt"/>
              </a:rPr>
              <a:t>Method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C5DD08-9021-4A29-8406-433B2FC9F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76200"/>
            <a:ext cx="1566675" cy="618745"/>
          </a:xfrm>
          <a:prstGeom prst="rect">
            <a:avLst/>
          </a:prstGeom>
        </p:spPr>
      </p:pic>
      <p:cxnSp>
        <p:nvCxnSpPr>
          <p:cNvPr id="15" name="Straight Connector 3">
            <a:extLst>
              <a:ext uri="{FF2B5EF4-FFF2-40B4-BE49-F238E27FC236}">
                <a16:creationId xmlns:a16="http://schemas.microsoft.com/office/drawing/2014/main" id="{48598BBA-DA03-49D8-A38E-F1C3545DE391}"/>
              </a:ext>
            </a:extLst>
          </p:cNvPr>
          <p:cNvCxnSpPr/>
          <p:nvPr/>
        </p:nvCxnSpPr>
        <p:spPr>
          <a:xfrm>
            <a:off x="13063" y="914400"/>
            <a:ext cx="91344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icture containing photo, blue, food, holding&#10;&#10;Description automatically generated">
            <a:extLst>
              <a:ext uri="{FF2B5EF4-FFF2-40B4-BE49-F238E27FC236}">
                <a16:creationId xmlns:a16="http://schemas.microsoft.com/office/drawing/2014/main" id="{39B5623E-E017-493D-8160-94C0ECF32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34" y="95931"/>
            <a:ext cx="1564616" cy="606014"/>
          </a:xfrm>
          <a:prstGeom prst="rect">
            <a:avLst/>
          </a:prstGeom>
        </p:spPr>
      </p:pic>
      <p:sp>
        <p:nvSpPr>
          <p:cNvPr id="37" name="TextBox 11">
            <a:extLst>
              <a:ext uri="{FF2B5EF4-FFF2-40B4-BE49-F238E27FC236}">
                <a16:creationId xmlns:a16="http://schemas.microsoft.com/office/drawing/2014/main" id="{0ED7F0CD-FCE6-4C1E-9921-AC228D360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39585"/>
            <a:ext cx="6420347" cy="4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latin typeface="Verdana" panose="020B0604030504040204" pitchFamily="34" charset="0"/>
              </a:rPr>
              <a:t>How to use the IASI Gap filling coefficients</a:t>
            </a:r>
            <a:endParaRPr lang="zh-CN" altLang="en-US" sz="1800" b="1" dirty="0">
              <a:latin typeface="Verdana" panose="020B0604030504040204" pitchFamily="34" charset="0"/>
            </a:endParaRPr>
          </a:p>
        </p:txBody>
      </p:sp>
      <p:sp>
        <p:nvSpPr>
          <p:cNvPr id="40" name="TextBox 1">
            <a:extLst>
              <a:ext uri="{FF2B5EF4-FFF2-40B4-BE49-F238E27FC236}">
                <a16:creationId xmlns:a16="http://schemas.microsoft.com/office/drawing/2014/main" id="{F06F2B38-77E6-4BE0-8BE6-A495B6C49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00" y="1461455"/>
            <a:ext cx="8534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the IASI gap filling coefficients have been put into a H5 file - ‘iasi.GapCoeff.h5’. </a:t>
            </a:r>
          </a:p>
        </p:txBody>
      </p:sp>
      <p:sp>
        <p:nvSpPr>
          <p:cNvPr id="41" name="TextBox 5">
            <a:extLst>
              <a:ext uri="{FF2B5EF4-FFF2-40B4-BE49-F238E27FC236}">
                <a16:creationId xmlns:a16="http://schemas.microsoft.com/office/drawing/2014/main" id="{30CCDA1A-D55D-455D-BF49-C5F9E67C4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2135381"/>
            <a:ext cx="853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P0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gap-filling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coefficient matrix with a dimension of 2060(col)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×8461(row)</a:t>
            </a:r>
          </a:p>
          <a:p>
            <a:pPr algn="just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C0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gap-filling constant vector with a length of 2060</a:t>
            </a:r>
          </a:p>
          <a:p>
            <a:pPr algn="just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GAP_NUM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number of gap channels (2260 channels from 2760.25~3275 cm-1)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4D2F89C-87AC-4088-8536-319E18BA078E}"/>
              </a:ext>
            </a:extLst>
          </p:cNvPr>
          <p:cNvSpPr/>
          <p:nvPr/>
        </p:nvSpPr>
        <p:spPr>
          <a:xfrm>
            <a:off x="433388" y="1839913"/>
            <a:ext cx="4367212" cy="36988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There are 3 datasets inside the H5 file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287AB65-FE9D-411B-A541-9FF4B32A4639}"/>
              </a:ext>
            </a:extLst>
          </p:cNvPr>
          <p:cNvGrpSpPr/>
          <p:nvPr/>
        </p:nvGrpSpPr>
        <p:grpSpPr>
          <a:xfrm>
            <a:off x="433388" y="3124200"/>
            <a:ext cx="8710612" cy="3095695"/>
            <a:chOff x="433388" y="3605143"/>
            <a:chExt cx="8710612" cy="3095695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12CB7F1-0EE3-431A-BDC6-14087AF08E2C}"/>
                </a:ext>
              </a:extLst>
            </p:cNvPr>
            <p:cNvSpPr/>
            <p:nvPr/>
          </p:nvSpPr>
          <p:spPr>
            <a:xfrm>
              <a:off x="433388" y="3665538"/>
              <a:ext cx="4367212" cy="369887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The use of the H5 file</a:t>
              </a:r>
            </a:p>
          </p:txBody>
        </p:sp>
        <p:grpSp>
          <p:nvGrpSpPr>
            <p:cNvPr id="44" name="Group 16412">
              <a:extLst>
                <a:ext uri="{FF2B5EF4-FFF2-40B4-BE49-F238E27FC236}">
                  <a16:creationId xmlns:a16="http://schemas.microsoft.com/office/drawing/2014/main" id="{83158B61-E857-46C4-877C-5D5A2B8430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00800" y="4343400"/>
              <a:ext cx="2743200" cy="2349500"/>
              <a:chOff x="5791200" y="4525234"/>
              <a:chExt cx="2743200" cy="2332808"/>
            </a:xfrm>
          </p:grpSpPr>
          <p:grpSp>
            <p:nvGrpSpPr>
              <p:cNvPr id="45" name="Group 290">
                <a:extLst>
                  <a:ext uri="{FF2B5EF4-FFF2-40B4-BE49-F238E27FC236}">
                    <a16:creationId xmlns:a16="http://schemas.microsoft.com/office/drawing/2014/main" id="{452CDB22-A834-4FE2-981B-686E5215EB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8401" y="4831539"/>
                <a:ext cx="1371600" cy="1746250"/>
                <a:chOff x="762001" y="4869597"/>
                <a:chExt cx="1371600" cy="1746250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4B114E13-2A79-4AAB-8ABD-209CF6E2292D}"/>
                    </a:ext>
                  </a:extLst>
                </p:cNvPr>
                <p:cNvSpPr/>
                <p:nvPr/>
              </p:nvSpPr>
              <p:spPr>
                <a:xfrm>
                  <a:off x="762000" y="4869079"/>
                  <a:ext cx="228600" cy="15289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2238030B-2D28-42BC-8B1D-3A95EADBA139}"/>
                    </a:ext>
                  </a:extLst>
                </p:cNvPr>
                <p:cNvSpPr/>
                <p:nvPr/>
              </p:nvSpPr>
              <p:spPr>
                <a:xfrm>
                  <a:off x="990600" y="4869079"/>
                  <a:ext cx="228600" cy="152894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B91C93C9-C878-4BE8-A099-BD14F7F23B14}"/>
                    </a:ext>
                  </a:extLst>
                </p:cNvPr>
                <p:cNvSpPr/>
                <p:nvPr/>
              </p:nvSpPr>
              <p:spPr>
                <a:xfrm>
                  <a:off x="1219200" y="4869079"/>
                  <a:ext cx="228600" cy="15289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84FF0AE9-AA21-47AA-9510-C22611E9426C}"/>
                    </a:ext>
                  </a:extLst>
                </p:cNvPr>
                <p:cNvSpPr/>
                <p:nvPr/>
              </p:nvSpPr>
              <p:spPr>
                <a:xfrm>
                  <a:off x="1447800" y="4869079"/>
                  <a:ext cx="228600" cy="152894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C751906D-52BA-4580-BF44-441EA5980151}"/>
                    </a:ext>
                  </a:extLst>
                </p:cNvPr>
                <p:cNvSpPr/>
                <p:nvPr/>
              </p:nvSpPr>
              <p:spPr>
                <a:xfrm>
                  <a:off x="1676400" y="4869079"/>
                  <a:ext cx="228600" cy="152894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8BEA7E65-807E-43F8-B50B-9132271EBF22}"/>
                    </a:ext>
                  </a:extLst>
                </p:cNvPr>
                <p:cNvSpPr/>
                <p:nvPr/>
              </p:nvSpPr>
              <p:spPr>
                <a:xfrm>
                  <a:off x="1905000" y="4869079"/>
                  <a:ext cx="228600" cy="152894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0545040B-0A90-4D1A-8876-7F115EB9068E}"/>
                    </a:ext>
                  </a:extLst>
                </p:cNvPr>
                <p:cNvSpPr/>
                <p:nvPr/>
              </p:nvSpPr>
              <p:spPr>
                <a:xfrm>
                  <a:off x="762000" y="5062954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A95A15B5-1EB4-43E5-BCAF-D2B5BA654EAF}"/>
                    </a:ext>
                  </a:extLst>
                </p:cNvPr>
                <p:cNvSpPr/>
                <p:nvPr/>
              </p:nvSpPr>
              <p:spPr>
                <a:xfrm>
                  <a:off x="990600" y="5062954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95DCA327-C366-4CA7-BE5F-DF61DB5C9C5F}"/>
                    </a:ext>
                  </a:extLst>
                </p:cNvPr>
                <p:cNvSpPr/>
                <p:nvPr/>
              </p:nvSpPr>
              <p:spPr>
                <a:xfrm>
                  <a:off x="1219200" y="5062954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50266019-66CE-444A-B86C-35D15970476B}"/>
                    </a:ext>
                  </a:extLst>
                </p:cNvPr>
                <p:cNvSpPr/>
                <p:nvPr/>
              </p:nvSpPr>
              <p:spPr>
                <a:xfrm>
                  <a:off x="1447800" y="5062954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4CE1270D-AF84-499E-ACC6-A40ACF47B2CA}"/>
                    </a:ext>
                  </a:extLst>
                </p:cNvPr>
                <p:cNvSpPr/>
                <p:nvPr/>
              </p:nvSpPr>
              <p:spPr>
                <a:xfrm>
                  <a:off x="1676400" y="5062954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72F2E3CA-101E-4CCE-80BA-D5A934F88201}"/>
                    </a:ext>
                  </a:extLst>
                </p:cNvPr>
                <p:cNvSpPr/>
                <p:nvPr/>
              </p:nvSpPr>
              <p:spPr>
                <a:xfrm>
                  <a:off x="1905000" y="5062954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D0E7477-71D4-49EA-B31A-1BAE6786A8CB}"/>
                    </a:ext>
                  </a:extLst>
                </p:cNvPr>
                <p:cNvSpPr/>
                <p:nvPr/>
              </p:nvSpPr>
              <p:spPr>
                <a:xfrm>
                  <a:off x="762000" y="5271016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50385EF6-D5AE-4D27-B563-19AC4DB57E32}"/>
                    </a:ext>
                  </a:extLst>
                </p:cNvPr>
                <p:cNvSpPr/>
                <p:nvPr/>
              </p:nvSpPr>
              <p:spPr>
                <a:xfrm>
                  <a:off x="990600" y="5271016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F687EC28-3022-4BBA-AD5F-0475DF283F45}"/>
                    </a:ext>
                  </a:extLst>
                </p:cNvPr>
                <p:cNvSpPr/>
                <p:nvPr/>
              </p:nvSpPr>
              <p:spPr>
                <a:xfrm>
                  <a:off x="1219200" y="5271016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517D4B34-13FB-4F05-9B39-B7F74DA27DFF}"/>
                    </a:ext>
                  </a:extLst>
                </p:cNvPr>
                <p:cNvSpPr/>
                <p:nvPr/>
              </p:nvSpPr>
              <p:spPr>
                <a:xfrm>
                  <a:off x="1447800" y="5271016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2CA85E6D-FEE7-4100-A091-FA2D07421D2F}"/>
                    </a:ext>
                  </a:extLst>
                </p:cNvPr>
                <p:cNvSpPr/>
                <p:nvPr/>
              </p:nvSpPr>
              <p:spPr>
                <a:xfrm>
                  <a:off x="1676400" y="5271016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AFF51389-D906-4F28-93DE-28DDF19036B8}"/>
                    </a:ext>
                  </a:extLst>
                </p:cNvPr>
                <p:cNvSpPr/>
                <p:nvPr/>
              </p:nvSpPr>
              <p:spPr>
                <a:xfrm>
                  <a:off x="1905000" y="5271016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D3B2FEC-7F8E-4E2A-855B-8846E8315C3A}"/>
                    </a:ext>
                  </a:extLst>
                </p:cNvPr>
                <p:cNvSpPr/>
                <p:nvPr/>
              </p:nvSpPr>
              <p:spPr>
                <a:xfrm>
                  <a:off x="762000" y="5469620"/>
                  <a:ext cx="228600" cy="15131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AEDC28A-70FB-451D-9ED8-DF50F590ADC4}"/>
                    </a:ext>
                  </a:extLst>
                </p:cNvPr>
                <p:cNvSpPr/>
                <p:nvPr/>
              </p:nvSpPr>
              <p:spPr>
                <a:xfrm>
                  <a:off x="990600" y="5469620"/>
                  <a:ext cx="228600" cy="15131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5B31E8A0-F0D3-4611-8ADC-5591BB45BB0C}"/>
                    </a:ext>
                  </a:extLst>
                </p:cNvPr>
                <p:cNvSpPr/>
                <p:nvPr/>
              </p:nvSpPr>
              <p:spPr>
                <a:xfrm>
                  <a:off x="1219200" y="5469620"/>
                  <a:ext cx="228600" cy="15131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82C2E448-A6F9-4F68-8AB5-247620366C61}"/>
                    </a:ext>
                  </a:extLst>
                </p:cNvPr>
                <p:cNvSpPr/>
                <p:nvPr/>
              </p:nvSpPr>
              <p:spPr>
                <a:xfrm>
                  <a:off x="1447800" y="5469620"/>
                  <a:ext cx="228600" cy="15131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C879D779-EC1C-46F8-8DA2-2CB4C4CBFAF6}"/>
                    </a:ext>
                  </a:extLst>
                </p:cNvPr>
                <p:cNvSpPr/>
                <p:nvPr/>
              </p:nvSpPr>
              <p:spPr>
                <a:xfrm>
                  <a:off x="1676400" y="5469620"/>
                  <a:ext cx="228600" cy="15131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4A7C7646-8074-414E-91D5-ED9B4E58EC9A}"/>
                    </a:ext>
                  </a:extLst>
                </p:cNvPr>
                <p:cNvSpPr/>
                <p:nvPr/>
              </p:nvSpPr>
              <p:spPr>
                <a:xfrm>
                  <a:off x="1905000" y="5469620"/>
                  <a:ext cx="228600" cy="15131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E3490B72-736B-4877-AF9B-6E7EA5A12699}"/>
                    </a:ext>
                  </a:extLst>
                </p:cNvPr>
                <p:cNvSpPr/>
                <p:nvPr/>
              </p:nvSpPr>
              <p:spPr>
                <a:xfrm>
                  <a:off x="762000" y="5669799"/>
                  <a:ext cx="228600" cy="15289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4D63D371-7472-44E7-9481-BA39B122EC12}"/>
                    </a:ext>
                  </a:extLst>
                </p:cNvPr>
                <p:cNvSpPr/>
                <p:nvPr/>
              </p:nvSpPr>
              <p:spPr>
                <a:xfrm>
                  <a:off x="990600" y="5669799"/>
                  <a:ext cx="228600" cy="15289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5AC2354D-7C6B-4043-9DE2-13CF7A21D0D5}"/>
                    </a:ext>
                  </a:extLst>
                </p:cNvPr>
                <p:cNvSpPr/>
                <p:nvPr/>
              </p:nvSpPr>
              <p:spPr>
                <a:xfrm>
                  <a:off x="1219200" y="5669799"/>
                  <a:ext cx="228600" cy="15289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560E535C-B81A-48DE-B761-A81E6991DF3E}"/>
                    </a:ext>
                  </a:extLst>
                </p:cNvPr>
                <p:cNvSpPr/>
                <p:nvPr/>
              </p:nvSpPr>
              <p:spPr>
                <a:xfrm>
                  <a:off x="1447800" y="5669799"/>
                  <a:ext cx="228600" cy="15289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7370E571-22A2-4C71-B1D1-44DF3829FBC8}"/>
                    </a:ext>
                  </a:extLst>
                </p:cNvPr>
                <p:cNvSpPr/>
                <p:nvPr/>
              </p:nvSpPr>
              <p:spPr>
                <a:xfrm>
                  <a:off x="1676400" y="5669799"/>
                  <a:ext cx="228600" cy="15289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62D5FE0A-A51F-4D81-A3AF-EA90F6DD1DB8}"/>
                    </a:ext>
                  </a:extLst>
                </p:cNvPr>
                <p:cNvSpPr/>
                <p:nvPr/>
              </p:nvSpPr>
              <p:spPr>
                <a:xfrm>
                  <a:off x="1905000" y="5669799"/>
                  <a:ext cx="228600" cy="15289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D3BB57FE-FC96-4CDC-911F-09123C0EC91C}"/>
                    </a:ext>
                  </a:extLst>
                </p:cNvPr>
                <p:cNvSpPr/>
                <p:nvPr/>
              </p:nvSpPr>
              <p:spPr>
                <a:xfrm>
                  <a:off x="762000" y="5866827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2399A33C-7C96-4D0C-851B-142B74C64273}"/>
                    </a:ext>
                  </a:extLst>
                </p:cNvPr>
                <p:cNvSpPr/>
                <p:nvPr/>
              </p:nvSpPr>
              <p:spPr>
                <a:xfrm>
                  <a:off x="990600" y="5866827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00D4CF24-D23A-496F-8C91-17519D7AC1D8}"/>
                    </a:ext>
                  </a:extLst>
                </p:cNvPr>
                <p:cNvSpPr/>
                <p:nvPr/>
              </p:nvSpPr>
              <p:spPr>
                <a:xfrm>
                  <a:off x="1219200" y="5866827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3F49D187-AF9B-432B-9E5A-6647D212F866}"/>
                    </a:ext>
                  </a:extLst>
                </p:cNvPr>
                <p:cNvSpPr/>
                <p:nvPr/>
              </p:nvSpPr>
              <p:spPr>
                <a:xfrm>
                  <a:off x="1447800" y="5866827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676E0F86-435F-46CA-8A93-59D3F8CC31B8}"/>
                    </a:ext>
                  </a:extLst>
                </p:cNvPr>
                <p:cNvSpPr/>
                <p:nvPr/>
              </p:nvSpPr>
              <p:spPr>
                <a:xfrm>
                  <a:off x="1676400" y="5866827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10BB2F95-DDA0-4039-ACC9-8E3AE436CBD0}"/>
                    </a:ext>
                  </a:extLst>
                </p:cNvPr>
                <p:cNvSpPr/>
                <p:nvPr/>
              </p:nvSpPr>
              <p:spPr>
                <a:xfrm>
                  <a:off x="1905000" y="5866827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C3608FC4-F14D-4BD4-9989-CC72EE0257F8}"/>
                    </a:ext>
                  </a:extLst>
                </p:cNvPr>
                <p:cNvSpPr/>
                <p:nvPr/>
              </p:nvSpPr>
              <p:spPr>
                <a:xfrm>
                  <a:off x="762000" y="6067007"/>
                  <a:ext cx="228600" cy="15289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7343648B-3B36-4E94-8AF8-AB9F86A9E412}"/>
                    </a:ext>
                  </a:extLst>
                </p:cNvPr>
                <p:cNvSpPr/>
                <p:nvPr/>
              </p:nvSpPr>
              <p:spPr>
                <a:xfrm>
                  <a:off x="990600" y="6067007"/>
                  <a:ext cx="228600" cy="15289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75137B6E-A30A-44D8-ABDF-ED85BE4A3DAB}"/>
                    </a:ext>
                  </a:extLst>
                </p:cNvPr>
                <p:cNvSpPr/>
                <p:nvPr/>
              </p:nvSpPr>
              <p:spPr>
                <a:xfrm>
                  <a:off x="1219200" y="6067007"/>
                  <a:ext cx="228600" cy="15289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E413A5B5-734D-4DCC-A514-A8B0A1B49D4D}"/>
                    </a:ext>
                  </a:extLst>
                </p:cNvPr>
                <p:cNvSpPr/>
                <p:nvPr/>
              </p:nvSpPr>
              <p:spPr>
                <a:xfrm>
                  <a:off x="1447800" y="6067007"/>
                  <a:ext cx="228600" cy="15289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79A3960D-06F0-4A24-B14D-980F060CE8BD}"/>
                    </a:ext>
                  </a:extLst>
                </p:cNvPr>
                <p:cNvSpPr/>
                <p:nvPr/>
              </p:nvSpPr>
              <p:spPr>
                <a:xfrm>
                  <a:off x="1676400" y="6067007"/>
                  <a:ext cx="228600" cy="15289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CE8317F9-4273-4050-AC56-E79DB7B5AB3F}"/>
                    </a:ext>
                  </a:extLst>
                </p:cNvPr>
                <p:cNvSpPr/>
                <p:nvPr/>
              </p:nvSpPr>
              <p:spPr>
                <a:xfrm>
                  <a:off x="1905000" y="6067007"/>
                  <a:ext cx="228600" cy="15289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3DDC0314-4C15-4D06-AE1B-4E0663C2684C}"/>
                    </a:ext>
                  </a:extLst>
                </p:cNvPr>
                <p:cNvSpPr/>
                <p:nvPr/>
              </p:nvSpPr>
              <p:spPr>
                <a:xfrm>
                  <a:off x="762000" y="6268763"/>
                  <a:ext cx="228600" cy="15289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407C111F-DC12-48D2-A71B-ED8FFBE03621}"/>
                    </a:ext>
                  </a:extLst>
                </p:cNvPr>
                <p:cNvSpPr/>
                <p:nvPr/>
              </p:nvSpPr>
              <p:spPr>
                <a:xfrm>
                  <a:off x="990600" y="6268763"/>
                  <a:ext cx="228600" cy="15289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B47E4AC9-CF98-4792-B41A-3814B6F4139A}"/>
                    </a:ext>
                  </a:extLst>
                </p:cNvPr>
                <p:cNvSpPr/>
                <p:nvPr/>
              </p:nvSpPr>
              <p:spPr>
                <a:xfrm>
                  <a:off x="1219200" y="6268763"/>
                  <a:ext cx="228600" cy="15289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1700E854-A1AC-473B-84D2-12CC2D428D52}"/>
                    </a:ext>
                  </a:extLst>
                </p:cNvPr>
                <p:cNvSpPr/>
                <p:nvPr/>
              </p:nvSpPr>
              <p:spPr>
                <a:xfrm>
                  <a:off x="1447800" y="6268763"/>
                  <a:ext cx="228600" cy="15289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8C5E26D7-BEA5-4240-BABC-7EF7BED1D5A2}"/>
                    </a:ext>
                  </a:extLst>
                </p:cNvPr>
                <p:cNvSpPr/>
                <p:nvPr/>
              </p:nvSpPr>
              <p:spPr>
                <a:xfrm>
                  <a:off x="1676400" y="6268763"/>
                  <a:ext cx="228600" cy="15289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1645A5D2-5A45-4D1E-9C1D-613497273562}"/>
                    </a:ext>
                  </a:extLst>
                </p:cNvPr>
                <p:cNvSpPr/>
                <p:nvPr/>
              </p:nvSpPr>
              <p:spPr>
                <a:xfrm>
                  <a:off x="1905000" y="6268763"/>
                  <a:ext cx="228600" cy="15289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5C08FA61-5775-4296-B929-ADB2C2720A23}"/>
                    </a:ext>
                  </a:extLst>
                </p:cNvPr>
                <p:cNvSpPr/>
                <p:nvPr/>
              </p:nvSpPr>
              <p:spPr>
                <a:xfrm>
                  <a:off x="762000" y="6462639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6E2C1F4-348B-4FEA-AB46-366FDC079BB7}"/>
                    </a:ext>
                  </a:extLst>
                </p:cNvPr>
                <p:cNvSpPr/>
                <p:nvPr/>
              </p:nvSpPr>
              <p:spPr>
                <a:xfrm>
                  <a:off x="990600" y="6462639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84090BF3-5F96-42D9-9AF9-09ED7ECE8CB0}"/>
                    </a:ext>
                  </a:extLst>
                </p:cNvPr>
                <p:cNvSpPr/>
                <p:nvPr/>
              </p:nvSpPr>
              <p:spPr>
                <a:xfrm>
                  <a:off x="1219200" y="6462639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B1328C3E-7FF5-41C2-B1B2-307B45F4F9FA}"/>
                    </a:ext>
                  </a:extLst>
                </p:cNvPr>
                <p:cNvSpPr/>
                <p:nvPr/>
              </p:nvSpPr>
              <p:spPr>
                <a:xfrm>
                  <a:off x="1447800" y="6462639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8A602805-6A6D-4AB1-A81F-ECC1D21C9EEC}"/>
                    </a:ext>
                  </a:extLst>
                </p:cNvPr>
                <p:cNvSpPr/>
                <p:nvPr/>
              </p:nvSpPr>
              <p:spPr>
                <a:xfrm>
                  <a:off x="1676400" y="6462639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FE270506-7010-4542-954A-83D80939EEB6}"/>
                    </a:ext>
                  </a:extLst>
                </p:cNvPr>
                <p:cNvSpPr/>
                <p:nvPr/>
              </p:nvSpPr>
              <p:spPr>
                <a:xfrm>
                  <a:off x="1905000" y="6462639"/>
                  <a:ext cx="228600" cy="1528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19479B7B-F5F0-41A8-BF93-395CD46F60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000" y="4831021"/>
                <a:ext cx="0" cy="17117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8" name="TextBox 292">
                <a:extLst>
                  <a:ext uri="{FF2B5EF4-FFF2-40B4-BE49-F238E27FC236}">
                    <a16:creationId xmlns:a16="http://schemas.microsoft.com/office/drawing/2014/main" id="{275DE7F6-DF2F-454A-A4F7-9F24D67A57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200" y="6581043"/>
                <a:ext cx="19812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observations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AF8C73F0-0657-4DF4-B67B-F0CF754A2C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2200" y="4674976"/>
                <a:ext cx="4191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TextBox 294">
                <a:extLst>
                  <a:ext uri="{FF2B5EF4-FFF2-40B4-BE49-F238E27FC236}">
                    <a16:creationId xmlns:a16="http://schemas.microsoft.com/office/drawing/2014/main" id="{B644AAFA-033E-43CE-8E97-2389E5E044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53200" y="4525234"/>
                <a:ext cx="19812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2060 gap radiances</a:t>
                </a:r>
              </a:p>
            </p:txBody>
          </p:sp>
        </p:grpSp>
        <p:grpSp>
          <p:nvGrpSpPr>
            <p:cNvPr id="105" name="Group 16406">
              <a:extLst>
                <a:ext uri="{FF2B5EF4-FFF2-40B4-BE49-F238E27FC236}">
                  <a16:creationId xmlns:a16="http://schemas.microsoft.com/office/drawing/2014/main" id="{18CC8053-3803-4E05-B76F-6C9BF1F30F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400" y="4389438"/>
              <a:ext cx="2514600" cy="2311400"/>
              <a:chOff x="304800" y="4563292"/>
              <a:chExt cx="2514600" cy="2294708"/>
            </a:xfrm>
          </p:grpSpPr>
          <p:grpSp>
            <p:nvGrpSpPr>
              <p:cNvPr id="106" name="Group 16405">
                <a:extLst>
                  <a:ext uri="{FF2B5EF4-FFF2-40B4-BE49-F238E27FC236}">
                    <a16:creationId xmlns:a16="http://schemas.microsoft.com/office/drawing/2014/main" id="{0DE1ED1B-E791-4DE1-B07F-72B2C815CC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2001" y="4864866"/>
                <a:ext cx="1828800" cy="1750981"/>
                <a:chOff x="762001" y="4864866"/>
                <a:chExt cx="1828800" cy="1750981"/>
              </a:xfrm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A98B3541-A6A9-4947-B9CF-455FCEA519A8}"/>
                    </a:ext>
                  </a:extLst>
                </p:cNvPr>
                <p:cNvSpPr/>
                <p:nvPr/>
              </p:nvSpPr>
              <p:spPr>
                <a:xfrm>
                  <a:off x="762000" y="4864314"/>
                  <a:ext cx="228600" cy="15287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BF247E07-11BD-46C3-9E85-BD23D4D551B1}"/>
                    </a:ext>
                  </a:extLst>
                </p:cNvPr>
                <p:cNvSpPr/>
                <p:nvPr/>
              </p:nvSpPr>
              <p:spPr>
                <a:xfrm>
                  <a:off x="990600" y="4864314"/>
                  <a:ext cx="228600" cy="15287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DF055AF5-E585-40C1-9D2B-33ED1E2BC5D7}"/>
                    </a:ext>
                  </a:extLst>
                </p:cNvPr>
                <p:cNvSpPr/>
                <p:nvPr/>
              </p:nvSpPr>
              <p:spPr>
                <a:xfrm>
                  <a:off x="1219200" y="4864314"/>
                  <a:ext cx="228600" cy="15287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F8FFDB2C-5D3A-423D-A738-14049664057E}"/>
                    </a:ext>
                  </a:extLst>
                </p:cNvPr>
                <p:cNvSpPr/>
                <p:nvPr/>
              </p:nvSpPr>
              <p:spPr>
                <a:xfrm>
                  <a:off x="1447800" y="4864314"/>
                  <a:ext cx="228600" cy="15287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7C7117D5-3782-47FD-B9E2-D01CD6065D3E}"/>
                    </a:ext>
                  </a:extLst>
                </p:cNvPr>
                <p:cNvSpPr/>
                <p:nvPr/>
              </p:nvSpPr>
              <p:spPr>
                <a:xfrm>
                  <a:off x="1676400" y="4864314"/>
                  <a:ext cx="228600" cy="15287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8E0180B3-0337-4A6A-A2B1-4C4AC0E05938}"/>
                    </a:ext>
                  </a:extLst>
                </p:cNvPr>
                <p:cNvSpPr/>
                <p:nvPr/>
              </p:nvSpPr>
              <p:spPr>
                <a:xfrm>
                  <a:off x="1905000" y="4864314"/>
                  <a:ext cx="228600" cy="15287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A637BECC-A350-4AD9-871D-46181DE51F6B}"/>
                    </a:ext>
                  </a:extLst>
                </p:cNvPr>
                <p:cNvSpPr/>
                <p:nvPr/>
              </p:nvSpPr>
              <p:spPr>
                <a:xfrm>
                  <a:off x="2133600" y="4864314"/>
                  <a:ext cx="228600" cy="15287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E15C8C10-8A20-41C9-B05E-DE0C1B480157}"/>
                    </a:ext>
                  </a:extLst>
                </p:cNvPr>
                <p:cNvSpPr/>
                <p:nvPr/>
              </p:nvSpPr>
              <p:spPr>
                <a:xfrm>
                  <a:off x="2362200" y="4864314"/>
                  <a:ext cx="228600" cy="15287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3981658B-8C9B-4DF8-9A8F-434FA1F44364}"/>
                    </a:ext>
                  </a:extLst>
                </p:cNvPr>
                <p:cNvSpPr/>
                <p:nvPr/>
              </p:nvSpPr>
              <p:spPr>
                <a:xfrm>
                  <a:off x="762000" y="5062894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434F70F2-55FB-488F-8F77-B067A894B68D}"/>
                    </a:ext>
                  </a:extLst>
                </p:cNvPr>
                <p:cNvSpPr/>
                <p:nvPr/>
              </p:nvSpPr>
              <p:spPr>
                <a:xfrm>
                  <a:off x="990600" y="5062894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BBABFB94-46BE-4905-964D-EA72EA5185E1}"/>
                    </a:ext>
                  </a:extLst>
                </p:cNvPr>
                <p:cNvSpPr/>
                <p:nvPr/>
              </p:nvSpPr>
              <p:spPr>
                <a:xfrm>
                  <a:off x="1219200" y="5062894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722D64EA-F641-4C14-B311-5249C493F256}"/>
                    </a:ext>
                  </a:extLst>
                </p:cNvPr>
                <p:cNvSpPr/>
                <p:nvPr/>
              </p:nvSpPr>
              <p:spPr>
                <a:xfrm>
                  <a:off x="1447800" y="5062894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5FF6E297-0261-4B93-963E-85CCFD5B6524}"/>
                    </a:ext>
                  </a:extLst>
                </p:cNvPr>
                <p:cNvSpPr/>
                <p:nvPr/>
              </p:nvSpPr>
              <p:spPr>
                <a:xfrm>
                  <a:off x="1676400" y="5062894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5681F272-D5C3-4801-A799-B2F998160FD3}"/>
                    </a:ext>
                  </a:extLst>
                </p:cNvPr>
                <p:cNvSpPr/>
                <p:nvPr/>
              </p:nvSpPr>
              <p:spPr>
                <a:xfrm>
                  <a:off x="1905000" y="5062894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45EB9F71-1A02-4C41-B6B5-0B48A6FBA6F7}"/>
                    </a:ext>
                  </a:extLst>
                </p:cNvPr>
                <p:cNvSpPr/>
                <p:nvPr/>
              </p:nvSpPr>
              <p:spPr>
                <a:xfrm>
                  <a:off x="2133600" y="5062894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E1C59964-A569-4D0A-8B0C-4B86F0B44783}"/>
                    </a:ext>
                  </a:extLst>
                </p:cNvPr>
                <p:cNvSpPr/>
                <p:nvPr/>
              </p:nvSpPr>
              <p:spPr>
                <a:xfrm>
                  <a:off x="2362200" y="5062894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95165CF-C912-4F0C-9312-E8D944206CA2}"/>
                    </a:ext>
                  </a:extLst>
                </p:cNvPr>
                <p:cNvSpPr/>
                <p:nvPr/>
              </p:nvSpPr>
              <p:spPr>
                <a:xfrm>
                  <a:off x="762000" y="5270931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89F854D1-10DF-4C91-AFB8-B22D8E02886C}"/>
                    </a:ext>
                  </a:extLst>
                </p:cNvPr>
                <p:cNvSpPr/>
                <p:nvPr/>
              </p:nvSpPr>
              <p:spPr>
                <a:xfrm>
                  <a:off x="990600" y="5270931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23DA6586-263C-47E8-9D7D-AF9693231BCE}"/>
                    </a:ext>
                  </a:extLst>
                </p:cNvPr>
                <p:cNvSpPr/>
                <p:nvPr/>
              </p:nvSpPr>
              <p:spPr>
                <a:xfrm>
                  <a:off x="1219200" y="5270931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C26D0A23-30E7-417A-8AC2-27C7BE3EF99F}"/>
                    </a:ext>
                  </a:extLst>
                </p:cNvPr>
                <p:cNvSpPr/>
                <p:nvPr/>
              </p:nvSpPr>
              <p:spPr>
                <a:xfrm>
                  <a:off x="1447800" y="5270931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7446DEB6-55D7-481B-9DBA-DAC6FF35DD14}"/>
                    </a:ext>
                  </a:extLst>
                </p:cNvPr>
                <p:cNvSpPr/>
                <p:nvPr/>
              </p:nvSpPr>
              <p:spPr>
                <a:xfrm>
                  <a:off x="1676400" y="5270931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4D889114-B7E3-4A95-BE3E-FEF44FC86959}"/>
                    </a:ext>
                  </a:extLst>
                </p:cNvPr>
                <p:cNvSpPr/>
                <p:nvPr/>
              </p:nvSpPr>
              <p:spPr>
                <a:xfrm>
                  <a:off x="1905000" y="5270931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02B9B52D-5882-4F9E-A94A-C75EE96536D0}"/>
                    </a:ext>
                  </a:extLst>
                </p:cNvPr>
                <p:cNvSpPr/>
                <p:nvPr/>
              </p:nvSpPr>
              <p:spPr>
                <a:xfrm>
                  <a:off x="2133600" y="5270931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D18823A1-4E70-4E0D-BD3B-E881D05D93E4}"/>
                    </a:ext>
                  </a:extLst>
                </p:cNvPr>
                <p:cNvSpPr/>
                <p:nvPr/>
              </p:nvSpPr>
              <p:spPr>
                <a:xfrm>
                  <a:off x="2362200" y="5270931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5787FA64-2C40-491A-884F-6EDC6E26EC25}"/>
                    </a:ext>
                  </a:extLst>
                </p:cNvPr>
                <p:cNvSpPr/>
                <p:nvPr/>
              </p:nvSpPr>
              <p:spPr>
                <a:xfrm>
                  <a:off x="762000" y="5469512"/>
                  <a:ext cx="228600" cy="15129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0B5AAB31-051B-4CBD-AE56-8EF1450F9FDD}"/>
                    </a:ext>
                  </a:extLst>
                </p:cNvPr>
                <p:cNvSpPr/>
                <p:nvPr/>
              </p:nvSpPr>
              <p:spPr>
                <a:xfrm>
                  <a:off x="990600" y="5469512"/>
                  <a:ext cx="228600" cy="15129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716605A3-744B-4FCD-B081-64CEEC3F55FC}"/>
                    </a:ext>
                  </a:extLst>
                </p:cNvPr>
                <p:cNvSpPr/>
                <p:nvPr/>
              </p:nvSpPr>
              <p:spPr>
                <a:xfrm>
                  <a:off x="1219200" y="5469512"/>
                  <a:ext cx="228600" cy="15129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D3A56E84-A912-40A0-9E50-742046FB0832}"/>
                    </a:ext>
                  </a:extLst>
                </p:cNvPr>
                <p:cNvSpPr/>
                <p:nvPr/>
              </p:nvSpPr>
              <p:spPr>
                <a:xfrm>
                  <a:off x="1447800" y="5469512"/>
                  <a:ext cx="228600" cy="15129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C2D7AA50-909B-47E3-B32A-14072A70C5B3}"/>
                    </a:ext>
                  </a:extLst>
                </p:cNvPr>
                <p:cNvSpPr/>
                <p:nvPr/>
              </p:nvSpPr>
              <p:spPr>
                <a:xfrm>
                  <a:off x="1676400" y="5469512"/>
                  <a:ext cx="228600" cy="15129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C26D0087-1FEC-41E0-B858-165253ED9B95}"/>
                    </a:ext>
                  </a:extLst>
                </p:cNvPr>
                <p:cNvSpPr/>
                <p:nvPr/>
              </p:nvSpPr>
              <p:spPr>
                <a:xfrm>
                  <a:off x="1905000" y="5469512"/>
                  <a:ext cx="228600" cy="15129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7EBB9855-311D-4970-AAAB-D0BBA71CDEEC}"/>
                    </a:ext>
                  </a:extLst>
                </p:cNvPr>
                <p:cNvSpPr/>
                <p:nvPr/>
              </p:nvSpPr>
              <p:spPr>
                <a:xfrm>
                  <a:off x="2133600" y="5469512"/>
                  <a:ext cx="228600" cy="15129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2B2934E9-7CF7-4838-844D-F6817C511482}"/>
                    </a:ext>
                  </a:extLst>
                </p:cNvPr>
                <p:cNvSpPr/>
                <p:nvPr/>
              </p:nvSpPr>
              <p:spPr>
                <a:xfrm>
                  <a:off x="2362200" y="5469512"/>
                  <a:ext cx="228600" cy="15129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14B94F07-6918-40E0-B67A-D4B0BB763EC3}"/>
                    </a:ext>
                  </a:extLst>
                </p:cNvPr>
                <p:cNvSpPr/>
                <p:nvPr/>
              </p:nvSpPr>
              <p:spPr>
                <a:xfrm>
                  <a:off x="762000" y="5669669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5237B08D-C949-4C53-934F-D8C2345A9ED1}"/>
                    </a:ext>
                  </a:extLst>
                </p:cNvPr>
                <p:cNvSpPr/>
                <p:nvPr/>
              </p:nvSpPr>
              <p:spPr>
                <a:xfrm>
                  <a:off x="990600" y="5669669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C48CA74C-D2AE-4F20-B0BD-C21D0F0D2CA9}"/>
                    </a:ext>
                  </a:extLst>
                </p:cNvPr>
                <p:cNvSpPr/>
                <p:nvPr/>
              </p:nvSpPr>
              <p:spPr>
                <a:xfrm>
                  <a:off x="1219200" y="5669669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305AC0F5-0090-441E-861D-0B937E484733}"/>
                    </a:ext>
                  </a:extLst>
                </p:cNvPr>
                <p:cNvSpPr/>
                <p:nvPr/>
              </p:nvSpPr>
              <p:spPr>
                <a:xfrm>
                  <a:off x="1447800" y="5669669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66F0E784-7448-4242-9C04-A750C46E51CD}"/>
                    </a:ext>
                  </a:extLst>
                </p:cNvPr>
                <p:cNvSpPr/>
                <p:nvPr/>
              </p:nvSpPr>
              <p:spPr>
                <a:xfrm>
                  <a:off x="1676400" y="5669669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ED0DC00A-5BF2-4ACA-9989-64618EE53920}"/>
                    </a:ext>
                  </a:extLst>
                </p:cNvPr>
                <p:cNvSpPr/>
                <p:nvPr/>
              </p:nvSpPr>
              <p:spPr>
                <a:xfrm>
                  <a:off x="1905000" y="5669669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CAD3394A-352A-4553-9629-8118DB20D148}"/>
                    </a:ext>
                  </a:extLst>
                </p:cNvPr>
                <p:cNvSpPr/>
                <p:nvPr/>
              </p:nvSpPr>
              <p:spPr>
                <a:xfrm>
                  <a:off x="2133600" y="5669669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94A91B4D-CC2F-485D-98F3-FAA87DF62CDB}"/>
                    </a:ext>
                  </a:extLst>
                </p:cNvPr>
                <p:cNvSpPr/>
                <p:nvPr/>
              </p:nvSpPr>
              <p:spPr>
                <a:xfrm>
                  <a:off x="2362200" y="5669669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6FBED5AB-B6F2-4C0B-8BBE-7A0AB88CA783}"/>
                    </a:ext>
                  </a:extLst>
                </p:cNvPr>
                <p:cNvSpPr/>
                <p:nvPr/>
              </p:nvSpPr>
              <p:spPr>
                <a:xfrm>
                  <a:off x="762000" y="5866673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FAF5FEE5-E39F-4A6F-B815-000128CF2B16}"/>
                    </a:ext>
                  </a:extLst>
                </p:cNvPr>
                <p:cNvSpPr/>
                <p:nvPr/>
              </p:nvSpPr>
              <p:spPr>
                <a:xfrm>
                  <a:off x="990600" y="5866673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CFDA0C72-072C-434C-B5E9-69C6F2E44BD1}"/>
                    </a:ext>
                  </a:extLst>
                </p:cNvPr>
                <p:cNvSpPr/>
                <p:nvPr/>
              </p:nvSpPr>
              <p:spPr>
                <a:xfrm>
                  <a:off x="1219200" y="5866673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BBBC64AE-A72F-4FD8-83FE-E420DC7EFCAA}"/>
                    </a:ext>
                  </a:extLst>
                </p:cNvPr>
                <p:cNvSpPr/>
                <p:nvPr/>
              </p:nvSpPr>
              <p:spPr>
                <a:xfrm>
                  <a:off x="1447800" y="5866673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D4CB203C-5072-474A-B82D-B5EF8E881796}"/>
                    </a:ext>
                  </a:extLst>
                </p:cNvPr>
                <p:cNvSpPr/>
                <p:nvPr/>
              </p:nvSpPr>
              <p:spPr>
                <a:xfrm>
                  <a:off x="1676400" y="5866673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9EE9C181-4673-4926-A388-625A89998113}"/>
                    </a:ext>
                  </a:extLst>
                </p:cNvPr>
                <p:cNvSpPr/>
                <p:nvPr/>
              </p:nvSpPr>
              <p:spPr>
                <a:xfrm>
                  <a:off x="1905000" y="5866673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04B01383-516E-47E2-9B72-76B1A1A7A373}"/>
                    </a:ext>
                  </a:extLst>
                </p:cNvPr>
                <p:cNvSpPr/>
                <p:nvPr/>
              </p:nvSpPr>
              <p:spPr>
                <a:xfrm>
                  <a:off x="2133600" y="5866673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903478DE-D2A3-4497-8E50-377E3586C755}"/>
                    </a:ext>
                  </a:extLst>
                </p:cNvPr>
                <p:cNvSpPr/>
                <p:nvPr/>
              </p:nvSpPr>
              <p:spPr>
                <a:xfrm>
                  <a:off x="2362200" y="5866673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B43DB581-2D1F-4277-9F91-1BF7749D5362}"/>
                    </a:ext>
                  </a:extLst>
                </p:cNvPr>
                <p:cNvSpPr/>
                <p:nvPr/>
              </p:nvSpPr>
              <p:spPr>
                <a:xfrm>
                  <a:off x="762000" y="6066830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4AE2805E-8960-44B9-A5FB-D851CAC9594F}"/>
                    </a:ext>
                  </a:extLst>
                </p:cNvPr>
                <p:cNvSpPr/>
                <p:nvPr/>
              </p:nvSpPr>
              <p:spPr>
                <a:xfrm>
                  <a:off x="990600" y="6066830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4536C0EF-155C-4457-B7AB-181754BA0FD6}"/>
                    </a:ext>
                  </a:extLst>
                </p:cNvPr>
                <p:cNvSpPr/>
                <p:nvPr/>
              </p:nvSpPr>
              <p:spPr>
                <a:xfrm>
                  <a:off x="1219200" y="6066830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962B6D8D-198A-406D-B88B-E7B22CC04BE8}"/>
                    </a:ext>
                  </a:extLst>
                </p:cNvPr>
                <p:cNvSpPr/>
                <p:nvPr/>
              </p:nvSpPr>
              <p:spPr>
                <a:xfrm>
                  <a:off x="1447800" y="6066830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D1632D6E-5C00-4873-896F-F573E12BD578}"/>
                    </a:ext>
                  </a:extLst>
                </p:cNvPr>
                <p:cNvSpPr/>
                <p:nvPr/>
              </p:nvSpPr>
              <p:spPr>
                <a:xfrm>
                  <a:off x="1676400" y="6066830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329CF142-8AB3-44E1-862E-FA8C7772CFB1}"/>
                    </a:ext>
                  </a:extLst>
                </p:cNvPr>
                <p:cNvSpPr/>
                <p:nvPr/>
              </p:nvSpPr>
              <p:spPr>
                <a:xfrm>
                  <a:off x="1905000" y="6066830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0740D764-CD17-4930-A704-2438DD27478E}"/>
                    </a:ext>
                  </a:extLst>
                </p:cNvPr>
                <p:cNvSpPr/>
                <p:nvPr/>
              </p:nvSpPr>
              <p:spPr>
                <a:xfrm>
                  <a:off x="2133600" y="6066830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5879A20F-45D5-4F05-9980-40D75619FF18}"/>
                    </a:ext>
                  </a:extLst>
                </p:cNvPr>
                <p:cNvSpPr/>
                <p:nvPr/>
              </p:nvSpPr>
              <p:spPr>
                <a:xfrm>
                  <a:off x="2362200" y="6066830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71965219-1B56-41A7-95A5-B6BB1A96A57D}"/>
                    </a:ext>
                  </a:extLst>
                </p:cNvPr>
                <p:cNvSpPr/>
                <p:nvPr/>
              </p:nvSpPr>
              <p:spPr>
                <a:xfrm>
                  <a:off x="762000" y="6268562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EDDBF659-F064-4FD1-BF15-A10907901100}"/>
                    </a:ext>
                  </a:extLst>
                </p:cNvPr>
                <p:cNvSpPr/>
                <p:nvPr/>
              </p:nvSpPr>
              <p:spPr>
                <a:xfrm>
                  <a:off x="990600" y="6268562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CCD180AE-4758-4629-978C-9068AD0C2BD3}"/>
                    </a:ext>
                  </a:extLst>
                </p:cNvPr>
                <p:cNvSpPr/>
                <p:nvPr/>
              </p:nvSpPr>
              <p:spPr>
                <a:xfrm>
                  <a:off x="1219200" y="6268562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A6D5D9E8-1C3F-487E-82AD-87DB730BA520}"/>
                    </a:ext>
                  </a:extLst>
                </p:cNvPr>
                <p:cNvSpPr/>
                <p:nvPr/>
              </p:nvSpPr>
              <p:spPr>
                <a:xfrm>
                  <a:off x="1447800" y="6268562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6A46CBE0-B4F1-4233-B758-A8BE9ABC4196}"/>
                    </a:ext>
                  </a:extLst>
                </p:cNvPr>
                <p:cNvSpPr/>
                <p:nvPr/>
              </p:nvSpPr>
              <p:spPr>
                <a:xfrm>
                  <a:off x="1676400" y="6268562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04103F2D-D0A4-4BD7-87B3-C08911BC0A90}"/>
                    </a:ext>
                  </a:extLst>
                </p:cNvPr>
                <p:cNvSpPr/>
                <p:nvPr/>
              </p:nvSpPr>
              <p:spPr>
                <a:xfrm>
                  <a:off x="1905000" y="6268562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71BFB326-C4C0-4BC9-B0BB-56919A5161D7}"/>
                    </a:ext>
                  </a:extLst>
                </p:cNvPr>
                <p:cNvSpPr/>
                <p:nvPr/>
              </p:nvSpPr>
              <p:spPr>
                <a:xfrm>
                  <a:off x="2133600" y="6268562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3FBE4FDD-3D38-45F0-A0D1-52E701E8BF7C}"/>
                    </a:ext>
                  </a:extLst>
                </p:cNvPr>
                <p:cNvSpPr/>
                <p:nvPr/>
              </p:nvSpPr>
              <p:spPr>
                <a:xfrm>
                  <a:off x="2362200" y="6268562"/>
                  <a:ext cx="228600" cy="152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9CBED3D7-D366-4963-A1C6-1791DA6475A9}"/>
                    </a:ext>
                  </a:extLst>
                </p:cNvPr>
                <p:cNvSpPr/>
                <p:nvPr/>
              </p:nvSpPr>
              <p:spPr>
                <a:xfrm>
                  <a:off x="762000" y="6462414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5454F882-A8E3-4F55-A7AC-D761D8F046D0}"/>
                    </a:ext>
                  </a:extLst>
                </p:cNvPr>
                <p:cNvSpPr/>
                <p:nvPr/>
              </p:nvSpPr>
              <p:spPr>
                <a:xfrm>
                  <a:off x="990600" y="6462414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BCD94614-16FD-4E8F-B2E4-8DDB833A697B}"/>
                    </a:ext>
                  </a:extLst>
                </p:cNvPr>
                <p:cNvSpPr/>
                <p:nvPr/>
              </p:nvSpPr>
              <p:spPr>
                <a:xfrm>
                  <a:off x="1219200" y="6462414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5ACF253F-A34E-4FCE-AAC2-77D8A4A725D2}"/>
                    </a:ext>
                  </a:extLst>
                </p:cNvPr>
                <p:cNvSpPr/>
                <p:nvPr/>
              </p:nvSpPr>
              <p:spPr>
                <a:xfrm>
                  <a:off x="1447800" y="6462414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6C79979C-87DF-44A6-AC44-A21194CED807}"/>
                    </a:ext>
                  </a:extLst>
                </p:cNvPr>
                <p:cNvSpPr/>
                <p:nvPr/>
              </p:nvSpPr>
              <p:spPr>
                <a:xfrm>
                  <a:off x="1676400" y="6462414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F0298C7C-D820-4207-BBBE-372C5A7BA6F6}"/>
                    </a:ext>
                  </a:extLst>
                </p:cNvPr>
                <p:cNvSpPr/>
                <p:nvPr/>
              </p:nvSpPr>
              <p:spPr>
                <a:xfrm>
                  <a:off x="1905000" y="6462414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F2B4E5EE-A71B-497C-977C-46EDA2C23155}"/>
                    </a:ext>
                  </a:extLst>
                </p:cNvPr>
                <p:cNvSpPr/>
                <p:nvPr/>
              </p:nvSpPr>
              <p:spPr>
                <a:xfrm>
                  <a:off x="2133600" y="6462414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70FBA47A-A8EA-46BF-96C0-466D4D942955}"/>
                    </a:ext>
                  </a:extLst>
                </p:cNvPr>
                <p:cNvSpPr/>
                <p:nvPr/>
              </p:nvSpPr>
              <p:spPr>
                <a:xfrm>
                  <a:off x="2362200" y="6462414"/>
                  <a:ext cx="228600" cy="15287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EDEB85E0-CFFF-424D-B5BF-1611C0B369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00" y="4869043"/>
                <a:ext cx="0" cy="171157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" name="TextBox 14">
                <a:extLst>
                  <a:ext uri="{FF2B5EF4-FFF2-40B4-BE49-F238E27FC236}">
                    <a16:creationId xmlns:a16="http://schemas.microsoft.com/office/drawing/2014/main" id="{DFB84E59-A19E-4015-BA55-7D52B1BFEB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800" y="6581001"/>
                <a:ext cx="19812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observations</a:t>
                </a:r>
              </a:p>
            </p:txBody>
          </p: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783A0D92-B8A0-45D2-8F52-D75814D029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00" y="4713015"/>
                <a:ext cx="3048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0" name="TextBox 107">
                <a:extLst>
                  <a:ext uri="{FF2B5EF4-FFF2-40B4-BE49-F238E27FC236}">
                    <a16:creationId xmlns:a16="http://schemas.microsoft.com/office/drawing/2014/main" id="{C970CB09-47BB-428A-84FF-CB237B67C2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8200" y="4563292"/>
                <a:ext cx="19812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8461 measured </a:t>
                </a:r>
                <a:r>
                  <a:rPr lang="en-US" altLang="zh-CN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radiances</a:t>
                </a:r>
                <a:endParaRPr lang="en-US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6B441D05-A11C-4170-903D-24D2F5EBB274}"/>
                </a:ext>
              </a:extLst>
            </p:cNvPr>
            <p:cNvSpPr/>
            <p:nvPr/>
          </p:nvSpPr>
          <p:spPr>
            <a:xfrm>
              <a:off x="3576638" y="4657725"/>
              <a:ext cx="238125" cy="17145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CED7D06E-B12B-4ECC-88F6-ED9DF24CB3FC}"/>
                </a:ext>
              </a:extLst>
            </p:cNvPr>
            <p:cNvSpPr/>
            <p:nvPr/>
          </p:nvSpPr>
          <p:spPr>
            <a:xfrm>
              <a:off x="3814763" y="4657725"/>
              <a:ext cx="236537" cy="17145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61073FE4-E06F-426E-8F60-C2A81951C5D4}"/>
                </a:ext>
              </a:extLst>
            </p:cNvPr>
            <p:cNvSpPr/>
            <p:nvPr/>
          </p:nvSpPr>
          <p:spPr>
            <a:xfrm>
              <a:off x="4051300" y="4657725"/>
              <a:ext cx="238125" cy="17145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94F066A9-D902-4505-9FB4-2C94556166C8}"/>
                </a:ext>
              </a:extLst>
            </p:cNvPr>
            <p:cNvSpPr/>
            <p:nvPr/>
          </p:nvSpPr>
          <p:spPr>
            <a:xfrm>
              <a:off x="4289425" y="4657725"/>
              <a:ext cx="236538" cy="17145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4DF0E8C5-490A-4354-BD15-1592EA62FB4B}"/>
                </a:ext>
              </a:extLst>
            </p:cNvPr>
            <p:cNvSpPr/>
            <p:nvPr/>
          </p:nvSpPr>
          <p:spPr>
            <a:xfrm>
              <a:off x="4525963" y="4657725"/>
              <a:ext cx="238125" cy="17145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937ACBB3-3005-4A39-BE41-47A4B2BDD949}"/>
                </a:ext>
              </a:extLst>
            </p:cNvPr>
            <p:cNvSpPr/>
            <p:nvPr/>
          </p:nvSpPr>
          <p:spPr>
            <a:xfrm>
              <a:off x="4764088" y="4657725"/>
              <a:ext cx="236537" cy="17145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CB93B3BE-4BAF-4B1B-A5CC-A418E74A51C2}"/>
                </a:ext>
              </a:extLst>
            </p:cNvPr>
            <p:cNvSpPr/>
            <p:nvPr/>
          </p:nvSpPr>
          <p:spPr>
            <a:xfrm>
              <a:off x="3576638" y="4875213"/>
              <a:ext cx="238125" cy="17145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45388B2C-2A76-4356-A610-A2AACC414D2F}"/>
                </a:ext>
              </a:extLst>
            </p:cNvPr>
            <p:cNvSpPr/>
            <p:nvPr/>
          </p:nvSpPr>
          <p:spPr>
            <a:xfrm>
              <a:off x="3814763" y="4875213"/>
              <a:ext cx="236537" cy="17145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6FE2934B-600D-49C9-B8F6-57B95553FECA}"/>
                </a:ext>
              </a:extLst>
            </p:cNvPr>
            <p:cNvSpPr/>
            <p:nvPr/>
          </p:nvSpPr>
          <p:spPr>
            <a:xfrm>
              <a:off x="4051300" y="4875213"/>
              <a:ext cx="238125" cy="17145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262F0E3F-5DC3-4EB0-8D71-9286AE2DE1FF}"/>
                </a:ext>
              </a:extLst>
            </p:cNvPr>
            <p:cNvSpPr/>
            <p:nvPr/>
          </p:nvSpPr>
          <p:spPr>
            <a:xfrm>
              <a:off x="4289425" y="4875213"/>
              <a:ext cx="236538" cy="17145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AEAE4BE3-7FCD-466D-9818-E01E8F86134E}"/>
                </a:ext>
              </a:extLst>
            </p:cNvPr>
            <p:cNvSpPr/>
            <p:nvPr/>
          </p:nvSpPr>
          <p:spPr>
            <a:xfrm>
              <a:off x="4525963" y="4875213"/>
              <a:ext cx="238125" cy="17145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EFD345C7-00B4-42D4-ABB7-52B8BE9C55A8}"/>
                </a:ext>
              </a:extLst>
            </p:cNvPr>
            <p:cNvSpPr/>
            <p:nvPr/>
          </p:nvSpPr>
          <p:spPr>
            <a:xfrm>
              <a:off x="4764088" y="4875213"/>
              <a:ext cx="236537" cy="17145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E682F8E2-3EF0-4495-902D-E7A96FF20586}"/>
                </a:ext>
              </a:extLst>
            </p:cNvPr>
            <p:cNvSpPr/>
            <p:nvPr/>
          </p:nvSpPr>
          <p:spPr>
            <a:xfrm>
              <a:off x="3576638" y="5084763"/>
              <a:ext cx="238125" cy="17145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C2A158D4-48C0-4BF9-B078-111CF2205DCB}"/>
                </a:ext>
              </a:extLst>
            </p:cNvPr>
            <p:cNvSpPr/>
            <p:nvPr/>
          </p:nvSpPr>
          <p:spPr>
            <a:xfrm>
              <a:off x="3814763" y="5084763"/>
              <a:ext cx="236537" cy="17145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49CD541A-C665-4933-AD43-2BA149E4ABC0}"/>
                </a:ext>
              </a:extLst>
            </p:cNvPr>
            <p:cNvSpPr/>
            <p:nvPr/>
          </p:nvSpPr>
          <p:spPr>
            <a:xfrm>
              <a:off x="4051300" y="5084763"/>
              <a:ext cx="238125" cy="17145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1B0DFEE2-2372-49D2-B769-AF7507CA1BC1}"/>
                </a:ext>
              </a:extLst>
            </p:cNvPr>
            <p:cNvSpPr/>
            <p:nvPr/>
          </p:nvSpPr>
          <p:spPr>
            <a:xfrm>
              <a:off x="4289425" y="5084763"/>
              <a:ext cx="236538" cy="17145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DD23745A-4E2A-4F4D-9740-EE88B368C06D}"/>
                </a:ext>
              </a:extLst>
            </p:cNvPr>
            <p:cNvSpPr/>
            <p:nvPr/>
          </p:nvSpPr>
          <p:spPr>
            <a:xfrm>
              <a:off x="4525963" y="5084763"/>
              <a:ext cx="238125" cy="17145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234D71CF-B8EE-42AE-8DFB-FAFAD8A252AD}"/>
                </a:ext>
              </a:extLst>
            </p:cNvPr>
            <p:cNvSpPr/>
            <p:nvPr/>
          </p:nvSpPr>
          <p:spPr>
            <a:xfrm>
              <a:off x="4764088" y="5084763"/>
              <a:ext cx="236537" cy="17145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C3FA6AB5-2DAB-4F20-AA98-54ED2E8593C8}"/>
                </a:ext>
              </a:extLst>
            </p:cNvPr>
            <p:cNvSpPr/>
            <p:nvPr/>
          </p:nvSpPr>
          <p:spPr>
            <a:xfrm>
              <a:off x="3576638" y="5291138"/>
              <a:ext cx="238125" cy="17145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42C510FB-6C9E-4835-AA5B-8772B666D16D}"/>
                </a:ext>
              </a:extLst>
            </p:cNvPr>
            <p:cNvSpPr/>
            <p:nvPr/>
          </p:nvSpPr>
          <p:spPr>
            <a:xfrm>
              <a:off x="3814763" y="5291138"/>
              <a:ext cx="236537" cy="17145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8015BC79-0D8A-4D4D-AD1C-6074C5EFBD53}"/>
                </a:ext>
              </a:extLst>
            </p:cNvPr>
            <p:cNvSpPr/>
            <p:nvPr/>
          </p:nvSpPr>
          <p:spPr>
            <a:xfrm>
              <a:off x="4051300" y="5291138"/>
              <a:ext cx="238125" cy="17145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0DB80342-2244-47A1-AA4F-F5BCD8687DD0}"/>
                </a:ext>
              </a:extLst>
            </p:cNvPr>
            <p:cNvSpPr/>
            <p:nvPr/>
          </p:nvSpPr>
          <p:spPr>
            <a:xfrm>
              <a:off x="4289425" y="5291138"/>
              <a:ext cx="236538" cy="17145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960B3DCF-D5CA-4102-B3B4-1A7E1F58280C}"/>
                </a:ext>
              </a:extLst>
            </p:cNvPr>
            <p:cNvSpPr/>
            <p:nvPr/>
          </p:nvSpPr>
          <p:spPr>
            <a:xfrm>
              <a:off x="4525963" y="5291138"/>
              <a:ext cx="238125" cy="17145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0A19E306-E10F-4448-A9D5-CBB48BCE0FA4}"/>
                </a:ext>
              </a:extLst>
            </p:cNvPr>
            <p:cNvSpPr/>
            <p:nvPr/>
          </p:nvSpPr>
          <p:spPr>
            <a:xfrm>
              <a:off x="4764088" y="5291138"/>
              <a:ext cx="236537" cy="17145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1D624ED2-7572-40D7-9A4B-CD02F8F3753B}"/>
                </a:ext>
              </a:extLst>
            </p:cNvPr>
            <p:cNvSpPr/>
            <p:nvPr/>
          </p:nvSpPr>
          <p:spPr>
            <a:xfrm>
              <a:off x="3576638" y="5499100"/>
              <a:ext cx="238125" cy="17145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6123B6A3-4484-4E24-A2AF-3B3ADF9B6075}"/>
                </a:ext>
              </a:extLst>
            </p:cNvPr>
            <p:cNvSpPr/>
            <p:nvPr/>
          </p:nvSpPr>
          <p:spPr>
            <a:xfrm>
              <a:off x="3814763" y="5499100"/>
              <a:ext cx="236537" cy="17145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F6EBA144-7BB5-4AE7-BD1B-1DA6BB1F6C92}"/>
                </a:ext>
              </a:extLst>
            </p:cNvPr>
            <p:cNvSpPr/>
            <p:nvPr/>
          </p:nvSpPr>
          <p:spPr>
            <a:xfrm>
              <a:off x="4051300" y="5499100"/>
              <a:ext cx="238125" cy="17145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0A37F875-75FA-4C73-B284-0399209A035D}"/>
                </a:ext>
              </a:extLst>
            </p:cNvPr>
            <p:cNvSpPr/>
            <p:nvPr/>
          </p:nvSpPr>
          <p:spPr>
            <a:xfrm>
              <a:off x="4289425" y="5499100"/>
              <a:ext cx="236538" cy="17145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44B11942-1ED7-42E9-8B2F-DB24D2920B1C}"/>
                </a:ext>
              </a:extLst>
            </p:cNvPr>
            <p:cNvSpPr/>
            <p:nvPr/>
          </p:nvSpPr>
          <p:spPr>
            <a:xfrm>
              <a:off x="4525963" y="5499100"/>
              <a:ext cx="238125" cy="17145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E1D2ACD-6170-4489-BDA5-568AB8A0B48F}"/>
                </a:ext>
              </a:extLst>
            </p:cNvPr>
            <p:cNvSpPr/>
            <p:nvPr/>
          </p:nvSpPr>
          <p:spPr>
            <a:xfrm>
              <a:off x="4764088" y="5499100"/>
              <a:ext cx="236537" cy="17145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5305EFA7-845C-46C0-A943-C6E1E817A83B}"/>
                </a:ext>
              </a:extLst>
            </p:cNvPr>
            <p:cNvSpPr/>
            <p:nvPr/>
          </p:nvSpPr>
          <p:spPr>
            <a:xfrm>
              <a:off x="3576638" y="5713413"/>
              <a:ext cx="238125" cy="17145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D91B1201-C97A-4FA5-A63B-F1CB90B07DF9}"/>
                </a:ext>
              </a:extLst>
            </p:cNvPr>
            <p:cNvSpPr/>
            <p:nvPr/>
          </p:nvSpPr>
          <p:spPr>
            <a:xfrm>
              <a:off x="3814763" y="5713413"/>
              <a:ext cx="236537" cy="17145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CB4ACB3E-A3ED-4D80-8056-6702544299C4}"/>
                </a:ext>
              </a:extLst>
            </p:cNvPr>
            <p:cNvSpPr/>
            <p:nvPr/>
          </p:nvSpPr>
          <p:spPr>
            <a:xfrm>
              <a:off x="4051300" y="5713413"/>
              <a:ext cx="238125" cy="17145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ABA6CACA-6F49-4EB6-B7B7-493278CA4B32}"/>
                </a:ext>
              </a:extLst>
            </p:cNvPr>
            <p:cNvSpPr/>
            <p:nvPr/>
          </p:nvSpPr>
          <p:spPr>
            <a:xfrm>
              <a:off x="4289425" y="5713413"/>
              <a:ext cx="236538" cy="17145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F9EB4E35-1DE5-4052-9154-4D1911BCA955}"/>
                </a:ext>
              </a:extLst>
            </p:cNvPr>
            <p:cNvSpPr/>
            <p:nvPr/>
          </p:nvSpPr>
          <p:spPr>
            <a:xfrm>
              <a:off x="4525963" y="5713413"/>
              <a:ext cx="238125" cy="17145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E6FC81C9-1EEF-425D-9B7D-9F3F59CE1E0C}"/>
                </a:ext>
              </a:extLst>
            </p:cNvPr>
            <p:cNvSpPr/>
            <p:nvPr/>
          </p:nvSpPr>
          <p:spPr>
            <a:xfrm>
              <a:off x="4764088" y="5713413"/>
              <a:ext cx="236537" cy="17145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CA202992-0D11-451C-9BAD-84FEAFCE1D9F}"/>
                </a:ext>
              </a:extLst>
            </p:cNvPr>
            <p:cNvSpPr/>
            <p:nvPr/>
          </p:nvSpPr>
          <p:spPr>
            <a:xfrm>
              <a:off x="3576638" y="5921375"/>
              <a:ext cx="238125" cy="17145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A4424E39-1B43-4769-AAA6-998740CDAA3A}"/>
                </a:ext>
              </a:extLst>
            </p:cNvPr>
            <p:cNvSpPr/>
            <p:nvPr/>
          </p:nvSpPr>
          <p:spPr>
            <a:xfrm>
              <a:off x="3814763" y="5921375"/>
              <a:ext cx="236537" cy="17145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8D4E67A2-AEA6-4EBD-81EB-712E191773D0}"/>
                </a:ext>
              </a:extLst>
            </p:cNvPr>
            <p:cNvSpPr/>
            <p:nvPr/>
          </p:nvSpPr>
          <p:spPr>
            <a:xfrm>
              <a:off x="4051300" y="5921375"/>
              <a:ext cx="238125" cy="17145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1A8EB0B5-9604-496F-90DC-1A30E819817B}"/>
                </a:ext>
              </a:extLst>
            </p:cNvPr>
            <p:cNvSpPr/>
            <p:nvPr/>
          </p:nvSpPr>
          <p:spPr>
            <a:xfrm>
              <a:off x="4289425" y="5921375"/>
              <a:ext cx="236538" cy="17145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8D6469C7-1D2E-48F7-8DDA-B21CB8B231F1}"/>
                </a:ext>
              </a:extLst>
            </p:cNvPr>
            <p:cNvSpPr/>
            <p:nvPr/>
          </p:nvSpPr>
          <p:spPr>
            <a:xfrm>
              <a:off x="4525963" y="5921375"/>
              <a:ext cx="238125" cy="17145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BD824358-325A-4831-BE8A-FF962B50F82F}"/>
                </a:ext>
              </a:extLst>
            </p:cNvPr>
            <p:cNvSpPr/>
            <p:nvPr/>
          </p:nvSpPr>
          <p:spPr>
            <a:xfrm>
              <a:off x="4764088" y="5921375"/>
              <a:ext cx="236537" cy="17145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64F27E37-7DFB-4798-B8F2-43FF20A3D1B7}"/>
                </a:ext>
              </a:extLst>
            </p:cNvPr>
            <p:cNvSpPr/>
            <p:nvPr/>
          </p:nvSpPr>
          <p:spPr>
            <a:xfrm>
              <a:off x="3576638" y="6132513"/>
              <a:ext cx="238125" cy="17145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097AF7B5-6364-42FB-9B44-7A7F2588916D}"/>
                </a:ext>
              </a:extLst>
            </p:cNvPr>
            <p:cNvSpPr/>
            <p:nvPr/>
          </p:nvSpPr>
          <p:spPr>
            <a:xfrm>
              <a:off x="3814763" y="6132513"/>
              <a:ext cx="236537" cy="17145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3DCAA9D5-D01F-4297-A9F5-63CDDCBEF00F}"/>
                </a:ext>
              </a:extLst>
            </p:cNvPr>
            <p:cNvSpPr/>
            <p:nvPr/>
          </p:nvSpPr>
          <p:spPr>
            <a:xfrm>
              <a:off x="4051300" y="6132513"/>
              <a:ext cx="238125" cy="17145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0ECF8106-4C75-464E-90E9-2960FF6B241C}"/>
                </a:ext>
              </a:extLst>
            </p:cNvPr>
            <p:cNvSpPr/>
            <p:nvPr/>
          </p:nvSpPr>
          <p:spPr>
            <a:xfrm>
              <a:off x="4289425" y="6132513"/>
              <a:ext cx="236538" cy="17145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8301C173-A124-4B5D-A136-CEEB917E0E99}"/>
                </a:ext>
              </a:extLst>
            </p:cNvPr>
            <p:cNvSpPr/>
            <p:nvPr/>
          </p:nvSpPr>
          <p:spPr>
            <a:xfrm>
              <a:off x="4525963" y="6132513"/>
              <a:ext cx="238125" cy="17145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2C4EFE38-54C8-4AD8-BD9E-0ACB4ADF5C1F}"/>
                </a:ext>
              </a:extLst>
            </p:cNvPr>
            <p:cNvSpPr/>
            <p:nvPr/>
          </p:nvSpPr>
          <p:spPr>
            <a:xfrm>
              <a:off x="4764088" y="6132513"/>
              <a:ext cx="236537" cy="17145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1" name="Straight Arrow Connector 230">
              <a:extLst>
                <a:ext uri="{FF2B5EF4-FFF2-40B4-BE49-F238E27FC236}">
                  <a16:creationId xmlns:a16="http://schemas.microsoft.com/office/drawing/2014/main" id="{60FF96FC-4DE9-479F-8343-5125AA7EFC29}"/>
                </a:ext>
              </a:extLst>
            </p:cNvPr>
            <p:cNvCxnSpPr>
              <a:cxnSpLocks/>
            </p:cNvCxnSpPr>
            <p:nvPr/>
          </p:nvCxnSpPr>
          <p:spPr>
            <a:xfrm>
              <a:off x="3414713" y="4648200"/>
              <a:ext cx="0" cy="5937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2" name="Rectangle 16394">
              <a:extLst>
                <a:ext uri="{FF2B5EF4-FFF2-40B4-BE49-F238E27FC236}">
                  <a16:creationId xmlns:a16="http://schemas.microsoft.com/office/drawing/2014/main" id="{B5F905D2-EB5A-4D35-B25D-1559E27A57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780565" y="5771763"/>
              <a:ext cx="126829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8461 coefficients</a:t>
              </a:r>
            </a:p>
          </p:txBody>
        </p:sp>
        <p:cxnSp>
          <p:nvCxnSpPr>
            <p:cNvPr id="233" name="Straight Arrow Connector 232">
              <a:extLst>
                <a:ext uri="{FF2B5EF4-FFF2-40B4-BE49-F238E27FC236}">
                  <a16:creationId xmlns:a16="http://schemas.microsoft.com/office/drawing/2014/main" id="{3A92004C-0ED2-458D-A54A-13CFC8857B2A}"/>
                </a:ext>
              </a:extLst>
            </p:cNvPr>
            <p:cNvCxnSpPr>
              <a:cxnSpLocks/>
            </p:cNvCxnSpPr>
            <p:nvPr/>
          </p:nvCxnSpPr>
          <p:spPr>
            <a:xfrm>
              <a:off x="3481388" y="4502150"/>
              <a:ext cx="17621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4" name="TextBox 200">
              <a:extLst>
                <a:ext uri="{FF2B5EF4-FFF2-40B4-BE49-F238E27FC236}">
                  <a16:creationId xmlns:a16="http://schemas.microsoft.com/office/drawing/2014/main" id="{69786689-3250-48E3-8A81-097EC66AF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4351338"/>
              <a:ext cx="1981200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2060 gap channels</a:t>
              </a:r>
            </a:p>
          </p:txBody>
        </p:sp>
        <p:grpSp>
          <p:nvGrpSpPr>
            <p:cNvPr id="235" name="Group 16401">
              <a:extLst>
                <a:ext uri="{FF2B5EF4-FFF2-40B4-BE49-F238E27FC236}">
                  <a16:creationId xmlns:a16="http://schemas.microsoft.com/office/drawing/2014/main" id="{9DE2D466-DC2E-4B4D-A6EC-1E7F0F67B6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91200" y="4676775"/>
              <a:ext cx="228600" cy="1149350"/>
              <a:chOff x="2514601" y="5021997"/>
              <a:chExt cx="228600" cy="1140857"/>
            </a:xfrm>
          </p:grpSpPr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470E2B4D-9BD1-44BD-B64F-6AF020707A25}"/>
                  </a:ext>
                </a:extLst>
              </p:cNvPr>
              <p:cNvSpPr/>
              <p:nvPr/>
            </p:nvSpPr>
            <p:spPr>
              <a:xfrm>
                <a:off x="2514601" y="5021997"/>
                <a:ext cx="228600" cy="15285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B5923935-EC02-4CD3-AE0B-378F50A047E0}"/>
                  </a:ext>
                </a:extLst>
              </p:cNvPr>
              <p:cNvSpPr/>
              <p:nvPr/>
            </p:nvSpPr>
            <p:spPr>
              <a:xfrm>
                <a:off x="2514601" y="5215817"/>
                <a:ext cx="228600" cy="152849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20BA6219-E042-4113-BFEB-5901FFF64638}"/>
                  </a:ext>
                </a:extLst>
              </p:cNvPr>
              <p:cNvSpPr/>
              <p:nvPr/>
            </p:nvSpPr>
            <p:spPr>
              <a:xfrm>
                <a:off x="2514601" y="5414364"/>
                <a:ext cx="228600" cy="152849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E525EC6D-D580-40C5-B2D9-4EFA25AF5E6D}"/>
                  </a:ext>
                </a:extLst>
              </p:cNvPr>
              <p:cNvSpPr/>
              <p:nvPr/>
            </p:nvSpPr>
            <p:spPr>
              <a:xfrm>
                <a:off x="2514601" y="5612911"/>
                <a:ext cx="228600" cy="151274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1FA0BB99-8A21-46A5-9E5A-756ED78C7951}"/>
                  </a:ext>
                </a:extLst>
              </p:cNvPr>
              <p:cNvSpPr/>
              <p:nvPr/>
            </p:nvSpPr>
            <p:spPr>
              <a:xfrm>
                <a:off x="2514601" y="5813033"/>
                <a:ext cx="228600" cy="152850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39345F15-7306-41E6-85A5-87ED047523C3}"/>
                  </a:ext>
                </a:extLst>
              </p:cNvPr>
              <p:cNvSpPr/>
              <p:nvPr/>
            </p:nvSpPr>
            <p:spPr>
              <a:xfrm>
                <a:off x="2514601" y="6010005"/>
                <a:ext cx="228600" cy="152849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FC914DF2-6765-4CCA-9F9F-30EB51D7F82A}"/>
                </a:ext>
              </a:extLst>
            </p:cNvPr>
            <p:cNvCxnSpPr>
              <a:cxnSpLocks/>
            </p:cNvCxnSpPr>
            <p:nvPr/>
          </p:nvCxnSpPr>
          <p:spPr>
            <a:xfrm>
              <a:off x="5681663" y="4668838"/>
              <a:ext cx="0" cy="3397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3" name="TextBox 220">
              <a:extLst>
                <a:ext uri="{FF2B5EF4-FFF2-40B4-BE49-F238E27FC236}">
                  <a16:creationId xmlns:a16="http://schemas.microsoft.com/office/drawing/2014/main" id="{10F70D29-6DE5-471A-BC48-620ABCA456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4670426" y="5345112"/>
              <a:ext cx="1993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2060 gap channels</a:t>
              </a:r>
            </a:p>
          </p:txBody>
        </p:sp>
        <p:sp>
          <p:nvSpPr>
            <p:cNvPr id="244" name="Multiplication Sign 243">
              <a:extLst>
                <a:ext uri="{FF2B5EF4-FFF2-40B4-BE49-F238E27FC236}">
                  <a16:creationId xmlns:a16="http://schemas.microsoft.com/office/drawing/2014/main" id="{99D5B176-71BF-4BAF-A68C-F36343046C20}"/>
                </a:ext>
              </a:extLst>
            </p:cNvPr>
            <p:cNvSpPr/>
            <p:nvPr/>
          </p:nvSpPr>
          <p:spPr>
            <a:xfrm>
              <a:off x="2978150" y="5264150"/>
              <a:ext cx="374650" cy="400050"/>
            </a:xfrm>
            <a:prstGeom prst="mathMultiply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5" name="Plus Sign 244">
              <a:extLst>
                <a:ext uri="{FF2B5EF4-FFF2-40B4-BE49-F238E27FC236}">
                  <a16:creationId xmlns:a16="http://schemas.microsoft.com/office/drawing/2014/main" id="{84C852E0-1A76-434C-B23B-881DE42CE07F}"/>
                </a:ext>
              </a:extLst>
            </p:cNvPr>
            <p:cNvSpPr/>
            <p:nvPr/>
          </p:nvSpPr>
          <p:spPr>
            <a:xfrm>
              <a:off x="5118100" y="5265738"/>
              <a:ext cx="368300" cy="341312"/>
            </a:xfrm>
            <a:prstGeom prst="mathPlus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6" name="Equals 245">
              <a:extLst>
                <a:ext uri="{FF2B5EF4-FFF2-40B4-BE49-F238E27FC236}">
                  <a16:creationId xmlns:a16="http://schemas.microsoft.com/office/drawing/2014/main" id="{0CF051D4-9F9D-461F-98AB-FA55A48565B2}"/>
                </a:ext>
              </a:extLst>
            </p:cNvPr>
            <p:cNvSpPr/>
            <p:nvPr/>
          </p:nvSpPr>
          <p:spPr>
            <a:xfrm>
              <a:off x="6218238" y="5302250"/>
              <a:ext cx="334962" cy="269875"/>
            </a:xfrm>
            <a:prstGeom prst="mathEqual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B8437BF5-AE2C-4104-93B6-1AD2DC7D78DF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972799" y="4470373"/>
              <a:ext cx="475002" cy="369332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D7021867-D139-47F0-A62C-2D26294735DA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972799" y="4715313"/>
              <a:ext cx="469679" cy="369332"/>
            </a:xfrm>
            <a:prstGeom prst="rect">
              <a:avLst/>
            </a:prstGeom>
            <a:blipFill>
              <a:blip r:embed="rId6"/>
              <a:stretch>
                <a:fillRect b="-1667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1457F3B5-EDD4-4210-AA41-D49D4B4CD183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972799" y="4934271"/>
              <a:ext cx="475002" cy="369332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37436594-33E8-4E9E-AA4E-138037CCF8F8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942061" y="5534091"/>
              <a:ext cx="551625" cy="369332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8E61D51E-560C-4FB3-8833-CB515E58CB62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038600" y="6287084"/>
              <a:ext cx="473976" cy="369332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4ECE82F0-B225-44C5-A2B0-2540A126257F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766036" y="6283901"/>
              <a:ext cx="485967" cy="369332"/>
            </a:xfrm>
            <a:prstGeom prst="rect">
              <a:avLst/>
            </a:prstGeom>
            <a:blipFill>
              <a:blip r:embed="rId10"/>
              <a:stretch>
                <a:fillRect b="-1667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C8B1193B-1590-4B06-BE22-E2E53A82BA0B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171419" y="4000317"/>
              <a:ext cx="737574" cy="369332"/>
            </a:xfrm>
            <a:prstGeom prst="rect">
              <a:avLst/>
            </a:pr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9413B720-DF2B-40BF-9FD2-896873959156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368170" y="4024601"/>
              <a:ext cx="1216167" cy="369332"/>
            </a:xfrm>
            <a:prstGeom prst="rect">
              <a:avLst/>
            </a:prstGeom>
            <a:blipFill>
              <a:blip r:embed="rId12"/>
              <a:stretch>
                <a:fillRect b="-1639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63CDCA1A-4E95-4C53-879A-95B6E989C5DC}"/>
                    </a:ext>
                  </a:extLst>
                </p:cNvPr>
                <p:cNvSpPr/>
                <p:nvPr/>
              </p:nvSpPr>
              <p:spPr>
                <a:xfrm>
                  <a:off x="2795591" y="3605143"/>
                  <a:ext cx="4367209" cy="764761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d>
                              <m:dPr>
                                <m:begChr m:val="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𝐺𝐴𝑃</m:t>
                                </m:r>
                                <m:r>
                                  <a:rPr lang="en-US" sz="1600" i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d>
                          </m:sub>
                        </m:sSub>
                        <m:r>
                          <a:rPr lang="en-US" sz="1600" i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i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d>
                              <m:dPr>
                                <m:begChr m:val="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𝑀𝐸𝐴𝑆𝑈𝑅𝐸</m:t>
                                    </m:r>
                                  </m:sub>
                                </m:sSub>
                                <m:r>
                                  <a:rPr lang="en-US" sz="1600" i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600" i="0">
                                    <a:latin typeface="Cambria Math" panose="02040503050406030204" pitchFamily="18" charset="0"/>
                                  </a:rPr>
                                  <m:t>)×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600" i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  <m:r>
                                  <a:rPr lang="en-US" sz="1600" i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600" i="0">
                                    <a:latin typeface="Cambria Math" panose="02040503050406030204" pitchFamily="18" charset="0"/>
                                  </a:rPr>
                                  <m:t>)+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1600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600" i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63CDCA1A-4E95-4C53-879A-95B6E989C5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5591" y="3605143"/>
                  <a:ext cx="4367209" cy="76476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E81F1DE3-6D08-419E-BCA6-99B9E0BBE1F7}"/>
                </a:ext>
              </a:extLst>
            </p:cNvPr>
            <p:cNvSpPr txBox="1"/>
            <p:nvPr/>
          </p:nvSpPr>
          <p:spPr>
            <a:xfrm>
              <a:off x="838442" y="5095173"/>
              <a:ext cx="21629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IASI </a:t>
              </a:r>
            </a:p>
            <a:p>
              <a:pPr algn="ctr"/>
              <a:r>
                <a:rPr lang="en-US" b="1" dirty="0"/>
                <a:t>measured spectra</a:t>
              </a: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7E7AE276-09E6-4076-AEED-A5932E3614A0}"/>
                </a:ext>
              </a:extLst>
            </p:cNvPr>
            <p:cNvSpPr txBox="1"/>
            <p:nvPr/>
          </p:nvSpPr>
          <p:spPr>
            <a:xfrm>
              <a:off x="6608656" y="5054346"/>
              <a:ext cx="1966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IASI </a:t>
              </a:r>
            </a:p>
            <a:p>
              <a:pPr algn="ctr"/>
              <a:r>
                <a:rPr lang="en-US" b="1" dirty="0"/>
                <a:t>gap spectra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3311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B6DC12-3767-4656-961F-77B5B95FF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022460"/>
            <a:ext cx="5420248" cy="3286165"/>
          </a:xfrm>
          <a:prstGeom prst="rect">
            <a:avLst/>
          </a:prstGeom>
        </p:spPr>
      </p:pic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228C48FA-2C24-4310-83BC-9507271A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A638AD-8189-41F9-BDD7-F7C8FEFBF46D}" type="slidenum">
              <a:rPr lang="en-US" altLang="zh-CN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zh-CN" sz="1400" dirty="0"/>
          </a:p>
        </p:txBody>
      </p:sp>
      <p:cxnSp>
        <p:nvCxnSpPr>
          <p:cNvPr id="16" name="Straight Connector 3">
            <a:extLst>
              <a:ext uri="{FF2B5EF4-FFF2-40B4-BE49-F238E27FC236}">
                <a16:creationId xmlns:a16="http://schemas.microsoft.com/office/drawing/2014/main" id="{BC33314B-060F-4BDA-A9FD-8E61CBD36978}"/>
              </a:ext>
            </a:extLst>
          </p:cNvPr>
          <p:cNvCxnSpPr/>
          <p:nvPr/>
        </p:nvCxnSpPr>
        <p:spPr>
          <a:xfrm>
            <a:off x="0" y="990600"/>
            <a:ext cx="91344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11C4B41B-5796-4324-AA47-F5018BE01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" y="76200"/>
            <a:ext cx="1566675" cy="61874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CDDABDB-C520-49A3-B20B-63C549218335}"/>
              </a:ext>
            </a:extLst>
          </p:cNvPr>
          <p:cNvSpPr txBox="1"/>
          <p:nvPr/>
        </p:nvSpPr>
        <p:spPr>
          <a:xfrm>
            <a:off x="7857555" y="1017915"/>
            <a:ext cx="1429655" cy="277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Jan 16, 2019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A96DBC-46B6-42E7-81B3-B6CD98677BFC}"/>
              </a:ext>
            </a:extLst>
          </p:cNvPr>
          <p:cNvGrpSpPr/>
          <p:nvPr/>
        </p:nvGrpSpPr>
        <p:grpSpPr>
          <a:xfrm>
            <a:off x="4495800" y="1219200"/>
            <a:ext cx="4648621" cy="1938918"/>
            <a:chOff x="834894" y="2057400"/>
            <a:chExt cx="6806046" cy="25807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B9F27BC-9A30-4AF8-8E00-057CC8876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4894" y="2057400"/>
              <a:ext cx="3389663" cy="25807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FCC7111-F25F-48AF-8A1D-F2E7288C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72752" y="2109800"/>
              <a:ext cx="3468188" cy="25283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AF22D00-6620-445E-B1CC-3957926C4C29}"/>
              </a:ext>
            </a:extLst>
          </p:cNvPr>
          <p:cNvSpPr txBox="1"/>
          <p:nvPr/>
        </p:nvSpPr>
        <p:spPr>
          <a:xfrm>
            <a:off x="1133475" y="1018401"/>
            <a:ext cx="2743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z="1200" dirty="0"/>
              <a:t>IASI-AVHRR collocated Channel 3B BT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31F6A6-F1E6-4254-BDA0-CEA1AAC78DED}"/>
              </a:ext>
            </a:extLst>
          </p:cNvPr>
          <p:cNvSpPr/>
          <p:nvPr/>
        </p:nvSpPr>
        <p:spPr>
          <a:xfrm>
            <a:off x="4533900" y="30480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the mean and standard deviation are greatly reduced.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we still see a 0.1 K bias between Metop-A AVHRR and IASI even after the gap was filled.</a:t>
            </a:r>
          </a:p>
        </p:txBody>
      </p:sp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B247A7-B010-42CF-98A1-E1B778092F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04" y="4201494"/>
            <a:ext cx="3487955" cy="1959398"/>
          </a:xfrm>
          <a:prstGeom prst="rect">
            <a:avLst/>
          </a:prstGeom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7B5C58-A539-4BAA-8235-94B0453350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058" y="4191000"/>
            <a:ext cx="3551942" cy="19593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896E8DC-D8CF-4CEA-984C-710AD6C7C769}"/>
              </a:ext>
            </a:extLst>
          </p:cNvPr>
          <p:cNvSpPr txBox="1"/>
          <p:nvPr/>
        </p:nvSpPr>
        <p:spPr>
          <a:xfrm>
            <a:off x="1260839" y="6255410"/>
            <a:ext cx="730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i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There is no obvious scene or angle dependent after the gap was filled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054201-E889-4B40-92E6-6A3012CA85EC}"/>
              </a:ext>
            </a:extLst>
          </p:cNvPr>
          <p:cNvSpPr/>
          <p:nvPr/>
        </p:nvSpPr>
        <p:spPr>
          <a:xfrm>
            <a:off x="587881" y="1216799"/>
            <a:ext cx="5141151" cy="27748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Scenes with negative IASI measurements are filtered.</a:t>
            </a:r>
          </a:p>
        </p:txBody>
      </p:sp>
      <p:pic>
        <p:nvPicPr>
          <p:cNvPr id="21" name="Picture 20" descr="A picture containing photo, blue, food, holding&#10;&#10;Description automatically generated">
            <a:extLst>
              <a:ext uri="{FF2B5EF4-FFF2-40B4-BE49-F238E27FC236}">
                <a16:creationId xmlns:a16="http://schemas.microsoft.com/office/drawing/2014/main" id="{F56F8EDB-1311-4E5B-8506-3C8836AA23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34" y="95931"/>
            <a:ext cx="1564616" cy="606014"/>
          </a:xfrm>
          <a:prstGeom prst="rect">
            <a:avLst/>
          </a:prstGeom>
        </p:spPr>
      </p:pic>
      <p:sp>
        <p:nvSpPr>
          <p:cNvPr id="22" name="矩形 3">
            <a:extLst>
              <a:ext uri="{FF2B5EF4-FFF2-40B4-BE49-F238E27FC236}">
                <a16:creationId xmlns:a16="http://schemas.microsoft.com/office/drawing/2014/main" id="{CC46C773-D00D-48F8-8940-7F63F6164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0563"/>
            <a:ext cx="51365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latin typeface="+mj-lt"/>
                <a:cs typeface="Times New Roman" panose="02020603050405020304" pitchFamily="18" charset="0"/>
              </a:rPr>
              <a:t>Inter-comparison between </a:t>
            </a:r>
            <a:r>
              <a:rPr lang="en-US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Metop-A</a:t>
            </a:r>
            <a:r>
              <a:rPr lang="en-US" altLang="en-US" sz="2800" b="1" dirty="0">
                <a:latin typeface="+mj-lt"/>
                <a:cs typeface="Times New Roman" panose="02020603050405020304" pitchFamily="18" charset="0"/>
              </a:rPr>
              <a:t> AVHRR and IASI</a:t>
            </a:r>
          </a:p>
        </p:txBody>
      </p:sp>
    </p:spTree>
    <p:extLst>
      <p:ext uri="{BB962C8B-B14F-4D97-AF65-F5344CB8AC3E}">
        <p14:creationId xmlns:p14="http://schemas.microsoft.com/office/powerpoint/2010/main" val="1950488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228C48FA-2C24-4310-83BC-9507271A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A638AD-8189-41F9-BDD7-F7C8FEFBF46D}" type="slidenum">
              <a:rPr lang="en-US" altLang="zh-CN" sz="1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zh-CN" sz="1400" dirty="0"/>
          </a:p>
        </p:txBody>
      </p:sp>
      <p:cxnSp>
        <p:nvCxnSpPr>
          <p:cNvPr id="16" name="Straight Connector 3">
            <a:extLst>
              <a:ext uri="{FF2B5EF4-FFF2-40B4-BE49-F238E27FC236}">
                <a16:creationId xmlns:a16="http://schemas.microsoft.com/office/drawing/2014/main" id="{BC33314B-060F-4BDA-A9FD-8E61CBD36978}"/>
              </a:ext>
            </a:extLst>
          </p:cNvPr>
          <p:cNvCxnSpPr/>
          <p:nvPr/>
        </p:nvCxnSpPr>
        <p:spPr>
          <a:xfrm>
            <a:off x="0" y="990600"/>
            <a:ext cx="91344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11C4B41B-5796-4324-AA47-F5018BE01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76200"/>
            <a:ext cx="1566675" cy="61874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CDDABDB-C520-49A3-B20B-63C549218335}"/>
              </a:ext>
            </a:extLst>
          </p:cNvPr>
          <p:cNvSpPr txBox="1"/>
          <p:nvPr/>
        </p:nvSpPr>
        <p:spPr>
          <a:xfrm>
            <a:off x="7857555" y="1017915"/>
            <a:ext cx="1429655" cy="277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Jan 16, 2019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2217A3-F564-4AFA-BFAC-1DBE0B522CAB}"/>
              </a:ext>
            </a:extLst>
          </p:cNvPr>
          <p:cNvGrpSpPr/>
          <p:nvPr/>
        </p:nvGrpSpPr>
        <p:grpSpPr>
          <a:xfrm>
            <a:off x="609600" y="704015"/>
            <a:ext cx="7211736" cy="3412301"/>
            <a:chOff x="-1159392" y="918947"/>
            <a:chExt cx="11614573" cy="54955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31419F9-0FF2-48F8-8928-A24571884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570" y="918947"/>
              <a:ext cx="9064432" cy="5495544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95C986C-6846-4A84-83C8-2E2F1A615B78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>
              <a:off x="5867983" y="1508642"/>
              <a:ext cx="375893" cy="3241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879240C-43C6-4012-8091-39EDF77C0770}"/>
                </a:ext>
              </a:extLst>
            </p:cNvPr>
            <p:cNvSpPr txBox="1"/>
            <p:nvPr/>
          </p:nvSpPr>
          <p:spPr>
            <a:xfrm>
              <a:off x="6243876" y="1260803"/>
              <a:ext cx="1729751" cy="495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Cold Scenes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6E014D7-F021-4CA9-8BD1-A3298D999D30}"/>
                </a:ext>
              </a:extLst>
            </p:cNvPr>
            <p:cNvSpPr/>
            <p:nvPr/>
          </p:nvSpPr>
          <p:spPr>
            <a:xfrm>
              <a:off x="4205003" y="1954487"/>
              <a:ext cx="1919244" cy="505331"/>
            </a:xfrm>
            <a:prstGeom prst="rect">
              <a:avLst/>
            </a:prstGeom>
            <a:noFill/>
            <a:ln w="28575" cap="flat" cmpd="sng" algn="ctr">
              <a:solidFill>
                <a:srgbClr val="3006A8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340FCCA-90E4-4564-82DC-5860EA07D67D}"/>
                </a:ext>
              </a:extLst>
            </p:cNvPr>
            <p:cNvSpPr/>
            <p:nvPr/>
          </p:nvSpPr>
          <p:spPr>
            <a:xfrm rot="20547363">
              <a:off x="910166" y="3749904"/>
              <a:ext cx="351496" cy="72789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4D17399-3CB3-4BCF-875D-59059C231B84}"/>
                </a:ext>
              </a:extLst>
            </p:cNvPr>
            <p:cNvSpPr/>
            <p:nvPr/>
          </p:nvSpPr>
          <p:spPr>
            <a:xfrm rot="20547363">
              <a:off x="2200046" y="2597066"/>
              <a:ext cx="351496" cy="121116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1145427-2989-4D0D-8F06-21C68BF93358}"/>
                </a:ext>
              </a:extLst>
            </p:cNvPr>
            <p:cNvSpPr/>
            <p:nvPr/>
          </p:nvSpPr>
          <p:spPr>
            <a:xfrm rot="16200000">
              <a:off x="4241434" y="1037786"/>
              <a:ext cx="799995" cy="698950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DCE6566-82E6-4798-825A-356F9A680084}"/>
                </a:ext>
              </a:extLst>
            </p:cNvPr>
            <p:cNvSpPr/>
            <p:nvPr/>
          </p:nvSpPr>
          <p:spPr>
            <a:xfrm rot="20547363">
              <a:off x="5441840" y="3420574"/>
              <a:ext cx="520194" cy="62568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00F5E25-1F4A-4DBA-A206-97082E6AE114}"/>
                </a:ext>
              </a:extLst>
            </p:cNvPr>
            <p:cNvSpPr/>
            <p:nvPr/>
          </p:nvSpPr>
          <p:spPr>
            <a:xfrm rot="20547363">
              <a:off x="2811973" y="3455372"/>
              <a:ext cx="422570" cy="68335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54F2A3B-928B-49B6-9FF9-9ED442F4F2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44239" y="4076327"/>
              <a:ext cx="2429992" cy="11587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BDC7D8-331D-4B0D-8F44-6871EB12CE1E}"/>
                </a:ext>
              </a:extLst>
            </p:cNvPr>
            <p:cNvSpPr txBox="1"/>
            <p:nvPr/>
          </p:nvSpPr>
          <p:spPr>
            <a:xfrm>
              <a:off x="8082880" y="5210018"/>
              <a:ext cx="2372301" cy="599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Cloud scenes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D9FB912-F145-46F2-A1EF-DFE63CE4E375}"/>
                </a:ext>
              </a:extLst>
            </p:cNvPr>
            <p:cNvSpPr/>
            <p:nvPr/>
          </p:nvSpPr>
          <p:spPr>
            <a:xfrm rot="20547363">
              <a:off x="6544055" y="3288615"/>
              <a:ext cx="351496" cy="75222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37A571F-DC22-4D59-B0D6-D29442DDBD83}"/>
                </a:ext>
              </a:extLst>
            </p:cNvPr>
            <p:cNvSpPr txBox="1"/>
            <p:nvPr/>
          </p:nvSpPr>
          <p:spPr>
            <a:xfrm>
              <a:off x="-1159392" y="1389551"/>
              <a:ext cx="2967680" cy="40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en-US" dirty="0"/>
                <a:t>AVHRR</a:t>
              </a:r>
              <a:r>
                <a:rPr lang="en-US" altLang="zh-CN" dirty="0"/>
                <a:t>-IASI  </a:t>
              </a:r>
              <a:r>
                <a:rPr lang="en-US" altLang="zh-CN" dirty="0">
                  <a:solidFill>
                    <a:srgbClr val="FF0000"/>
                  </a:solidFill>
                </a:rPr>
                <a:t>(BEFORE)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58B996D-1689-4761-A1AF-0A5AB2D3BA03}"/>
              </a:ext>
            </a:extLst>
          </p:cNvPr>
          <p:cNvGrpSpPr/>
          <p:nvPr/>
        </p:nvGrpSpPr>
        <p:grpSpPr>
          <a:xfrm>
            <a:off x="679856" y="3598099"/>
            <a:ext cx="6263299" cy="3412301"/>
            <a:chOff x="-1047683" y="921887"/>
            <a:chExt cx="10087106" cy="549554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5495BAF-1F28-4580-8B78-F4D260763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09" y="921887"/>
              <a:ext cx="9064432" cy="5495544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6DDACED-EB37-4DD8-9979-FFE57FFEC62A}"/>
                </a:ext>
              </a:extLst>
            </p:cNvPr>
            <p:cNvSpPr/>
            <p:nvPr/>
          </p:nvSpPr>
          <p:spPr>
            <a:xfrm>
              <a:off x="4205003" y="1954487"/>
              <a:ext cx="1919244" cy="505331"/>
            </a:xfrm>
            <a:prstGeom prst="rect">
              <a:avLst/>
            </a:prstGeom>
            <a:noFill/>
            <a:ln w="28575" cap="flat" cmpd="sng" algn="ctr">
              <a:solidFill>
                <a:srgbClr val="3006A8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831FA3A-4B01-4351-808D-E84C426C5C42}"/>
                </a:ext>
              </a:extLst>
            </p:cNvPr>
            <p:cNvSpPr/>
            <p:nvPr/>
          </p:nvSpPr>
          <p:spPr>
            <a:xfrm rot="20547363">
              <a:off x="910166" y="3749904"/>
              <a:ext cx="351496" cy="72789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28FEF08-57ED-4F65-B0F6-9565477931AF}"/>
                </a:ext>
              </a:extLst>
            </p:cNvPr>
            <p:cNvSpPr/>
            <p:nvPr/>
          </p:nvSpPr>
          <p:spPr>
            <a:xfrm rot="20547363">
              <a:off x="2200046" y="2597066"/>
              <a:ext cx="351496" cy="121116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BB5B89C-CDF0-42CC-83AF-B5AA08261DDE}"/>
                </a:ext>
              </a:extLst>
            </p:cNvPr>
            <p:cNvSpPr/>
            <p:nvPr/>
          </p:nvSpPr>
          <p:spPr>
            <a:xfrm rot="16200000">
              <a:off x="4241434" y="1037786"/>
              <a:ext cx="799995" cy="698950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13625D2-177C-4FE4-A806-AF0AFC80BF4F}"/>
                </a:ext>
              </a:extLst>
            </p:cNvPr>
            <p:cNvSpPr/>
            <p:nvPr/>
          </p:nvSpPr>
          <p:spPr>
            <a:xfrm rot="20547363">
              <a:off x="5441840" y="3420574"/>
              <a:ext cx="520194" cy="62568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713DC86-7F51-4BDC-854D-64F59FF0E832}"/>
                </a:ext>
              </a:extLst>
            </p:cNvPr>
            <p:cNvSpPr/>
            <p:nvPr/>
          </p:nvSpPr>
          <p:spPr>
            <a:xfrm rot="20547363">
              <a:off x="2811973" y="3455372"/>
              <a:ext cx="422570" cy="68335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881B36B-968E-42D1-8870-FD702D60F4E0}"/>
                </a:ext>
              </a:extLst>
            </p:cNvPr>
            <p:cNvSpPr/>
            <p:nvPr/>
          </p:nvSpPr>
          <p:spPr>
            <a:xfrm rot="20547363">
              <a:off x="6544055" y="3288615"/>
              <a:ext cx="351496" cy="75222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53CDB75-5D46-4B2E-8BD3-57CE64A0DCFC}"/>
                </a:ext>
              </a:extLst>
            </p:cNvPr>
            <p:cNvSpPr txBox="1"/>
            <p:nvPr/>
          </p:nvSpPr>
          <p:spPr>
            <a:xfrm>
              <a:off x="-1047683" y="1246108"/>
              <a:ext cx="4250245" cy="368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AVHRR</a:t>
              </a:r>
              <a:r>
                <a:rPr lang="en-US" altLang="zh-CN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-IASI  </a:t>
              </a:r>
              <a:r>
                <a:rPr lang="en-US" altLang="zh-CN" sz="12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(AFTER)</a:t>
              </a:r>
              <a:endParaRPr lang="en-US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A1D9B73-102F-4577-AF79-0CE5EAB9AE80}"/>
              </a:ext>
            </a:extLst>
          </p:cNvPr>
          <p:cNvSpPr txBox="1"/>
          <p:nvPr/>
        </p:nvSpPr>
        <p:spPr>
          <a:xfrm>
            <a:off x="6639105" y="4676657"/>
            <a:ext cx="23444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seems that the gap filling method works well for most of the scenes even over the cloudy areas.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317167-2280-4663-B0C4-F6B9349BC607}"/>
              </a:ext>
            </a:extLst>
          </p:cNvPr>
          <p:cNvSpPr txBox="1"/>
          <p:nvPr/>
        </p:nvSpPr>
        <p:spPr>
          <a:xfrm>
            <a:off x="6591083" y="1751222"/>
            <a:ext cx="2392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Large biases are observed due to the spectral gaps.</a:t>
            </a:r>
          </a:p>
        </p:txBody>
      </p:sp>
      <p:pic>
        <p:nvPicPr>
          <p:cNvPr id="47" name="Picture 46" descr="A picture containing photo, blue, food, holding&#10;&#10;Description automatically generated">
            <a:extLst>
              <a:ext uri="{FF2B5EF4-FFF2-40B4-BE49-F238E27FC236}">
                <a16:creationId xmlns:a16="http://schemas.microsoft.com/office/drawing/2014/main" id="{559CA680-5DC9-4F69-BB32-65D7E60F4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34" y="95931"/>
            <a:ext cx="1564616" cy="606014"/>
          </a:xfrm>
          <a:prstGeom prst="rect">
            <a:avLst/>
          </a:prstGeom>
        </p:spPr>
      </p:pic>
      <p:sp>
        <p:nvSpPr>
          <p:cNvPr id="48" name="矩形 3">
            <a:extLst>
              <a:ext uri="{FF2B5EF4-FFF2-40B4-BE49-F238E27FC236}">
                <a16:creationId xmlns:a16="http://schemas.microsoft.com/office/drawing/2014/main" id="{11B426EF-6A1A-47CE-B4F9-DABEA1BDB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0563"/>
            <a:ext cx="51365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latin typeface="+mj-lt"/>
                <a:cs typeface="Times New Roman" panose="02020603050405020304" pitchFamily="18" charset="0"/>
              </a:rPr>
              <a:t>Inter-comparison between </a:t>
            </a:r>
            <a:r>
              <a:rPr lang="en-US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Metop-A</a:t>
            </a:r>
            <a:r>
              <a:rPr lang="en-US" altLang="en-US" sz="2800" b="1" dirty="0">
                <a:latin typeface="+mj-lt"/>
                <a:cs typeface="Times New Roman" panose="02020603050405020304" pitchFamily="18" charset="0"/>
              </a:rPr>
              <a:t> AVHRR and IASI</a:t>
            </a:r>
          </a:p>
        </p:txBody>
      </p:sp>
    </p:spTree>
    <p:extLst>
      <p:ext uri="{BB962C8B-B14F-4D97-AF65-F5344CB8AC3E}">
        <p14:creationId xmlns:p14="http://schemas.microsoft.com/office/powerpoint/2010/main" val="607842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8D1D4E2-970F-48BD-81E4-282C6C640DB9}"/>
              </a:ext>
            </a:extLst>
          </p:cNvPr>
          <p:cNvGrpSpPr/>
          <p:nvPr/>
        </p:nvGrpSpPr>
        <p:grpSpPr>
          <a:xfrm>
            <a:off x="152400" y="3962400"/>
            <a:ext cx="8566321" cy="2395752"/>
            <a:chOff x="973021" y="4044324"/>
            <a:chExt cx="8566321" cy="2395752"/>
          </a:xfrm>
        </p:grpSpPr>
        <p:pic>
          <p:nvPicPr>
            <p:cNvPr id="24" name="Picture 2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E3301E84-02EB-455F-B117-94BC8011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021" y="4044324"/>
              <a:ext cx="4220426" cy="2370872"/>
            </a:xfrm>
            <a:prstGeom prst="rect">
              <a:avLst/>
            </a:prstGeom>
          </p:spPr>
        </p:pic>
        <p:pic>
          <p:nvPicPr>
            <p:cNvPr id="25" name="Picture 2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7291CF5A-A46E-4564-B9AC-E1A762CDD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492" y="4069204"/>
              <a:ext cx="4297850" cy="2370872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F05EA3F-C786-43F9-BCB4-A01C20106B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960545"/>
            <a:ext cx="5334674" cy="3230456"/>
          </a:xfrm>
          <a:prstGeom prst="rect">
            <a:avLst/>
          </a:prstGeom>
        </p:spPr>
      </p:pic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228C48FA-2C24-4310-83BC-9507271A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A638AD-8189-41F9-BDD7-F7C8FEFBF46D}" type="slidenum">
              <a:rPr lang="en-US" altLang="zh-CN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zh-CN" sz="1400" dirty="0"/>
          </a:p>
        </p:txBody>
      </p:sp>
      <p:cxnSp>
        <p:nvCxnSpPr>
          <p:cNvPr id="16" name="Straight Connector 3">
            <a:extLst>
              <a:ext uri="{FF2B5EF4-FFF2-40B4-BE49-F238E27FC236}">
                <a16:creationId xmlns:a16="http://schemas.microsoft.com/office/drawing/2014/main" id="{BC33314B-060F-4BDA-A9FD-8E61CBD36978}"/>
              </a:ext>
            </a:extLst>
          </p:cNvPr>
          <p:cNvCxnSpPr/>
          <p:nvPr/>
        </p:nvCxnSpPr>
        <p:spPr>
          <a:xfrm>
            <a:off x="0" y="990600"/>
            <a:ext cx="91344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11C4B41B-5796-4324-AA47-F5018BE01D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" y="76200"/>
            <a:ext cx="1566675" cy="61874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CDDABDB-C520-49A3-B20B-63C549218335}"/>
              </a:ext>
            </a:extLst>
          </p:cNvPr>
          <p:cNvSpPr txBox="1"/>
          <p:nvPr/>
        </p:nvSpPr>
        <p:spPr>
          <a:xfrm>
            <a:off x="7162800" y="1017915"/>
            <a:ext cx="1857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Jan 16, 2019 (Same Day)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F22D00-6620-445E-B1CC-3957926C4C29}"/>
              </a:ext>
            </a:extLst>
          </p:cNvPr>
          <p:cNvSpPr txBox="1"/>
          <p:nvPr/>
        </p:nvSpPr>
        <p:spPr>
          <a:xfrm>
            <a:off x="1133475" y="1177411"/>
            <a:ext cx="2743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z="1200" dirty="0"/>
              <a:t>IASI-AVHRR collocated Channel 3B BT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31F6A6-F1E6-4254-BDA0-CEA1AAC78DED}"/>
              </a:ext>
            </a:extLst>
          </p:cNvPr>
          <p:cNvSpPr/>
          <p:nvPr/>
        </p:nvSpPr>
        <p:spPr>
          <a:xfrm>
            <a:off x="4504692" y="338945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imilarly, b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 the mean and standard deviation are greatly reduced.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96E8DC-D8CF-4CEA-984C-710AD6C7C769}"/>
              </a:ext>
            </a:extLst>
          </p:cNvPr>
          <p:cNvSpPr txBox="1"/>
          <p:nvPr/>
        </p:nvSpPr>
        <p:spPr>
          <a:xfrm>
            <a:off x="238126" y="6336268"/>
            <a:ext cx="8982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i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Slightly scene dependent, 0.006K/K, mostly due to the negative biases over cold scene.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B57E78-C23B-478A-B5A2-DCEB63EE708A}"/>
              </a:ext>
            </a:extLst>
          </p:cNvPr>
          <p:cNvGrpSpPr/>
          <p:nvPr/>
        </p:nvGrpSpPr>
        <p:grpSpPr>
          <a:xfrm>
            <a:off x="4429923" y="1295400"/>
            <a:ext cx="4714077" cy="2159890"/>
            <a:chOff x="-10211" y="1805883"/>
            <a:chExt cx="9186402" cy="3478525"/>
          </a:xfrm>
        </p:grpSpPr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FC7A74AD-246E-4026-84E2-377680D1FAF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55848036"/>
                </p:ext>
              </p:extLst>
            </p:nvPr>
          </p:nvGraphicFramePr>
          <p:xfrm>
            <a:off x="-10211" y="1849396"/>
            <a:ext cx="4687657" cy="3435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85" name="Graph" r:id="rId8" imgW="3433680" imgH="2515680" progId="Origin50.Graph">
                    <p:embed/>
                  </p:oleObj>
                </mc:Choice>
                <mc:Fallback>
                  <p:oleObj name="Graph" r:id="rId8" imgW="3433680" imgH="2515680" progId="Origin50.Graph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2BC5C65C-61C2-4BF8-8C62-77025A5CB09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-10211" y="1849396"/>
                          <a:ext cx="4687657" cy="34350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95A97A4-AA78-4558-8AD3-FB560C510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55689" y="1805883"/>
              <a:ext cx="4620502" cy="3438144"/>
            </a:xfrm>
            <a:prstGeom prst="rect">
              <a:avLst/>
            </a:prstGeom>
          </p:spPr>
        </p:pic>
      </p:grpSp>
      <p:pic>
        <p:nvPicPr>
          <p:cNvPr id="18" name="Picture 17" descr="A picture containing photo, blue, food, holding&#10;&#10;Description automatically generated">
            <a:extLst>
              <a:ext uri="{FF2B5EF4-FFF2-40B4-BE49-F238E27FC236}">
                <a16:creationId xmlns:a16="http://schemas.microsoft.com/office/drawing/2014/main" id="{3A2315F0-5753-4416-8B8C-3B911A8B52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34" y="95931"/>
            <a:ext cx="1564616" cy="606014"/>
          </a:xfrm>
          <a:prstGeom prst="rect">
            <a:avLst/>
          </a:prstGeom>
        </p:spPr>
      </p:pic>
      <p:sp>
        <p:nvSpPr>
          <p:cNvPr id="26" name="矩形 3">
            <a:extLst>
              <a:ext uri="{FF2B5EF4-FFF2-40B4-BE49-F238E27FC236}">
                <a16:creationId xmlns:a16="http://schemas.microsoft.com/office/drawing/2014/main" id="{FF6528B5-6136-4EF0-B40D-2941CE8DA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0563"/>
            <a:ext cx="51365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latin typeface="+mj-lt"/>
                <a:cs typeface="Times New Roman" panose="02020603050405020304" pitchFamily="18" charset="0"/>
              </a:rPr>
              <a:t>Inter-comparison between </a:t>
            </a:r>
            <a:r>
              <a:rPr lang="en-US" altLang="en-US" sz="2800" b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Metop-B</a:t>
            </a:r>
            <a:r>
              <a:rPr lang="en-US" altLang="en-US" sz="2800" b="1" dirty="0">
                <a:latin typeface="+mj-lt"/>
                <a:cs typeface="Times New Roman" panose="02020603050405020304" pitchFamily="18" charset="0"/>
              </a:rPr>
              <a:t> AVHRR and IASI</a:t>
            </a:r>
          </a:p>
        </p:txBody>
      </p:sp>
    </p:spTree>
    <p:extLst>
      <p:ext uri="{BB962C8B-B14F-4D97-AF65-F5344CB8AC3E}">
        <p14:creationId xmlns:p14="http://schemas.microsoft.com/office/powerpoint/2010/main" val="15840175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18581</TotalTime>
  <Words>1594</Words>
  <Application>Microsoft Office PowerPoint</Application>
  <PresentationFormat>On-screen Show (4:3)</PresentationFormat>
  <Paragraphs>208</Paragraphs>
  <Slides>14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Angsana New</vt:lpstr>
      <vt:lpstr>Arial</vt:lpstr>
      <vt:lpstr>Calibri</vt:lpstr>
      <vt:lpstr>Cambria Math</vt:lpstr>
      <vt:lpstr>Courier New</vt:lpstr>
      <vt:lpstr>Times</vt:lpstr>
      <vt:lpstr>Times New Roman</vt:lpstr>
      <vt:lpstr>Tw Cen MT</vt:lpstr>
      <vt:lpstr>Tw Cen MT Condensed</vt:lpstr>
      <vt:lpstr>Verdana</vt:lpstr>
      <vt:lpstr>Wingdings</vt:lpstr>
      <vt:lpstr>Wingdings 3</vt:lpstr>
      <vt:lpstr>Integral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huixu</cp:lastModifiedBy>
  <cp:revision>1834</cp:revision>
  <cp:lastPrinted>2019-10-21T20:27:00Z</cp:lastPrinted>
  <dcterms:created xsi:type="dcterms:W3CDTF">1601-01-01T00:00:00Z</dcterms:created>
  <dcterms:modified xsi:type="dcterms:W3CDTF">2020-03-18T14:24:41Z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