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71" r:id="rId4"/>
    <p:sldId id="260" r:id="rId5"/>
    <p:sldId id="265" r:id="rId6"/>
    <p:sldId id="262" r:id="rId7"/>
    <p:sldId id="264" r:id="rId8"/>
    <p:sldId id="266" r:id="rId9"/>
    <p:sldId id="268" r:id="rId10"/>
    <p:sldId id="267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82"/>
    <p:restoredTop sz="95574"/>
  </p:normalViewPr>
  <p:slideViewPr>
    <p:cSldViewPr snapToGrid="0" snapToObjects="1">
      <p:cViewPr varScale="1">
        <p:scale>
          <a:sx n="102" d="100"/>
          <a:sy n="102" d="100"/>
        </p:scale>
        <p:origin x="12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FEFF8-FA8E-4614-A1A4-7A02182E7A42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7F55A-D0CA-446C-A158-0EFC27A1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16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aa.gov/" TargetMode="External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jpeg"/><Relationship Id="rId4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36;p2">
            <a:extLst>
              <a:ext uri="{FF2B5EF4-FFF2-40B4-BE49-F238E27FC236}">
                <a16:creationId xmlns:a16="http://schemas.microsoft.com/office/drawing/2014/main" id="{63010E5A-7886-CE4E-B0C2-D9E3CBDD1800}"/>
              </a:ext>
            </a:extLst>
          </p:cNvPr>
          <p:cNvSpPr/>
          <p:nvPr userDrawn="1"/>
        </p:nvSpPr>
        <p:spPr>
          <a:xfrm>
            <a:off x="410810" y="0"/>
            <a:ext cx="11781190" cy="390207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32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Google Shape;59;p2">
            <a:extLst>
              <a:ext uri="{FF2B5EF4-FFF2-40B4-BE49-F238E27FC236}">
                <a16:creationId xmlns:a16="http://schemas.microsoft.com/office/drawing/2014/main" id="{D5B9E7B3-B6F5-9240-AF3C-CEE28BA26028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t="18877" b="18876"/>
          <a:stretch/>
        </p:blipFill>
        <p:spPr>
          <a:xfrm>
            <a:off x="410810" y="3902074"/>
            <a:ext cx="8384974" cy="2488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38;p2">
            <a:hlinkClick r:id="rId3"/>
            <a:extLst>
              <a:ext uri="{FF2B5EF4-FFF2-40B4-BE49-F238E27FC236}">
                <a16:creationId xmlns:a16="http://schemas.microsoft.com/office/drawing/2014/main" id="{B6229586-DF6A-BB4D-8C68-F5BB96619C78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533400" y="533400"/>
            <a:ext cx="1762136" cy="213391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57;p2">
            <a:extLst>
              <a:ext uri="{FF2B5EF4-FFF2-40B4-BE49-F238E27FC236}">
                <a16:creationId xmlns:a16="http://schemas.microsoft.com/office/drawing/2014/main" id="{E7A0B4AF-B245-A44D-BAC3-FF8CECB326A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721949" y="804881"/>
            <a:ext cx="6275173" cy="1231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>
                <a:solidFill>
                  <a:schemeClr val="l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Candara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2" name="Google Shape;58;p2">
            <a:extLst>
              <a:ext uri="{FF2B5EF4-FFF2-40B4-BE49-F238E27FC236}">
                <a16:creationId xmlns:a16="http://schemas.microsoft.com/office/drawing/2014/main" id="{5250147A-B833-DD45-9A62-0AB1EF49324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741869" y="2476257"/>
            <a:ext cx="635861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cap="none">
                <a:solidFill>
                  <a:schemeClr val="lt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Candara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2250"/>
              <a:buChar char="•"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160"/>
              <a:buChar char="–"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602"/>
              <a:buChar char="-"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602"/>
              <a:buChar char="-"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602"/>
              <a:buChar char="-"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602"/>
              <a:buChar char="-"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602"/>
              <a:buChar char="-"/>
              <a:defRPr/>
            </a:lvl9pPr>
          </a:lstStyle>
          <a:p>
            <a:endParaRPr dirty="0"/>
          </a:p>
        </p:txBody>
      </p:sp>
      <p:cxnSp>
        <p:nvCxnSpPr>
          <p:cNvPr id="13" name="Google Shape;37;p2">
            <a:extLst>
              <a:ext uri="{FF2B5EF4-FFF2-40B4-BE49-F238E27FC236}">
                <a16:creationId xmlns:a16="http://schemas.microsoft.com/office/drawing/2014/main" id="{D3E144F3-3787-F946-92EF-4B9F39A7B6EF}"/>
              </a:ext>
            </a:extLst>
          </p:cNvPr>
          <p:cNvCxnSpPr/>
          <p:nvPr userDrawn="1"/>
        </p:nvCxnSpPr>
        <p:spPr>
          <a:xfrm>
            <a:off x="2295536" y="266426"/>
            <a:ext cx="0" cy="3473450"/>
          </a:xfrm>
          <a:prstGeom prst="straightConnector1">
            <a:avLst/>
          </a:prstGeom>
          <a:noFill/>
          <a:ln w="12700" cap="flat" cmpd="sng">
            <a:solidFill>
              <a:srgbClr val="3687F3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4" name="Google Shape;59;p2">
            <a:extLst>
              <a:ext uri="{FF2B5EF4-FFF2-40B4-BE49-F238E27FC236}">
                <a16:creationId xmlns:a16="http://schemas.microsoft.com/office/drawing/2014/main" id="{344A9391-826A-5242-B8CC-63E91FE43DA5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l="84515" t="18877" b="18876"/>
          <a:stretch/>
        </p:blipFill>
        <p:spPr>
          <a:xfrm>
            <a:off x="8683826" y="3895817"/>
            <a:ext cx="3508174" cy="2488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C:\Users\miu\Dropbox\gsics_WG_logo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55315" y="103669"/>
            <a:ext cx="2743200" cy="7012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8427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32;p1">
            <a:extLst>
              <a:ext uri="{FF2B5EF4-FFF2-40B4-BE49-F238E27FC236}">
                <a16:creationId xmlns:a16="http://schemas.microsoft.com/office/drawing/2014/main" id="{F51C9F8F-23CB-2443-AF43-A72BD7FE724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343701" y="209935"/>
            <a:ext cx="7779224" cy="663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" name="Google Shape;33;p1">
            <a:extLst>
              <a:ext uri="{FF2B5EF4-FFF2-40B4-BE49-F238E27FC236}">
                <a16:creationId xmlns:a16="http://schemas.microsoft.com/office/drawing/2014/main" id="{A303BAD6-63E3-0E44-BB0B-CDC3667CBD0A}"/>
              </a:ext>
            </a:extLst>
          </p:cNvPr>
          <p:cNvSpPr txBox="1">
            <a:spLocks noGrp="1"/>
          </p:cNvSpPr>
          <p:nvPr>
            <p:ph idx="1" hasCustomPrompt="1"/>
          </p:nvPr>
        </p:nvSpPr>
        <p:spPr>
          <a:xfrm>
            <a:off x="639827" y="1258487"/>
            <a:ext cx="11165486" cy="5142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61963" marR="0" lvl="0" indent="-342900" algn="l" rtl="0">
              <a:spcBef>
                <a:spcPts val="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v"/>
              <a:defRPr sz="2000" b="0" i="0" u="none" strike="noStrike" cap="none" baseline="0">
                <a:solidFill>
                  <a:schemeClr val="dk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Candara"/>
              </a:defRPr>
            </a:lvl1pPr>
            <a:lvl2pPr marL="803275" marR="0" lvl="1" indent="-346075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urier New" panose="02070309020205020404" pitchFamily="49" charset="0"/>
              <a:buChar char="o"/>
              <a:defRPr sz="1800" b="0" i="0" u="none" strike="noStrike" cap="none" baseline="0">
                <a:solidFill>
                  <a:schemeClr val="dk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Candara"/>
              </a:defRPr>
            </a:lvl2pPr>
            <a:lvl3pPr marL="1144588" marR="0" lvl="2" indent="-3492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20"/>
              <a:buFont typeface="Arial"/>
              <a:buChar char="–"/>
              <a:defRPr sz="1600" b="0" i="0" u="none" strike="noStrike" cap="none" baseline="0">
                <a:solidFill>
                  <a:schemeClr val="dk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Candara"/>
              </a:defRPr>
            </a:lvl3pPr>
            <a:lvl4pPr marL="1376363" marR="0" lvl="3" indent="-219075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Wingdings" panose="05000000000000000000" pitchFamily="2" charset="2"/>
              <a:buChar char="§"/>
              <a:tabLst/>
              <a:defRPr sz="1400" b="0" i="0" u="none" strike="noStrike" cap="none">
                <a:solidFill>
                  <a:schemeClr val="dk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Candara"/>
              </a:defRPr>
            </a:lvl4pPr>
            <a:lvl5pPr marL="1598613" marR="0" lvl="4" indent="-198438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24"/>
              <a:buFont typeface="Wingdings" panose="05000000000000000000" pitchFamily="2" charset="2"/>
              <a:buChar char="Ø"/>
              <a:defRPr sz="1200" b="0" i="0" u="none" strike="noStrike" cap="none">
                <a:solidFill>
                  <a:schemeClr val="dk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Candara"/>
              </a:defRPr>
            </a:lvl5pPr>
            <a:lvl6pPr marL="2743200" marR="0" lvl="5" indent="-319023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24"/>
              <a:buFont typeface="Arial"/>
              <a:buChar char="-"/>
              <a:defRPr sz="1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19023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24"/>
              <a:buFont typeface="Arial"/>
              <a:buChar char="-"/>
              <a:defRPr sz="1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19023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24"/>
              <a:buFont typeface="Arial"/>
              <a:buChar char="-"/>
              <a:defRPr sz="1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19023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24"/>
              <a:buFont typeface="Arial"/>
              <a:buChar char="-"/>
              <a:defRPr sz="1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r>
              <a:rPr lang="en-US" dirty="0" smtClean="0"/>
              <a:t>Level 1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r>
              <a:rPr lang="en-US" dirty="0" smtClean="0"/>
              <a:t>Level 5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937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oaa.gov/satellites" TargetMode="External"/><Relationship Id="rId13" Type="http://schemas.openxmlformats.org/officeDocument/2006/relationships/image" Target="../media/image5.png"/><Relationship Id="rId18" Type="http://schemas.openxmlformats.org/officeDocument/2006/relationships/hyperlink" Target="http://www.noaa.gov/" TargetMode="External"/><Relationship Id="rId3" Type="http://schemas.openxmlformats.org/officeDocument/2006/relationships/theme" Target="../theme/theme1.xml"/><Relationship Id="rId21" Type="http://schemas.openxmlformats.org/officeDocument/2006/relationships/image" Target="../media/image10.jpeg"/><Relationship Id="rId7" Type="http://schemas.openxmlformats.org/officeDocument/2006/relationships/image" Target="../media/image2.png"/><Relationship Id="rId12" Type="http://schemas.openxmlformats.org/officeDocument/2006/relationships/hyperlink" Target="http://www.noaa.gov/oceans-coasts" TargetMode="Externa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www.commerce.gov/" TargetMode="External"/><Relationship Id="rId20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oaa.gov/research" TargetMode="External"/><Relationship Id="rId11" Type="http://schemas.openxmlformats.org/officeDocument/2006/relationships/image" Target="../media/image4.png"/><Relationship Id="rId5" Type="http://schemas.openxmlformats.org/officeDocument/2006/relationships/image" Target="../media/image1.png"/><Relationship Id="rId15" Type="http://schemas.openxmlformats.org/officeDocument/2006/relationships/image" Target="../media/image6.png"/><Relationship Id="rId10" Type="http://schemas.openxmlformats.org/officeDocument/2006/relationships/hyperlink" Target="http://www.noaa.gov/fisheries" TargetMode="External"/><Relationship Id="rId19" Type="http://schemas.openxmlformats.org/officeDocument/2006/relationships/image" Target="../media/image8.png"/><Relationship Id="rId4" Type="http://schemas.openxmlformats.org/officeDocument/2006/relationships/hyperlink" Target="http://www.noaa.gov/marine-aviation" TargetMode="External"/><Relationship Id="rId9" Type="http://schemas.openxmlformats.org/officeDocument/2006/relationships/image" Target="../media/image3.png"/><Relationship Id="rId14" Type="http://schemas.openxmlformats.org/officeDocument/2006/relationships/hyperlink" Target="http://www.noaa.gov/weather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;p1">
            <a:extLst>
              <a:ext uri="{FF2B5EF4-FFF2-40B4-BE49-F238E27FC236}">
                <a16:creationId xmlns:a16="http://schemas.microsoft.com/office/drawing/2014/main" id="{A075D48C-D911-0A47-B15F-48899FF1F2EA}"/>
              </a:ext>
            </a:extLst>
          </p:cNvPr>
          <p:cNvGrpSpPr/>
          <p:nvPr userDrawn="1"/>
        </p:nvGrpSpPr>
        <p:grpSpPr>
          <a:xfrm>
            <a:off x="-30388" y="0"/>
            <a:ext cx="472440" cy="6858000"/>
            <a:chOff x="-15240" y="0"/>
            <a:chExt cx="472440" cy="6858000"/>
          </a:xfrm>
        </p:grpSpPr>
        <p:sp>
          <p:nvSpPr>
            <p:cNvPr id="8" name="Google Shape;10;p1">
              <a:extLst>
                <a:ext uri="{FF2B5EF4-FFF2-40B4-BE49-F238E27FC236}">
                  <a16:creationId xmlns:a16="http://schemas.microsoft.com/office/drawing/2014/main" id="{2DFD8B66-3FC8-9144-968B-B92CDF89EF32}"/>
                </a:ext>
              </a:extLst>
            </p:cNvPr>
            <p:cNvSpPr/>
            <p:nvPr/>
          </p:nvSpPr>
          <p:spPr>
            <a:xfrm>
              <a:off x="10668" y="0"/>
              <a:ext cx="420624" cy="6858000"/>
            </a:xfrm>
            <a:prstGeom prst="rect">
              <a:avLst/>
            </a:prstGeom>
            <a:solidFill>
              <a:srgbClr val="0099D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32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11;p1">
              <a:extLst>
                <a:ext uri="{FF2B5EF4-FFF2-40B4-BE49-F238E27FC236}">
                  <a16:creationId xmlns:a16="http://schemas.microsoft.com/office/drawing/2014/main" id="{09CDD093-7F91-6E4C-BF08-145D5B78B6C4}"/>
                </a:ext>
              </a:extLst>
            </p:cNvPr>
            <p:cNvSpPr/>
            <p:nvPr/>
          </p:nvSpPr>
          <p:spPr>
            <a:xfrm>
              <a:off x="16002" y="3197352"/>
              <a:ext cx="409956" cy="1069848"/>
            </a:xfrm>
            <a:prstGeom prst="rect">
              <a:avLst/>
            </a:prstGeom>
            <a:solidFill>
              <a:srgbClr val="0B459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32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" name="Google Shape;12;p1" descr="C:\Users\jacqui.fenner\Desktop\PTT templates\images\noaa icons\noaa_icons-04.png">
              <a:hlinkClick r:id="rId4"/>
              <a:extLst>
                <a:ext uri="{FF2B5EF4-FFF2-40B4-BE49-F238E27FC236}">
                  <a16:creationId xmlns:a16="http://schemas.microsoft.com/office/drawing/2014/main" id="{93888FC4-1E0E-1A44-9DE1-FCCFE1CA9479}"/>
                </a:ext>
              </a:extLst>
            </p:cNvPr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-15240" y="5714999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Google Shape;13;p1" descr="C:\Users\jacqui.fenner\Desktop\PTT templates\images\noaa icons\noaa_icons-05.png">
              <a:hlinkClick r:id="rId6"/>
              <a:extLst>
                <a:ext uri="{FF2B5EF4-FFF2-40B4-BE49-F238E27FC236}">
                  <a16:creationId xmlns:a16="http://schemas.microsoft.com/office/drawing/2014/main" id="{4337284B-0F2E-534F-999A-29A76FD7039D}"/>
                </a:ext>
              </a:extLst>
            </p:cNvPr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-15240" y="46482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Google Shape;14;p1" descr="C:\Users\jacqui.fenner\Desktop\PTT templates\images\noaa icons\noaa_icons-06.png">
              <a:hlinkClick r:id="rId8"/>
              <a:extLst>
                <a:ext uri="{FF2B5EF4-FFF2-40B4-BE49-F238E27FC236}">
                  <a16:creationId xmlns:a16="http://schemas.microsoft.com/office/drawing/2014/main" id="{9544536A-A7A1-3040-8142-CFAD41ADCBC4}"/>
                </a:ext>
              </a:extLst>
            </p:cNvPr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-15240" y="35814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Google Shape;15;p1" descr="C:\Users\jacqui.fenner\Desktop\PTT templates\images\noaa icons\noaa_icons-07.png">
              <a:hlinkClick r:id="rId10"/>
              <a:extLst>
                <a:ext uri="{FF2B5EF4-FFF2-40B4-BE49-F238E27FC236}">
                  <a16:creationId xmlns:a16="http://schemas.microsoft.com/office/drawing/2014/main" id="{D3928011-24D2-4A4F-A3AC-A2F5268378E9}"/>
                </a:ext>
              </a:extLst>
            </p:cNvPr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-15240" y="25146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Google Shape;16;p1" descr="C:\Users\jacqui.fenner\Desktop\PTT templates\images\noaa icons\noaa_icons-08.png">
              <a:hlinkClick r:id="rId12"/>
              <a:extLst>
                <a:ext uri="{FF2B5EF4-FFF2-40B4-BE49-F238E27FC236}">
                  <a16:creationId xmlns:a16="http://schemas.microsoft.com/office/drawing/2014/main" id="{8B67FB8F-BF86-4F42-A0E1-059511B404F7}"/>
                </a:ext>
              </a:extLst>
            </p:cNvPr>
            <p:cNvPicPr preferRelativeResize="0"/>
            <p:nvPr/>
          </p:nvPicPr>
          <p:blipFill rotWithShape="1">
            <a:blip r:embed="rId13">
              <a:alphaModFix/>
            </a:blip>
            <a:srcRect/>
            <a:stretch/>
          </p:blipFill>
          <p:spPr>
            <a:xfrm>
              <a:off x="-15240" y="14478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Google Shape;17;p1" descr="C:\Users\jacqui.fenner\Desktop\PTT templates\images\noaa icons\noaa_icons-10.png">
              <a:hlinkClick r:id="rId14"/>
              <a:extLst>
                <a:ext uri="{FF2B5EF4-FFF2-40B4-BE49-F238E27FC236}">
                  <a16:creationId xmlns:a16="http://schemas.microsoft.com/office/drawing/2014/main" id="{616A9E9B-C3FE-4545-B576-9B62493AC65A}"/>
                </a:ext>
              </a:extLst>
            </p:cNvPr>
            <p:cNvPicPr preferRelativeResize="0"/>
            <p:nvPr/>
          </p:nvPicPr>
          <p:blipFill rotWithShape="1">
            <a:blip r:embed="rId15">
              <a:alphaModFix/>
            </a:blip>
            <a:srcRect/>
            <a:stretch/>
          </p:blipFill>
          <p:spPr>
            <a:xfrm>
              <a:off x="-15240" y="3810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6" name="Google Shape;18;p1">
              <a:extLst>
                <a:ext uri="{FF2B5EF4-FFF2-40B4-BE49-F238E27FC236}">
                  <a16:creationId xmlns:a16="http://schemas.microsoft.com/office/drawing/2014/main" id="{953DA2BB-9C43-0441-A6AF-A0CB2F973EDB}"/>
                </a:ext>
              </a:extLst>
            </p:cNvPr>
            <p:cNvGrpSpPr/>
            <p:nvPr/>
          </p:nvGrpSpPr>
          <p:grpSpPr>
            <a:xfrm>
              <a:off x="15148" y="0"/>
              <a:ext cx="420624" cy="6858000"/>
              <a:chOff x="15148" y="0"/>
              <a:chExt cx="420624" cy="6858000"/>
            </a:xfrm>
          </p:grpSpPr>
          <p:grpSp>
            <p:nvGrpSpPr>
              <p:cNvPr id="17" name="Google Shape;19;p1">
                <a:extLst>
                  <a:ext uri="{FF2B5EF4-FFF2-40B4-BE49-F238E27FC236}">
                    <a16:creationId xmlns:a16="http://schemas.microsoft.com/office/drawing/2014/main" id="{1B05677F-C2B3-3E45-B887-9948BF055845}"/>
                  </a:ext>
                </a:extLst>
              </p:cNvPr>
              <p:cNvGrpSpPr/>
              <p:nvPr/>
            </p:nvGrpSpPr>
            <p:grpSpPr>
              <a:xfrm>
                <a:off x="15148" y="1066800"/>
                <a:ext cx="420624" cy="5334000"/>
                <a:chOff x="15148" y="1066800"/>
                <a:chExt cx="420624" cy="5334000"/>
              </a:xfrm>
            </p:grpSpPr>
            <p:cxnSp>
              <p:nvCxnSpPr>
                <p:cNvPr id="19" name="Google Shape;20;p1">
                  <a:extLst>
                    <a:ext uri="{FF2B5EF4-FFF2-40B4-BE49-F238E27FC236}">
                      <a16:creationId xmlns:a16="http://schemas.microsoft.com/office/drawing/2014/main" id="{81FC0CF9-E4D8-6F41-9556-EDBBAD4BBD3D}"/>
                    </a:ext>
                  </a:extLst>
                </p:cNvPr>
                <p:cNvCxnSpPr/>
                <p:nvPr/>
              </p:nvCxnSpPr>
              <p:spPr>
                <a:xfrm>
                  <a:off x="15148" y="4267200"/>
                  <a:ext cx="42062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0" name="Google Shape;21;p1">
                  <a:extLst>
                    <a:ext uri="{FF2B5EF4-FFF2-40B4-BE49-F238E27FC236}">
                      <a16:creationId xmlns:a16="http://schemas.microsoft.com/office/drawing/2014/main" id="{2C9C4E95-B2FA-054E-9EC6-D25BEEAD714A}"/>
                    </a:ext>
                  </a:extLst>
                </p:cNvPr>
                <p:cNvCxnSpPr/>
                <p:nvPr/>
              </p:nvCxnSpPr>
              <p:spPr>
                <a:xfrm>
                  <a:off x="15148" y="3200400"/>
                  <a:ext cx="42062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1" name="Google Shape;22;p1">
                  <a:extLst>
                    <a:ext uri="{FF2B5EF4-FFF2-40B4-BE49-F238E27FC236}">
                      <a16:creationId xmlns:a16="http://schemas.microsoft.com/office/drawing/2014/main" id="{B4ABBB99-500D-EF48-A9D2-4DBCE08C2CDE}"/>
                    </a:ext>
                  </a:extLst>
                </p:cNvPr>
                <p:cNvCxnSpPr/>
                <p:nvPr/>
              </p:nvCxnSpPr>
              <p:spPr>
                <a:xfrm>
                  <a:off x="15148" y="2133600"/>
                  <a:ext cx="42062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2" name="Google Shape;23;p1">
                  <a:extLst>
                    <a:ext uri="{FF2B5EF4-FFF2-40B4-BE49-F238E27FC236}">
                      <a16:creationId xmlns:a16="http://schemas.microsoft.com/office/drawing/2014/main" id="{C4194DA3-31F7-3E4E-B7F9-ED6B0C390636}"/>
                    </a:ext>
                  </a:extLst>
                </p:cNvPr>
                <p:cNvCxnSpPr/>
                <p:nvPr/>
              </p:nvCxnSpPr>
              <p:spPr>
                <a:xfrm>
                  <a:off x="15148" y="5334000"/>
                  <a:ext cx="42062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3" name="Google Shape;24;p1">
                  <a:extLst>
                    <a:ext uri="{FF2B5EF4-FFF2-40B4-BE49-F238E27FC236}">
                      <a16:creationId xmlns:a16="http://schemas.microsoft.com/office/drawing/2014/main" id="{207E0423-9CBC-2341-99C1-BD22ED51B996}"/>
                    </a:ext>
                  </a:extLst>
                </p:cNvPr>
                <p:cNvCxnSpPr/>
                <p:nvPr/>
              </p:nvCxnSpPr>
              <p:spPr>
                <a:xfrm>
                  <a:off x="15148" y="1066800"/>
                  <a:ext cx="42062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4" name="Google Shape;25;p1">
                  <a:extLst>
                    <a:ext uri="{FF2B5EF4-FFF2-40B4-BE49-F238E27FC236}">
                      <a16:creationId xmlns:a16="http://schemas.microsoft.com/office/drawing/2014/main" id="{ED69ED40-F24C-3249-8D29-D6AB9D0A4575}"/>
                    </a:ext>
                  </a:extLst>
                </p:cNvPr>
                <p:cNvCxnSpPr/>
                <p:nvPr/>
              </p:nvCxnSpPr>
              <p:spPr>
                <a:xfrm>
                  <a:off x="15148" y="6400800"/>
                  <a:ext cx="42062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</p:grpSp>
          <p:cxnSp>
            <p:nvCxnSpPr>
              <p:cNvPr id="18" name="Google Shape;26;p1">
                <a:extLst>
                  <a:ext uri="{FF2B5EF4-FFF2-40B4-BE49-F238E27FC236}">
                    <a16:creationId xmlns:a16="http://schemas.microsoft.com/office/drawing/2014/main" id="{AA6BDA01-1FD5-374B-B62B-E1DB0340B287}"/>
                  </a:ext>
                </a:extLst>
              </p:cNvPr>
              <p:cNvCxnSpPr/>
              <p:nvPr/>
            </p:nvCxnSpPr>
            <p:spPr>
              <a:xfrm>
                <a:off x="431292" y="0"/>
                <a:ext cx="0" cy="6858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>
                    <a:alpha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</p:grpSp>
      <p:sp>
        <p:nvSpPr>
          <p:cNvPr id="29" name="Google Shape;27;p1">
            <a:extLst>
              <a:ext uri="{FF2B5EF4-FFF2-40B4-BE49-F238E27FC236}">
                <a16:creationId xmlns:a16="http://schemas.microsoft.com/office/drawing/2014/main" id="{E6C99787-045C-0A4E-AA38-878B09E3787D}"/>
              </a:ext>
            </a:extLst>
          </p:cNvPr>
          <p:cNvSpPr/>
          <p:nvPr userDrawn="1"/>
        </p:nvSpPr>
        <p:spPr>
          <a:xfrm>
            <a:off x="0" y="6420005"/>
            <a:ext cx="12192000" cy="437995"/>
          </a:xfrm>
          <a:prstGeom prst="rect">
            <a:avLst/>
          </a:prstGeom>
          <a:solidFill>
            <a:srgbClr val="D6F5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1632" kern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" name="Google Shape;28;p1" descr="G:\STALL\ST Comms\Templates &amp; Resources\Logos\Other Emblems\DOC Logo\DOC Color.png">
            <a:hlinkClick r:id="rId16"/>
            <a:extLst>
              <a:ext uri="{FF2B5EF4-FFF2-40B4-BE49-F238E27FC236}">
                <a16:creationId xmlns:a16="http://schemas.microsoft.com/office/drawing/2014/main" id="{A6B82A2C-9051-2C4E-94D1-0B3DD8EEA545}"/>
              </a:ext>
            </a:extLst>
          </p:cNvPr>
          <p:cNvPicPr preferRelativeResize="0"/>
          <p:nvPr userDrawn="1"/>
        </p:nvPicPr>
        <p:blipFill rotWithShape="1">
          <a:blip r:embed="rId17">
            <a:alphaModFix/>
          </a:blip>
          <a:srcRect/>
          <a:stretch/>
        </p:blipFill>
        <p:spPr>
          <a:xfrm>
            <a:off x="228600" y="6443457"/>
            <a:ext cx="371888" cy="37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29;p1">
            <a:hlinkClick r:id="rId18"/>
            <a:extLst>
              <a:ext uri="{FF2B5EF4-FFF2-40B4-BE49-F238E27FC236}">
                <a16:creationId xmlns:a16="http://schemas.microsoft.com/office/drawing/2014/main" id="{EBFE6426-D60B-2648-8A6D-65FD90EF7603}"/>
              </a:ext>
            </a:extLst>
          </p:cNvPr>
          <p:cNvPicPr preferRelativeResize="0"/>
          <p:nvPr userDrawn="1"/>
        </p:nvPicPr>
        <p:blipFill rotWithShape="1">
          <a:blip r:embed="rId19">
            <a:alphaModFix/>
          </a:blip>
          <a:srcRect/>
          <a:stretch/>
        </p:blipFill>
        <p:spPr>
          <a:xfrm>
            <a:off x="639827" y="6449252"/>
            <a:ext cx="360298" cy="360298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0;p1">
            <a:extLst>
              <a:ext uri="{FF2B5EF4-FFF2-40B4-BE49-F238E27FC236}">
                <a16:creationId xmlns:a16="http://schemas.microsoft.com/office/drawing/2014/main" id="{291A0551-9645-2E42-8931-2648ECA6A6C4}"/>
              </a:ext>
            </a:extLst>
          </p:cNvPr>
          <p:cNvSpPr txBox="1"/>
          <p:nvPr userDrawn="1"/>
        </p:nvSpPr>
        <p:spPr>
          <a:xfrm>
            <a:off x="7033189" y="6551712"/>
            <a:ext cx="4762569" cy="244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r">
              <a:buClr>
                <a:srgbClr val="000000"/>
              </a:buClr>
              <a:buFont typeface="Arial"/>
              <a:buNone/>
            </a:pPr>
            <a:r>
              <a:rPr lang="en-US" sz="1000" kern="0" dirty="0">
                <a:solidFill>
                  <a:srgbClr val="0B4596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Department of Commerce  //  National Oceanic and Atmospheric Administration  //  </a:t>
            </a:r>
            <a:fld id="{00000000-1234-1234-1234-123412341234}" type="slidenum">
              <a:rPr lang="en-US" sz="1000" kern="0">
                <a:solidFill>
                  <a:srgbClr val="0B4596"/>
                </a:solidFill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pPr algn="r">
                <a:buClr>
                  <a:srgbClr val="000000"/>
                </a:buClr>
                <a:buFont typeface="Arial"/>
                <a:buNone/>
              </a:pPr>
              <a:t>‹#›</a:t>
            </a:fld>
            <a:endParaRPr sz="1000" kern="0" dirty="0">
              <a:solidFill>
                <a:srgbClr val="0B4596"/>
              </a:solidFill>
              <a:latin typeface="Times New Roman" panose="02020603050405020304" pitchFamily="18" charset="0"/>
              <a:ea typeface="Arial Narrow"/>
              <a:cs typeface="Times New Roman" panose="02020603050405020304" pitchFamily="18" charset="0"/>
              <a:sym typeface="Arial Narrow"/>
            </a:endParaRPr>
          </a:p>
        </p:txBody>
      </p:sp>
      <p:pic>
        <p:nvPicPr>
          <p:cNvPr id="33" name="Google Shape;31;p1">
            <a:hlinkClick r:id="rId8"/>
            <a:extLst>
              <a:ext uri="{FF2B5EF4-FFF2-40B4-BE49-F238E27FC236}">
                <a16:creationId xmlns:a16="http://schemas.microsoft.com/office/drawing/2014/main" id="{528C5A71-2CFE-DA44-B398-1ACE47340B26}"/>
              </a:ext>
            </a:extLst>
          </p:cNvPr>
          <p:cNvPicPr preferRelativeResize="0"/>
          <p:nvPr userDrawn="1"/>
        </p:nvPicPr>
        <p:blipFill rotWithShape="1">
          <a:blip r:embed="rId20">
            <a:alphaModFix/>
          </a:blip>
          <a:srcRect/>
          <a:stretch/>
        </p:blipFill>
        <p:spPr>
          <a:xfrm>
            <a:off x="11368584" y="192398"/>
            <a:ext cx="657133" cy="701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 descr="C:\Users\miu\Dropbox\gsics_WG_logo.jpg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42052" y="192398"/>
            <a:ext cx="2743200" cy="70121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 userDrawn="1"/>
        </p:nvSpPr>
        <p:spPr>
          <a:xfrm>
            <a:off x="1678676" y="6551714"/>
            <a:ext cx="5354514" cy="24487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2020-03-19 Seoul, Korea (virtual), GSICS GRWG</a:t>
            </a:r>
            <a:r>
              <a:rPr lang="en-US" sz="10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IR Subgroup Meeting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51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2BBDB-CC2F-0C4A-9A15-81D5DA4C1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07212" y="853049"/>
            <a:ext cx="9144000" cy="873760"/>
          </a:xfrm>
        </p:spPr>
        <p:txBody>
          <a:bodyPr anchor="ctr"/>
          <a:lstStyle/>
          <a:p>
            <a:r>
              <a:rPr lang="en-US" sz="3600" dirty="0" smtClean="0"/>
              <a:t>Potential Improvement of GSICS IR Algorithm</a:t>
            </a:r>
            <a:endParaRPr lang="en-US" sz="3600" dirty="0"/>
          </a:p>
        </p:txBody>
      </p:sp>
      <p:sp>
        <p:nvSpPr>
          <p:cNvPr id="4" name="Google Shape;58;p2">
            <a:extLst>
              <a:ext uri="{FF2B5EF4-FFF2-40B4-BE49-F238E27FC236}">
                <a16:creationId xmlns:a16="http://schemas.microsoft.com/office/drawing/2014/main" id="{FE428226-5E14-0E48-A56D-E382B50D23A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607212" y="2462190"/>
            <a:ext cx="6358614" cy="498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cap="none">
                <a:solidFill>
                  <a:schemeClr val="lt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2250"/>
              <a:buChar char="•"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160"/>
              <a:buChar char="–"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602"/>
              <a:buChar char="-"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602"/>
              <a:buChar char="-"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602"/>
              <a:buChar char="-"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602"/>
              <a:buChar char="-"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602"/>
              <a:buChar char="-"/>
              <a:defRPr/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Xiangqian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Wu,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NOAA, 2020-03-19</a:t>
            </a:r>
          </a:p>
        </p:txBody>
      </p:sp>
    </p:spTree>
    <p:extLst>
      <p:ext uri="{BB962C8B-B14F-4D97-AF65-F5344CB8AC3E}">
        <p14:creationId xmlns:p14="http://schemas.microsoft.com/office/powerpoint/2010/main" val="316850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828" y="1258488"/>
            <a:ext cx="7137285" cy="2214902"/>
          </a:xfrm>
        </p:spPr>
        <p:txBody>
          <a:bodyPr/>
          <a:lstStyle/>
          <a:p>
            <a:r>
              <a:rPr lang="en-US" dirty="0" smtClean="0"/>
              <a:t>Academic </a:t>
            </a:r>
            <a:r>
              <a:rPr lang="en-US" dirty="0" smtClean="0"/>
              <a:t>rigorousness. But </a:t>
            </a:r>
            <a:r>
              <a:rPr lang="en-US" dirty="0" smtClean="0"/>
              <a:t>also practical.</a:t>
            </a:r>
          </a:p>
          <a:p>
            <a:pPr lvl="1"/>
            <a:r>
              <a:rPr lang="en-US" dirty="0" smtClean="0"/>
              <a:t>None </a:t>
            </a:r>
            <a:r>
              <a:rPr lang="en-US" dirty="0" smtClean="0"/>
              <a:t>of the coefficients </a:t>
            </a:r>
            <a:r>
              <a:rPr lang="en-US" b="1" i="1" dirty="0" smtClean="0">
                <a:solidFill>
                  <a:srgbClr val="0066FF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are stable below.</a:t>
            </a:r>
          </a:p>
          <a:p>
            <a:pPr lvl="2"/>
            <a:r>
              <a:rPr lang="en-US" dirty="0" smtClean="0"/>
              <a:t>Random errors force them to compensate for each other.</a:t>
            </a:r>
            <a:endParaRPr lang="en-US" dirty="0"/>
          </a:p>
          <a:p>
            <a:pPr lvl="1"/>
            <a:r>
              <a:rPr lang="en-US" dirty="0" smtClean="0"/>
              <a:t>Whereas bias on the right are stable.</a:t>
            </a:r>
          </a:p>
          <a:p>
            <a:pPr lvl="1"/>
            <a:r>
              <a:rPr lang="en-US" dirty="0" smtClean="0"/>
              <a:t>And one must monitor bias at multiple scene radiance because the radiance bias are different.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5124" name="Picture 4" descr="GOES-17 ABI GOES-17 vs. LEOs - G17 vs. CrIS/SNPP(Gainset I) - Band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7204" y="1258487"/>
            <a:ext cx="3950420" cy="514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GOES-17 ABI GOES-17 vs. LEOs - G17 vs. CrIS/SNPP(Gainset I) - Band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887" y="3473390"/>
            <a:ext cx="4385166" cy="2927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9688319" y="1631064"/>
            <a:ext cx="95454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840719" y="3206912"/>
            <a:ext cx="95454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688319" y="4707345"/>
            <a:ext cx="95454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888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if </a:t>
            </a:r>
            <a:r>
              <a:rPr lang="en-US" i="1" dirty="0" smtClean="0"/>
              <a:t>b</a:t>
            </a:r>
            <a:r>
              <a:rPr lang="en-US" i="1" dirty="0"/>
              <a:t>’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/>
              <a:t>0 </a:t>
            </a:r>
            <a:r>
              <a:rPr lang="en-US" dirty="0" smtClean="0"/>
              <a:t>(and </a:t>
            </a:r>
            <a:r>
              <a:rPr lang="en-US" i="1" dirty="0" smtClean="0"/>
              <a:t>b</a:t>
            </a:r>
            <a:r>
              <a:rPr lang="en-US" dirty="0" smtClean="0"/>
              <a:t> = </a:t>
            </a:r>
            <a:r>
              <a:rPr lang="en-US" dirty="0"/>
              <a:t>1</a:t>
            </a:r>
            <a:r>
              <a:rPr lang="en-US" dirty="0" smtClean="0"/>
              <a:t>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828" y="1258488"/>
            <a:ext cx="7137285" cy="2214902"/>
          </a:xfrm>
        </p:spPr>
        <p:txBody>
          <a:bodyPr/>
          <a:lstStyle/>
          <a:p>
            <a:r>
              <a:rPr lang="en-US" dirty="0" smtClean="0"/>
              <a:t>Academic </a:t>
            </a:r>
            <a:r>
              <a:rPr lang="en-US" dirty="0" smtClean="0"/>
              <a:t>rigorousness. But </a:t>
            </a:r>
            <a:r>
              <a:rPr lang="en-US" dirty="0" smtClean="0"/>
              <a:t>also practical.</a:t>
            </a:r>
          </a:p>
          <a:p>
            <a:pPr lvl="1"/>
            <a:r>
              <a:rPr lang="en-US" dirty="0"/>
              <a:t>Compute bias as mean difference </a:t>
            </a:r>
            <a:r>
              <a:rPr lang="en-US" strike="sngStrike" dirty="0"/>
              <a:t>for the standard (dominant) scene radiance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Monitor bias </a:t>
            </a:r>
            <a:r>
              <a:rPr lang="en-US" strike="sngStrike" dirty="0" smtClean="0"/>
              <a:t>and the coefficients </a:t>
            </a:r>
            <a:r>
              <a:rPr lang="en-US" i="1" strike="sngStrike" dirty="0" smtClean="0"/>
              <a:t>a</a:t>
            </a:r>
            <a:r>
              <a:rPr lang="en-US" strike="sngStrike" dirty="0" smtClean="0"/>
              <a:t> and </a:t>
            </a:r>
            <a:r>
              <a:rPr lang="en-US" i="1" strike="sngStrike" dirty="0" smtClean="0"/>
              <a:t>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None </a:t>
            </a:r>
            <a:r>
              <a:rPr lang="en-US" dirty="0" smtClean="0"/>
              <a:t>of the coefficients </a:t>
            </a:r>
            <a:r>
              <a:rPr lang="en-US" b="1" i="1" dirty="0" smtClean="0">
                <a:solidFill>
                  <a:srgbClr val="0066FF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are stable below ...</a:t>
            </a:r>
            <a:endParaRPr lang="en-US" dirty="0"/>
          </a:p>
          <a:p>
            <a:pPr lvl="1"/>
            <a:r>
              <a:rPr lang="en-US" dirty="0" smtClean="0"/>
              <a:t>… whereas bias on the right are stable.</a:t>
            </a:r>
          </a:p>
          <a:p>
            <a:pPr lvl="1"/>
            <a:r>
              <a:rPr lang="en-US" dirty="0" smtClean="0"/>
              <a:t>And it seems that one must monitor bias at multiple scene radiance (or brightness temperatures).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124" name="Picture 4" descr="GOES-17 ABI GOES-17 vs. LEOs - G17 vs. CrIS/SNPP(Gainset I) - Band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7204" y="1258487"/>
            <a:ext cx="3950420" cy="514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GOES-17 ABI GOES-17 vs. LEOs - G17 vs. CrIS/SNPP(Gainset I) - Band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887" y="3473390"/>
            <a:ext cx="4385166" cy="2927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9688319" y="1631064"/>
            <a:ext cx="95454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840719" y="3206912"/>
            <a:ext cx="95454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688319" y="4707345"/>
            <a:ext cx="95454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459531" y="3996966"/>
            <a:ext cx="3615037" cy="14045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459532" y="5045869"/>
            <a:ext cx="3615037" cy="0"/>
          </a:xfrm>
          <a:prstGeom prst="line">
            <a:avLst/>
          </a:prstGeom>
          <a:ln w="285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53043" y="3829643"/>
            <a:ext cx="369332" cy="1791093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sz="1200" dirty="0" err="1" smtClean="0"/>
              <a:t>NEdT</a:t>
            </a:r>
            <a:r>
              <a:rPr lang="en-US" sz="1200" dirty="0" smtClean="0"/>
              <a:t> @ Standard Scene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6109993" y="3781425"/>
            <a:ext cx="369332" cy="19068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sz="1200" dirty="0" err="1" smtClean="0"/>
              <a:t>NEdT</a:t>
            </a:r>
            <a:r>
              <a:rPr lang="en-US" sz="1200" dirty="0" smtClean="0"/>
              <a:t> @ 300K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1066672" y="2275505"/>
            <a:ext cx="6765151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scatter plots. Add bias uncertainty instead (if needed).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perhaps no need for biases at various scene radiances.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Display as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300K and the standard scene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instead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8069344" y="1258487"/>
            <a:ext cx="3733015" cy="4802948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8221744" y="1258489"/>
            <a:ext cx="3725880" cy="4708678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571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Recommend confirming </a:t>
            </a:r>
            <a:r>
              <a:rPr lang="en-US" sz="5400" i="1" dirty="0" smtClean="0"/>
              <a:t>b</a:t>
            </a:r>
            <a:r>
              <a:rPr lang="en-US" sz="5400" dirty="0"/>
              <a:t>’ ≠ 0 (or </a:t>
            </a:r>
            <a:r>
              <a:rPr lang="en-US" sz="5400" i="1" dirty="0" smtClean="0"/>
              <a:t>b</a:t>
            </a:r>
            <a:r>
              <a:rPr lang="en-US" sz="5400" dirty="0" smtClean="0"/>
              <a:t> ≠ 1</a:t>
            </a:r>
            <a:r>
              <a:rPr lang="en-US" sz="5400" dirty="0"/>
              <a:t>) before reporting so</a:t>
            </a:r>
            <a:r>
              <a:rPr lang="en-US" sz="5400" dirty="0" smtClean="0"/>
              <a:t>.</a:t>
            </a:r>
          </a:p>
          <a:p>
            <a:r>
              <a:rPr lang="en-US" sz="5400" dirty="0" smtClean="0"/>
              <a:t>That makes GSICS Correction and monitoring more accurate and easier.</a:t>
            </a:r>
          </a:p>
          <a:p>
            <a:r>
              <a:rPr lang="en-US" sz="5400" dirty="0" smtClean="0"/>
              <a:t>Need to plan well what if </a:t>
            </a:r>
            <a:r>
              <a:rPr lang="en-US" sz="5400" i="1" dirty="0"/>
              <a:t>b</a:t>
            </a:r>
            <a:r>
              <a:rPr lang="en-US" sz="5400" dirty="0"/>
              <a:t> ≠ </a:t>
            </a:r>
            <a:r>
              <a:rPr lang="en-US" sz="5400" dirty="0" smtClean="0"/>
              <a:t>1.</a:t>
            </a:r>
            <a:endParaRPr lang="en-US" sz="5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42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Assignment: “GSICS </a:t>
            </a:r>
            <a:r>
              <a:rPr lang="en-US" sz="3600" dirty="0"/>
              <a:t>Correction for ABI IR </a:t>
            </a:r>
            <a:r>
              <a:rPr lang="en-US" sz="3600" dirty="0" smtClean="0"/>
              <a:t>Bands”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Broadened the scope: Review of the GSICS correction algorithm for IR bands, using ABI as example.</a:t>
            </a:r>
          </a:p>
        </p:txBody>
      </p:sp>
    </p:spTree>
    <p:extLst>
      <p:ext uri="{BB962C8B-B14F-4D97-AF65-F5344CB8AC3E}">
        <p14:creationId xmlns:p14="http://schemas.microsoft.com/office/powerpoint/2010/main" val="370513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Brief History of 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Developed in 2007 by </a:t>
            </a:r>
            <a:r>
              <a:rPr lang="en-US" sz="3200" dirty="0" err="1" smtClean="0"/>
              <a:t>Tahara</a:t>
            </a:r>
            <a:r>
              <a:rPr lang="en-US" sz="3200" dirty="0" smtClean="0"/>
              <a:t> (gap filling), </a:t>
            </a:r>
            <a:r>
              <a:rPr lang="en-US" sz="3200" dirty="0"/>
              <a:t>Wu (overall), </a:t>
            </a:r>
            <a:r>
              <a:rPr lang="en-US" sz="3200" dirty="0" smtClean="0"/>
              <a:t>and </a:t>
            </a:r>
            <a:r>
              <a:rPr lang="en-US" sz="3200" dirty="0" err="1" smtClean="0"/>
              <a:t>Hewison</a:t>
            </a:r>
            <a:r>
              <a:rPr lang="en-US" sz="3200" dirty="0" smtClean="0"/>
              <a:t> (other improvements)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Stabilized in 2009 (Wu, </a:t>
            </a:r>
            <a:r>
              <a:rPr lang="en-US" sz="3200" dirty="0" err="1" smtClean="0"/>
              <a:t>Hewison</a:t>
            </a:r>
            <a:r>
              <a:rPr lang="en-US" sz="3200" dirty="0" smtClean="0"/>
              <a:t>, and </a:t>
            </a:r>
            <a:r>
              <a:rPr lang="en-US" sz="3200" dirty="0" err="1" smtClean="0"/>
              <a:t>Tahara</a:t>
            </a:r>
            <a:r>
              <a:rPr lang="en-US" sz="3200" dirty="0" smtClean="0"/>
              <a:t>, SPIE 2009)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Published in 2013 (</a:t>
            </a:r>
            <a:r>
              <a:rPr lang="en-US" sz="3200" dirty="0" err="1" smtClean="0"/>
              <a:t>Hewison</a:t>
            </a:r>
            <a:r>
              <a:rPr lang="en-US" sz="3200" dirty="0" smtClean="0"/>
              <a:t> et al., IEEE TGRS 2013)</a:t>
            </a:r>
          </a:p>
        </p:txBody>
      </p:sp>
    </p:spTree>
    <p:extLst>
      <p:ext uri="{BB962C8B-B14F-4D97-AF65-F5344CB8AC3E}">
        <p14:creationId xmlns:p14="http://schemas.microsoft.com/office/powerpoint/2010/main" val="158091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Review of 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Sub-Setting: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Speed up the processing.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Collocation: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Collocated in space, concurrent in time, and aligned in view.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With consideration of cloud movement, time difference, navigation uncertainty, etc.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Transformation: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Convolute GEO with LEO’s Point Spread Function. 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Practically, limited to uniform scenes and average.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Convolute LEO with GEO’s Spectral Response Function.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Selection: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Data were collected with tolerating criteria.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Select the data suitable for the intended analysis.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Analysis: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Weighted linear regression of paired radiance:</a:t>
            </a:r>
          </a:p>
          <a:p>
            <a:pPr lvl="1">
              <a:lnSpc>
                <a:spcPct val="150000"/>
              </a:lnSpc>
            </a:pP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smtClean="0"/>
              <a:t>GSICS Correction:</a:t>
            </a:r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Bias monitoring: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Compute bias for the standard (dominant) scene radiance.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Monitor bias and the coefficients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449107"/>
              </p:ext>
            </p:extLst>
          </p:nvPr>
        </p:nvGraphicFramePr>
        <p:xfrm>
          <a:off x="7423841" y="3413156"/>
          <a:ext cx="18002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r:id="rId3" imgW="1803400" imgH="508000" progId="Equation.3">
                  <p:embed/>
                </p:oleObj>
              </mc:Choice>
              <mc:Fallback>
                <p:oleObj r:id="rId3" imgW="1803400" imgH="508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3841" y="3413156"/>
                        <a:ext cx="180022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045725"/>
              </p:ext>
            </p:extLst>
          </p:nvPr>
        </p:nvGraphicFramePr>
        <p:xfrm>
          <a:off x="7423841" y="4191755"/>
          <a:ext cx="1800225" cy="506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r:id="rId5" imgW="1307532" imgH="393529" progId="Equation.3">
                  <p:embed/>
                </p:oleObj>
              </mc:Choice>
              <mc:Fallback>
                <p:oleObj r:id="rId5" imgW="1307532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3841" y="4191755"/>
                        <a:ext cx="1800225" cy="5069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8479071"/>
              </p:ext>
            </p:extLst>
          </p:nvPr>
        </p:nvGraphicFramePr>
        <p:xfrm>
          <a:off x="9633868" y="3413156"/>
          <a:ext cx="1761642" cy="506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r:id="rId7" imgW="837836" imgH="215806" progId="Equation.3">
                  <p:embed/>
                </p:oleObj>
              </mc:Choice>
              <mc:Fallback>
                <p:oleObj r:id="rId7" imgW="837836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3868" y="3413156"/>
                        <a:ext cx="1761642" cy="5069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173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Example in </a:t>
            </a:r>
            <a:r>
              <a:rPr lang="en-US" dirty="0" err="1" smtClean="0"/>
              <a:t>Hewison</a:t>
            </a:r>
            <a:r>
              <a:rPr lang="en-US" dirty="0" smtClean="0"/>
              <a:t> et al. (2013)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5377" y="1258888"/>
            <a:ext cx="6833659" cy="5141912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7454166" y="1517942"/>
            <a:ext cx="95454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684493" y="1517942"/>
            <a:ext cx="95454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403536" y="1776997"/>
            <a:ext cx="1055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 Bias</a:t>
            </a:r>
            <a:endParaRPr lang="en-US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79482" y="4465208"/>
            <a:ext cx="1055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 Bias</a:t>
            </a:r>
            <a:endParaRPr lang="en-US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27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Review of 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Sub-Setting: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Speed up the processing.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Collocation: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Collocated in space, concurrent in time, and aligned in view.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With consideration of cloud movement, time difference, navigation uncertainty, etc.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Transformation: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Convolute GEO with LEO’s Point Spread Function. 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Practically, limited to uniform scenes and average.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Convolute LEO with GEO’s Spectral Response Function.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Selection: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Data were collected with tolerating criteria.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Select the data suitable for the intended analysis.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Analysis: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Weighted </a:t>
            </a:r>
            <a:r>
              <a:rPr lang="en-US" b="1" dirty="0" smtClean="0">
                <a:solidFill>
                  <a:srgbClr val="FF0000"/>
                </a:solidFill>
              </a:rPr>
              <a:t>linear</a:t>
            </a:r>
            <a:r>
              <a:rPr lang="en-US" dirty="0" smtClean="0"/>
              <a:t> regression of paired radiance:</a:t>
            </a:r>
          </a:p>
          <a:p>
            <a:pPr lvl="1">
              <a:lnSpc>
                <a:spcPct val="150000"/>
              </a:lnSpc>
            </a:pP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smtClean="0"/>
              <a:t>GSICS Correction:</a:t>
            </a:r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Bias monitoring: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Compute bias for the standard (dominant) scene radiance.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Monitor bias and the coefficients a and b.</a:t>
            </a:r>
            <a:endParaRPr lang="en-US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423841" y="3413156"/>
          <a:ext cx="18002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r:id="rId3" imgW="1803400" imgH="508000" progId="Equation.3">
                  <p:embed/>
                </p:oleObj>
              </mc:Choice>
              <mc:Fallback>
                <p:oleObj r:id="rId3" imgW="1803400" imgH="5080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3841" y="3413156"/>
                        <a:ext cx="180022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423841" y="4191755"/>
          <a:ext cx="1800225" cy="506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r:id="rId5" imgW="1307532" imgH="393529" progId="Equation.3">
                  <p:embed/>
                </p:oleObj>
              </mc:Choice>
              <mc:Fallback>
                <p:oleObj r:id="rId5" imgW="1307532" imgH="393529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3841" y="4191755"/>
                        <a:ext cx="1800225" cy="5069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9633868" y="3413156"/>
          <a:ext cx="1761642" cy="506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r:id="rId7" imgW="837836" imgH="215806" progId="Equation.3">
                  <p:embed/>
                </p:oleObj>
              </mc:Choice>
              <mc:Fallback>
                <p:oleObj r:id="rId7" imgW="837836" imgH="215806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3868" y="3413156"/>
                        <a:ext cx="1761642" cy="5069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50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2800" dirty="0" smtClean="0"/>
              <a:t>Is Linear Regression Necessary or Even Correct?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39" y="1258888"/>
            <a:ext cx="5647674" cy="5141912"/>
          </a:xfrm>
        </p:spPr>
      </p:pic>
      <p:cxnSp>
        <p:nvCxnSpPr>
          <p:cNvPr id="7" name="Straight Connector 6"/>
          <p:cNvCxnSpPr/>
          <p:nvPr/>
        </p:nvCxnSpPr>
        <p:spPr>
          <a:xfrm>
            <a:off x="1864071" y="3997192"/>
            <a:ext cx="51717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348033" y="2196445"/>
            <a:ext cx="282804" cy="35821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>
          <a:xfrm>
            <a:off x="6094612" y="1258487"/>
            <a:ext cx="5839721" cy="5142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t" anchorCtr="0">
            <a:normAutofit fontScale="85000" lnSpcReduction="10000"/>
          </a:bodyPr>
          <a:lstStyle>
            <a:lvl1pPr marL="461963" marR="0" lvl="0" indent="-3429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v"/>
              <a:defRPr sz="2000" b="0" i="0" u="none" strike="noStrike" kern="1200" cap="none" baseline="0">
                <a:solidFill>
                  <a:schemeClr val="dk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Candara"/>
              </a:defRPr>
            </a:lvl1pPr>
            <a:lvl2pPr marL="803275" marR="0" lvl="1" indent="-3460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urier New" panose="02070309020205020404" pitchFamily="49" charset="0"/>
              <a:buChar char="o"/>
              <a:defRPr sz="1800" b="0" i="0" u="none" strike="noStrike" kern="1200" cap="none" baseline="0">
                <a:solidFill>
                  <a:schemeClr val="dk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Candara"/>
              </a:defRPr>
            </a:lvl2pPr>
            <a:lvl3pPr marL="1144588" marR="0" lvl="2" indent="-34925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20"/>
              <a:buFont typeface="Arial"/>
              <a:buChar char="–"/>
              <a:defRPr sz="1600" b="0" i="0" u="none" strike="noStrike" kern="1200" cap="none" baseline="0">
                <a:solidFill>
                  <a:schemeClr val="dk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Candara"/>
              </a:defRPr>
            </a:lvl3pPr>
            <a:lvl4pPr marL="1376363" marR="0" lvl="3" indent="-2190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Wingdings" panose="05000000000000000000" pitchFamily="2" charset="2"/>
              <a:buChar char="§"/>
              <a:tabLst/>
              <a:defRPr sz="1400" b="0" i="0" u="none" strike="noStrike" kern="1200" cap="none">
                <a:solidFill>
                  <a:schemeClr val="dk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Candara"/>
              </a:defRPr>
            </a:lvl4pPr>
            <a:lvl5pPr marL="1598613" marR="0" lvl="4" indent="-1984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24"/>
              <a:buFont typeface="Wingdings" panose="05000000000000000000" pitchFamily="2" charset="2"/>
              <a:buChar char="Ø"/>
              <a:defRPr sz="1200" b="0" i="0" u="none" strike="noStrike" kern="1200" cap="none">
                <a:solidFill>
                  <a:schemeClr val="dk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Candara"/>
              </a:defRPr>
            </a:lvl5pPr>
            <a:lvl6pPr marL="2743200" marR="0" lvl="5" indent="-31902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24"/>
              <a:buFont typeface="Arial"/>
              <a:buChar char="-"/>
              <a:defRPr sz="1600" b="0" i="0" u="none" strike="noStrike" kern="1200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1902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24"/>
              <a:buFont typeface="Arial"/>
              <a:buChar char="-"/>
              <a:defRPr sz="1600" b="0" i="0" u="none" strike="noStrike" kern="1200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1902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24"/>
              <a:buFont typeface="Arial"/>
              <a:buChar char="-"/>
              <a:defRPr sz="1600" b="0" i="0" u="none" strike="noStrike" kern="1200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1902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24"/>
              <a:buFont typeface="Arial"/>
              <a:buChar char="-"/>
              <a:defRPr sz="1600" b="0" i="0" u="none" strike="noStrike" kern="1200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>
              <a:lnSpc>
                <a:spcPct val="150000"/>
              </a:lnSpc>
            </a:pPr>
            <a:r>
              <a:rPr lang="en-US" dirty="0"/>
              <a:t>The regression results in </a:t>
            </a:r>
            <a:r>
              <a:rPr lang="en-US" i="1" dirty="0"/>
              <a:t>b</a:t>
            </a:r>
            <a:r>
              <a:rPr lang="en-US" dirty="0"/>
              <a:t> ≠ 1.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Which is </a:t>
            </a:r>
            <a:r>
              <a:rPr lang="en-US" dirty="0"/>
              <a:t>equivalent to </a:t>
            </a:r>
            <a:r>
              <a:rPr lang="en-US" i="1" dirty="0" smtClean="0"/>
              <a:t>b’</a:t>
            </a:r>
            <a:r>
              <a:rPr lang="en-US" dirty="0" smtClean="0"/>
              <a:t> </a:t>
            </a:r>
            <a:r>
              <a:rPr lang="en-US" dirty="0"/>
              <a:t>≠ 0 for the regression of (GEO – LEO) on LEO.</a:t>
            </a:r>
          </a:p>
          <a:p>
            <a:pPr>
              <a:lnSpc>
                <a:spcPct val="150000"/>
              </a:lnSpc>
            </a:pPr>
            <a:r>
              <a:rPr lang="en-US" dirty="0"/>
              <a:t>However, statistical analysis (hypothesis test) confirms that the probability of </a:t>
            </a:r>
            <a:r>
              <a:rPr lang="en-US" i="1" dirty="0" smtClean="0"/>
              <a:t>b’</a:t>
            </a:r>
            <a:r>
              <a:rPr lang="en-US" dirty="0" smtClean="0"/>
              <a:t> </a:t>
            </a:r>
            <a:r>
              <a:rPr lang="en-US" dirty="0"/>
              <a:t>= 0 is nearly 1.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The nominal </a:t>
            </a:r>
            <a:r>
              <a:rPr lang="en-US" dirty="0"/>
              <a:t>regression </a:t>
            </a:r>
            <a:r>
              <a:rPr lang="en-US" dirty="0" smtClean="0"/>
              <a:t>is </a:t>
            </a:r>
            <a:r>
              <a:rPr lang="en-US" dirty="0"/>
              <a:t>fitting the error or uncertainty.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This is true for many other cases</a:t>
            </a:r>
            <a:r>
              <a:rPr lang="en-US" dirty="0" smtClean="0"/>
              <a:t>, in fact all examined.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On the other hand, the example in </a:t>
            </a:r>
            <a:r>
              <a:rPr lang="en-US" dirty="0" err="1"/>
              <a:t>Hewison</a:t>
            </a:r>
            <a:r>
              <a:rPr lang="en-US" dirty="0"/>
              <a:t> et al. (2013) probably is a </a:t>
            </a:r>
            <a:r>
              <a:rPr lang="en-US" dirty="0" smtClean="0"/>
              <a:t>genuine case </a:t>
            </a:r>
            <a:r>
              <a:rPr lang="en-US" dirty="0"/>
              <a:t>of </a:t>
            </a:r>
            <a:r>
              <a:rPr lang="en-US" i="1" dirty="0" smtClean="0"/>
              <a:t>b’</a:t>
            </a:r>
            <a:r>
              <a:rPr lang="en-US" dirty="0" smtClean="0"/>
              <a:t> </a:t>
            </a:r>
            <a:r>
              <a:rPr lang="en-US" dirty="0"/>
              <a:t>≠ 0 (or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/>
              <a:t>≠ 1).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 was preoccupied </a:t>
            </a:r>
            <a:r>
              <a:rPr lang="en-US" dirty="0"/>
              <a:t>with similar issue for the similar channel that was later found to have similar root cause.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In the process </a:t>
            </a:r>
            <a:r>
              <a:rPr lang="en-US" dirty="0"/>
              <a:t>overlooked the possibility that </a:t>
            </a:r>
            <a:r>
              <a:rPr lang="en-US" i="1" dirty="0" smtClean="0"/>
              <a:t>b’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/>
              <a:t>0 (or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/>
              <a:t>1</a:t>
            </a:r>
            <a:r>
              <a:rPr lang="en-US" dirty="0" smtClean="0"/>
              <a:t>).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It </a:t>
            </a:r>
            <a:r>
              <a:rPr lang="en-US" dirty="0" smtClean="0"/>
              <a:t>may be an </a:t>
            </a:r>
            <a:r>
              <a:rPr lang="en-US" dirty="0" smtClean="0"/>
              <a:t>exception even then, and </a:t>
            </a:r>
            <a:r>
              <a:rPr lang="en-US" dirty="0" smtClean="0"/>
              <a:t>much less </a:t>
            </a:r>
            <a:r>
              <a:rPr lang="en-US" dirty="0" smtClean="0"/>
              <a:t>common now.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Recommend </a:t>
            </a:r>
            <a:r>
              <a:rPr lang="en-US" dirty="0" smtClean="0"/>
              <a:t>confirming </a:t>
            </a:r>
            <a:r>
              <a:rPr lang="en-US" i="1" dirty="0" smtClean="0"/>
              <a:t>b</a:t>
            </a:r>
            <a:r>
              <a:rPr lang="en-US" i="1" dirty="0" smtClean="0"/>
              <a:t>’</a:t>
            </a:r>
            <a:r>
              <a:rPr lang="en-US" dirty="0" smtClean="0"/>
              <a:t> </a:t>
            </a:r>
            <a:r>
              <a:rPr lang="en-US" dirty="0"/>
              <a:t>≠ 0 (or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/>
              <a:t>≠ 1) </a:t>
            </a:r>
            <a:r>
              <a:rPr lang="en-US" dirty="0" smtClean="0"/>
              <a:t>before reporting so.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16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828" y="1258488"/>
            <a:ext cx="7137285" cy="2214902"/>
          </a:xfrm>
        </p:spPr>
        <p:txBody>
          <a:bodyPr/>
          <a:lstStyle/>
          <a:p>
            <a:r>
              <a:rPr lang="en-US" dirty="0" smtClean="0"/>
              <a:t>Academic </a:t>
            </a:r>
            <a:r>
              <a:rPr lang="en-US" dirty="0" smtClean="0"/>
              <a:t>rigorousness. But </a:t>
            </a:r>
            <a:r>
              <a:rPr lang="en-US" dirty="0" smtClean="0"/>
              <a:t>also practical.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8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Review of 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Sub-Setting: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Speed up the processing.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Collocation: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Collocated in space, concurrent in time, and aligned in view.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With consideration of cloud movement, time difference, navigation uncertainty, etc.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Transformation: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Convolute GEO with LEO’s Point Spread Function. 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Practically, limited to uniform scenes and average.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Convolute LEO with GEO’s Spectral Response Function.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Selection: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Data were collected with tolerating criteria.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Select the data suitable for the intended analysis.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Analysis: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Weighted </a:t>
            </a:r>
            <a:r>
              <a:rPr lang="en-US" b="1" dirty="0" smtClean="0">
                <a:solidFill>
                  <a:srgbClr val="FF0000"/>
                </a:solidFill>
              </a:rPr>
              <a:t>linear</a:t>
            </a:r>
            <a:r>
              <a:rPr lang="en-US" dirty="0" smtClean="0"/>
              <a:t> regression of paired radiance:</a:t>
            </a:r>
          </a:p>
          <a:p>
            <a:pPr lvl="1">
              <a:lnSpc>
                <a:spcPct val="150000"/>
              </a:lnSpc>
            </a:pP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smtClean="0"/>
              <a:t>GSICS Correction:</a:t>
            </a:r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Bias monitoring: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</a:rPr>
              <a:t>Compute bias for the standard (dominant) scene radiance.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</a:rPr>
              <a:t>Monitor bias and the coefficients a and b.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423841" y="3413156"/>
          <a:ext cx="18002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r:id="rId3" imgW="1803400" imgH="508000" progId="Equation.3">
                  <p:embed/>
                </p:oleObj>
              </mc:Choice>
              <mc:Fallback>
                <p:oleObj r:id="rId3" imgW="1803400" imgH="5080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3841" y="3413156"/>
                        <a:ext cx="180022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423841" y="4191755"/>
          <a:ext cx="1800225" cy="506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r:id="rId5" imgW="1307532" imgH="393529" progId="Equation.3">
                  <p:embed/>
                </p:oleObj>
              </mc:Choice>
              <mc:Fallback>
                <p:oleObj r:id="rId5" imgW="1307532" imgH="393529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3841" y="4191755"/>
                        <a:ext cx="1800225" cy="5069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9633868" y="3413156"/>
          <a:ext cx="1761642" cy="506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r:id="rId7" imgW="837836" imgH="215806" progId="Equation.3">
                  <p:embed/>
                </p:oleObj>
              </mc:Choice>
              <mc:Fallback>
                <p:oleObj r:id="rId7" imgW="837836" imgH="215806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3868" y="3413156"/>
                        <a:ext cx="1761642" cy="5069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551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870</Words>
  <Application>Microsoft Office PowerPoint</Application>
  <PresentationFormat>Widescreen</PresentationFormat>
  <Paragraphs>110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 Narrow</vt:lpstr>
      <vt:lpstr>Calibri</vt:lpstr>
      <vt:lpstr>Candara</vt:lpstr>
      <vt:lpstr>Courier New</vt:lpstr>
      <vt:lpstr>Times New Roman</vt:lpstr>
      <vt:lpstr>Wingdings</vt:lpstr>
      <vt:lpstr>Office Theme</vt:lpstr>
      <vt:lpstr>Equation.3</vt:lpstr>
      <vt:lpstr>Potential Improvement of GSICS IR Algorithm</vt:lpstr>
      <vt:lpstr>Introduction</vt:lpstr>
      <vt:lpstr>Brief History of the Algorithm</vt:lpstr>
      <vt:lpstr>Review of the Algorithm</vt:lpstr>
      <vt:lpstr>Example in Hewison et al. (2013)</vt:lpstr>
      <vt:lpstr>Review of the Algorithm</vt:lpstr>
      <vt:lpstr>Is Linear Regression Necessary or Even Correct?</vt:lpstr>
      <vt:lpstr>Why Do We Care?</vt:lpstr>
      <vt:lpstr>Review of the Algorithm</vt:lpstr>
      <vt:lpstr>Why Do We Care?</vt:lpstr>
      <vt:lpstr>What if b’ = 0 (and b = 1)?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Key</dc:creator>
  <cp:lastModifiedBy>Xiangqian Wu</cp:lastModifiedBy>
  <cp:revision>46</cp:revision>
  <dcterms:created xsi:type="dcterms:W3CDTF">2020-02-25T15:00:38Z</dcterms:created>
  <dcterms:modified xsi:type="dcterms:W3CDTF">2020-03-19T10:27:41Z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LPManualFileClassification">
    <vt:lpwstr>{1A067545-A4E2-4FA1-8094-0D7902669705}</vt:lpwstr>
  </property>
  <property fmtid="{D5CDD505-2E9C-101B-9397-08002B2CF9AE}" pid="3" name="DLPManualFileClassificationLastModifiedBy">
    <vt:lpwstr>NESDIS\xiangqiam.wu</vt:lpwstr>
  </property>
  <property fmtid="{D5CDD505-2E9C-101B-9397-08002B2CF9AE}" pid="4" name="DLPManualFileClassificationLastModificationDate">
    <vt:lpwstr>1584583472</vt:lpwstr>
  </property>
  <property fmtid="{D5CDD505-2E9C-101B-9397-08002B2CF9AE}" pid="5" name="DLPManualFileClassificationVersion">
    <vt:lpwstr>11.4.0.45</vt:lpwstr>
  </property>
</Properties>
</file>