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31"/>
  </p:notesMasterIdLst>
  <p:handoutMasterIdLst>
    <p:handoutMasterId r:id="rId32"/>
  </p:handoutMasterIdLst>
  <p:sldIdLst>
    <p:sldId id="256" r:id="rId2"/>
    <p:sldId id="433" r:id="rId3"/>
    <p:sldId id="499" r:id="rId4"/>
    <p:sldId id="491" r:id="rId5"/>
    <p:sldId id="437" r:id="rId6"/>
    <p:sldId id="455" r:id="rId7"/>
    <p:sldId id="505" r:id="rId8"/>
    <p:sldId id="475" r:id="rId9"/>
    <p:sldId id="438" r:id="rId10"/>
    <p:sldId id="441" r:id="rId11"/>
    <p:sldId id="493" r:id="rId12"/>
    <p:sldId id="506" r:id="rId13"/>
    <p:sldId id="476" r:id="rId14"/>
    <p:sldId id="508" r:id="rId15"/>
    <p:sldId id="510" r:id="rId16"/>
    <p:sldId id="442" r:id="rId17"/>
    <p:sldId id="412" r:id="rId18"/>
    <p:sldId id="443" r:id="rId19"/>
    <p:sldId id="444" r:id="rId20"/>
    <p:sldId id="481" r:id="rId21"/>
    <p:sldId id="482" r:id="rId22"/>
    <p:sldId id="497" r:id="rId23"/>
    <p:sldId id="495" r:id="rId24"/>
    <p:sldId id="500" r:id="rId25"/>
    <p:sldId id="501" r:id="rId26"/>
    <p:sldId id="507" r:id="rId27"/>
    <p:sldId id="511" r:id="rId28"/>
    <p:sldId id="513" r:id="rId29"/>
    <p:sldId id="512" r:id="rId30"/>
  </p:sldIdLst>
  <p:sldSz cx="12192000" cy="6858000"/>
  <p:notesSz cx="6797675" cy="9928225"/>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userDrawn="1">
          <p15:clr>
            <a:srgbClr val="A4A3A4"/>
          </p15:clr>
        </p15:guide>
        <p15:guide id="2" orient="horz" pos="1410" userDrawn="1">
          <p15:clr>
            <a:srgbClr val="A4A3A4"/>
          </p15:clr>
        </p15:guide>
        <p15:guide id="3" orient="horz" pos="2715" userDrawn="1">
          <p15:clr>
            <a:srgbClr val="A4A3A4"/>
          </p15:clr>
        </p15:guide>
        <p15:guide id="4" orient="horz" pos="2389" userDrawn="1">
          <p15:clr>
            <a:srgbClr val="A4A3A4"/>
          </p15:clr>
        </p15:guide>
        <p15:guide id="5" orient="horz" pos="2064" userDrawn="1">
          <p15:clr>
            <a:srgbClr val="A4A3A4"/>
          </p15:clr>
        </p15:guide>
        <p15:guide id="6" orient="horz" pos="1735" userDrawn="1">
          <p15:clr>
            <a:srgbClr val="A4A3A4"/>
          </p15:clr>
        </p15:guide>
        <p15:guide id="7" orient="horz" pos="3369" userDrawn="1">
          <p15:clr>
            <a:srgbClr val="A4A3A4"/>
          </p15:clr>
        </p15:guide>
        <p15:guide id="8" orient="horz" pos="3698" userDrawn="1">
          <p15:clr>
            <a:srgbClr val="A4A3A4"/>
          </p15:clr>
        </p15:guide>
        <p15:guide id="9" pos="5186" userDrawn="1">
          <p15:clr>
            <a:srgbClr val="A4A3A4"/>
          </p15:clr>
        </p15:guide>
        <p15:guide id="10" pos="441" userDrawn="1">
          <p15:clr>
            <a:srgbClr val="A4A3A4"/>
          </p15:clr>
        </p15:guide>
        <p15:guide id="11" pos="1122" userDrawn="1">
          <p15:clr>
            <a:srgbClr val="A4A3A4"/>
          </p15:clr>
        </p15:guide>
        <p15:guide id="12" pos="6005" userDrawn="1">
          <p15:clr>
            <a:srgbClr val="A4A3A4"/>
          </p15:clr>
        </p15:guide>
        <p15:guide id="13" pos="6838" userDrawn="1">
          <p15:clr>
            <a:srgbClr val="A4A3A4"/>
          </p15:clr>
        </p15:guide>
        <p15:guide id="14" pos="1753" userDrawn="1">
          <p15:clr>
            <a:srgbClr val="A4A3A4"/>
          </p15:clr>
        </p15:guide>
        <p15:guide id="15" pos="495" userDrawn="1">
          <p15:clr>
            <a:srgbClr val="A4A3A4"/>
          </p15:clr>
        </p15:guide>
        <p15:guide id="16" pos="2209"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00">
          <p15:clr>
            <a:srgbClr val="A4A3A4"/>
          </p15:clr>
        </p15:guide>
        <p15:guide id="3"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D24"/>
    <a:srgbClr val="3333FF"/>
    <a:srgbClr val="FEF4EC"/>
    <a:srgbClr val="A2DADE"/>
    <a:srgbClr val="4E0B55"/>
    <a:srgbClr val="C7A775"/>
    <a:srgbClr val="00B5EF"/>
    <a:srgbClr val="CDE3A0"/>
    <a:srgbClr val="EFC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3" autoAdjust="0"/>
    <p:restoredTop sz="91580" autoAdjust="0"/>
  </p:normalViewPr>
  <p:slideViewPr>
    <p:cSldViewPr snapToGrid="0">
      <p:cViewPr varScale="1">
        <p:scale>
          <a:sx n="106" d="100"/>
          <a:sy n="106" d="100"/>
        </p:scale>
        <p:origin x="144" y="300"/>
      </p:cViewPr>
      <p:guideLst>
        <p:guide orient="horz" pos="1164"/>
        <p:guide orient="horz" pos="1410"/>
        <p:guide orient="horz" pos="2715"/>
        <p:guide orient="horz" pos="2389"/>
        <p:guide orient="horz" pos="2064"/>
        <p:guide orient="horz" pos="1735"/>
        <p:guide orient="horz" pos="3369"/>
        <p:guide orient="horz" pos="3698"/>
        <p:guide pos="5186"/>
        <p:guide pos="441"/>
        <p:guide pos="1122"/>
        <p:guide pos="6005"/>
        <p:guide pos="6838"/>
        <p:guide pos="1753"/>
        <p:guide pos="495"/>
        <p:guide pos="220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81" d="100"/>
          <a:sy n="81" d="100"/>
        </p:scale>
        <p:origin x="-4008" y="-78"/>
      </p:cViewPr>
      <p:guideLst>
        <p:guide orient="horz" pos="3127"/>
        <p:guide pos="2100"/>
        <p:guide pos="2140"/>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5810557"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298BE994-7E1D-4B74-A0AB-6447C27BAAA1}" type="datetime4">
              <a:rPr lang="en-GB"/>
              <a:pPr>
                <a:defRPr/>
              </a:pPr>
              <a:t>23 April 2020</a:t>
            </a:fld>
            <a:endParaRPr lang="de-DE"/>
          </a:p>
        </p:txBody>
      </p:sp>
      <p:sp>
        <p:nvSpPr>
          <p:cNvPr id="126980" name="Rectangle 4"/>
          <p:cNvSpPr>
            <a:spLocks noGrp="1" noChangeArrowheads="1"/>
          </p:cNvSpPr>
          <p:nvPr>
            <p:ph type="ftr" sz="quarter" idx="2"/>
          </p:nvPr>
        </p:nvSpPr>
        <p:spPr bwMode="auto">
          <a:xfrm>
            <a:off x="0" y="973562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640719" y="9736138"/>
            <a:ext cx="192555" cy="18415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F3074629-B39C-44A2-9073-D9DE82F21509}" type="slidenum">
              <a:rPr lang="de-DE"/>
              <a:pPr>
                <a:defRPr/>
              </a:pPr>
              <a:t>‹#›</a:t>
            </a:fld>
            <a:endParaRPr lang="de-DE"/>
          </a:p>
        </p:txBody>
      </p:sp>
    </p:spTree>
    <p:extLst>
      <p:ext uri="{BB962C8B-B14F-4D97-AF65-F5344CB8AC3E}">
        <p14:creationId xmlns:p14="http://schemas.microsoft.com/office/powerpoint/2010/main" val="284525597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958" cy="496888"/>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852717" y="0"/>
            <a:ext cx="2944958" cy="496888"/>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728A4BDC-EC44-46D1-993C-E507C117F681}" type="datetime4">
              <a:rPr lang="en-GB"/>
              <a:pPr>
                <a:defRPr/>
              </a:pPr>
              <a:t>23 April 2020</a:t>
            </a:fld>
            <a:endParaRPr lang="de-DE"/>
          </a:p>
        </p:txBody>
      </p:sp>
      <p:sp>
        <p:nvSpPr>
          <p:cNvPr id="38916" name="Rectangle 4"/>
          <p:cNvSpPr>
            <a:spLocks noGrp="1" noRot="1" noChangeAspect="1" noChangeArrowheads="1" noTextEdit="1"/>
          </p:cNvSpPr>
          <p:nvPr>
            <p:ph type="sldImg" idx="2"/>
          </p:nvPr>
        </p:nvSpPr>
        <p:spPr bwMode="auto">
          <a:xfrm>
            <a:off x="90488" y="742950"/>
            <a:ext cx="66167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4524" y="4714875"/>
            <a:ext cx="4988628" cy="447040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31339"/>
            <a:ext cx="2944958" cy="496887"/>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852717" y="9431339"/>
            <a:ext cx="2944958" cy="496887"/>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9DEBF27B-5CB3-489D-AFAE-7A2AA412659D}" type="slidenum">
              <a:rPr lang="de-DE"/>
              <a:pPr>
                <a:defRPr/>
              </a:pPr>
              <a:t>‹#›</a:t>
            </a:fld>
            <a:endParaRPr lang="de-DE"/>
          </a:p>
        </p:txBody>
      </p:sp>
    </p:spTree>
    <p:extLst>
      <p:ext uri="{BB962C8B-B14F-4D97-AF65-F5344CB8AC3E}">
        <p14:creationId xmlns:p14="http://schemas.microsoft.com/office/powerpoint/2010/main" val="102742666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AF38CB1-C8FF-4E5E-A4BD-5CC7FB3C6B20}" type="slidenum">
              <a:rPr lang="de-DE" smtClean="0"/>
              <a:pPr/>
              <a:t>1</a:t>
            </a:fld>
            <a:endParaRPr lang="de-DE" smtClean="0"/>
          </a:p>
        </p:txBody>
      </p:sp>
      <p:sp>
        <p:nvSpPr>
          <p:cNvPr id="39939" name="Rectangle 2"/>
          <p:cNvSpPr>
            <a:spLocks noGrp="1" noRot="1" noChangeAspect="1" noChangeArrowheads="1" noTextEdit="1"/>
          </p:cNvSpPr>
          <p:nvPr>
            <p:ph type="sldImg"/>
          </p:nvPr>
        </p:nvSpPr>
        <p:spPr>
          <a:xfrm>
            <a:off x="90488" y="742950"/>
            <a:ext cx="6616700" cy="3722688"/>
          </a:xfrm>
          <a:ln/>
        </p:spPr>
      </p:sp>
      <p:sp>
        <p:nvSpPr>
          <p:cNvPr id="39940" name="Rectangle 3"/>
          <p:cNvSpPr>
            <a:spLocks noGrp="1" noChangeArrowheads="1"/>
          </p:cNvSpPr>
          <p:nvPr>
            <p:ph type="body" idx="1"/>
          </p:nvPr>
        </p:nvSpPr>
        <p:spPr>
          <a:noFill/>
          <a:ln/>
        </p:spPr>
        <p:txBody>
          <a:bodyPr/>
          <a:lstStyle/>
          <a:p>
            <a:endParaRPr lang="de-DE" dirty="0" smtClean="0"/>
          </a:p>
        </p:txBody>
      </p:sp>
      <p:sp>
        <p:nvSpPr>
          <p:cNvPr id="39941" name="Date Placeholder 4"/>
          <p:cNvSpPr>
            <a:spLocks noGrp="1"/>
          </p:cNvSpPr>
          <p:nvPr>
            <p:ph type="dt" sz="quarter" idx="1"/>
          </p:nvPr>
        </p:nvSpPr>
        <p:spPr>
          <a:noFill/>
        </p:spPr>
        <p:txBody>
          <a:bodyPr/>
          <a:lstStyle/>
          <a:p>
            <a:fld id="{7E9396F8-A9FE-4918-B2E2-A2304C457091}" type="datetime4">
              <a:rPr lang="en-GB" smtClean="0"/>
              <a:pPr/>
              <a:t>23 April 2020</a:t>
            </a:fld>
            <a:endParaRPr lang="de-DE" smtClean="0"/>
          </a:p>
        </p:txBody>
      </p:sp>
    </p:spTree>
    <p:extLst>
      <p:ext uri="{BB962C8B-B14F-4D97-AF65-F5344CB8AC3E}">
        <p14:creationId xmlns:p14="http://schemas.microsoft.com/office/powerpoint/2010/main" val="404422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날짜 개체 틀 3"/>
          <p:cNvSpPr>
            <a:spLocks noGrp="1"/>
          </p:cNvSpPr>
          <p:nvPr>
            <p:ph type="dt" idx="10"/>
          </p:nvPr>
        </p:nvSpPr>
        <p:spPr/>
        <p:txBody>
          <a:bodyPr/>
          <a:lstStyle/>
          <a:p>
            <a:pPr>
              <a:defRPr/>
            </a:pPr>
            <a:fld id="{728A4BDC-EC44-46D1-993C-E507C117F681}" type="datetime4">
              <a:rPr lang="en-GB" smtClean="0"/>
              <a:pPr>
                <a:defRPr/>
              </a:pPr>
              <a:t>23 April 2020</a:t>
            </a:fld>
            <a:endParaRPr lang="de-DE"/>
          </a:p>
        </p:txBody>
      </p:sp>
      <p:sp>
        <p:nvSpPr>
          <p:cNvPr id="5" name="슬라이드 번호 개체 틀 4"/>
          <p:cNvSpPr>
            <a:spLocks noGrp="1"/>
          </p:cNvSpPr>
          <p:nvPr>
            <p:ph type="sldNum" sz="quarter" idx="11"/>
          </p:nvPr>
        </p:nvSpPr>
        <p:spPr/>
        <p:txBody>
          <a:bodyPr/>
          <a:lstStyle/>
          <a:p>
            <a:pPr>
              <a:defRPr/>
            </a:pPr>
            <a:fld id="{9DEBF27B-5CB3-489D-AFAE-7A2AA412659D}" type="slidenum">
              <a:rPr lang="de-DE" smtClean="0"/>
              <a:pPr>
                <a:defRPr/>
              </a:pPr>
              <a:t>10</a:t>
            </a:fld>
            <a:endParaRPr lang="de-DE"/>
          </a:p>
        </p:txBody>
      </p:sp>
    </p:spTree>
    <p:extLst>
      <p:ext uri="{BB962C8B-B14F-4D97-AF65-F5344CB8AC3E}">
        <p14:creationId xmlns:p14="http://schemas.microsoft.com/office/powerpoint/2010/main" val="3340530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smtClean="0"/>
          </a:p>
        </p:txBody>
      </p:sp>
      <p:sp>
        <p:nvSpPr>
          <p:cNvPr id="4" name="날짜 개체 틀 3"/>
          <p:cNvSpPr>
            <a:spLocks noGrp="1"/>
          </p:cNvSpPr>
          <p:nvPr>
            <p:ph type="dt" idx="10"/>
          </p:nvPr>
        </p:nvSpPr>
        <p:spPr/>
        <p:txBody>
          <a:bodyPr/>
          <a:lstStyle/>
          <a:p>
            <a:pPr>
              <a:defRPr/>
            </a:pPr>
            <a:fld id="{728A4BDC-EC44-46D1-993C-E507C117F681}" type="datetime4">
              <a:rPr lang="en-GB" smtClean="0"/>
              <a:pPr>
                <a:defRPr/>
              </a:pPr>
              <a:t>23 April 2020</a:t>
            </a:fld>
            <a:endParaRPr lang="de-DE"/>
          </a:p>
        </p:txBody>
      </p:sp>
      <p:sp>
        <p:nvSpPr>
          <p:cNvPr id="5" name="슬라이드 번호 개체 틀 4"/>
          <p:cNvSpPr>
            <a:spLocks noGrp="1"/>
          </p:cNvSpPr>
          <p:nvPr>
            <p:ph type="sldNum" sz="quarter" idx="11"/>
          </p:nvPr>
        </p:nvSpPr>
        <p:spPr/>
        <p:txBody>
          <a:bodyPr/>
          <a:lstStyle/>
          <a:p>
            <a:pPr>
              <a:defRPr/>
            </a:pPr>
            <a:fld id="{9DEBF27B-5CB3-489D-AFAE-7A2AA412659D}" type="slidenum">
              <a:rPr lang="de-DE" smtClean="0"/>
              <a:pPr>
                <a:defRPr/>
              </a:pPr>
              <a:t>11</a:t>
            </a:fld>
            <a:endParaRPr lang="de-DE"/>
          </a:p>
        </p:txBody>
      </p:sp>
    </p:spTree>
    <p:extLst>
      <p:ext uri="{BB962C8B-B14F-4D97-AF65-F5344CB8AC3E}">
        <p14:creationId xmlns:p14="http://schemas.microsoft.com/office/powerpoint/2010/main" val="2158359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날짜 개체 틀 3"/>
          <p:cNvSpPr>
            <a:spLocks noGrp="1"/>
          </p:cNvSpPr>
          <p:nvPr>
            <p:ph type="dt" idx="10"/>
          </p:nvPr>
        </p:nvSpPr>
        <p:spPr/>
        <p:txBody>
          <a:bodyPr/>
          <a:lstStyle/>
          <a:p>
            <a:pPr>
              <a:defRPr/>
            </a:pPr>
            <a:fld id="{728A4BDC-EC44-46D1-993C-E507C117F681}" type="datetime4">
              <a:rPr lang="en-GB" smtClean="0"/>
              <a:pPr>
                <a:defRPr/>
              </a:pPr>
              <a:t>23 April 2020</a:t>
            </a:fld>
            <a:endParaRPr lang="de-DE"/>
          </a:p>
        </p:txBody>
      </p:sp>
      <p:sp>
        <p:nvSpPr>
          <p:cNvPr id="5" name="슬라이드 번호 개체 틀 4"/>
          <p:cNvSpPr>
            <a:spLocks noGrp="1"/>
          </p:cNvSpPr>
          <p:nvPr>
            <p:ph type="sldNum" sz="quarter" idx="11"/>
          </p:nvPr>
        </p:nvSpPr>
        <p:spPr/>
        <p:txBody>
          <a:bodyPr/>
          <a:lstStyle/>
          <a:p>
            <a:pPr>
              <a:defRPr/>
            </a:pPr>
            <a:fld id="{9DEBF27B-5CB3-489D-AFAE-7A2AA412659D}" type="slidenum">
              <a:rPr lang="de-DE" smtClean="0"/>
              <a:pPr>
                <a:defRPr/>
              </a:pPr>
              <a:t>12</a:t>
            </a:fld>
            <a:endParaRPr lang="de-DE"/>
          </a:p>
        </p:txBody>
      </p:sp>
    </p:spTree>
    <p:extLst>
      <p:ext uri="{BB962C8B-B14F-4D97-AF65-F5344CB8AC3E}">
        <p14:creationId xmlns:p14="http://schemas.microsoft.com/office/powerpoint/2010/main" val="2534285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날짜 개체 틀 3"/>
          <p:cNvSpPr>
            <a:spLocks noGrp="1"/>
          </p:cNvSpPr>
          <p:nvPr>
            <p:ph type="dt" idx="10"/>
          </p:nvPr>
        </p:nvSpPr>
        <p:spPr/>
        <p:txBody>
          <a:bodyPr/>
          <a:lstStyle/>
          <a:p>
            <a:pPr>
              <a:defRPr/>
            </a:pPr>
            <a:fld id="{728A4BDC-EC44-46D1-993C-E507C117F681}" type="datetime4">
              <a:rPr lang="en-GB" smtClean="0"/>
              <a:pPr>
                <a:defRPr/>
              </a:pPr>
              <a:t>23 April 2020</a:t>
            </a:fld>
            <a:endParaRPr lang="de-DE"/>
          </a:p>
        </p:txBody>
      </p:sp>
      <p:sp>
        <p:nvSpPr>
          <p:cNvPr id="5" name="슬라이드 번호 개체 틀 4"/>
          <p:cNvSpPr>
            <a:spLocks noGrp="1"/>
          </p:cNvSpPr>
          <p:nvPr>
            <p:ph type="sldNum" sz="quarter" idx="11"/>
          </p:nvPr>
        </p:nvSpPr>
        <p:spPr/>
        <p:txBody>
          <a:bodyPr/>
          <a:lstStyle/>
          <a:p>
            <a:pPr>
              <a:defRPr/>
            </a:pPr>
            <a:fld id="{9DEBF27B-5CB3-489D-AFAE-7A2AA412659D}" type="slidenum">
              <a:rPr lang="de-DE" smtClean="0"/>
              <a:pPr>
                <a:defRPr/>
              </a:pPr>
              <a:t>13</a:t>
            </a:fld>
            <a:endParaRPr lang="de-DE"/>
          </a:p>
        </p:txBody>
      </p:sp>
    </p:spTree>
    <p:extLst>
      <p:ext uri="{BB962C8B-B14F-4D97-AF65-F5344CB8AC3E}">
        <p14:creationId xmlns:p14="http://schemas.microsoft.com/office/powerpoint/2010/main" val="1910962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2950"/>
            <a:ext cx="6616700" cy="3722688"/>
          </a:xfrm>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슬라이드 번호 개체 틀 3"/>
          <p:cNvSpPr>
            <a:spLocks noGrp="1"/>
          </p:cNvSpPr>
          <p:nvPr>
            <p:ph type="sldNum" sz="quarter" idx="10"/>
          </p:nvPr>
        </p:nvSpPr>
        <p:spPr/>
        <p:txBody>
          <a:bodyPr/>
          <a:lstStyle/>
          <a:p>
            <a:fld id="{AAA27E3C-B002-4ACA-A73D-211ABB6B2C07}" type="slidenum">
              <a:rPr lang="ko-KR" altLang="en-US" smtClean="0"/>
              <a:pPr/>
              <a:t>14</a:t>
            </a:fld>
            <a:endParaRPr lang="ko-KR" altLang="en-US" dirty="0"/>
          </a:p>
        </p:txBody>
      </p:sp>
    </p:spTree>
    <p:extLst>
      <p:ext uri="{BB962C8B-B14F-4D97-AF65-F5344CB8AC3E}">
        <p14:creationId xmlns:p14="http://schemas.microsoft.com/office/powerpoint/2010/main" val="2673391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2950"/>
            <a:ext cx="6616700" cy="3722688"/>
          </a:xfrm>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슬라이드 번호 개체 틀 3"/>
          <p:cNvSpPr>
            <a:spLocks noGrp="1"/>
          </p:cNvSpPr>
          <p:nvPr>
            <p:ph type="sldNum" sz="quarter" idx="10"/>
          </p:nvPr>
        </p:nvSpPr>
        <p:spPr/>
        <p:txBody>
          <a:bodyPr/>
          <a:lstStyle/>
          <a:p>
            <a:fld id="{AAA27E3C-B002-4ACA-A73D-211ABB6B2C07}" type="slidenum">
              <a:rPr lang="ko-KR" altLang="en-US" smtClean="0"/>
              <a:pPr/>
              <a:t>15</a:t>
            </a:fld>
            <a:endParaRPr lang="ko-KR" altLang="en-US" dirty="0"/>
          </a:p>
        </p:txBody>
      </p:sp>
    </p:spTree>
    <p:extLst>
      <p:ext uri="{BB962C8B-B14F-4D97-AF65-F5344CB8AC3E}">
        <p14:creationId xmlns:p14="http://schemas.microsoft.com/office/powerpoint/2010/main" val="3325682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2950"/>
            <a:ext cx="6616700" cy="3722688"/>
          </a:xfrm>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슬라이드 번호 개체 틀 3"/>
          <p:cNvSpPr>
            <a:spLocks noGrp="1"/>
          </p:cNvSpPr>
          <p:nvPr>
            <p:ph type="sldNum" sz="quarter" idx="10"/>
          </p:nvPr>
        </p:nvSpPr>
        <p:spPr/>
        <p:txBody>
          <a:bodyPr/>
          <a:lstStyle/>
          <a:p>
            <a:fld id="{AAA27E3C-B002-4ACA-A73D-211ABB6B2C07}" type="slidenum">
              <a:rPr lang="ko-KR" altLang="en-US" smtClean="0"/>
              <a:pPr/>
              <a:t>16</a:t>
            </a:fld>
            <a:endParaRPr lang="ko-KR" altLang="en-US" dirty="0"/>
          </a:p>
        </p:txBody>
      </p:sp>
    </p:spTree>
    <p:extLst>
      <p:ext uri="{BB962C8B-B14F-4D97-AF65-F5344CB8AC3E}">
        <p14:creationId xmlns:p14="http://schemas.microsoft.com/office/powerpoint/2010/main" val="799473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Object rect 1"/>
          <p:cNvSpPr>
            <a:spLocks noGrp="1" noRot="1" noChangeAspect="1" noChangeArrowheads="1"/>
          </p:cNvSpPr>
          <p:nvPr>
            <p:ph type="sldImg"/>
          </p:nvPr>
        </p:nvSpPr>
        <p:spPr/>
      </p:sp>
      <p:sp>
        <p:nvSpPr>
          <p:cNvPr id="3" name="Text Box 1" hidden="1"/>
          <p:cNvSpPr txBox="1">
            <a:spLocks noGrp="1" noChangeArrowheads="1"/>
          </p:cNvSpPr>
          <p:nvPr>
            <p:ph type="body"/>
          </p:nvPr>
        </p:nvSpPr>
        <p:spPr>
          <a:xfrm>
            <a:off x="914400" y="4330700"/>
            <a:ext cx="5029200" cy="4103688"/>
          </a:xfrm>
          <a:prstGeom prst="rect">
            <a:avLst/>
          </a:prstGeom>
          <a:solidFill>
            <a:srgbClr val="FFFFFF"/>
          </a:solidFill>
          <a:ln w="0" cap="flat" cmpd="sng">
            <a:noFill/>
            <a:prstDash/>
          </a:ln>
        </p:spPr>
        <p:txBody>
          <a:bodyPr vert="horz" wrap="square" lIns="0" tIns="0" rIns="0" bIns="0" anchor="t"/>
          <a:lstStyle/>
          <a:p>
            <a:pPr marL="0" indent="0" algn="just" defTabSz="508000" fontAlgn="auto">
              <a:lnSpc>
                <a:spcPct val="100000"/>
              </a:lnSpc>
              <a:spcBef>
                <a:spcPts val="0"/>
              </a:spcBef>
              <a:spcAft>
                <a:spcPts val="0"/>
              </a:spcAft>
              <a:buFontTx/>
              <a:buNone/>
            </a:pPr>
            <a:r>
              <a:rPr lang="en-US" altLang="ko-KR" sz="1800" b="1" dirty="0" smtClean="0">
                <a:ln w="9525" cap="flat" cmpd="sng">
                  <a:solidFill>
                    <a:schemeClr val="accent1">
                      <a:alpha val="0"/>
                    </a:schemeClr>
                  </a:solidFill>
                  <a:prstDash val="solid"/>
                </a:ln>
                <a:solidFill>
                  <a:srgbClr val="FFFFFF"/>
                </a:solidFill>
                <a:effectLst/>
                <a:latin typeface="Arial" panose="020B0604020202020204" pitchFamily="34" charset="0"/>
                <a:ea typeface="NanumGothic" charset="0"/>
                <a:cs typeface="Arial" panose="020B0604020202020204" pitchFamily="34" charset="0"/>
              </a:rPr>
              <a:t>GSICS DCC is a method of monitoring the degradation rate of the visible channel using the monthly mode and average value of the digital count. This method is applying the BRDF model by selecting the DCC pixel corresponding to the above condition.</a:t>
            </a:r>
          </a:p>
          <a:p>
            <a:pPr marL="0" indent="0" algn="just" defTabSz="508000" fontAlgn="auto">
              <a:lnSpc>
                <a:spcPct val="100000"/>
              </a:lnSpc>
              <a:spcBef>
                <a:spcPts val="0"/>
              </a:spcBef>
              <a:spcAft>
                <a:spcPts val="0"/>
              </a:spcAft>
              <a:buFontTx/>
              <a:buNone/>
            </a:pPr>
            <a:endParaRPr lang="en-US" altLang="ko-KR" sz="1800" b="1" dirty="0" smtClean="0">
              <a:ln w="9525" cap="flat" cmpd="sng">
                <a:solidFill>
                  <a:schemeClr val="accent1">
                    <a:alpha val="0"/>
                  </a:schemeClr>
                </a:solidFill>
                <a:prstDash val="solid"/>
              </a:ln>
              <a:solidFill>
                <a:srgbClr val="FFFFFF"/>
              </a:solidFill>
              <a:effectLst/>
              <a:latin typeface="Arial" panose="020B0604020202020204" pitchFamily="34" charset="0"/>
              <a:ea typeface="NanumGothic" charset="0"/>
              <a:cs typeface="Arial" panose="020B0604020202020204" pitchFamily="34" charset="0"/>
            </a:endParaRPr>
          </a:p>
          <a:p>
            <a:pPr marL="0" indent="0" algn="just" defTabSz="508000" fontAlgn="auto">
              <a:lnSpc>
                <a:spcPct val="100000"/>
              </a:lnSpc>
              <a:spcBef>
                <a:spcPts val="0"/>
              </a:spcBef>
              <a:spcAft>
                <a:spcPts val="0"/>
              </a:spcAft>
              <a:buFontTx/>
              <a:buNone/>
            </a:pPr>
            <a:r>
              <a:rPr lang="en-US" altLang="ko-KR" sz="1800" b="1" dirty="0" smtClean="0">
                <a:ln w="9525" cap="flat" cmpd="sng">
                  <a:solidFill>
                    <a:schemeClr val="accent1">
                      <a:alpha val="0"/>
                    </a:schemeClr>
                  </a:solidFill>
                  <a:prstDash val="solid"/>
                </a:ln>
                <a:solidFill>
                  <a:srgbClr val="FFFFFF"/>
                </a:solidFill>
                <a:effectLst/>
                <a:latin typeface="Arial" panose="020B0604020202020204" pitchFamily="34" charset="0"/>
                <a:ea typeface="NanumGothic" charset="0"/>
                <a:cs typeface="Arial" panose="020B0604020202020204" pitchFamily="34" charset="0"/>
              </a:rPr>
              <a:t>From the figure on the right side, you may see the similarity among the monthly distribution of digital count</a:t>
            </a:r>
          </a:p>
          <a:p>
            <a:pPr marL="0" indent="0" algn="just" defTabSz="508000" fontAlgn="auto">
              <a:lnSpc>
                <a:spcPct val="100000"/>
              </a:lnSpc>
              <a:spcBef>
                <a:spcPts val="0"/>
              </a:spcBef>
              <a:spcAft>
                <a:spcPts val="0"/>
              </a:spcAft>
              <a:buFontTx/>
              <a:buNone/>
            </a:pPr>
            <a:r>
              <a:rPr lang="en-US" altLang="ko-KR" sz="1800" b="1" dirty="0" smtClean="0">
                <a:ln w="9525" cap="flat" cmpd="sng">
                  <a:solidFill>
                    <a:schemeClr val="accent1">
                      <a:alpha val="0"/>
                    </a:schemeClr>
                  </a:solidFill>
                  <a:prstDash val="solid"/>
                </a:ln>
                <a:solidFill>
                  <a:srgbClr val="FFFFFF"/>
                </a:solidFill>
                <a:effectLst/>
                <a:latin typeface="Arial" panose="020B0604020202020204" pitchFamily="34" charset="0"/>
                <a:ea typeface="NanumGothic" charset="0"/>
                <a:cs typeface="Arial" panose="020B0604020202020204" pitchFamily="34" charset="0"/>
              </a:rPr>
              <a:t>and there is moving trend from the right to the left red to blue over time starting from 2011 to 2017.</a:t>
            </a:r>
          </a:p>
          <a:p>
            <a:pPr marL="0" indent="0" algn="just" defTabSz="508000" fontAlgn="auto">
              <a:lnSpc>
                <a:spcPct val="100000"/>
              </a:lnSpc>
              <a:spcBef>
                <a:spcPts val="0"/>
              </a:spcBef>
              <a:spcAft>
                <a:spcPts val="0"/>
              </a:spcAft>
              <a:buFontTx/>
              <a:buNone/>
            </a:pPr>
            <a:endParaRPr lang="en-US" altLang="ko-KR" sz="1800" b="1" dirty="0" smtClean="0">
              <a:ln w="9525" cap="flat" cmpd="sng">
                <a:solidFill>
                  <a:schemeClr val="accent1">
                    <a:alpha val="0"/>
                  </a:schemeClr>
                </a:solidFill>
                <a:prstDash val="solid"/>
              </a:ln>
              <a:solidFill>
                <a:srgbClr val="FFFFFF"/>
              </a:solidFill>
              <a:effectLst/>
              <a:latin typeface="Arial" panose="020B0604020202020204" pitchFamily="34" charset="0"/>
              <a:ea typeface="NanumGothic" charset="0"/>
              <a:cs typeface="Arial" panose="020B0604020202020204" pitchFamily="34" charset="0"/>
            </a:endParaRPr>
          </a:p>
          <a:p>
            <a:pPr marL="0" indent="0" algn="just" defTabSz="508000" fontAlgn="auto">
              <a:lnSpc>
                <a:spcPct val="100000"/>
              </a:lnSpc>
              <a:spcBef>
                <a:spcPts val="0"/>
              </a:spcBef>
              <a:spcAft>
                <a:spcPts val="0"/>
              </a:spcAft>
              <a:buFontTx/>
              <a:buNone/>
            </a:pPr>
            <a:r>
              <a:rPr lang="en-US" altLang="ko-KR" sz="1800" b="1" dirty="0" smtClean="0">
                <a:ln w="9525" cap="flat" cmpd="sng">
                  <a:solidFill>
                    <a:schemeClr val="accent1">
                      <a:alpha val="0"/>
                    </a:schemeClr>
                  </a:solidFill>
                  <a:prstDash val="solid"/>
                </a:ln>
                <a:solidFill>
                  <a:srgbClr val="FFFFFF"/>
                </a:solidFill>
                <a:effectLst/>
                <a:latin typeface="Arial" panose="020B0604020202020204" pitchFamily="34" charset="0"/>
                <a:ea typeface="NanumGothic" charset="0"/>
                <a:cs typeface="Arial" panose="020B0604020202020204" pitchFamily="34" charset="0"/>
              </a:rPr>
              <a:t>This is same results at the left figure.</a:t>
            </a:r>
          </a:p>
          <a:p>
            <a:pPr marL="0" indent="0" algn="just" defTabSz="508000" fontAlgn="auto">
              <a:lnSpc>
                <a:spcPct val="100000"/>
              </a:lnSpc>
              <a:spcBef>
                <a:spcPts val="0"/>
              </a:spcBef>
              <a:spcAft>
                <a:spcPts val="0"/>
              </a:spcAft>
              <a:buFontTx/>
              <a:buNone/>
            </a:pPr>
            <a:endParaRPr lang="en-US" altLang="ko-KR" sz="1800" b="1" dirty="0" smtClean="0">
              <a:ln w="9525" cap="flat" cmpd="sng">
                <a:solidFill>
                  <a:schemeClr val="accent1">
                    <a:alpha val="0"/>
                  </a:schemeClr>
                </a:solidFill>
                <a:prstDash val="solid"/>
              </a:ln>
              <a:solidFill>
                <a:srgbClr val="FFFFFF"/>
              </a:solidFill>
              <a:effectLst/>
              <a:latin typeface="Arial" panose="020B0604020202020204" pitchFamily="34" charset="0"/>
              <a:ea typeface="NanumGothic" charset="0"/>
              <a:cs typeface="Arial" panose="020B0604020202020204" pitchFamily="34" charset="0"/>
            </a:endParaRPr>
          </a:p>
          <a:p>
            <a:pPr marL="0" indent="0" algn="just" defTabSz="508000" fontAlgn="auto">
              <a:lnSpc>
                <a:spcPct val="100000"/>
              </a:lnSpc>
              <a:spcBef>
                <a:spcPts val="0"/>
              </a:spcBef>
              <a:spcAft>
                <a:spcPts val="0"/>
              </a:spcAft>
              <a:buFontTx/>
              <a:buNone/>
            </a:pPr>
            <a:r>
              <a:rPr lang="en-US" altLang="ko-KR" sz="1800" b="1" dirty="0" smtClean="0">
                <a:ln w="9525" cap="flat" cmpd="sng">
                  <a:solidFill>
                    <a:schemeClr val="accent1">
                      <a:alpha val="0"/>
                    </a:schemeClr>
                  </a:solidFill>
                  <a:prstDash val="solid"/>
                </a:ln>
                <a:solidFill>
                  <a:srgbClr val="FFFFFF"/>
                </a:solidFill>
                <a:effectLst/>
                <a:latin typeface="Arial" panose="020B0604020202020204" pitchFamily="34" charset="0"/>
                <a:ea typeface="NanumGothic" charset="0"/>
                <a:cs typeface="Arial" panose="020B0604020202020204" pitchFamily="34" charset="0"/>
              </a:rPr>
              <a:t>The degradation ratio of MODE is -1.34% per year and MEAN is -1.25% per year.</a:t>
            </a:r>
          </a:p>
          <a:p>
            <a:pPr marL="0" indent="0" algn="just" defTabSz="508000" fontAlgn="auto">
              <a:lnSpc>
                <a:spcPct val="100000"/>
              </a:lnSpc>
              <a:spcBef>
                <a:spcPts val="0"/>
              </a:spcBef>
              <a:spcAft>
                <a:spcPts val="0"/>
              </a:spcAft>
              <a:buFontTx/>
              <a:buNone/>
            </a:pPr>
            <a:endParaRPr lang="en-US" altLang="ko-KR" sz="1800" b="1" dirty="0" smtClean="0">
              <a:ln w="9525" cap="flat" cmpd="sng">
                <a:solidFill>
                  <a:schemeClr val="accent1">
                    <a:alpha val="0"/>
                  </a:schemeClr>
                </a:solidFill>
                <a:prstDash val="solid"/>
              </a:ln>
              <a:solidFill>
                <a:srgbClr val="FFFFFF"/>
              </a:solidFill>
              <a:effectLst/>
              <a:latin typeface="Arial" panose="020B0604020202020204" pitchFamily="34" charset="0"/>
              <a:ea typeface="NanumGothic" charset="0"/>
              <a:cs typeface="Arial" panose="020B0604020202020204" pitchFamily="34" charset="0"/>
            </a:endParaRPr>
          </a:p>
          <a:p>
            <a:pPr marL="0" indent="0" algn="just" defTabSz="508000" fontAlgn="auto">
              <a:lnSpc>
                <a:spcPct val="100000"/>
              </a:lnSpc>
              <a:spcBef>
                <a:spcPts val="0"/>
              </a:spcBef>
              <a:spcAft>
                <a:spcPts val="0"/>
              </a:spcAft>
              <a:buFontTx/>
              <a:buNone/>
            </a:pPr>
            <a:r>
              <a:rPr lang="en-US" altLang="ko-KR" sz="1800" b="1" dirty="0" smtClean="0">
                <a:ln w="9525" cap="flat" cmpd="sng">
                  <a:solidFill>
                    <a:schemeClr val="accent1">
                      <a:alpha val="0"/>
                    </a:schemeClr>
                  </a:solidFill>
                  <a:prstDash val="solid"/>
                </a:ln>
                <a:solidFill>
                  <a:srgbClr val="FFFFFF"/>
                </a:solidFill>
                <a:effectLst/>
                <a:latin typeface="Arial" panose="020B0604020202020204" pitchFamily="34" charset="0"/>
                <a:ea typeface="NanumGothic" charset="0"/>
                <a:cs typeface="Arial" panose="020B0604020202020204" pitchFamily="34" charset="0"/>
              </a:rPr>
              <a:t>The MODE’s uncertainty is lower than earth targets uncertainty.</a:t>
            </a:r>
          </a:p>
          <a:p>
            <a:pPr marL="0" indent="0" algn="just" defTabSz="508000" fontAlgn="auto">
              <a:lnSpc>
                <a:spcPct val="100000"/>
              </a:lnSpc>
              <a:spcBef>
                <a:spcPts val="0"/>
              </a:spcBef>
              <a:spcAft>
                <a:spcPts val="0"/>
              </a:spcAft>
              <a:buFontTx/>
              <a:buNone/>
            </a:pPr>
            <a:endParaRPr lang="en-US" altLang="ko-KR" sz="1800" b="1" dirty="0" smtClean="0">
              <a:ln w="9525" cap="flat" cmpd="sng">
                <a:solidFill>
                  <a:schemeClr val="accent1">
                    <a:alpha val="0"/>
                  </a:schemeClr>
                </a:solidFill>
                <a:prstDash val="solid"/>
              </a:ln>
              <a:solidFill>
                <a:srgbClr val="FFFFFF"/>
              </a:solidFill>
              <a:effectLst/>
              <a:latin typeface="Arial" panose="020B0604020202020204" pitchFamily="34" charset="0"/>
              <a:ea typeface="NanumGothic" charset="0"/>
              <a:cs typeface="Arial" panose="020B0604020202020204" pitchFamily="34" charset="0"/>
            </a:endParaRPr>
          </a:p>
          <a:p>
            <a:pPr marL="0" indent="0" algn="just" defTabSz="508000" fontAlgn="auto">
              <a:lnSpc>
                <a:spcPct val="100000"/>
              </a:lnSpc>
              <a:spcBef>
                <a:spcPts val="0"/>
              </a:spcBef>
              <a:spcAft>
                <a:spcPts val="0"/>
              </a:spcAft>
              <a:buFontTx/>
              <a:buNone/>
            </a:pPr>
            <a:r>
              <a:rPr lang="en-US" altLang="ko-KR" sz="1800" b="1" dirty="0" smtClean="0">
                <a:ln w="9525" cap="flat" cmpd="sng">
                  <a:solidFill>
                    <a:schemeClr val="accent1">
                      <a:alpha val="0"/>
                    </a:schemeClr>
                  </a:solidFill>
                  <a:prstDash val="solid"/>
                </a:ln>
                <a:solidFill>
                  <a:srgbClr val="FFFFFF"/>
                </a:solidFill>
                <a:effectLst/>
                <a:latin typeface="Arial" panose="020B0604020202020204" pitchFamily="34" charset="0"/>
                <a:ea typeface="NanumGothic" charset="0"/>
                <a:cs typeface="Arial" panose="020B0604020202020204" pitchFamily="34" charset="0"/>
              </a:rPr>
              <a:t>So, GSICS DCC method can get a stable results.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2950"/>
            <a:ext cx="6616700" cy="3722688"/>
          </a:xfrm>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슬라이드 번호 개체 틀 3"/>
          <p:cNvSpPr>
            <a:spLocks noGrp="1"/>
          </p:cNvSpPr>
          <p:nvPr>
            <p:ph type="sldNum" sz="quarter" idx="10"/>
          </p:nvPr>
        </p:nvSpPr>
        <p:spPr/>
        <p:txBody>
          <a:bodyPr/>
          <a:lstStyle/>
          <a:p>
            <a:fld id="{AAA27E3C-B002-4ACA-A73D-211ABB6B2C07}" type="slidenum">
              <a:rPr lang="ko-KR" altLang="en-US" smtClean="0"/>
              <a:pPr/>
              <a:t>27</a:t>
            </a:fld>
            <a:endParaRPr lang="ko-KR" altLang="en-US" dirty="0"/>
          </a:p>
        </p:txBody>
      </p:sp>
    </p:spTree>
    <p:extLst>
      <p:ext uri="{BB962C8B-B14F-4D97-AF65-F5344CB8AC3E}">
        <p14:creationId xmlns:p14="http://schemas.microsoft.com/office/powerpoint/2010/main" val="1450734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2950"/>
            <a:ext cx="6616700" cy="3722688"/>
          </a:xfrm>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슬라이드 번호 개체 틀 3"/>
          <p:cNvSpPr>
            <a:spLocks noGrp="1"/>
          </p:cNvSpPr>
          <p:nvPr>
            <p:ph type="sldNum" sz="quarter" idx="10"/>
          </p:nvPr>
        </p:nvSpPr>
        <p:spPr/>
        <p:txBody>
          <a:bodyPr/>
          <a:lstStyle/>
          <a:p>
            <a:fld id="{AAA27E3C-B002-4ACA-A73D-211ABB6B2C07}" type="slidenum">
              <a:rPr lang="ko-KR" altLang="en-US" smtClean="0"/>
              <a:pPr/>
              <a:t>28</a:t>
            </a:fld>
            <a:endParaRPr lang="ko-KR" altLang="en-US" dirty="0"/>
          </a:p>
        </p:txBody>
      </p:sp>
    </p:spTree>
    <p:extLst>
      <p:ext uri="{BB962C8B-B14F-4D97-AF65-F5344CB8AC3E}">
        <p14:creationId xmlns:p14="http://schemas.microsoft.com/office/powerpoint/2010/main" val="375398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b="0" dirty="0"/>
          </a:p>
        </p:txBody>
      </p:sp>
      <p:sp>
        <p:nvSpPr>
          <p:cNvPr id="4" name="날짜 개체 틀 3"/>
          <p:cNvSpPr>
            <a:spLocks noGrp="1"/>
          </p:cNvSpPr>
          <p:nvPr>
            <p:ph type="dt" idx="10"/>
          </p:nvPr>
        </p:nvSpPr>
        <p:spPr/>
        <p:txBody>
          <a:bodyPr/>
          <a:lstStyle/>
          <a:p>
            <a:pPr>
              <a:defRPr/>
            </a:pPr>
            <a:fld id="{728A4BDC-EC44-46D1-993C-E507C117F681}" type="datetime4">
              <a:rPr lang="en-GB" smtClean="0"/>
              <a:pPr>
                <a:defRPr/>
              </a:pPr>
              <a:t>23 April 2020</a:t>
            </a:fld>
            <a:endParaRPr lang="de-DE"/>
          </a:p>
        </p:txBody>
      </p:sp>
      <p:sp>
        <p:nvSpPr>
          <p:cNvPr id="5" name="슬라이드 번호 개체 틀 4"/>
          <p:cNvSpPr>
            <a:spLocks noGrp="1"/>
          </p:cNvSpPr>
          <p:nvPr>
            <p:ph type="sldNum" sz="quarter" idx="11"/>
          </p:nvPr>
        </p:nvSpPr>
        <p:spPr/>
        <p:txBody>
          <a:bodyPr/>
          <a:lstStyle/>
          <a:p>
            <a:pPr>
              <a:defRPr/>
            </a:pPr>
            <a:fld id="{9DEBF27B-5CB3-489D-AFAE-7A2AA412659D}" type="slidenum">
              <a:rPr lang="de-DE" smtClean="0"/>
              <a:pPr>
                <a:defRPr/>
              </a:pPr>
              <a:t>2</a:t>
            </a:fld>
            <a:endParaRPr lang="de-DE"/>
          </a:p>
        </p:txBody>
      </p:sp>
    </p:spTree>
    <p:extLst>
      <p:ext uri="{BB962C8B-B14F-4D97-AF65-F5344CB8AC3E}">
        <p14:creationId xmlns:p14="http://schemas.microsoft.com/office/powerpoint/2010/main" val="3235642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0488" y="742950"/>
            <a:ext cx="6616700" cy="3722688"/>
          </a:xfrm>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슬라이드 번호 개체 틀 3"/>
          <p:cNvSpPr>
            <a:spLocks noGrp="1"/>
          </p:cNvSpPr>
          <p:nvPr>
            <p:ph type="sldNum" sz="quarter" idx="10"/>
          </p:nvPr>
        </p:nvSpPr>
        <p:spPr/>
        <p:txBody>
          <a:bodyPr/>
          <a:lstStyle/>
          <a:p>
            <a:fld id="{AAA27E3C-B002-4ACA-A73D-211ABB6B2C07}" type="slidenum">
              <a:rPr lang="ko-KR" altLang="en-US" smtClean="0"/>
              <a:pPr/>
              <a:t>29</a:t>
            </a:fld>
            <a:endParaRPr lang="ko-KR" altLang="en-US" dirty="0"/>
          </a:p>
        </p:txBody>
      </p:sp>
    </p:spTree>
    <p:extLst>
      <p:ext uri="{BB962C8B-B14F-4D97-AF65-F5344CB8AC3E}">
        <p14:creationId xmlns:p14="http://schemas.microsoft.com/office/powerpoint/2010/main" val="351635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날짜 개체 틀 3"/>
          <p:cNvSpPr>
            <a:spLocks noGrp="1"/>
          </p:cNvSpPr>
          <p:nvPr>
            <p:ph type="dt" idx="10"/>
          </p:nvPr>
        </p:nvSpPr>
        <p:spPr/>
        <p:txBody>
          <a:bodyPr/>
          <a:lstStyle/>
          <a:p>
            <a:pPr>
              <a:defRPr/>
            </a:pPr>
            <a:fld id="{728A4BDC-EC44-46D1-993C-E507C117F681}" type="datetime4">
              <a:rPr lang="en-GB" smtClean="0"/>
              <a:pPr>
                <a:defRPr/>
              </a:pPr>
              <a:t>23 April 2020</a:t>
            </a:fld>
            <a:endParaRPr lang="de-DE"/>
          </a:p>
        </p:txBody>
      </p:sp>
      <p:sp>
        <p:nvSpPr>
          <p:cNvPr id="5" name="슬라이드 번호 개체 틀 4"/>
          <p:cNvSpPr>
            <a:spLocks noGrp="1"/>
          </p:cNvSpPr>
          <p:nvPr>
            <p:ph type="sldNum" sz="quarter" idx="11"/>
          </p:nvPr>
        </p:nvSpPr>
        <p:spPr/>
        <p:txBody>
          <a:bodyPr/>
          <a:lstStyle/>
          <a:p>
            <a:pPr>
              <a:defRPr/>
            </a:pPr>
            <a:fld id="{9DEBF27B-5CB3-489D-AFAE-7A2AA412659D}" type="slidenum">
              <a:rPr lang="de-DE" smtClean="0"/>
              <a:pPr>
                <a:defRPr/>
              </a:pPr>
              <a:t>3</a:t>
            </a:fld>
            <a:endParaRPr lang="de-DE"/>
          </a:p>
        </p:txBody>
      </p:sp>
    </p:spTree>
    <p:extLst>
      <p:ext uri="{BB962C8B-B14F-4D97-AF65-F5344CB8AC3E}">
        <p14:creationId xmlns:p14="http://schemas.microsoft.com/office/powerpoint/2010/main" val="156257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날짜 개체 틀 3"/>
          <p:cNvSpPr>
            <a:spLocks noGrp="1"/>
          </p:cNvSpPr>
          <p:nvPr>
            <p:ph type="dt" idx="10"/>
          </p:nvPr>
        </p:nvSpPr>
        <p:spPr/>
        <p:txBody>
          <a:bodyPr/>
          <a:lstStyle/>
          <a:p>
            <a:pPr>
              <a:defRPr/>
            </a:pPr>
            <a:fld id="{728A4BDC-EC44-46D1-993C-E507C117F681}" type="datetime4">
              <a:rPr lang="en-GB" smtClean="0"/>
              <a:pPr>
                <a:defRPr/>
              </a:pPr>
              <a:t>23 April 2020</a:t>
            </a:fld>
            <a:endParaRPr lang="de-DE"/>
          </a:p>
        </p:txBody>
      </p:sp>
      <p:sp>
        <p:nvSpPr>
          <p:cNvPr id="5" name="슬라이드 번호 개체 틀 4"/>
          <p:cNvSpPr>
            <a:spLocks noGrp="1"/>
          </p:cNvSpPr>
          <p:nvPr>
            <p:ph type="sldNum" sz="quarter" idx="11"/>
          </p:nvPr>
        </p:nvSpPr>
        <p:spPr/>
        <p:txBody>
          <a:bodyPr/>
          <a:lstStyle/>
          <a:p>
            <a:pPr>
              <a:defRPr/>
            </a:pPr>
            <a:fld id="{9DEBF27B-5CB3-489D-AFAE-7A2AA412659D}" type="slidenum">
              <a:rPr lang="de-DE" smtClean="0"/>
              <a:pPr>
                <a:defRPr/>
              </a:pPr>
              <a:t>4</a:t>
            </a:fld>
            <a:endParaRPr lang="de-DE"/>
          </a:p>
        </p:txBody>
      </p:sp>
    </p:spTree>
    <p:extLst>
      <p:ext uri="{BB962C8B-B14F-4D97-AF65-F5344CB8AC3E}">
        <p14:creationId xmlns:p14="http://schemas.microsoft.com/office/powerpoint/2010/main" val="1500024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날짜 개체 틀 3"/>
          <p:cNvSpPr>
            <a:spLocks noGrp="1"/>
          </p:cNvSpPr>
          <p:nvPr>
            <p:ph type="dt" idx="10"/>
          </p:nvPr>
        </p:nvSpPr>
        <p:spPr/>
        <p:txBody>
          <a:bodyPr/>
          <a:lstStyle/>
          <a:p>
            <a:pPr>
              <a:defRPr/>
            </a:pPr>
            <a:fld id="{728A4BDC-EC44-46D1-993C-E507C117F681}" type="datetime4">
              <a:rPr lang="en-GB" smtClean="0"/>
              <a:pPr>
                <a:defRPr/>
              </a:pPr>
              <a:t>23 April 2020</a:t>
            </a:fld>
            <a:endParaRPr lang="de-DE"/>
          </a:p>
        </p:txBody>
      </p:sp>
      <p:sp>
        <p:nvSpPr>
          <p:cNvPr id="5" name="슬라이드 번호 개체 틀 4"/>
          <p:cNvSpPr>
            <a:spLocks noGrp="1"/>
          </p:cNvSpPr>
          <p:nvPr>
            <p:ph type="sldNum" sz="quarter" idx="11"/>
          </p:nvPr>
        </p:nvSpPr>
        <p:spPr/>
        <p:txBody>
          <a:bodyPr/>
          <a:lstStyle/>
          <a:p>
            <a:pPr>
              <a:defRPr/>
            </a:pPr>
            <a:fld id="{9DEBF27B-5CB3-489D-AFAE-7A2AA412659D}" type="slidenum">
              <a:rPr lang="de-DE" smtClean="0"/>
              <a:pPr>
                <a:defRPr/>
              </a:pPr>
              <a:t>5</a:t>
            </a:fld>
            <a:endParaRPr lang="de-DE"/>
          </a:p>
        </p:txBody>
      </p:sp>
    </p:spTree>
    <p:extLst>
      <p:ext uri="{BB962C8B-B14F-4D97-AF65-F5344CB8AC3E}">
        <p14:creationId xmlns:p14="http://schemas.microsoft.com/office/powerpoint/2010/main" val="3348388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날짜 개체 틀 3"/>
          <p:cNvSpPr>
            <a:spLocks noGrp="1"/>
          </p:cNvSpPr>
          <p:nvPr>
            <p:ph type="dt" idx="10"/>
          </p:nvPr>
        </p:nvSpPr>
        <p:spPr/>
        <p:txBody>
          <a:bodyPr/>
          <a:lstStyle/>
          <a:p>
            <a:pPr>
              <a:defRPr/>
            </a:pPr>
            <a:fld id="{728A4BDC-EC44-46D1-993C-E507C117F681}" type="datetime4">
              <a:rPr lang="en-GB" smtClean="0"/>
              <a:pPr>
                <a:defRPr/>
              </a:pPr>
              <a:t>23 April 2020</a:t>
            </a:fld>
            <a:endParaRPr lang="de-DE"/>
          </a:p>
        </p:txBody>
      </p:sp>
      <p:sp>
        <p:nvSpPr>
          <p:cNvPr id="5" name="슬라이드 번호 개체 틀 4"/>
          <p:cNvSpPr>
            <a:spLocks noGrp="1"/>
          </p:cNvSpPr>
          <p:nvPr>
            <p:ph type="sldNum" sz="quarter" idx="11"/>
          </p:nvPr>
        </p:nvSpPr>
        <p:spPr/>
        <p:txBody>
          <a:bodyPr/>
          <a:lstStyle/>
          <a:p>
            <a:pPr>
              <a:defRPr/>
            </a:pPr>
            <a:fld id="{9DEBF27B-5CB3-489D-AFAE-7A2AA412659D}" type="slidenum">
              <a:rPr lang="de-DE" smtClean="0"/>
              <a:pPr>
                <a:defRPr/>
              </a:pPr>
              <a:t>6</a:t>
            </a:fld>
            <a:endParaRPr lang="de-DE"/>
          </a:p>
        </p:txBody>
      </p:sp>
    </p:spTree>
    <p:extLst>
      <p:ext uri="{BB962C8B-B14F-4D97-AF65-F5344CB8AC3E}">
        <p14:creationId xmlns:p14="http://schemas.microsoft.com/office/powerpoint/2010/main" val="3493522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dirty="0" smtClean="0"/>
          </a:p>
        </p:txBody>
      </p:sp>
      <p:sp>
        <p:nvSpPr>
          <p:cNvPr id="4" name="날짜 개체 틀 3"/>
          <p:cNvSpPr>
            <a:spLocks noGrp="1"/>
          </p:cNvSpPr>
          <p:nvPr>
            <p:ph type="dt" idx="10"/>
          </p:nvPr>
        </p:nvSpPr>
        <p:spPr/>
        <p:txBody>
          <a:bodyPr/>
          <a:lstStyle/>
          <a:p>
            <a:pPr>
              <a:defRPr/>
            </a:pPr>
            <a:fld id="{728A4BDC-EC44-46D1-993C-E507C117F681}" type="datetime4">
              <a:rPr lang="en-GB" smtClean="0"/>
              <a:pPr>
                <a:defRPr/>
              </a:pPr>
              <a:t>23 April 2020</a:t>
            </a:fld>
            <a:endParaRPr lang="de-DE"/>
          </a:p>
        </p:txBody>
      </p:sp>
      <p:sp>
        <p:nvSpPr>
          <p:cNvPr id="5" name="슬라이드 번호 개체 틀 4"/>
          <p:cNvSpPr>
            <a:spLocks noGrp="1"/>
          </p:cNvSpPr>
          <p:nvPr>
            <p:ph type="sldNum" sz="quarter" idx="11"/>
          </p:nvPr>
        </p:nvSpPr>
        <p:spPr/>
        <p:txBody>
          <a:bodyPr/>
          <a:lstStyle/>
          <a:p>
            <a:pPr>
              <a:defRPr/>
            </a:pPr>
            <a:fld id="{9DEBF27B-5CB3-489D-AFAE-7A2AA412659D}" type="slidenum">
              <a:rPr lang="de-DE" smtClean="0"/>
              <a:pPr>
                <a:defRPr/>
              </a:pPr>
              <a:t>7</a:t>
            </a:fld>
            <a:endParaRPr lang="de-DE"/>
          </a:p>
        </p:txBody>
      </p:sp>
    </p:spTree>
    <p:extLst>
      <p:ext uri="{BB962C8B-B14F-4D97-AF65-F5344CB8AC3E}">
        <p14:creationId xmlns:p14="http://schemas.microsoft.com/office/powerpoint/2010/main" val="90908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날짜 개체 틀 3"/>
          <p:cNvSpPr>
            <a:spLocks noGrp="1"/>
          </p:cNvSpPr>
          <p:nvPr>
            <p:ph type="dt" idx="10"/>
          </p:nvPr>
        </p:nvSpPr>
        <p:spPr/>
        <p:txBody>
          <a:bodyPr/>
          <a:lstStyle/>
          <a:p>
            <a:pPr>
              <a:defRPr/>
            </a:pPr>
            <a:fld id="{728A4BDC-EC44-46D1-993C-E507C117F681}" type="datetime4">
              <a:rPr lang="en-GB" smtClean="0"/>
              <a:pPr>
                <a:defRPr/>
              </a:pPr>
              <a:t>23 April 2020</a:t>
            </a:fld>
            <a:endParaRPr lang="de-DE"/>
          </a:p>
        </p:txBody>
      </p:sp>
      <p:sp>
        <p:nvSpPr>
          <p:cNvPr id="5" name="슬라이드 번호 개체 틀 4"/>
          <p:cNvSpPr>
            <a:spLocks noGrp="1"/>
          </p:cNvSpPr>
          <p:nvPr>
            <p:ph type="sldNum" sz="quarter" idx="11"/>
          </p:nvPr>
        </p:nvSpPr>
        <p:spPr/>
        <p:txBody>
          <a:bodyPr/>
          <a:lstStyle/>
          <a:p>
            <a:pPr>
              <a:defRPr/>
            </a:pPr>
            <a:fld id="{9DEBF27B-5CB3-489D-AFAE-7A2AA412659D}" type="slidenum">
              <a:rPr lang="de-DE" smtClean="0"/>
              <a:pPr>
                <a:defRPr/>
              </a:pPr>
              <a:t>8</a:t>
            </a:fld>
            <a:endParaRPr lang="de-DE"/>
          </a:p>
        </p:txBody>
      </p:sp>
    </p:spTree>
    <p:extLst>
      <p:ext uri="{BB962C8B-B14F-4D97-AF65-F5344CB8AC3E}">
        <p14:creationId xmlns:p14="http://schemas.microsoft.com/office/powerpoint/2010/main" val="1562573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날짜 개체 틀 3"/>
          <p:cNvSpPr>
            <a:spLocks noGrp="1"/>
          </p:cNvSpPr>
          <p:nvPr>
            <p:ph type="dt" idx="10"/>
          </p:nvPr>
        </p:nvSpPr>
        <p:spPr/>
        <p:txBody>
          <a:bodyPr/>
          <a:lstStyle/>
          <a:p>
            <a:pPr>
              <a:defRPr/>
            </a:pPr>
            <a:fld id="{728A4BDC-EC44-46D1-993C-E507C117F681}" type="datetime4">
              <a:rPr lang="en-GB" smtClean="0"/>
              <a:pPr>
                <a:defRPr/>
              </a:pPr>
              <a:t>23 April 2020</a:t>
            </a:fld>
            <a:endParaRPr lang="de-DE"/>
          </a:p>
        </p:txBody>
      </p:sp>
      <p:sp>
        <p:nvSpPr>
          <p:cNvPr id="5" name="슬라이드 번호 개체 틀 4"/>
          <p:cNvSpPr>
            <a:spLocks noGrp="1"/>
          </p:cNvSpPr>
          <p:nvPr>
            <p:ph type="sldNum" sz="quarter" idx="11"/>
          </p:nvPr>
        </p:nvSpPr>
        <p:spPr/>
        <p:txBody>
          <a:bodyPr/>
          <a:lstStyle/>
          <a:p>
            <a:pPr>
              <a:defRPr/>
            </a:pPr>
            <a:fld id="{9DEBF27B-5CB3-489D-AFAE-7A2AA412659D}" type="slidenum">
              <a:rPr lang="de-DE" smtClean="0"/>
              <a:pPr>
                <a:defRPr/>
              </a:pPr>
              <a:t>9</a:t>
            </a:fld>
            <a:endParaRPr lang="de-DE"/>
          </a:p>
        </p:txBody>
      </p:sp>
    </p:spTree>
    <p:extLst>
      <p:ext uri="{BB962C8B-B14F-4D97-AF65-F5344CB8AC3E}">
        <p14:creationId xmlns:p14="http://schemas.microsoft.com/office/powerpoint/2010/main" val="3008400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pic>
        <p:nvPicPr>
          <p:cNvPr id="5" name="Picture 2" descr="C:\Users\miu\Dropbox\gsics_WG_logo.jpg"/>
          <p:cNvPicPr>
            <a:picLocks noChangeAspect="1" noChangeArrowheads="1"/>
          </p:cNvPicPr>
          <p:nvPr userDrawn="1"/>
        </p:nvPicPr>
        <p:blipFill>
          <a:blip r:embed="rId2" cstate="print"/>
          <a:srcRect/>
          <a:stretch>
            <a:fillRect/>
          </a:stretch>
        </p:blipFill>
        <p:spPr bwMode="auto">
          <a:xfrm>
            <a:off x="366183" y="330201"/>
            <a:ext cx="2815396" cy="719666"/>
          </a:xfrm>
          <a:prstGeom prst="rect">
            <a:avLst/>
          </a:prstGeom>
          <a:noFill/>
        </p:spPr>
      </p:pic>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5863" y="1090614"/>
            <a:ext cx="12186138"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a:p>
          </p:txBody>
        </p:sp>
      </p:grpSp>
      <p:sp>
        <p:nvSpPr>
          <p:cNvPr id="2" name="Title 1"/>
          <p:cNvSpPr>
            <a:spLocks noGrp="1"/>
          </p:cNvSpPr>
          <p:nvPr>
            <p:ph type="title"/>
          </p:nvPr>
        </p:nvSpPr>
        <p:spPr>
          <a:xfrm>
            <a:off x="16215" y="0"/>
            <a:ext cx="10972800" cy="817124"/>
          </a:xfrm>
          <a:prstGeom prst="rect">
            <a:avLst/>
          </a:prstGeom>
        </p:spPr>
        <p:txBody>
          <a:bodyPr/>
          <a:lstStyle/>
          <a:p>
            <a:r>
              <a:rPr lang="en-US" dirty="0" smtClean="0"/>
              <a:t>Click to edit Master title style</a:t>
            </a:r>
            <a:endParaRPr lang="en-GB" dirty="0"/>
          </a:p>
        </p:txBody>
      </p:sp>
      <p:cxnSp>
        <p:nvCxnSpPr>
          <p:cNvPr id="10" name="직선 연결선 9"/>
          <p:cNvCxnSpPr/>
          <p:nvPr userDrawn="1"/>
        </p:nvCxnSpPr>
        <p:spPr>
          <a:xfrm flipV="1">
            <a:off x="669986" y="786214"/>
            <a:ext cx="10912415" cy="5395"/>
          </a:xfrm>
          <a:prstGeom prst="line">
            <a:avLst/>
          </a:prstGeom>
          <a:ln w="57150">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8" descr="H:\MY DOCUMENTS\GSICS\logo\GSICS180px.png"/>
          <p:cNvPicPr>
            <a:picLocks noChangeAspect="1" noChangeArrowheads="1"/>
          </p:cNvPicPr>
          <p:nvPr userDrawn="1"/>
        </p:nvPicPr>
        <p:blipFill>
          <a:blip r:embed="rId2" cstate="print"/>
          <a:srcRect/>
          <a:stretch>
            <a:fillRect/>
          </a:stretch>
        </p:blipFill>
        <p:spPr bwMode="auto">
          <a:xfrm>
            <a:off x="10225544" y="18242"/>
            <a:ext cx="1937385" cy="785717"/>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5863" y="1090614"/>
            <a:ext cx="12186138"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609600" y="274639"/>
            <a:ext cx="10972800" cy="1143000"/>
          </a:xfrm>
          <a:prstGeom prst="rect">
            <a:avLst/>
          </a:prstGeom>
        </p:spPr>
        <p:txBody>
          <a:bodyPr lIns="121917" tIns="60958" rIns="121917" bIns="60958"/>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609600" y="6356351"/>
            <a:ext cx="2844800" cy="365125"/>
          </a:xfrm>
          <a:prstGeom prst="rect">
            <a:avLst/>
          </a:prstGeom>
        </p:spPr>
        <p:txBody>
          <a:bodyPr lIns="121917" tIns="60958" rIns="121917" bIns="60958"/>
          <a:lstStyle/>
          <a:p>
            <a:fld id="{4A085946-8D19-4725-B336-A1F9C492127A}" type="datetimeFigureOut">
              <a:rPr lang="ko-KR" altLang="en-US" smtClean="0"/>
              <a:t>2020-04-23</a:t>
            </a:fld>
            <a:endParaRPr lang="ko-KR" altLang="en-US"/>
          </a:p>
        </p:txBody>
      </p:sp>
      <p:sp>
        <p:nvSpPr>
          <p:cNvPr id="5" name="바닥글 개체 틀 4"/>
          <p:cNvSpPr>
            <a:spLocks noGrp="1"/>
          </p:cNvSpPr>
          <p:nvPr>
            <p:ph type="ftr" sz="quarter" idx="11"/>
          </p:nvPr>
        </p:nvSpPr>
        <p:spPr>
          <a:xfrm>
            <a:off x="4165600" y="6356351"/>
            <a:ext cx="3860800" cy="365125"/>
          </a:xfrm>
          <a:prstGeom prst="rect">
            <a:avLst/>
          </a:prstGeom>
        </p:spPr>
        <p:txBody>
          <a:bodyPr lIns="121917" tIns="60958" rIns="121917" bIns="60958"/>
          <a:lstStyle/>
          <a:p>
            <a:endParaRPr lang="ko-KR" altLang="en-US"/>
          </a:p>
        </p:txBody>
      </p:sp>
      <p:sp>
        <p:nvSpPr>
          <p:cNvPr id="6" name="슬라이드 번호 개체 틀 5"/>
          <p:cNvSpPr>
            <a:spLocks noGrp="1"/>
          </p:cNvSpPr>
          <p:nvPr>
            <p:ph type="sldNum" sz="quarter" idx="12"/>
          </p:nvPr>
        </p:nvSpPr>
        <p:spPr>
          <a:xfrm>
            <a:off x="8737600" y="6356351"/>
            <a:ext cx="2844800" cy="365125"/>
          </a:xfrm>
          <a:prstGeom prst="rect">
            <a:avLst/>
          </a:prstGeom>
        </p:spPr>
        <p:txBody>
          <a:bodyPr lIns="121917" tIns="60958" rIns="121917" bIns="60958"/>
          <a:lstStyle/>
          <a:p>
            <a:fld id="{E8211EA4-1821-448B-BFA2-33A1CDCE1137}" type="slidenum">
              <a:rPr lang="ko-KR" altLang="en-US" smtClean="0"/>
              <a:t>‹#›</a:t>
            </a:fld>
            <a:endParaRPr lang="ko-KR" altLang="en-US"/>
          </a:p>
        </p:txBody>
      </p:sp>
    </p:spTree>
    <p:extLst>
      <p:ext uri="{BB962C8B-B14F-4D97-AF65-F5344CB8AC3E}">
        <p14:creationId xmlns:p14="http://schemas.microsoft.com/office/powerpoint/2010/main" val="394084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sp>
        <p:nvSpPr>
          <p:cNvPr id="7" name="직사각형 6"/>
          <p:cNvSpPr/>
          <p:nvPr userDrawn="1"/>
        </p:nvSpPr>
        <p:spPr>
          <a:xfrm>
            <a:off x="155755" y="-1"/>
            <a:ext cx="11107484" cy="65621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
        <p:nvSpPr>
          <p:cNvPr id="8" name="타원 7"/>
          <p:cNvSpPr/>
          <p:nvPr userDrawn="1"/>
        </p:nvSpPr>
        <p:spPr>
          <a:xfrm>
            <a:off x="10825886" y="-1"/>
            <a:ext cx="874708" cy="65603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
        <p:nvSpPr>
          <p:cNvPr id="9" name="직사각형 8"/>
          <p:cNvSpPr/>
          <p:nvPr userDrawn="1"/>
        </p:nvSpPr>
        <p:spPr>
          <a:xfrm>
            <a:off x="4" y="-1"/>
            <a:ext cx="172121" cy="6562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
        <p:nvSpPr>
          <p:cNvPr id="15" name="矩形 84"/>
          <p:cNvSpPr/>
          <p:nvPr userDrawn="1"/>
        </p:nvSpPr>
        <p:spPr>
          <a:xfrm flipH="1">
            <a:off x="2" y="6596410"/>
            <a:ext cx="12191996" cy="2889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6" name="矩形 5"/>
          <p:cNvSpPr/>
          <p:nvPr userDrawn="1"/>
        </p:nvSpPr>
        <p:spPr>
          <a:xfrm>
            <a:off x="11088557" y="6507735"/>
            <a:ext cx="1105591" cy="102639"/>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 fmla="*/ 55821 w 982405"/>
              <a:gd name="connsiteY0" fmla="*/ 0 h 144680"/>
              <a:gd name="connsiteX1" fmla="*/ 982405 w 982405"/>
              <a:gd name="connsiteY1" fmla="*/ 0 h 144680"/>
              <a:gd name="connsiteX2" fmla="*/ 982405 w 982405"/>
              <a:gd name="connsiteY2" fmla="*/ 118098 h 144680"/>
              <a:gd name="connsiteX3" fmla="*/ 0 w 982405"/>
              <a:gd name="connsiteY3" fmla="*/ 144680 h 144680"/>
              <a:gd name="connsiteX4" fmla="*/ 55821 w 982405"/>
              <a:gd name="connsiteY4" fmla="*/ 0 h 144680"/>
              <a:gd name="connsiteX0" fmla="*/ 55821 w 998354"/>
              <a:gd name="connsiteY0" fmla="*/ 0 h 147338"/>
              <a:gd name="connsiteX1" fmla="*/ 982405 w 998354"/>
              <a:gd name="connsiteY1" fmla="*/ 0 h 147338"/>
              <a:gd name="connsiteX2" fmla="*/ 998354 w 998354"/>
              <a:gd name="connsiteY2" fmla="*/ 147338 h 147338"/>
              <a:gd name="connsiteX3" fmla="*/ 0 w 998354"/>
              <a:gd name="connsiteY3" fmla="*/ 144680 h 147338"/>
              <a:gd name="connsiteX4" fmla="*/ 55821 w 998354"/>
              <a:gd name="connsiteY4" fmla="*/ 0 h 147338"/>
              <a:gd name="connsiteX0" fmla="*/ 84307 w 1026840"/>
              <a:gd name="connsiteY0" fmla="*/ 0 h 150534"/>
              <a:gd name="connsiteX1" fmla="*/ 1010891 w 1026840"/>
              <a:gd name="connsiteY1" fmla="*/ 0 h 150534"/>
              <a:gd name="connsiteX2" fmla="*/ 1026840 w 1026840"/>
              <a:gd name="connsiteY2" fmla="*/ 147338 h 150534"/>
              <a:gd name="connsiteX3" fmla="*/ 0 w 1026840"/>
              <a:gd name="connsiteY3" fmla="*/ 150534 h 150534"/>
              <a:gd name="connsiteX4" fmla="*/ 84307 w 1026840"/>
              <a:gd name="connsiteY4" fmla="*/ 0 h 150534"/>
              <a:gd name="connsiteX0" fmla="*/ 84307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84307 w 1021143"/>
              <a:gd name="connsiteY4" fmla="*/ 0 h 153193"/>
              <a:gd name="connsiteX0" fmla="*/ 92853 w 1021143"/>
              <a:gd name="connsiteY0" fmla="*/ 0 h 153193"/>
              <a:gd name="connsiteX1" fmla="*/ 1010891 w 1021143"/>
              <a:gd name="connsiteY1" fmla="*/ 0 h 153193"/>
              <a:gd name="connsiteX2" fmla="*/ 1021143 w 1021143"/>
              <a:gd name="connsiteY2" fmla="*/ 153193 h 153193"/>
              <a:gd name="connsiteX3" fmla="*/ 0 w 1021143"/>
              <a:gd name="connsiteY3" fmla="*/ 150534 h 153193"/>
              <a:gd name="connsiteX4" fmla="*/ 92853 w 1021143"/>
              <a:gd name="connsiteY4" fmla="*/ 0 h 153193"/>
              <a:gd name="connsiteX0" fmla="*/ 90004 w 1018294"/>
              <a:gd name="connsiteY0" fmla="*/ 0 h 153193"/>
              <a:gd name="connsiteX1" fmla="*/ 1008042 w 1018294"/>
              <a:gd name="connsiteY1" fmla="*/ 0 h 153193"/>
              <a:gd name="connsiteX2" fmla="*/ 1018294 w 1018294"/>
              <a:gd name="connsiteY2" fmla="*/ 153193 h 153193"/>
              <a:gd name="connsiteX3" fmla="*/ 0 w 1018294"/>
              <a:gd name="connsiteY3" fmla="*/ 142728 h 153193"/>
              <a:gd name="connsiteX4" fmla="*/ 90004 w 1018294"/>
              <a:gd name="connsiteY4" fmla="*/ 0 h 153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7" name="矩形 86"/>
          <p:cNvSpPr/>
          <p:nvPr userDrawn="1"/>
        </p:nvSpPr>
        <p:spPr>
          <a:xfrm>
            <a:off x="11207041" y="6507733"/>
            <a:ext cx="987108" cy="37765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 name="제목 1"/>
          <p:cNvSpPr>
            <a:spLocks noGrp="1"/>
          </p:cNvSpPr>
          <p:nvPr>
            <p:ph type="title" hasCustomPrompt="1"/>
          </p:nvPr>
        </p:nvSpPr>
        <p:spPr>
          <a:xfrm>
            <a:off x="191309" y="0"/>
            <a:ext cx="9361076" cy="656029"/>
          </a:xfrm>
          <a:prstGeom prst="rect">
            <a:avLst/>
          </a:prstGeom>
        </p:spPr>
        <p:txBody>
          <a:bodyPr lIns="121917" tIns="60958" rIns="121917" bIns="60958">
            <a:normAutofit/>
          </a:bodyPr>
          <a:lstStyle>
            <a:lvl1pPr algn="l">
              <a:defRPr lang="ko-KR" altLang="en-US" sz="3700" b="1" kern="1200" spc="0" baseline="0" dirty="0">
                <a:ln>
                  <a:solidFill>
                    <a:schemeClr val="accent1">
                      <a:alpha val="0"/>
                    </a:schemeClr>
                  </a:solidFill>
                </a:ln>
                <a:solidFill>
                  <a:schemeClr val="bg1"/>
                </a:solidFill>
                <a:effectLst>
                  <a:outerShdw blurRad="38100" dist="38100" dir="2700000" algn="tl">
                    <a:srgbClr val="000000">
                      <a:alpha val="43137"/>
                    </a:srgbClr>
                  </a:outerShdw>
                </a:effectLst>
                <a:latin typeface="Arial" pitchFamily="34" charset="0"/>
                <a:ea typeface="맑은 고딕" panose="020B0503020000020004" pitchFamily="50" charset="-127"/>
                <a:cs typeface="Arial" pitchFamily="34" charset="0"/>
              </a:defRPr>
            </a:lvl1pPr>
          </a:lstStyle>
          <a:p>
            <a:r>
              <a:rPr lang="en-US" altLang="ko-KR" dirty="0" smtClean="0"/>
              <a:t>Title</a:t>
            </a:r>
            <a:endParaRPr lang="ko-KR" altLang="en-US" dirty="0"/>
          </a:p>
        </p:txBody>
      </p:sp>
      <p:sp>
        <p:nvSpPr>
          <p:cNvPr id="3" name="내용 개체 틀 2"/>
          <p:cNvSpPr>
            <a:spLocks noGrp="1"/>
          </p:cNvSpPr>
          <p:nvPr userDrawn="1">
            <p:ph idx="1" hasCustomPrompt="1"/>
          </p:nvPr>
        </p:nvSpPr>
        <p:spPr>
          <a:xfrm>
            <a:off x="431371" y="1412776"/>
            <a:ext cx="10972800" cy="4525963"/>
          </a:xfrm>
        </p:spPr>
        <p:txBody>
          <a:bodyPr>
            <a:normAutofit/>
          </a:bodyPr>
          <a:lstStyle>
            <a:lvl1pPr marL="152396" indent="-152396" algn="l" defTabSz="1219170" rtl="0" eaLnBrk="1" latinLnBrk="0" hangingPunct="1">
              <a:lnSpc>
                <a:spcPct val="130000"/>
              </a:lnSpc>
              <a:spcAft>
                <a:spcPts val="267"/>
              </a:spcAft>
              <a:buBlip>
                <a:blip r:embed="rId2"/>
              </a:buBlip>
              <a:defRPr lang="ko-KR" altLang="en-US" sz="2100" kern="1200" spc="0" baseline="0" dirty="0" smtClean="0">
                <a:ln>
                  <a:solidFill>
                    <a:schemeClr val="accent1">
                      <a:alpha val="0"/>
                    </a:schemeClr>
                  </a:solidFill>
                </a:ln>
                <a:solidFill>
                  <a:schemeClr val="tx1">
                    <a:lumMod val="75000"/>
                    <a:lumOff val="25000"/>
                  </a:schemeClr>
                </a:solidFill>
                <a:latin typeface="Arial" pitchFamily="34" charset="0"/>
                <a:ea typeface="맑은 고딕" panose="020B0503020000020004" pitchFamily="50" charset="-127"/>
                <a:cs typeface="Arial" pitchFamily="34" charset="0"/>
              </a:defRPr>
            </a:lvl1pPr>
            <a:lvl2pPr>
              <a:defRPr lang="ko-KR" altLang="en-US" sz="2100" kern="1200" spc="-200" dirty="0" smtClean="0">
                <a:ln>
                  <a:solidFill>
                    <a:schemeClr val="accent1">
                      <a:alpha val="0"/>
                    </a:schemeClr>
                  </a:solidFill>
                </a:ln>
                <a:solidFill>
                  <a:schemeClr val="tx1">
                    <a:lumMod val="75000"/>
                    <a:lumOff val="25000"/>
                  </a:schemeClr>
                </a:solidFill>
                <a:latin typeface="맑은 고딕" panose="020B0503020000020004" pitchFamily="50" charset="-127"/>
                <a:ea typeface="맑은 고딕" panose="020B0503020000020004" pitchFamily="50" charset="-127"/>
                <a:cs typeface="+mn-cs"/>
              </a:defRPr>
            </a:lvl2pPr>
            <a:lvl3pPr>
              <a:defRPr lang="ko-KR" altLang="en-US" sz="2100" kern="1200" spc="-200" dirty="0" smtClean="0">
                <a:ln>
                  <a:solidFill>
                    <a:schemeClr val="accent1">
                      <a:alpha val="0"/>
                    </a:schemeClr>
                  </a:solidFill>
                </a:ln>
                <a:solidFill>
                  <a:schemeClr val="tx1">
                    <a:lumMod val="75000"/>
                    <a:lumOff val="25000"/>
                  </a:schemeClr>
                </a:solidFill>
                <a:latin typeface="맑은 고딕" panose="020B0503020000020004" pitchFamily="50" charset="-127"/>
                <a:ea typeface="맑은 고딕" panose="020B0503020000020004" pitchFamily="50" charset="-127"/>
                <a:cs typeface="+mn-cs"/>
              </a:defRPr>
            </a:lvl3pPr>
            <a:lvl4pPr>
              <a:defRPr lang="ko-KR" altLang="en-US" sz="2100" kern="1200" spc="-200" dirty="0" smtClean="0">
                <a:ln>
                  <a:solidFill>
                    <a:schemeClr val="accent1">
                      <a:alpha val="0"/>
                    </a:schemeClr>
                  </a:solidFill>
                </a:ln>
                <a:solidFill>
                  <a:schemeClr val="tx1">
                    <a:lumMod val="75000"/>
                    <a:lumOff val="25000"/>
                  </a:schemeClr>
                </a:solidFill>
                <a:latin typeface="맑은 고딕" panose="020B0503020000020004" pitchFamily="50" charset="-127"/>
                <a:ea typeface="맑은 고딕" panose="020B0503020000020004" pitchFamily="50" charset="-127"/>
                <a:cs typeface="+mn-cs"/>
              </a:defRPr>
            </a:lvl4pPr>
            <a:lvl5pPr>
              <a:defRPr lang="ko-KR" altLang="en-US" sz="2100" kern="1200" spc="-200" dirty="0">
                <a:ln>
                  <a:solidFill>
                    <a:schemeClr val="accent1">
                      <a:alpha val="0"/>
                    </a:schemeClr>
                  </a:solidFill>
                </a:ln>
                <a:solidFill>
                  <a:schemeClr val="tx1">
                    <a:lumMod val="75000"/>
                    <a:lumOff val="25000"/>
                  </a:schemeClr>
                </a:solidFill>
                <a:latin typeface="맑은 고딕" panose="020B0503020000020004" pitchFamily="50" charset="-127"/>
                <a:ea typeface="맑은 고딕" panose="020B0503020000020004" pitchFamily="50" charset="-127"/>
                <a:cs typeface="+mn-cs"/>
              </a:defRPr>
            </a:lvl5pPr>
          </a:lstStyle>
          <a:p>
            <a:pPr lvl="0"/>
            <a:r>
              <a:rPr lang="en-US" altLang="ko-KR" dirty="0" smtClean="0"/>
              <a:t>Contents</a:t>
            </a:r>
            <a:endParaRPr lang="ko-KR" altLang="en-US" dirty="0" smtClean="0"/>
          </a:p>
        </p:txBody>
      </p:sp>
      <p:sp>
        <p:nvSpPr>
          <p:cNvPr id="6" name="슬라이드 번호 개체 틀 5"/>
          <p:cNvSpPr>
            <a:spLocks noGrp="1"/>
          </p:cNvSpPr>
          <p:nvPr userDrawn="1">
            <p:ph type="sldNum" sz="quarter" idx="12"/>
          </p:nvPr>
        </p:nvSpPr>
        <p:spPr>
          <a:xfrm>
            <a:off x="11200300" y="6513996"/>
            <a:ext cx="993849" cy="365125"/>
          </a:xfrm>
          <a:prstGeom prst="rect">
            <a:avLst/>
          </a:prstGeom>
        </p:spPr>
        <p:txBody>
          <a:bodyPr lIns="121917" tIns="60958" rIns="121917" bIns="60958"/>
          <a:lstStyle>
            <a:lvl1pPr marL="0" algn="ctr" defTabSz="1219170" rtl="0" eaLnBrk="1" latinLnBrk="1" hangingPunct="1">
              <a:defRPr lang="ko-KR" altLang="en-US" sz="1600" b="1" kern="1200" smtClean="0">
                <a:solidFill>
                  <a:schemeClr val="bg1"/>
                </a:solidFill>
                <a:latin typeface="+mn-lt"/>
                <a:ea typeface="+mn-ea"/>
                <a:cs typeface="+mn-cs"/>
              </a:defRPr>
            </a:lvl1pPr>
          </a:lstStyle>
          <a:p>
            <a:fld id="{5555D124-8283-4C8F-A8D2-E075402C1099}" type="slidenum">
              <a:rPr lang="en-US" altLang="ko-KR" smtClean="0"/>
              <a:pPr/>
              <a:t>‹#›</a:t>
            </a:fld>
            <a:endParaRPr lang="en-US" dirty="0"/>
          </a:p>
        </p:txBody>
      </p:sp>
      <p:sp>
        <p:nvSpPr>
          <p:cNvPr id="34" name="텍스트 개체 틀 33"/>
          <p:cNvSpPr>
            <a:spLocks noGrp="1"/>
          </p:cNvSpPr>
          <p:nvPr>
            <p:ph type="body" sz="quarter" idx="13" hasCustomPrompt="1"/>
          </p:nvPr>
        </p:nvSpPr>
        <p:spPr>
          <a:xfrm>
            <a:off x="431371" y="1052737"/>
            <a:ext cx="5085077" cy="360711"/>
          </a:xfrm>
        </p:spPr>
        <p:txBody>
          <a:bodyPr>
            <a:normAutofit/>
          </a:bodyPr>
          <a:lstStyle>
            <a:lvl1pPr marL="0" indent="0">
              <a:buFontTx/>
              <a:buNone/>
              <a:defRPr lang="ko-KR" altLang="en-US" sz="2400" b="1" kern="1200" spc="0" baseline="0" dirty="0" smtClean="0">
                <a:ln>
                  <a:solidFill>
                    <a:schemeClr val="accent1">
                      <a:alpha val="0"/>
                    </a:schemeClr>
                  </a:solidFill>
                </a:ln>
                <a:solidFill>
                  <a:schemeClr val="accent1"/>
                </a:solidFill>
                <a:latin typeface="Arial" pitchFamily="34" charset="0"/>
                <a:ea typeface="맑은 고딕" panose="020B0503020000020004" pitchFamily="50" charset="-127"/>
                <a:cs typeface="Arial" pitchFamily="34" charset="0"/>
              </a:defRPr>
            </a:lvl1pPr>
          </a:lstStyle>
          <a:p>
            <a:pPr lvl="0"/>
            <a:r>
              <a:rPr lang="en-US" altLang="ko-KR" dirty="0" smtClean="0"/>
              <a:t>Contents</a:t>
            </a:r>
            <a:endParaRPr lang="ko-KR" altLang="en-US" dirty="0" smtClean="0"/>
          </a:p>
        </p:txBody>
      </p:sp>
      <p:pic>
        <p:nvPicPr>
          <p:cNvPr id="1026" name="Picture 2" descr="C:\Users\USER\Desktop\새로고_국가기상위성센터영문_화이트.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467" t="-18948" r="-1"/>
          <a:stretch/>
        </p:blipFill>
        <p:spPr bwMode="auto">
          <a:xfrm>
            <a:off x="4604066" y="6603868"/>
            <a:ext cx="2983868" cy="22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712871"/>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7" name="TextBox 6"/>
          <p:cNvSpPr txBox="1"/>
          <p:nvPr userDrawn="1"/>
        </p:nvSpPr>
        <p:spPr>
          <a:xfrm>
            <a:off x="4469042" y="6592888"/>
            <a:ext cx="7719647" cy="261610"/>
          </a:xfrm>
          <a:prstGeom prst="rect">
            <a:avLst/>
          </a:prstGeom>
          <a:noFill/>
        </p:spPr>
        <p:txBody>
          <a:bodyPr>
            <a:spAutoFit/>
          </a:bodyPr>
          <a:lstStyle/>
          <a:p>
            <a:pPr algn="r">
              <a:defRPr/>
            </a:pPr>
            <a:r>
              <a:rPr lang="en-US" sz="900" b="0" baseline="0" dirty="0" smtClean="0">
                <a:solidFill>
                  <a:schemeClr val="tx1"/>
                </a:solidFill>
                <a:latin typeface="Arial" panose="020B0604020202020204" pitchFamily="34" charset="0"/>
                <a:cs typeface="Arial" panose="020B0604020202020204" pitchFamily="34" charset="0"/>
              </a:rPr>
              <a:t> </a:t>
            </a:r>
            <a:r>
              <a:rPr lang="en-GB" sz="1100" b="0" dirty="0" smtClean="0">
                <a:solidFill>
                  <a:schemeClr val="tx1"/>
                </a:solidFill>
                <a:latin typeface="Arial" panose="020B0604020202020204" pitchFamily="34" charset="0"/>
                <a:cs typeface="Arial" panose="020B0604020202020204" pitchFamily="34" charset="0"/>
              </a:rPr>
              <a:t> </a:t>
            </a:r>
            <a:fld id="{CA31D592-4D83-4517-9884-F2C159147DA8}" type="slidenum">
              <a:rPr lang="en-GB" sz="1100" b="0">
                <a:solidFill>
                  <a:schemeClr val="tx1"/>
                </a:solidFill>
                <a:latin typeface="Arial" panose="020B0604020202020204" pitchFamily="34" charset="0"/>
                <a:cs typeface="Arial" panose="020B0604020202020204" pitchFamily="34" charset="0"/>
              </a:rPr>
              <a:pPr algn="r">
                <a:defRPr/>
              </a:pPr>
              <a:t>‹#›</a:t>
            </a:fld>
            <a:endParaRPr lang="en-GB" sz="1100" b="0" dirty="0">
              <a:solidFill>
                <a:schemeClr val="tx1"/>
              </a:solidFill>
              <a:latin typeface="Arial" panose="020B0604020202020204" pitchFamily="34" charset="0"/>
              <a:cs typeface="Arial" panose="020B0604020202020204" pitchFamily="34" charset="0"/>
            </a:endParaRPr>
          </a:p>
        </p:txBody>
      </p:sp>
      <p:sp>
        <p:nvSpPr>
          <p:cNvPr id="4" name="Rectangle 8"/>
          <p:cNvSpPr>
            <a:spLocks noChangeArrowheads="1"/>
          </p:cNvSpPr>
          <p:nvPr userDrawn="1"/>
        </p:nvSpPr>
        <p:spPr bwMode="auto">
          <a:xfrm>
            <a:off x="457200" y="6590375"/>
            <a:ext cx="5646738" cy="244475"/>
          </a:xfrm>
          <a:prstGeom prst="rect">
            <a:avLst/>
          </a:prstGeom>
          <a:noFill/>
          <a:ln w="9525">
            <a:noFill/>
            <a:miter lim="800000"/>
            <a:headEnd/>
            <a:tailEnd/>
          </a:ln>
          <a:effectLst/>
        </p:spPr>
        <p:txBody>
          <a:bodyPr/>
          <a:lstStyle/>
          <a:p>
            <a:pPr>
              <a:defRPr/>
            </a:pPr>
            <a:r>
              <a:rPr lang="it-IT" altLang="ja-JP" sz="1000" b="0" dirty="0" smtClean="0">
                <a:solidFill>
                  <a:schemeClr val="tx1"/>
                </a:solidFill>
              </a:rPr>
              <a:t>2020 GSICS Annual Meeting</a:t>
            </a:r>
            <a:endParaRPr lang="en-US" altLang="ja-JP" sz="1000" b="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4532" r:id="rId1"/>
    <p:sldLayoutId id="2147484533" r:id="rId2"/>
    <p:sldLayoutId id="2147484535" r:id="rId3"/>
    <p:sldLayoutId id="2147484536" r:id="rId4"/>
    <p:sldLayoutId id="2147484537" r:id="rId5"/>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220.png"/></Relationships>
</file>

<file path=ppt/slides/_rels/slide1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1.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22.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3.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24.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100.png"/><Relationship Id="rId1" Type="http://schemas.openxmlformats.org/officeDocument/2006/relationships/slideLayout" Target="../slideLayouts/slideLayout4.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25.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2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13.png"/></Relationships>
</file>

<file path=ppt/slides/_rels/slide27.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10" Type="http://schemas.openxmlformats.org/officeDocument/2006/relationships/image" Target="../media/image120.png"/><Relationship Id="rId4" Type="http://schemas.openxmlformats.org/officeDocument/2006/relationships/image" Target="../media/image115.png"/><Relationship Id="rId9" Type="http://schemas.openxmlformats.org/officeDocument/2006/relationships/image" Target="../media/image73.png"/></Relationships>
</file>

<file path=ppt/slides/_rels/slide2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2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0.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4"/>
          <p:cNvSpPr>
            <a:spLocks noGrp="1" noChangeArrowheads="1"/>
          </p:cNvSpPr>
          <p:nvPr>
            <p:ph type="ctrTitle"/>
          </p:nvPr>
        </p:nvSpPr>
        <p:spPr>
          <a:xfrm>
            <a:off x="1303507" y="1165645"/>
            <a:ext cx="9766570" cy="1831974"/>
          </a:xfrm>
        </p:spPr>
        <p:txBody>
          <a:bodyPr anchor="ctr"/>
          <a:lstStyle/>
          <a:p>
            <a:r>
              <a:rPr lang="en-US" altLang="ko-KR" sz="5400" b="1" dirty="0" smtClean="0">
                <a:latin typeface="Calibri" panose="020F0502020204030204" pitchFamily="34" charset="0"/>
                <a:ea typeface="HY헤드라인M" pitchFamily="18" charset="-127"/>
                <a:cs typeface="Calibri" panose="020F0502020204030204" pitchFamily="34" charset="0"/>
              </a:rPr>
              <a:t>The preliminary results of GK2A AMI VIS/NIR calibration</a:t>
            </a:r>
            <a:endParaRPr lang="en-GB" sz="5400" b="1" dirty="0" smtClean="0">
              <a:latin typeface="Calibri" panose="020F0502020204030204" pitchFamily="34" charset="0"/>
              <a:cs typeface="Calibri" panose="020F0502020204030204" pitchFamily="34" charset="0"/>
            </a:endParaRPr>
          </a:p>
        </p:txBody>
      </p:sp>
      <p:sp>
        <p:nvSpPr>
          <p:cNvPr id="7172" name="Rectangle 4"/>
          <p:cNvSpPr>
            <a:spLocks noChangeArrowheads="1"/>
          </p:cNvSpPr>
          <p:nvPr/>
        </p:nvSpPr>
        <p:spPr bwMode="auto">
          <a:xfrm>
            <a:off x="3123872" y="90101"/>
            <a:ext cx="5944256" cy="276999"/>
          </a:xfrm>
          <a:prstGeom prst="rect">
            <a:avLst/>
          </a:prstGeom>
          <a:noFill/>
          <a:ln w="9525">
            <a:noFill/>
            <a:miter lim="800000"/>
            <a:headEnd/>
            <a:tailEnd/>
          </a:ln>
        </p:spPr>
        <p:txBody>
          <a:bodyPr wrap="none" anchor="ctr">
            <a:spAutoFit/>
          </a:bodyPr>
          <a:lstStyle/>
          <a:p>
            <a:pPr algn="just" eaLnBrk="0" hangingPunct="0"/>
            <a:r>
              <a:rPr lang="en-US" sz="1200" u="sng">
                <a:latin typeface="Arial" charset="0"/>
                <a:ea typeface="Times New Roman" pitchFamily="18" charset="0"/>
                <a:cs typeface="Arial" charset="0"/>
              </a:rPr>
              <a:t>Special Issue of the IEEE TGRS on </a:t>
            </a:r>
            <a:r>
              <a:rPr lang="en-US" sz="1200" u="sng">
                <a:ea typeface="Times New Roman" pitchFamily="18" charset="0"/>
                <a:cs typeface="Arial" charset="0"/>
              </a:rPr>
              <a:t>“</a:t>
            </a:r>
            <a:r>
              <a:rPr lang="en-US" sz="1200" u="sng">
                <a:latin typeface="Arial" charset="0"/>
                <a:ea typeface="Times New Roman" pitchFamily="18" charset="0"/>
                <a:cs typeface="Arial" charset="0"/>
              </a:rPr>
              <a:t>Inter-Calibration of Satellite Instruments</a:t>
            </a:r>
            <a:r>
              <a:rPr lang="en-US" sz="1200" u="sng">
                <a:ea typeface="Times New Roman" pitchFamily="18" charset="0"/>
                <a:cs typeface="Arial" charset="0"/>
              </a:rPr>
              <a:t>”</a:t>
            </a:r>
            <a:r>
              <a:rPr lang="en-US" sz="1200" u="sng">
                <a:latin typeface="Arial" charset="0"/>
                <a:ea typeface="Times New Roman" pitchFamily="18" charset="0"/>
                <a:cs typeface="Arial" charset="0"/>
              </a:rPr>
              <a:t>:</a:t>
            </a:r>
            <a:r>
              <a:rPr lang="en-US" sz="1200">
                <a:latin typeface="Arial" charset="0"/>
                <a:ea typeface="Times New Roman" pitchFamily="18" charset="0"/>
                <a:cs typeface="Arial" charset="0"/>
              </a:rPr>
              <a:t> </a:t>
            </a:r>
            <a:endParaRPr lang="en-US">
              <a:ea typeface="Times New Roman" pitchFamily="18" charset="0"/>
              <a:cs typeface="Arial" charset="0"/>
            </a:endParaRPr>
          </a:p>
        </p:txBody>
      </p:sp>
      <p:sp>
        <p:nvSpPr>
          <p:cNvPr id="7173" name="Rectangle 5"/>
          <p:cNvSpPr>
            <a:spLocks noChangeArrowheads="1"/>
          </p:cNvSpPr>
          <p:nvPr/>
        </p:nvSpPr>
        <p:spPr bwMode="auto">
          <a:xfrm>
            <a:off x="3123872" y="90101"/>
            <a:ext cx="5944256" cy="276999"/>
          </a:xfrm>
          <a:prstGeom prst="rect">
            <a:avLst/>
          </a:prstGeom>
          <a:noFill/>
          <a:ln w="9525">
            <a:noFill/>
            <a:miter lim="800000"/>
            <a:headEnd/>
            <a:tailEnd/>
          </a:ln>
        </p:spPr>
        <p:txBody>
          <a:bodyPr wrap="none" anchor="ctr">
            <a:spAutoFit/>
          </a:bodyPr>
          <a:lstStyle/>
          <a:p>
            <a:pPr algn="just" eaLnBrk="0" hangingPunct="0"/>
            <a:r>
              <a:rPr lang="en-US" sz="1200" u="sng">
                <a:latin typeface="Arial" charset="0"/>
                <a:ea typeface="Times New Roman" pitchFamily="18" charset="0"/>
                <a:cs typeface="Arial" charset="0"/>
              </a:rPr>
              <a:t>Special Issue of the IEEE TGRS on </a:t>
            </a:r>
            <a:r>
              <a:rPr lang="en-US" sz="1200" u="sng">
                <a:ea typeface="Times New Roman" pitchFamily="18" charset="0"/>
                <a:cs typeface="Arial" charset="0"/>
              </a:rPr>
              <a:t>“</a:t>
            </a:r>
            <a:r>
              <a:rPr lang="en-US" sz="1200" u="sng">
                <a:latin typeface="Arial" charset="0"/>
                <a:ea typeface="Times New Roman" pitchFamily="18" charset="0"/>
                <a:cs typeface="Arial" charset="0"/>
              </a:rPr>
              <a:t>Inter-Calibration of Satellite Instruments</a:t>
            </a:r>
            <a:r>
              <a:rPr lang="en-US" sz="1200" u="sng">
                <a:ea typeface="Times New Roman" pitchFamily="18" charset="0"/>
                <a:cs typeface="Arial" charset="0"/>
              </a:rPr>
              <a:t>”</a:t>
            </a:r>
            <a:r>
              <a:rPr lang="en-US" sz="1200" u="sng">
                <a:latin typeface="Arial" charset="0"/>
                <a:ea typeface="Times New Roman" pitchFamily="18" charset="0"/>
                <a:cs typeface="Arial" charset="0"/>
              </a:rPr>
              <a:t>:</a:t>
            </a:r>
            <a:r>
              <a:rPr lang="en-US" sz="1200">
                <a:latin typeface="Arial" charset="0"/>
                <a:ea typeface="Times New Roman" pitchFamily="18" charset="0"/>
                <a:cs typeface="Arial" charset="0"/>
              </a:rPr>
              <a:t> </a:t>
            </a:r>
            <a:endParaRPr lang="en-US">
              <a:ea typeface="Times New Roman" pitchFamily="18" charset="0"/>
              <a:cs typeface="Arial" charset="0"/>
            </a:endParaRPr>
          </a:p>
        </p:txBody>
      </p:sp>
      <p:sp>
        <p:nvSpPr>
          <p:cNvPr id="5" name="Rectangle 3"/>
          <p:cNvSpPr>
            <a:spLocks noGrp="1" noChangeArrowheads="1"/>
          </p:cNvSpPr>
          <p:nvPr>
            <p:ph type="subTitle" idx="1"/>
          </p:nvPr>
        </p:nvSpPr>
        <p:spPr>
          <a:xfrm>
            <a:off x="2590799" y="4548997"/>
            <a:ext cx="7315200" cy="1863527"/>
          </a:xfrm>
        </p:spPr>
        <p:txBody>
          <a:bodyPr anchor="ctr"/>
          <a:lstStyle/>
          <a:p>
            <a:pPr eaLnBrk="1" hangingPunct="1">
              <a:lnSpc>
                <a:spcPct val="80000"/>
              </a:lnSpc>
            </a:pPr>
            <a:r>
              <a:rPr lang="en-US" altLang="zh-CN" sz="2400" i="1" dirty="0" err="1" smtClean="0">
                <a:solidFill>
                  <a:schemeClr val="tx1"/>
                </a:solidFill>
                <a:latin typeface="Calibri" panose="020F0502020204030204" pitchFamily="34" charset="0"/>
                <a:ea typeface="Arial Unicode MS" pitchFamily="50" charset="-127"/>
                <a:cs typeface="Calibri" panose="020F0502020204030204" pitchFamily="34" charset="0"/>
              </a:rPr>
              <a:t>Eunkyu</a:t>
            </a:r>
            <a:r>
              <a:rPr lang="en-US" altLang="zh-CN" sz="2400" i="1" dirty="0" smtClean="0">
                <a:solidFill>
                  <a:schemeClr val="tx1"/>
                </a:solidFill>
                <a:latin typeface="Calibri" panose="020F0502020204030204" pitchFamily="34" charset="0"/>
                <a:ea typeface="Arial Unicode MS" pitchFamily="50" charset="-127"/>
                <a:cs typeface="Calibri" panose="020F0502020204030204" pitchFamily="34" charset="0"/>
              </a:rPr>
              <a:t> Kim, Tea-</a:t>
            </a:r>
            <a:r>
              <a:rPr lang="en-US" altLang="zh-CN" sz="2400" i="1" dirty="0" err="1" smtClean="0">
                <a:solidFill>
                  <a:schemeClr val="tx1"/>
                </a:solidFill>
                <a:latin typeface="Calibri" panose="020F0502020204030204" pitchFamily="34" charset="0"/>
                <a:ea typeface="Arial Unicode MS" pitchFamily="50" charset="-127"/>
                <a:cs typeface="Calibri" panose="020F0502020204030204" pitchFamily="34" charset="0"/>
              </a:rPr>
              <a:t>Hyeong</a:t>
            </a:r>
            <a:r>
              <a:rPr lang="en-US" altLang="zh-CN" sz="2400" i="1" dirty="0" smtClean="0">
                <a:solidFill>
                  <a:schemeClr val="tx1"/>
                </a:solidFill>
                <a:latin typeface="Calibri" panose="020F0502020204030204" pitchFamily="34" charset="0"/>
                <a:ea typeface="Arial Unicode MS" pitchFamily="50" charset="-127"/>
                <a:cs typeface="Calibri" panose="020F0502020204030204" pitchFamily="34" charset="0"/>
              </a:rPr>
              <a:t> Oh</a:t>
            </a:r>
            <a:endParaRPr lang="en-US" altLang="zh-CN" sz="2400" b="1" dirty="0" smtClean="0">
              <a:solidFill>
                <a:schemeClr val="tx1"/>
              </a:solidFill>
              <a:latin typeface="Calibri" panose="020F0502020204030204" pitchFamily="34" charset="0"/>
              <a:ea typeface="Arial Unicode MS" pitchFamily="50" charset="-127"/>
              <a:cs typeface="Calibri" panose="020F0502020204030204" pitchFamily="34" charset="0"/>
            </a:endParaRPr>
          </a:p>
          <a:p>
            <a:pPr eaLnBrk="1" hangingPunct="1">
              <a:lnSpc>
                <a:spcPct val="80000"/>
              </a:lnSpc>
            </a:pPr>
            <a:endParaRPr lang="en-US" altLang="zh-CN" sz="2400" dirty="0" smtClean="0">
              <a:solidFill>
                <a:schemeClr val="tx1"/>
              </a:solidFill>
              <a:latin typeface="Calibri" panose="020F0502020204030204" pitchFamily="34" charset="0"/>
              <a:ea typeface="Arial Unicode MS" pitchFamily="50" charset="-127"/>
              <a:cs typeface="Calibri" panose="020F0502020204030204" pitchFamily="34" charset="0"/>
            </a:endParaRPr>
          </a:p>
          <a:p>
            <a:pPr eaLnBrk="1" hangingPunct="1">
              <a:lnSpc>
                <a:spcPct val="80000"/>
              </a:lnSpc>
            </a:pPr>
            <a:r>
              <a:rPr lang="en-US" altLang="zh-CN" sz="2400" b="1" dirty="0" smtClean="0">
                <a:solidFill>
                  <a:schemeClr val="tx1"/>
                </a:solidFill>
                <a:latin typeface="Calibri" panose="020F0502020204030204" pitchFamily="34" charset="0"/>
                <a:ea typeface="Arial Unicode MS" pitchFamily="50" charset="-127"/>
                <a:cs typeface="Calibri" panose="020F0502020204030204" pitchFamily="34" charset="0"/>
              </a:rPr>
              <a:t>KMA/NMSC</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7" name="Picture 1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2385" y="840176"/>
            <a:ext cx="396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4" name="Picture 1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385" y="3720176"/>
            <a:ext cx="396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6" name="Picture 1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2385" y="3720176"/>
            <a:ext cx="396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5" name="Picture 13"/>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2385" y="3720176"/>
            <a:ext cx="396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2385" y="840176"/>
            <a:ext cx="396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1"/>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2385" y="840176"/>
            <a:ext cx="396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385" y="840176"/>
            <a:ext cx="396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19403" y="188640"/>
            <a:ext cx="530915" cy="230832"/>
          </a:xfrm>
          <a:prstGeom prst="rect">
            <a:avLst/>
          </a:prstGeom>
          <a:noFill/>
        </p:spPr>
        <p:txBody>
          <a:bodyPr wrap="none" rtlCol="0">
            <a:spAutoFit/>
          </a:bodyPr>
          <a:lstStyle/>
          <a:p>
            <a:r>
              <a:rPr lang="ko-KR" altLang="en-US" smtClean="0"/>
              <a:t>일평</a:t>
            </a:r>
            <a:r>
              <a:rPr lang="ko-KR" altLang="en-US"/>
              <a:t>균</a:t>
            </a:r>
            <a:endParaRPr lang="ko-KR" altLang="en-US" dirty="0"/>
          </a:p>
        </p:txBody>
      </p:sp>
      <p:sp>
        <p:nvSpPr>
          <p:cNvPr id="6" name="제목 5"/>
          <p:cNvSpPr>
            <a:spLocks noGrp="1"/>
          </p:cNvSpPr>
          <p:nvPr>
            <p:ph type="title"/>
          </p:nvPr>
        </p:nvSpPr>
        <p:spPr>
          <a:xfrm>
            <a:off x="557103" y="0"/>
            <a:ext cx="10972800" cy="817124"/>
          </a:xfrm>
        </p:spPr>
        <p:txBody>
          <a:bodyPr/>
          <a:lstStyle/>
          <a:p>
            <a:pPr algn="l"/>
            <a:r>
              <a:rPr lang="en-US" altLang="ko-KR" sz="4000" b="1" dirty="0" smtClean="0">
                <a:latin typeface="Arial" pitchFamily="34" charset="0"/>
                <a:cs typeface="Arial" pitchFamily="34" charset="0"/>
              </a:rPr>
              <a:t>Time Series(Mean, Mode)</a:t>
            </a:r>
            <a:endParaRPr lang="ko-KR" altLang="en-US" sz="4000" b="1" dirty="0">
              <a:latin typeface="Arial" pitchFamily="34" charset="0"/>
              <a:cs typeface="Arial" pitchFamily="34" charset="0"/>
            </a:endParaRPr>
          </a:p>
        </p:txBody>
      </p:sp>
      <p:sp>
        <p:nvSpPr>
          <p:cNvPr id="2" name="TextBox 1"/>
          <p:cNvSpPr txBox="1"/>
          <p:nvPr/>
        </p:nvSpPr>
        <p:spPr>
          <a:xfrm>
            <a:off x="719402" y="2755097"/>
            <a:ext cx="2616422" cy="338554"/>
          </a:xfrm>
          <a:prstGeom prst="rect">
            <a:avLst/>
          </a:prstGeom>
          <a:noFill/>
        </p:spPr>
        <p:txBody>
          <a:bodyPr wrap="none" rtlCol="0">
            <a:spAutoFit/>
          </a:bodyPr>
          <a:lstStyle/>
          <a:p>
            <a:r>
              <a:rPr lang="en-US" altLang="ko-KR" sz="1600" dirty="0" smtClean="0">
                <a:solidFill>
                  <a:schemeClr val="tx1"/>
                </a:solidFill>
              </a:rPr>
              <a:t>Aug. 2019. ~ Feb.2020.</a:t>
            </a:r>
            <a:endParaRPr lang="ko-KR" altLang="en-US" sz="1600" dirty="0">
              <a:solidFill>
                <a:schemeClr val="tx1"/>
              </a:solidFill>
            </a:endParaRPr>
          </a:p>
        </p:txBody>
      </p:sp>
      <p:sp>
        <p:nvSpPr>
          <p:cNvPr id="4" name="직사각형 3"/>
          <p:cNvSpPr/>
          <p:nvPr/>
        </p:nvSpPr>
        <p:spPr>
          <a:xfrm>
            <a:off x="4132385" y="3581400"/>
            <a:ext cx="8059615" cy="30187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527754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9403" y="188640"/>
            <a:ext cx="530915" cy="230832"/>
          </a:xfrm>
          <a:prstGeom prst="rect">
            <a:avLst/>
          </a:prstGeom>
          <a:noFill/>
        </p:spPr>
        <p:txBody>
          <a:bodyPr wrap="none" rtlCol="0">
            <a:spAutoFit/>
          </a:bodyPr>
          <a:lstStyle/>
          <a:p>
            <a:r>
              <a:rPr lang="ko-KR" altLang="en-US" smtClean="0"/>
              <a:t>일평</a:t>
            </a:r>
            <a:r>
              <a:rPr lang="ko-KR" altLang="en-US"/>
              <a:t>균</a:t>
            </a:r>
            <a:endParaRPr lang="ko-KR" altLang="en-US" dirty="0"/>
          </a:p>
        </p:txBody>
      </p:sp>
      <p:sp>
        <p:nvSpPr>
          <p:cNvPr id="6" name="제목 5"/>
          <p:cNvSpPr>
            <a:spLocks noGrp="1"/>
          </p:cNvSpPr>
          <p:nvPr>
            <p:ph type="title"/>
          </p:nvPr>
        </p:nvSpPr>
        <p:spPr>
          <a:xfrm>
            <a:off x="557103" y="0"/>
            <a:ext cx="10972800" cy="817124"/>
          </a:xfrm>
        </p:spPr>
        <p:txBody>
          <a:bodyPr anchor="ctr"/>
          <a:lstStyle/>
          <a:p>
            <a:pPr algn="l"/>
            <a:r>
              <a:rPr lang="en-US" altLang="ko-KR" sz="3600" b="1" dirty="0">
                <a:latin typeface="Arial" pitchFamily="34" charset="0"/>
                <a:cs typeface="Arial" pitchFamily="34" charset="0"/>
              </a:rPr>
              <a:t>Ray Matching </a:t>
            </a:r>
            <a:r>
              <a:rPr lang="en-US" altLang="ko-KR" sz="3600" b="1" dirty="0" smtClean="0">
                <a:solidFill>
                  <a:srgbClr val="FF0000"/>
                </a:solidFill>
                <a:latin typeface="Arial" pitchFamily="34" charset="0"/>
                <a:cs typeface="Arial" pitchFamily="34" charset="0"/>
              </a:rPr>
              <a:t>VIIRS</a:t>
            </a:r>
            <a:r>
              <a:rPr lang="en-US" altLang="ko-KR" sz="3600" b="1" dirty="0" smtClean="0">
                <a:latin typeface="Arial" pitchFamily="34" charset="0"/>
                <a:cs typeface="Arial" pitchFamily="34" charset="0"/>
              </a:rPr>
              <a:t> results</a:t>
            </a:r>
            <a:r>
              <a:rPr lang="en-US" altLang="ko-KR" sz="3000" b="1" dirty="0" smtClean="0">
                <a:latin typeface="Arial" pitchFamily="34" charset="0"/>
                <a:cs typeface="Arial" pitchFamily="34" charset="0"/>
              </a:rPr>
              <a:t>(Oct. </a:t>
            </a:r>
            <a:r>
              <a:rPr lang="en-US" altLang="ko-KR" sz="3000" b="1" dirty="0">
                <a:latin typeface="Arial" pitchFamily="34" charset="0"/>
                <a:cs typeface="Arial" pitchFamily="34" charset="0"/>
              </a:rPr>
              <a:t>2019</a:t>
            </a:r>
            <a:r>
              <a:rPr lang="en-US" altLang="ko-KR" sz="3000" b="1" dirty="0" smtClean="0">
                <a:latin typeface="Arial" pitchFamily="34" charset="0"/>
                <a:cs typeface="Arial" pitchFamily="34" charset="0"/>
              </a:rPr>
              <a:t>.~Mar. </a:t>
            </a:r>
            <a:r>
              <a:rPr lang="en-US" altLang="ko-KR" sz="3000" b="1" dirty="0">
                <a:latin typeface="Arial" pitchFamily="34" charset="0"/>
                <a:cs typeface="Arial" pitchFamily="34" charset="0"/>
              </a:rPr>
              <a:t>2020.)</a:t>
            </a:r>
            <a:endParaRPr lang="ko-KR" altLang="en-US" sz="3000" b="1" dirty="0">
              <a:latin typeface="Arial" pitchFamily="34" charset="0"/>
              <a:cs typeface="Arial" pitchFamily="34" charset="0"/>
            </a:endParaRPr>
          </a:p>
        </p:txBody>
      </p:sp>
      <p:pic>
        <p:nvPicPr>
          <p:cNvPr id="10" name="그림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940" y="840260"/>
            <a:ext cx="3571438" cy="3059998"/>
          </a:xfrm>
          <a:prstGeom prst="rect">
            <a:avLst/>
          </a:prstGeom>
        </p:spPr>
      </p:pic>
      <p:pic>
        <p:nvPicPr>
          <p:cNvPr id="11" name="그림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0140" y="840260"/>
            <a:ext cx="3571438" cy="3059998"/>
          </a:xfrm>
          <a:prstGeom prst="rect">
            <a:avLst/>
          </a:prstGeom>
        </p:spPr>
      </p:pic>
      <p:pic>
        <p:nvPicPr>
          <p:cNvPr id="12" name="그림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6340" y="840260"/>
            <a:ext cx="3571438" cy="3059998"/>
          </a:xfrm>
          <a:prstGeom prst="rect">
            <a:avLst/>
          </a:prstGeom>
        </p:spPr>
      </p:pic>
      <p:pic>
        <p:nvPicPr>
          <p:cNvPr id="13" name="그림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940" y="3900260"/>
            <a:ext cx="3571438" cy="3059998"/>
          </a:xfrm>
          <a:prstGeom prst="rect">
            <a:avLst/>
          </a:prstGeom>
        </p:spPr>
      </p:pic>
      <p:pic>
        <p:nvPicPr>
          <p:cNvPr id="14" name="그림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0140" y="3900260"/>
            <a:ext cx="3571438" cy="3059998"/>
          </a:xfrm>
          <a:prstGeom prst="rect">
            <a:avLst/>
          </a:prstGeom>
        </p:spPr>
      </p:pic>
      <p:pic>
        <p:nvPicPr>
          <p:cNvPr id="15" name="그림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36340" y="3900260"/>
            <a:ext cx="3571438" cy="3059998"/>
          </a:xfrm>
          <a:prstGeom prst="rect">
            <a:avLst/>
          </a:prstGeom>
        </p:spPr>
      </p:pic>
    </p:spTree>
    <p:extLst>
      <p:ext uri="{BB962C8B-B14F-4D97-AF65-F5344CB8AC3E}">
        <p14:creationId xmlns:p14="http://schemas.microsoft.com/office/powerpoint/2010/main" val="3508842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9403" y="188640"/>
            <a:ext cx="530915" cy="230832"/>
          </a:xfrm>
          <a:prstGeom prst="rect">
            <a:avLst/>
          </a:prstGeom>
          <a:noFill/>
        </p:spPr>
        <p:txBody>
          <a:bodyPr wrap="none" rtlCol="0">
            <a:spAutoFit/>
          </a:bodyPr>
          <a:lstStyle/>
          <a:p>
            <a:r>
              <a:rPr lang="ko-KR" altLang="en-US" smtClean="0"/>
              <a:t>일평</a:t>
            </a:r>
            <a:r>
              <a:rPr lang="ko-KR" altLang="en-US"/>
              <a:t>균</a:t>
            </a:r>
            <a:endParaRPr lang="ko-KR" altLang="en-US" dirty="0"/>
          </a:p>
        </p:txBody>
      </p:sp>
      <p:sp>
        <p:nvSpPr>
          <p:cNvPr id="6" name="제목 5"/>
          <p:cNvSpPr>
            <a:spLocks noGrp="1"/>
          </p:cNvSpPr>
          <p:nvPr>
            <p:ph type="title"/>
          </p:nvPr>
        </p:nvSpPr>
        <p:spPr>
          <a:xfrm>
            <a:off x="557103" y="0"/>
            <a:ext cx="10972800" cy="817124"/>
          </a:xfrm>
        </p:spPr>
        <p:txBody>
          <a:bodyPr anchor="ctr"/>
          <a:lstStyle/>
          <a:p>
            <a:pPr algn="l"/>
            <a:r>
              <a:rPr lang="en-US" altLang="ko-KR" sz="3600" b="1" dirty="0" smtClean="0">
                <a:latin typeface="Arial" pitchFamily="34" charset="0"/>
                <a:cs typeface="Arial" pitchFamily="34" charset="0"/>
              </a:rPr>
              <a:t>Ray Matching </a:t>
            </a:r>
            <a:r>
              <a:rPr lang="en-US" altLang="ko-KR" sz="3400" b="1" dirty="0" smtClean="0">
                <a:solidFill>
                  <a:srgbClr val="FF0000"/>
                </a:solidFill>
                <a:latin typeface="Arial" pitchFamily="34" charset="0"/>
                <a:cs typeface="Arial" pitchFamily="34" charset="0"/>
              </a:rPr>
              <a:t>VIIRS</a:t>
            </a:r>
            <a:r>
              <a:rPr lang="en-US" altLang="ko-KR" sz="3600" b="1" dirty="0" smtClean="0">
                <a:solidFill>
                  <a:srgbClr val="FF0000"/>
                </a:solidFill>
                <a:latin typeface="Arial" pitchFamily="34" charset="0"/>
                <a:cs typeface="Arial" pitchFamily="34" charset="0"/>
              </a:rPr>
              <a:t> </a:t>
            </a:r>
            <a:r>
              <a:rPr lang="en-US" altLang="ko-KR" sz="3600" b="1" dirty="0" smtClean="0">
                <a:latin typeface="Arial" pitchFamily="34" charset="0"/>
                <a:cs typeface="Arial" pitchFamily="34" charset="0"/>
              </a:rPr>
              <a:t>results</a:t>
            </a:r>
            <a:r>
              <a:rPr lang="en-US" altLang="ko-KR" sz="3000" b="1" dirty="0" smtClean="0">
                <a:latin typeface="Arial" pitchFamily="34" charset="0"/>
                <a:cs typeface="Arial" pitchFamily="34" charset="0"/>
              </a:rPr>
              <a:t>(Oct. </a:t>
            </a:r>
            <a:r>
              <a:rPr lang="en-US" altLang="ko-KR" sz="3000" b="1" dirty="0">
                <a:latin typeface="Arial" pitchFamily="34" charset="0"/>
                <a:cs typeface="Arial" pitchFamily="34" charset="0"/>
              </a:rPr>
              <a:t>2019</a:t>
            </a:r>
            <a:r>
              <a:rPr lang="en-US" altLang="ko-KR" sz="3000" b="1" dirty="0" smtClean="0">
                <a:latin typeface="Arial" pitchFamily="34" charset="0"/>
                <a:cs typeface="Arial" pitchFamily="34" charset="0"/>
              </a:rPr>
              <a:t>.~Mar. </a:t>
            </a:r>
            <a:r>
              <a:rPr lang="en-US" altLang="ko-KR" sz="3000" b="1" dirty="0">
                <a:latin typeface="Arial" pitchFamily="34" charset="0"/>
                <a:cs typeface="Arial" pitchFamily="34" charset="0"/>
              </a:rPr>
              <a:t>2020.)</a:t>
            </a:r>
            <a:endParaRPr lang="ko-KR" altLang="en-US" sz="3000" b="1" dirty="0">
              <a:latin typeface="Arial" pitchFamily="34" charset="0"/>
              <a:cs typeface="Arial" pitchFamily="34" charset="0"/>
            </a:endParaRPr>
          </a:p>
        </p:txBody>
      </p:sp>
      <p:pic>
        <p:nvPicPr>
          <p:cNvPr id="2" name="그림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54" y="840000"/>
            <a:ext cx="3987574" cy="2879997"/>
          </a:xfrm>
          <a:prstGeom prst="rect">
            <a:avLst/>
          </a:prstGeom>
        </p:spPr>
      </p:pic>
      <p:pic>
        <p:nvPicPr>
          <p:cNvPr id="4" name="그림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6931" y="840000"/>
            <a:ext cx="3987574" cy="2879997"/>
          </a:xfrm>
          <a:prstGeom prst="rect">
            <a:avLst/>
          </a:prstGeom>
        </p:spPr>
      </p:pic>
      <p:pic>
        <p:nvPicPr>
          <p:cNvPr id="5" name="그림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4508" y="840000"/>
            <a:ext cx="3987574" cy="2879997"/>
          </a:xfrm>
          <a:prstGeom prst="rect">
            <a:avLst/>
          </a:prstGeom>
        </p:spPr>
      </p:pic>
      <p:pic>
        <p:nvPicPr>
          <p:cNvPr id="7" name="그림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53" y="3720000"/>
            <a:ext cx="3987574" cy="2879997"/>
          </a:xfrm>
          <a:prstGeom prst="rect">
            <a:avLst/>
          </a:prstGeom>
        </p:spPr>
      </p:pic>
      <p:pic>
        <p:nvPicPr>
          <p:cNvPr id="8" name="그림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6931" y="3720000"/>
            <a:ext cx="3987574" cy="2879997"/>
          </a:xfrm>
          <a:prstGeom prst="rect">
            <a:avLst/>
          </a:prstGeom>
        </p:spPr>
      </p:pic>
      <p:pic>
        <p:nvPicPr>
          <p:cNvPr id="9" name="그림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4507" y="3720000"/>
            <a:ext cx="3987574" cy="2879997"/>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 y="6488668"/>
                <a:ext cx="3183244" cy="369332"/>
              </a:xfrm>
              <a:prstGeom prst="rect">
                <a:avLst/>
              </a:prstGeom>
              <a:solidFill>
                <a:schemeClr val="bg1"/>
              </a:solidFill>
              <a:ln>
                <a:solidFill>
                  <a:srgbClr val="EE2D24"/>
                </a:solidFill>
              </a:ln>
            </p:spPr>
            <p:txBody>
              <a:bodyPr wrap="none" rtlCol="0">
                <a:spAutoFit/>
              </a:bodyPr>
              <a:lstStyle/>
              <a:p>
                <a:r>
                  <a:rPr lang="en-US" altLang="ko-KR" sz="1800" b="0" dirty="0" smtClean="0">
                    <a:solidFill>
                      <a:schemeClr val="tx1"/>
                    </a:solidFill>
                    <a:latin typeface="Arial" pitchFamily="34" charset="0"/>
                    <a:cs typeface="Arial" pitchFamily="34" charset="0"/>
                  </a:rPr>
                  <a:t>Y Axis =</a:t>
                </a:r>
                <a14:m>
                  <m:oMath xmlns:m="http://schemas.openxmlformats.org/officeDocument/2006/math">
                    <m:r>
                      <a:rPr lang="en-US" altLang="ko-KR" sz="1800" b="0" i="1">
                        <a:solidFill>
                          <a:schemeClr val="tx1"/>
                        </a:solidFill>
                        <a:latin typeface="Cambria Math"/>
                      </a:rPr>
                      <m:t>𝐴𝑀𝐼</m:t>
                    </m:r>
                    <m:r>
                      <a:rPr lang="en-US" altLang="ko-KR" sz="1800" b="0" i="1">
                        <a:solidFill>
                          <a:schemeClr val="tx1"/>
                        </a:solidFill>
                        <a:latin typeface="Cambria Math"/>
                      </a:rPr>
                      <m:t> </m:t>
                    </m:r>
                    <m:r>
                      <a:rPr lang="en-US" altLang="ko-KR" sz="1800" b="0" i="1">
                        <a:solidFill>
                          <a:schemeClr val="tx1"/>
                        </a:solidFill>
                        <a:latin typeface="Cambria Math"/>
                      </a:rPr>
                      <m:t>𝑅𝑒𝑓</m:t>
                    </m:r>
                    <m:r>
                      <a:rPr lang="en-US" altLang="ko-KR" sz="1800" b="0" i="1">
                        <a:solidFill>
                          <a:schemeClr val="tx1"/>
                        </a:solidFill>
                        <a:latin typeface="Cambria Math"/>
                      </a:rPr>
                      <m:t>.  / </m:t>
                    </m:r>
                    <m:r>
                      <a:rPr lang="en-US" altLang="ko-KR" sz="1800" b="0" i="1">
                        <a:solidFill>
                          <a:schemeClr val="tx1"/>
                        </a:solidFill>
                        <a:latin typeface="Cambria Math"/>
                      </a:rPr>
                      <m:t>𝑀𝑂𝐷</m:t>
                    </m:r>
                    <m:r>
                      <a:rPr lang="en-US" altLang="ko-KR" sz="1800" b="0" i="1">
                        <a:solidFill>
                          <a:schemeClr val="tx1"/>
                        </a:solidFill>
                        <a:latin typeface="Cambria Math"/>
                      </a:rPr>
                      <m:t> </m:t>
                    </m:r>
                    <m:r>
                      <a:rPr lang="en-US" altLang="ko-KR" sz="1800" b="0" i="1">
                        <a:solidFill>
                          <a:schemeClr val="tx1"/>
                        </a:solidFill>
                        <a:latin typeface="Cambria Math"/>
                      </a:rPr>
                      <m:t>𝑅𝑒𝑓</m:t>
                    </m:r>
                    <m:r>
                      <a:rPr lang="en-US" altLang="ko-KR" sz="1800" b="0" i="1">
                        <a:solidFill>
                          <a:schemeClr val="tx1"/>
                        </a:solidFill>
                        <a:latin typeface="Cambria Math"/>
                      </a:rPr>
                      <m:t>.</m:t>
                    </m:r>
                  </m:oMath>
                </a14:m>
                <a:endParaRPr lang="ko-KR" altLang="en-US" sz="1800" b="0" dirty="0">
                  <a:solidFill>
                    <a:schemeClr val="tx1"/>
                  </a:solidFill>
                  <a:latin typeface="Arial" pitchFamily="34" charset="0"/>
                  <a:cs typeface="Arial"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 y="6488668"/>
                <a:ext cx="3183244" cy="369332"/>
              </a:xfrm>
              <a:prstGeom prst="rect">
                <a:avLst/>
              </a:prstGeom>
              <a:blipFill rotWithShape="1">
                <a:blip r:embed="rId9"/>
                <a:stretch>
                  <a:fillRect l="-1336" t="-6349" b="-22222"/>
                </a:stretch>
              </a:blipFill>
              <a:ln>
                <a:solidFill>
                  <a:srgbClr val="EE2D24"/>
                </a:solidFill>
              </a:ln>
            </p:spPr>
            <p:txBody>
              <a:bodyPr/>
              <a:lstStyle/>
              <a:p>
                <a:r>
                  <a:rPr lang="ko-KR" altLang="en-US">
                    <a:noFill/>
                  </a:rPr>
                  <a:t> </a:t>
                </a:r>
              </a:p>
            </p:txBody>
          </p:sp>
        </mc:Fallback>
      </mc:AlternateContent>
    </p:spTree>
    <p:extLst>
      <p:ext uri="{BB962C8B-B14F-4D97-AF65-F5344CB8AC3E}">
        <p14:creationId xmlns:p14="http://schemas.microsoft.com/office/powerpoint/2010/main" val="3398735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3" y="3719999"/>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103" y="3720000"/>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3283" y="3720000"/>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3283" y="839999"/>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1103" y="839999"/>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353" y="839999"/>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19403" y="188640"/>
            <a:ext cx="530915" cy="230832"/>
          </a:xfrm>
          <a:prstGeom prst="rect">
            <a:avLst/>
          </a:prstGeom>
          <a:noFill/>
        </p:spPr>
        <p:txBody>
          <a:bodyPr wrap="none" rtlCol="0">
            <a:spAutoFit/>
          </a:bodyPr>
          <a:lstStyle/>
          <a:p>
            <a:r>
              <a:rPr lang="ko-KR" altLang="en-US" smtClean="0"/>
              <a:t>일평</a:t>
            </a:r>
            <a:r>
              <a:rPr lang="ko-KR" altLang="en-US"/>
              <a:t>균</a:t>
            </a:r>
            <a:endParaRPr lang="ko-KR" altLang="en-US" dirty="0"/>
          </a:p>
        </p:txBody>
      </p:sp>
      <p:sp>
        <p:nvSpPr>
          <p:cNvPr id="6" name="제목 5"/>
          <p:cNvSpPr>
            <a:spLocks noGrp="1"/>
          </p:cNvSpPr>
          <p:nvPr>
            <p:ph type="title"/>
          </p:nvPr>
        </p:nvSpPr>
        <p:spPr>
          <a:xfrm>
            <a:off x="557103" y="0"/>
            <a:ext cx="10972800" cy="817124"/>
          </a:xfrm>
        </p:spPr>
        <p:txBody>
          <a:bodyPr anchor="ctr"/>
          <a:lstStyle/>
          <a:p>
            <a:pPr algn="l"/>
            <a:r>
              <a:rPr lang="en-US" altLang="ko-KR" sz="3000" b="1" dirty="0" smtClean="0">
                <a:latin typeface="Arial" pitchFamily="34" charset="0"/>
                <a:cs typeface="Arial" pitchFamily="34" charset="0"/>
              </a:rPr>
              <a:t>Ray Matching </a:t>
            </a:r>
            <a:r>
              <a:rPr lang="en-US" altLang="ko-KR" sz="3000" b="1" dirty="0" smtClean="0">
                <a:solidFill>
                  <a:srgbClr val="FF0000"/>
                </a:solidFill>
                <a:latin typeface="Arial" pitchFamily="34" charset="0"/>
                <a:cs typeface="Arial" pitchFamily="34" charset="0"/>
              </a:rPr>
              <a:t>VIIRS</a:t>
            </a:r>
            <a:r>
              <a:rPr lang="en-US" altLang="ko-KR" sz="3000" b="1" dirty="0" smtClean="0">
                <a:latin typeface="Arial" pitchFamily="34" charset="0"/>
                <a:cs typeface="Arial" pitchFamily="34" charset="0"/>
              </a:rPr>
              <a:t> Mean Diff.(Oct. </a:t>
            </a:r>
            <a:r>
              <a:rPr lang="en-US" altLang="ko-KR" sz="3000" b="1" dirty="0">
                <a:latin typeface="Arial" pitchFamily="34" charset="0"/>
                <a:cs typeface="Arial" pitchFamily="34" charset="0"/>
              </a:rPr>
              <a:t>2019</a:t>
            </a:r>
            <a:r>
              <a:rPr lang="en-US" altLang="ko-KR" sz="3000" b="1" dirty="0" smtClean="0">
                <a:latin typeface="Arial" pitchFamily="34" charset="0"/>
                <a:cs typeface="Arial" pitchFamily="34" charset="0"/>
              </a:rPr>
              <a:t>.~Mar. </a:t>
            </a:r>
            <a:r>
              <a:rPr lang="en-US" altLang="ko-KR" sz="3000" b="1" dirty="0">
                <a:latin typeface="Arial" pitchFamily="34" charset="0"/>
                <a:cs typeface="Arial" pitchFamily="34" charset="0"/>
              </a:rPr>
              <a:t>2020.)</a:t>
            </a:r>
            <a:endParaRPr lang="ko-KR" altLang="en-US" sz="3000" b="1" dirty="0">
              <a:latin typeface="Arial" pitchFamily="34" charset="0"/>
              <a:cs typeface="Arial" pitchFamily="34" charset="0"/>
            </a:endParaRPr>
          </a:p>
        </p:txBody>
      </p:sp>
      <p:sp>
        <p:nvSpPr>
          <p:cNvPr id="16" name="TextBox 15"/>
          <p:cNvSpPr txBox="1"/>
          <p:nvPr/>
        </p:nvSpPr>
        <p:spPr>
          <a:xfrm>
            <a:off x="-12701" y="6532146"/>
            <a:ext cx="4099199" cy="338554"/>
          </a:xfrm>
          <a:prstGeom prst="rect">
            <a:avLst/>
          </a:prstGeom>
          <a:solidFill>
            <a:schemeClr val="bg1"/>
          </a:solidFill>
        </p:spPr>
        <p:txBody>
          <a:bodyPr wrap="none" rtlCol="0">
            <a:spAutoFit/>
          </a:bodyPr>
          <a:lstStyle/>
          <a:p>
            <a:r>
              <a:rPr lang="en-US" altLang="ko-KR" sz="1600" dirty="0" smtClean="0">
                <a:solidFill>
                  <a:schemeClr val="tx1"/>
                </a:solidFill>
              </a:rPr>
              <a:t>Mean Difference  &amp;  Uncertainty(k=1)</a:t>
            </a:r>
            <a:endParaRPr lang="ko-KR" altLang="en-US" sz="1600" dirty="0">
              <a:solidFill>
                <a:schemeClr val="tx1"/>
              </a:solidFill>
            </a:endParaRPr>
          </a:p>
        </p:txBody>
      </p:sp>
    </p:spTree>
    <p:extLst>
      <p:ext uri="{BB962C8B-B14F-4D97-AF65-F5344CB8AC3E}">
        <p14:creationId xmlns:p14="http://schemas.microsoft.com/office/powerpoint/2010/main" val="6597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l"/>
            <a:r>
              <a:rPr lang="ko-KR" altLang="en-US" sz="4000" b="1" dirty="0" smtClean="0">
                <a:latin typeface="Arial" panose="020B0604020202020204" pitchFamily="34" charset="0"/>
                <a:cs typeface="Arial" panose="020B0604020202020204" pitchFamily="34" charset="0"/>
              </a:rPr>
              <a:t>   </a:t>
            </a:r>
            <a:r>
              <a:rPr lang="en-US" altLang="ko-KR" sz="4000" b="1" dirty="0" smtClean="0">
                <a:latin typeface="Arial" panose="020B0604020202020204" pitchFamily="34" charset="0"/>
                <a:cs typeface="Arial" panose="020B0604020202020204" pitchFamily="34" charset="0"/>
              </a:rPr>
              <a:t>Lunar Calibration</a:t>
            </a:r>
            <a:endParaRPr lang="ko-KR" altLang="en-US" sz="4000" b="1" dirty="0">
              <a:latin typeface="Arial" panose="020B0604020202020204" pitchFamily="34" charset="0"/>
              <a:cs typeface="Arial" panose="020B0604020202020204" pitchFamily="34" charset="0"/>
            </a:endParaRPr>
          </a:p>
        </p:txBody>
      </p:sp>
      <p:sp>
        <p:nvSpPr>
          <p:cNvPr id="10" name="직사각형 9"/>
          <p:cNvSpPr/>
          <p:nvPr/>
        </p:nvSpPr>
        <p:spPr>
          <a:xfrm>
            <a:off x="773723" y="891932"/>
            <a:ext cx="10820400" cy="1523494"/>
          </a:xfrm>
          <a:prstGeom prst="rect">
            <a:avLst/>
          </a:prstGeom>
        </p:spPr>
        <p:txBody>
          <a:bodyPr wrap="square">
            <a:spAutoFit/>
          </a:bodyPr>
          <a:lstStyle/>
          <a:p>
            <a:pPr marL="285750" indent="-285750" algn="just">
              <a:lnSpc>
                <a:spcPct val="150000"/>
              </a:lnSpc>
              <a:buFont typeface="Wingdings" pitchFamily="2" charset="2"/>
              <a:buChar char="u"/>
            </a:pPr>
            <a:r>
              <a:rPr lang="en-US" altLang="ko-KR" sz="2200" b="0" dirty="0" smtClean="0">
                <a:solidFill>
                  <a:schemeClr val="tx1"/>
                </a:solidFill>
                <a:latin typeface="Arial" pitchFamily="34" charset="0"/>
                <a:ea typeface="Arial Unicode MS" pitchFamily="50" charset="-127"/>
                <a:cs typeface="Arial" pitchFamily="34" charset="0"/>
              </a:rPr>
              <a:t> GK2A observed the moon about 40~50 times per month</a:t>
            </a:r>
          </a:p>
          <a:p>
            <a:pPr marL="742950" lvl="1" indent="-285750" algn="just">
              <a:lnSpc>
                <a:spcPct val="150000"/>
              </a:lnSpc>
              <a:buFont typeface="Wingdings" pitchFamily="2" charset="2"/>
              <a:buChar char="§"/>
            </a:pPr>
            <a:r>
              <a:rPr lang="en-US" altLang="ko-KR" sz="2000" b="0" dirty="0" smtClean="0">
                <a:solidFill>
                  <a:schemeClr val="tx1"/>
                </a:solidFill>
                <a:latin typeface="Arial" pitchFamily="34" charset="0"/>
                <a:ea typeface="Arial Unicode MS" pitchFamily="50" charset="-127"/>
                <a:cs typeface="Arial" pitchFamily="34" charset="0"/>
              </a:rPr>
              <a:t>GIRO model is used </a:t>
            </a:r>
            <a:r>
              <a:rPr lang="en-US" altLang="ko-KR" sz="2000" b="0" dirty="0" smtClean="0">
                <a:solidFill>
                  <a:schemeClr val="tx1"/>
                </a:solidFill>
                <a:latin typeface="Arial" pitchFamily="34" charset="0"/>
                <a:ea typeface="Arial Unicode MS" pitchFamily="50" charset="-127"/>
                <a:cs typeface="Arial" pitchFamily="34" charset="0"/>
              </a:rPr>
              <a:t>for lunar calibration </a:t>
            </a:r>
          </a:p>
          <a:p>
            <a:pPr marL="742950" lvl="1" indent="-285750" algn="just">
              <a:lnSpc>
                <a:spcPct val="150000"/>
              </a:lnSpc>
              <a:buFont typeface="Wingdings" pitchFamily="2" charset="2"/>
              <a:buChar char="§"/>
            </a:pPr>
            <a:endParaRPr lang="en-US" altLang="ko-KR" sz="2000" b="0" dirty="0" smtClean="0">
              <a:solidFill>
                <a:schemeClr val="tx1"/>
              </a:solidFill>
              <a:latin typeface="Arial" pitchFamily="34" charset="0"/>
              <a:ea typeface="Arial Unicode MS" pitchFamily="50" charset="-127"/>
              <a:cs typeface="Arial" pitchFamily="34" charset="0"/>
            </a:endParaRPr>
          </a:p>
        </p:txBody>
      </p:sp>
      <p:graphicFrame>
        <p:nvGraphicFramePr>
          <p:cNvPr id="14" name="표 13"/>
          <p:cNvGraphicFramePr>
            <a:graphicFrameLocks noGrp="1"/>
          </p:cNvGraphicFramePr>
          <p:nvPr>
            <p:extLst>
              <p:ext uri="{D42A27DB-BD31-4B8C-83A1-F6EECF244321}">
                <p14:modId xmlns:p14="http://schemas.microsoft.com/office/powerpoint/2010/main" val="9823620"/>
              </p:ext>
            </p:extLst>
          </p:nvPr>
        </p:nvGraphicFramePr>
        <p:xfrm>
          <a:off x="6680461" y="3138759"/>
          <a:ext cx="4690778" cy="3474720"/>
        </p:xfrm>
        <a:graphic>
          <a:graphicData uri="http://schemas.openxmlformats.org/drawingml/2006/table">
            <a:tbl>
              <a:tblPr firstRow="1" bandRow="1">
                <a:tableStyleId>{5C22544A-7EE6-4342-B048-85BDC9FD1C3A}</a:tableStyleId>
              </a:tblPr>
              <a:tblGrid>
                <a:gridCol w="1052811">
                  <a:extLst>
                    <a:ext uri="{9D8B030D-6E8A-4147-A177-3AD203B41FA5}">
                      <a16:colId xmlns:a16="http://schemas.microsoft.com/office/drawing/2014/main" val="3147003216"/>
                    </a:ext>
                  </a:extLst>
                </a:gridCol>
                <a:gridCol w="1718856">
                  <a:extLst>
                    <a:ext uri="{9D8B030D-6E8A-4147-A177-3AD203B41FA5}">
                      <a16:colId xmlns:a16="http://schemas.microsoft.com/office/drawing/2014/main" val="4063082209"/>
                    </a:ext>
                  </a:extLst>
                </a:gridCol>
                <a:gridCol w="1919111">
                  <a:extLst>
                    <a:ext uri="{9D8B030D-6E8A-4147-A177-3AD203B41FA5}">
                      <a16:colId xmlns:a16="http://schemas.microsoft.com/office/drawing/2014/main" val="56007438"/>
                    </a:ext>
                  </a:extLst>
                </a:gridCol>
              </a:tblGrid>
              <a:tr h="378214">
                <a:tc>
                  <a:txBody>
                    <a:bodyPr/>
                    <a:lstStyle/>
                    <a:p>
                      <a:pPr algn="ctr" latinLnBrk="1"/>
                      <a:r>
                        <a:rPr lang="en-US" altLang="ko-KR" sz="1200" dirty="0" smtClean="0">
                          <a:latin typeface="맑은 고딕" panose="020B0503020000020004" pitchFamily="50" charset="-127"/>
                          <a:ea typeface="맑은 고딕" panose="020B0503020000020004" pitchFamily="50" charset="-127"/>
                        </a:rPr>
                        <a:t>month</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No. of </a:t>
                      </a:r>
                      <a:br>
                        <a:rPr lang="en-US" altLang="ko-KR" sz="1200" dirty="0" smtClean="0">
                          <a:latin typeface="맑은 고딕" panose="020B0503020000020004" pitchFamily="50" charset="-127"/>
                          <a:ea typeface="맑은 고딕" panose="020B0503020000020004" pitchFamily="50" charset="-127"/>
                        </a:rPr>
                      </a:br>
                      <a:r>
                        <a:rPr lang="en-US" altLang="ko-KR" sz="1200" dirty="0" smtClean="0">
                          <a:latin typeface="맑은 고딕" panose="020B0503020000020004" pitchFamily="50" charset="-127"/>
                          <a:ea typeface="맑은 고딕" panose="020B0503020000020004" pitchFamily="50" charset="-127"/>
                        </a:rPr>
                        <a:t>moon observation</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No. of used data for calibration</a:t>
                      </a:r>
                      <a:endParaRPr lang="ko-KR" altLang="en-US" sz="1200" dirty="0">
                        <a:latin typeface="맑은 고딕" panose="020B0503020000020004" pitchFamily="50" charset="-127"/>
                        <a:ea typeface="맑은 고딕" panose="020B0503020000020004" pitchFamily="50" charset="-127"/>
                      </a:endParaRPr>
                    </a:p>
                  </a:txBody>
                  <a:tcPr anchor="ctr"/>
                </a:tc>
                <a:extLst>
                  <a:ext uri="{0D108BD9-81ED-4DB2-BD59-A6C34878D82A}">
                    <a16:rowId xmlns:a16="http://schemas.microsoft.com/office/drawing/2014/main" val="1550130456"/>
                  </a:ext>
                </a:extLst>
              </a:tr>
              <a:tr h="268056">
                <a:tc>
                  <a:txBody>
                    <a:bodyPr/>
                    <a:lstStyle/>
                    <a:p>
                      <a:pPr algn="ctr" latinLnBrk="1"/>
                      <a:r>
                        <a:rPr lang="en-US" altLang="ko-KR" sz="1200" dirty="0" smtClean="0">
                          <a:latin typeface="맑은 고딕" panose="020B0503020000020004" pitchFamily="50" charset="-127"/>
                          <a:ea typeface="맑은 고딕" panose="020B0503020000020004" pitchFamily="50" charset="-127"/>
                        </a:rPr>
                        <a:t>5</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21</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18</a:t>
                      </a:r>
                      <a:endParaRPr lang="ko-KR" altLang="en-US" sz="1200" dirty="0">
                        <a:latin typeface="맑은 고딕" panose="020B0503020000020004" pitchFamily="50" charset="-127"/>
                        <a:ea typeface="맑은 고딕" panose="020B0503020000020004" pitchFamily="50" charset="-127"/>
                      </a:endParaRPr>
                    </a:p>
                  </a:txBody>
                  <a:tcPr anchor="ctr"/>
                </a:tc>
                <a:extLst>
                  <a:ext uri="{0D108BD9-81ED-4DB2-BD59-A6C34878D82A}">
                    <a16:rowId xmlns:a16="http://schemas.microsoft.com/office/drawing/2014/main" val="664189359"/>
                  </a:ext>
                </a:extLst>
              </a:tr>
              <a:tr h="268056">
                <a:tc>
                  <a:txBody>
                    <a:bodyPr/>
                    <a:lstStyle/>
                    <a:p>
                      <a:pPr algn="ctr" latinLnBrk="1"/>
                      <a:r>
                        <a:rPr lang="en-US" altLang="ko-KR" sz="1200" dirty="0" smtClean="0">
                          <a:latin typeface="맑은 고딕" panose="020B0503020000020004" pitchFamily="50" charset="-127"/>
                          <a:ea typeface="맑은 고딕" panose="020B0503020000020004" pitchFamily="50" charset="-127"/>
                        </a:rPr>
                        <a:t>6</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36</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27</a:t>
                      </a:r>
                      <a:endParaRPr lang="ko-KR" altLang="en-US" sz="1200" dirty="0">
                        <a:latin typeface="맑은 고딕" panose="020B0503020000020004" pitchFamily="50" charset="-127"/>
                        <a:ea typeface="맑은 고딕" panose="020B0503020000020004" pitchFamily="50" charset="-127"/>
                      </a:endParaRPr>
                    </a:p>
                  </a:txBody>
                  <a:tcPr anchor="ctr"/>
                </a:tc>
                <a:extLst>
                  <a:ext uri="{0D108BD9-81ED-4DB2-BD59-A6C34878D82A}">
                    <a16:rowId xmlns:a16="http://schemas.microsoft.com/office/drawing/2014/main" val="1964366961"/>
                  </a:ext>
                </a:extLst>
              </a:tr>
              <a:tr h="268056">
                <a:tc>
                  <a:txBody>
                    <a:bodyPr/>
                    <a:lstStyle/>
                    <a:p>
                      <a:pPr algn="ctr" latinLnBrk="1"/>
                      <a:r>
                        <a:rPr lang="en-US" altLang="ko-KR" sz="1200" dirty="0" smtClean="0">
                          <a:latin typeface="맑은 고딕" panose="020B0503020000020004" pitchFamily="50" charset="-127"/>
                          <a:ea typeface="맑은 고딕" panose="020B0503020000020004" pitchFamily="50" charset="-127"/>
                        </a:rPr>
                        <a:t>7</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45</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36</a:t>
                      </a:r>
                      <a:endParaRPr lang="ko-KR" altLang="en-US" sz="1200" dirty="0">
                        <a:latin typeface="맑은 고딕" panose="020B0503020000020004" pitchFamily="50" charset="-127"/>
                        <a:ea typeface="맑은 고딕" panose="020B0503020000020004" pitchFamily="50" charset="-127"/>
                      </a:endParaRPr>
                    </a:p>
                  </a:txBody>
                  <a:tcPr anchor="ctr"/>
                </a:tc>
                <a:extLst>
                  <a:ext uri="{0D108BD9-81ED-4DB2-BD59-A6C34878D82A}">
                    <a16:rowId xmlns:a16="http://schemas.microsoft.com/office/drawing/2014/main" val="3916303003"/>
                  </a:ext>
                </a:extLst>
              </a:tr>
              <a:tr h="268056">
                <a:tc>
                  <a:txBody>
                    <a:bodyPr/>
                    <a:lstStyle/>
                    <a:p>
                      <a:pPr algn="ctr" latinLnBrk="1"/>
                      <a:r>
                        <a:rPr lang="en-US" altLang="ko-KR" sz="1200" dirty="0" smtClean="0">
                          <a:latin typeface="맑은 고딕" panose="020B0503020000020004" pitchFamily="50" charset="-127"/>
                          <a:ea typeface="맑은 고딕" panose="020B0503020000020004" pitchFamily="50" charset="-127"/>
                        </a:rPr>
                        <a:t>8</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42</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39</a:t>
                      </a:r>
                      <a:endParaRPr lang="ko-KR" altLang="en-US" sz="1200" dirty="0">
                        <a:latin typeface="맑은 고딕" panose="020B0503020000020004" pitchFamily="50" charset="-127"/>
                        <a:ea typeface="맑은 고딕" panose="020B0503020000020004" pitchFamily="50" charset="-127"/>
                      </a:endParaRPr>
                    </a:p>
                  </a:txBody>
                  <a:tcPr anchor="ctr"/>
                </a:tc>
                <a:extLst>
                  <a:ext uri="{0D108BD9-81ED-4DB2-BD59-A6C34878D82A}">
                    <a16:rowId xmlns:a16="http://schemas.microsoft.com/office/drawing/2014/main" val="3637330002"/>
                  </a:ext>
                </a:extLst>
              </a:tr>
              <a:tr h="268056">
                <a:tc>
                  <a:txBody>
                    <a:bodyPr/>
                    <a:lstStyle/>
                    <a:p>
                      <a:pPr algn="ctr" latinLnBrk="1"/>
                      <a:r>
                        <a:rPr lang="en-US" altLang="ko-KR" sz="1200" dirty="0" smtClean="0">
                          <a:latin typeface="맑은 고딕" panose="020B0503020000020004" pitchFamily="50" charset="-127"/>
                          <a:ea typeface="맑은 고딕" panose="020B0503020000020004" pitchFamily="50" charset="-127"/>
                        </a:rPr>
                        <a:t>9</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51</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42</a:t>
                      </a:r>
                      <a:endParaRPr lang="ko-KR" altLang="en-US" sz="1200" dirty="0">
                        <a:latin typeface="맑은 고딕" panose="020B0503020000020004" pitchFamily="50" charset="-127"/>
                        <a:ea typeface="맑은 고딕" panose="020B0503020000020004" pitchFamily="50" charset="-127"/>
                      </a:endParaRPr>
                    </a:p>
                  </a:txBody>
                  <a:tcPr anchor="ctr"/>
                </a:tc>
                <a:extLst>
                  <a:ext uri="{0D108BD9-81ED-4DB2-BD59-A6C34878D82A}">
                    <a16:rowId xmlns:a16="http://schemas.microsoft.com/office/drawing/2014/main" val="3927945051"/>
                  </a:ext>
                </a:extLst>
              </a:tr>
              <a:tr h="268056">
                <a:tc>
                  <a:txBody>
                    <a:bodyPr/>
                    <a:lstStyle/>
                    <a:p>
                      <a:pPr algn="ctr" latinLnBrk="1"/>
                      <a:r>
                        <a:rPr lang="en-US" altLang="ko-KR" sz="1200" dirty="0" smtClean="0">
                          <a:latin typeface="맑은 고딕" panose="020B0503020000020004" pitchFamily="50" charset="-127"/>
                          <a:ea typeface="맑은 고딕" panose="020B0503020000020004" pitchFamily="50" charset="-127"/>
                        </a:rPr>
                        <a:t>10</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42</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30</a:t>
                      </a:r>
                      <a:endParaRPr lang="ko-KR" altLang="en-US" sz="1200" dirty="0">
                        <a:latin typeface="맑은 고딕" panose="020B0503020000020004" pitchFamily="50" charset="-127"/>
                        <a:ea typeface="맑은 고딕" panose="020B0503020000020004" pitchFamily="50" charset="-127"/>
                      </a:endParaRPr>
                    </a:p>
                  </a:txBody>
                  <a:tcPr anchor="ctr"/>
                </a:tc>
                <a:extLst>
                  <a:ext uri="{0D108BD9-81ED-4DB2-BD59-A6C34878D82A}">
                    <a16:rowId xmlns:a16="http://schemas.microsoft.com/office/drawing/2014/main" val="52247206"/>
                  </a:ext>
                </a:extLst>
              </a:tr>
              <a:tr h="268056">
                <a:tc>
                  <a:txBody>
                    <a:bodyPr/>
                    <a:lstStyle/>
                    <a:p>
                      <a:pPr algn="ctr" latinLnBrk="1"/>
                      <a:r>
                        <a:rPr lang="en-US" altLang="ko-KR" sz="1200" dirty="0" smtClean="0">
                          <a:latin typeface="맑은 고딕" panose="020B0503020000020004" pitchFamily="50" charset="-127"/>
                          <a:ea typeface="맑은 고딕" panose="020B0503020000020004" pitchFamily="50" charset="-127"/>
                        </a:rPr>
                        <a:t>11</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42</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39</a:t>
                      </a:r>
                      <a:endParaRPr lang="ko-KR" altLang="en-US" sz="1200" dirty="0">
                        <a:latin typeface="맑은 고딕" panose="020B0503020000020004" pitchFamily="50" charset="-127"/>
                        <a:ea typeface="맑은 고딕" panose="020B0503020000020004" pitchFamily="50" charset="-127"/>
                      </a:endParaRPr>
                    </a:p>
                  </a:txBody>
                  <a:tcPr anchor="ctr"/>
                </a:tc>
                <a:extLst>
                  <a:ext uri="{0D108BD9-81ED-4DB2-BD59-A6C34878D82A}">
                    <a16:rowId xmlns:a16="http://schemas.microsoft.com/office/drawing/2014/main" val="1292980926"/>
                  </a:ext>
                </a:extLst>
              </a:tr>
              <a:tr h="268056">
                <a:tc>
                  <a:txBody>
                    <a:bodyPr/>
                    <a:lstStyle/>
                    <a:p>
                      <a:pPr algn="ctr" latinLnBrk="1"/>
                      <a:r>
                        <a:rPr lang="en-US" altLang="ko-KR" sz="1200" dirty="0" smtClean="0">
                          <a:latin typeface="맑은 고딕" panose="020B0503020000020004" pitchFamily="50" charset="-127"/>
                          <a:ea typeface="맑은 고딕" panose="020B0503020000020004" pitchFamily="50" charset="-127"/>
                        </a:rPr>
                        <a:t>12</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75</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60</a:t>
                      </a:r>
                      <a:endParaRPr lang="ko-KR" altLang="en-US" sz="1200" dirty="0">
                        <a:latin typeface="맑은 고딕" panose="020B0503020000020004" pitchFamily="50" charset="-127"/>
                        <a:ea typeface="맑은 고딕" panose="020B0503020000020004" pitchFamily="50" charset="-127"/>
                      </a:endParaRPr>
                    </a:p>
                  </a:txBody>
                  <a:tcPr anchor="ctr"/>
                </a:tc>
                <a:extLst>
                  <a:ext uri="{0D108BD9-81ED-4DB2-BD59-A6C34878D82A}">
                    <a16:rowId xmlns:a16="http://schemas.microsoft.com/office/drawing/2014/main" val="1250717801"/>
                  </a:ext>
                </a:extLst>
              </a:tr>
              <a:tr h="268056">
                <a:tc>
                  <a:txBody>
                    <a:bodyPr/>
                    <a:lstStyle/>
                    <a:p>
                      <a:pPr algn="ctr" latinLnBrk="1"/>
                      <a:r>
                        <a:rPr lang="en-US" altLang="ko-KR" sz="1200" dirty="0" smtClean="0">
                          <a:latin typeface="맑은 고딕" panose="020B0503020000020004" pitchFamily="50" charset="-127"/>
                          <a:ea typeface="맑은 고딕" panose="020B0503020000020004" pitchFamily="50" charset="-127"/>
                        </a:rPr>
                        <a:t>1</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42</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30</a:t>
                      </a:r>
                      <a:endParaRPr lang="ko-KR" altLang="en-US" sz="1200" dirty="0">
                        <a:latin typeface="맑은 고딕" panose="020B0503020000020004" pitchFamily="50" charset="-127"/>
                        <a:ea typeface="맑은 고딕" panose="020B0503020000020004" pitchFamily="50" charset="-127"/>
                      </a:endParaRPr>
                    </a:p>
                  </a:txBody>
                  <a:tcPr anchor="ctr"/>
                </a:tc>
                <a:extLst>
                  <a:ext uri="{0D108BD9-81ED-4DB2-BD59-A6C34878D82A}">
                    <a16:rowId xmlns:a16="http://schemas.microsoft.com/office/drawing/2014/main" val="3308052917"/>
                  </a:ext>
                </a:extLst>
              </a:tr>
              <a:tr h="268056">
                <a:tc>
                  <a:txBody>
                    <a:bodyPr/>
                    <a:lstStyle/>
                    <a:p>
                      <a:pPr algn="ctr" latinLnBrk="1"/>
                      <a:r>
                        <a:rPr lang="en-US" altLang="ko-KR" sz="1200" dirty="0" smtClean="0">
                          <a:latin typeface="맑은 고딕" panose="020B0503020000020004" pitchFamily="50" charset="-127"/>
                          <a:ea typeface="맑은 고딕" panose="020B0503020000020004" pitchFamily="50" charset="-127"/>
                        </a:rPr>
                        <a:t>2</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69</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33</a:t>
                      </a:r>
                      <a:endParaRPr lang="ko-KR" altLang="en-US" sz="1200" dirty="0">
                        <a:latin typeface="맑은 고딕" panose="020B0503020000020004" pitchFamily="50" charset="-127"/>
                        <a:ea typeface="맑은 고딕" panose="020B0503020000020004" pitchFamily="50" charset="-127"/>
                      </a:endParaRPr>
                    </a:p>
                  </a:txBody>
                  <a:tcPr anchor="ctr"/>
                </a:tc>
                <a:extLst>
                  <a:ext uri="{0D108BD9-81ED-4DB2-BD59-A6C34878D82A}">
                    <a16:rowId xmlns:a16="http://schemas.microsoft.com/office/drawing/2014/main" val="2859323633"/>
                  </a:ext>
                </a:extLst>
              </a:tr>
              <a:tr h="268056">
                <a:tc>
                  <a:txBody>
                    <a:bodyPr/>
                    <a:lstStyle/>
                    <a:p>
                      <a:pPr algn="ctr" latinLnBrk="1"/>
                      <a:r>
                        <a:rPr lang="en-US" altLang="ko-KR" sz="1200" dirty="0" smtClean="0">
                          <a:latin typeface="맑은 고딕" panose="020B0503020000020004" pitchFamily="50" charset="-127"/>
                          <a:ea typeface="맑은 고딕" panose="020B0503020000020004" pitchFamily="50" charset="-127"/>
                        </a:rPr>
                        <a:t>3</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39</a:t>
                      </a:r>
                      <a:endParaRPr lang="ko-KR" altLang="en-US" sz="1200" dirty="0">
                        <a:latin typeface="맑은 고딕" panose="020B0503020000020004" pitchFamily="50" charset="-127"/>
                        <a:ea typeface="맑은 고딕" panose="020B0503020000020004" pitchFamily="50" charset="-127"/>
                      </a:endParaRPr>
                    </a:p>
                  </a:txBody>
                  <a:tcPr anchor="ctr"/>
                </a:tc>
                <a:tc>
                  <a:txBody>
                    <a:bodyPr/>
                    <a:lstStyle/>
                    <a:p>
                      <a:pPr algn="ctr" latinLnBrk="1"/>
                      <a:r>
                        <a:rPr lang="en-US" altLang="ko-KR" sz="1200" dirty="0" smtClean="0">
                          <a:latin typeface="맑은 고딕" panose="020B0503020000020004" pitchFamily="50" charset="-127"/>
                          <a:ea typeface="맑은 고딕" panose="020B0503020000020004" pitchFamily="50" charset="-127"/>
                        </a:rPr>
                        <a:t>24</a:t>
                      </a:r>
                      <a:endParaRPr lang="ko-KR" altLang="en-US" sz="1200" dirty="0">
                        <a:latin typeface="맑은 고딕" panose="020B0503020000020004" pitchFamily="50" charset="-127"/>
                        <a:ea typeface="맑은 고딕" panose="020B0503020000020004" pitchFamily="50" charset="-127"/>
                      </a:endParaRPr>
                    </a:p>
                  </a:txBody>
                  <a:tcPr anchor="ctr"/>
                </a:tc>
                <a:extLst>
                  <a:ext uri="{0D108BD9-81ED-4DB2-BD59-A6C34878D82A}">
                    <a16:rowId xmlns:a16="http://schemas.microsoft.com/office/drawing/2014/main" val="2074552097"/>
                  </a:ext>
                </a:extLst>
              </a:tr>
            </a:tbl>
          </a:graphicData>
        </a:graphic>
      </p:graphicFrame>
      <p:grpSp>
        <p:nvGrpSpPr>
          <p:cNvPr id="15" name="그룹 14"/>
          <p:cNvGrpSpPr/>
          <p:nvPr/>
        </p:nvGrpSpPr>
        <p:grpSpPr>
          <a:xfrm>
            <a:off x="1028361" y="2199806"/>
            <a:ext cx="9383664" cy="4209539"/>
            <a:chOff x="5364088" y="1273324"/>
            <a:chExt cx="6533745" cy="3130872"/>
          </a:xfrm>
        </p:grpSpPr>
        <p:pic>
          <p:nvPicPr>
            <p:cNvPr id="16" name="그림 15"/>
            <p:cNvPicPr>
              <a:picLocks noChangeAspect="1"/>
            </p:cNvPicPr>
            <p:nvPr/>
          </p:nvPicPr>
          <p:blipFill>
            <a:blip r:embed="rId3"/>
            <a:stretch>
              <a:fillRect/>
            </a:stretch>
          </p:blipFill>
          <p:spPr>
            <a:xfrm>
              <a:off x="5364088" y="1273324"/>
              <a:ext cx="3575089" cy="3130872"/>
            </a:xfrm>
            <a:prstGeom prst="rect">
              <a:avLst/>
            </a:prstGeom>
          </p:spPr>
        </p:pic>
        <p:sp>
          <p:nvSpPr>
            <p:cNvPr id="17" name="TextBox 16"/>
            <p:cNvSpPr txBox="1"/>
            <p:nvPr/>
          </p:nvSpPr>
          <p:spPr>
            <a:xfrm>
              <a:off x="8332520" y="1281366"/>
              <a:ext cx="3565313" cy="4349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ko-KR" sz="1600" b="1" dirty="0" smtClean="0">
                  <a:solidFill>
                    <a:schemeClr val="accent2"/>
                  </a:solidFill>
                  <a:latin typeface="맑은 고딕" panose="020B0503020000020004" pitchFamily="50" charset="-127"/>
                  <a:ea typeface="맑은 고딕" panose="020B0503020000020004" pitchFamily="50" charset="-127"/>
                  <a:cs typeface="Arial" pitchFamily="34" charset="0"/>
                </a:rPr>
                <a:t>GK2A </a:t>
              </a:r>
              <a:r>
                <a:rPr lang="en-US" altLang="ko-KR" sz="1600" b="1" dirty="0" smtClean="0">
                  <a:solidFill>
                    <a:schemeClr val="accent2"/>
                  </a:solidFill>
                  <a:latin typeface="맑은 고딕" panose="020B0503020000020004" pitchFamily="50" charset="-127"/>
                  <a:ea typeface="맑은 고딕" panose="020B0503020000020004" pitchFamily="50" charset="-127"/>
                  <a:cs typeface="Arial" pitchFamily="34" charset="0"/>
                </a:rPr>
                <a:t>observes </a:t>
              </a:r>
              <a:r>
                <a:rPr lang="en-US" altLang="ko-KR" sz="1600" b="1" dirty="0" smtClean="0">
                  <a:solidFill>
                    <a:schemeClr val="accent2"/>
                  </a:solidFill>
                  <a:latin typeface="맑은 고딕" panose="020B0503020000020004" pitchFamily="50" charset="-127"/>
                  <a:ea typeface="맑은 고딕" panose="020B0503020000020004" pitchFamily="50" charset="-127"/>
                  <a:cs typeface="Arial" pitchFamily="34" charset="0"/>
                </a:rPr>
                <a:t>the moon where is located between red circle(FOV) and green circle(earth rim)</a:t>
              </a:r>
              <a:endParaRPr lang="ko-KR" altLang="en-US" sz="1600" b="1" dirty="0">
                <a:solidFill>
                  <a:schemeClr val="accent2"/>
                </a:solidFill>
                <a:latin typeface="맑은 고딕" panose="020B0503020000020004" pitchFamily="50" charset="-127"/>
                <a:ea typeface="맑은 고딕" panose="020B0503020000020004" pitchFamily="50" charset="-127"/>
                <a:cs typeface="Arial" pitchFamily="34" charset="0"/>
              </a:endParaRPr>
            </a:p>
          </p:txBody>
        </p:sp>
        <p:sp>
          <p:nvSpPr>
            <p:cNvPr id="18" name="타원 17"/>
            <p:cNvSpPr/>
            <p:nvPr/>
          </p:nvSpPr>
          <p:spPr>
            <a:xfrm>
              <a:off x="6089098" y="1759528"/>
              <a:ext cx="2160240" cy="2196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p:cNvSpPr/>
            <p:nvPr/>
          </p:nvSpPr>
          <p:spPr>
            <a:xfrm>
              <a:off x="5693054" y="1344760"/>
              <a:ext cx="2952328" cy="3024000"/>
            </a:xfrm>
            <a:prstGeom prst="ellipse">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20" name="그림 19"/>
          <p:cNvPicPr>
            <a:picLocks noChangeAspect="1"/>
          </p:cNvPicPr>
          <p:nvPr/>
        </p:nvPicPr>
        <p:blipFill rotWithShape="1">
          <a:blip r:embed="rId4" cstate="print">
            <a:extLst>
              <a:ext uri="{28A0092B-C50C-407E-A947-70E740481C1C}">
                <a14:useLocalDpi xmlns:a14="http://schemas.microsoft.com/office/drawing/2010/main" val="0"/>
              </a:ext>
            </a:extLst>
          </a:blip>
          <a:srcRect l="-99" t="2520" r="99" b="-399"/>
          <a:stretch/>
        </p:blipFill>
        <p:spPr>
          <a:xfrm>
            <a:off x="2056238" y="2843038"/>
            <a:ext cx="3115886" cy="2990241"/>
          </a:xfrm>
          <a:prstGeom prst="rect">
            <a:avLst/>
          </a:prstGeom>
        </p:spPr>
      </p:pic>
    </p:spTree>
    <p:extLst>
      <p:ext uri="{BB962C8B-B14F-4D97-AF65-F5344CB8AC3E}">
        <p14:creationId xmlns:p14="http://schemas.microsoft.com/office/powerpoint/2010/main" val="2213942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그림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4979" y="3627172"/>
            <a:ext cx="3960000" cy="2200000"/>
          </a:xfrm>
          <a:prstGeom prst="rect">
            <a:avLst/>
          </a:prstGeom>
        </p:spPr>
      </p:pic>
      <p:pic>
        <p:nvPicPr>
          <p:cNvPr id="26" name="그림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3379" y="3627172"/>
            <a:ext cx="3960000" cy="2200000"/>
          </a:xfrm>
          <a:prstGeom prst="rect">
            <a:avLst/>
          </a:prstGeom>
        </p:spPr>
      </p:pic>
      <p:pic>
        <p:nvPicPr>
          <p:cNvPr id="13" name="그림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15" y="3627172"/>
            <a:ext cx="3960000" cy="2200000"/>
          </a:xfrm>
          <a:prstGeom prst="rect">
            <a:avLst/>
          </a:prstGeom>
        </p:spPr>
      </p:pic>
      <p:pic>
        <p:nvPicPr>
          <p:cNvPr id="24" name="그림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44179" y="1515876"/>
            <a:ext cx="3960000" cy="2200000"/>
          </a:xfrm>
          <a:prstGeom prst="rect">
            <a:avLst/>
          </a:prstGeom>
        </p:spPr>
      </p:pic>
      <p:pic>
        <p:nvPicPr>
          <p:cNvPr id="23" name="그림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2579" y="1515876"/>
            <a:ext cx="3960000" cy="2200000"/>
          </a:xfrm>
          <a:prstGeom prst="rect">
            <a:avLst/>
          </a:prstGeom>
        </p:spPr>
      </p:pic>
      <p:pic>
        <p:nvPicPr>
          <p:cNvPr id="27" name="그림 26"/>
          <p:cNvPicPr>
            <a:picLocks noChangeAspect="1"/>
          </p:cNvPicPr>
          <p:nvPr/>
        </p:nvPicPr>
        <p:blipFill rotWithShape="1">
          <a:blip r:embed="rId8">
            <a:extLst>
              <a:ext uri="{28A0092B-C50C-407E-A947-70E740481C1C}">
                <a14:useLocalDpi xmlns:a14="http://schemas.microsoft.com/office/drawing/2010/main" val="0"/>
              </a:ext>
            </a:extLst>
          </a:blip>
          <a:srcRect l="7604" r="7084" b="87687"/>
          <a:stretch/>
        </p:blipFill>
        <p:spPr>
          <a:xfrm>
            <a:off x="2425657" y="1010382"/>
            <a:ext cx="7315200" cy="586526"/>
          </a:xfrm>
          <a:prstGeom prst="rect">
            <a:avLst/>
          </a:prstGeom>
        </p:spPr>
      </p:pic>
      <p:sp>
        <p:nvSpPr>
          <p:cNvPr id="2" name="제목 1"/>
          <p:cNvSpPr>
            <a:spLocks noGrp="1"/>
          </p:cNvSpPr>
          <p:nvPr>
            <p:ph type="title"/>
          </p:nvPr>
        </p:nvSpPr>
        <p:spPr/>
        <p:txBody>
          <a:bodyPr/>
          <a:lstStyle/>
          <a:p>
            <a:pPr algn="l"/>
            <a:r>
              <a:rPr lang="ko-KR" altLang="en-US" sz="4000" b="1" dirty="0" smtClean="0">
                <a:latin typeface="Arial" panose="020B0604020202020204" pitchFamily="34" charset="0"/>
                <a:cs typeface="Arial" panose="020B0604020202020204" pitchFamily="34" charset="0"/>
              </a:rPr>
              <a:t>   </a:t>
            </a:r>
            <a:r>
              <a:rPr lang="en-US" altLang="ko-KR" sz="4000" b="1" dirty="0" smtClean="0">
                <a:latin typeface="Arial" panose="020B0604020202020204" pitchFamily="34" charset="0"/>
                <a:cs typeface="Arial" panose="020B0604020202020204" pitchFamily="34" charset="0"/>
              </a:rPr>
              <a:t>Lunar Calibration results</a:t>
            </a:r>
            <a:endParaRPr lang="ko-KR" altLang="en-US" sz="4000" b="1" dirty="0">
              <a:latin typeface="Arial" panose="020B0604020202020204" pitchFamily="34" charset="0"/>
              <a:cs typeface="Arial" panose="020B0604020202020204" pitchFamily="34" charset="0"/>
            </a:endParaRPr>
          </a:p>
        </p:txBody>
      </p:sp>
      <p:sp>
        <p:nvSpPr>
          <p:cNvPr id="28" name="TextBox 15"/>
          <p:cNvSpPr txBox="1"/>
          <p:nvPr/>
        </p:nvSpPr>
        <p:spPr>
          <a:xfrm>
            <a:off x="9619657" y="1297603"/>
            <a:ext cx="2060179"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r>
              <a:rPr lang="en-US" altLang="ko-KR" sz="1200" dirty="0" smtClean="0">
                <a:latin typeface="Arial" panose="020B0604020202020204" pitchFamily="34" charset="0"/>
                <a:cs typeface="Arial" panose="020B0604020202020204" pitchFamily="34" charset="0"/>
              </a:rPr>
              <a:t>* : monthly mean of </a:t>
            </a:r>
          </a:p>
          <a:p>
            <a:r>
              <a:rPr lang="en-US" altLang="ko-KR" sz="1200" dirty="0">
                <a:latin typeface="Arial" panose="020B0604020202020204" pitchFamily="34" charset="0"/>
                <a:cs typeface="Arial" panose="020B0604020202020204" pitchFamily="34" charset="0"/>
              </a:rPr>
              <a:t> </a:t>
            </a:r>
            <a:r>
              <a:rPr lang="en-US" altLang="ko-KR" sz="1200" dirty="0" smtClean="0">
                <a:latin typeface="Arial" panose="020B0604020202020204" pitchFamily="34" charset="0"/>
                <a:cs typeface="Arial" panose="020B0604020202020204" pitchFamily="34" charset="0"/>
              </a:rPr>
              <a:t>   VNIR channels Gain(m)</a:t>
            </a:r>
          </a:p>
        </p:txBody>
      </p:sp>
      <mc:AlternateContent xmlns:mc="http://schemas.openxmlformats.org/markup-compatibility/2006" xmlns:a14="http://schemas.microsoft.com/office/drawing/2010/main">
        <mc:Choice Requires="a14">
          <p:sp>
            <p:nvSpPr>
              <p:cNvPr id="30" name="TextBox 29"/>
              <p:cNvSpPr txBox="1"/>
              <p:nvPr/>
            </p:nvSpPr>
            <p:spPr>
              <a:xfrm>
                <a:off x="9619656" y="86699"/>
                <a:ext cx="2539483" cy="107696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fontAlgn="auto" latinLnBrk="1">
                  <a:spcBef>
                    <a:spcPts val="0"/>
                  </a:spcBef>
                  <a:spcAft>
                    <a:spcPts val="0"/>
                  </a:spcAft>
                  <a:buFont typeface="Wingdings" panose="05000000000000000000" pitchFamily="2" charset="2"/>
                  <a:buChar char="Ø"/>
                </a:pPr>
                <a:r>
                  <a:rPr lang="en-US" altLang="ko-KR" sz="1400" dirty="0" smtClean="0">
                    <a:solidFill>
                      <a:schemeClr val="tx1"/>
                    </a:solidFill>
                    <a:latin typeface="맑은 고딕" panose="020F0502020204030204"/>
                  </a:rPr>
                  <a:t>Normalized Ratio</a:t>
                </a:r>
              </a:p>
              <a:p>
                <a:pPr marL="285750" indent="-285750" fontAlgn="auto" latinLnBrk="1">
                  <a:spcBef>
                    <a:spcPts val="0"/>
                  </a:spcBef>
                  <a:spcAft>
                    <a:spcPts val="0"/>
                  </a:spcAft>
                  <a:buFont typeface="Wingdings" panose="05000000000000000000" pitchFamily="2" charset="2"/>
                  <a:buChar char="Ø"/>
                </a:pPr>
                <a:endParaRPr lang="en-US" altLang="ko-KR" sz="1400" dirty="0" smtClean="0">
                  <a:solidFill>
                    <a:schemeClr val="tx1"/>
                  </a:solidFill>
                  <a:latin typeface="맑은 고딕" panose="020F0502020204030204"/>
                </a:endParaRPr>
              </a:p>
              <a:p>
                <a:pPr algn="ctr" fontAlgn="auto" latinLnBrk="1">
                  <a:spcBef>
                    <a:spcPts val="0"/>
                  </a:spcBef>
                  <a:spcAft>
                    <a:spcPts val="0"/>
                  </a:spcAft>
                </a:pPr>
                <a14:m>
                  <m:oMath xmlns:m="http://schemas.openxmlformats.org/officeDocument/2006/math">
                    <m:sSub>
                      <m:sSubPr>
                        <m:ctrlPr>
                          <a:rPr lang="en-US" altLang="ko-KR" sz="1400" i="1" smtClean="0">
                            <a:solidFill>
                              <a:schemeClr val="tx1"/>
                            </a:solidFill>
                            <a:latin typeface="Cambria Math" panose="02040503050406030204" pitchFamily="18" charset="0"/>
                          </a:rPr>
                        </m:ctrlPr>
                      </m:sSubPr>
                      <m:e>
                        <m:r>
                          <a:rPr lang="en-US" altLang="ko-KR" sz="1400" i="1" smtClean="0">
                            <a:solidFill>
                              <a:schemeClr val="tx1"/>
                            </a:solidFill>
                            <a:latin typeface="Cambria Math" panose="02040503050406030204" pitchFamily="18" charset="0"/>
                          </a:rPr>
                          <m:t>𝑹</m:t>
                        </m:r>
                      </m:e>
                      <m:sub>
                        <m:r>
                          <a:rPr lang="en-US" altLang="ko-KR" sz="1400" i="1" smtClean="0">
                            <a:solidFill>
                              <a:schemeClr val="tx1"/>
                            </a:solidFill>
                            <a:latin typeface="Cambria Math" panose="02040503050406030204" pitchFamily="18" charset="0"/>
                          </a:rPr>
                          <m:t>𝒏𝒐𝒓</m:t>
                        </m:r>
                      </m:sub>
                    </m:sSub>
                    <m:r>
                      <a:rPr lang="en-US" altLang="ko-KR" sz="1400" i="1">
                        <a:solidFill>
                          <a:schemeClr val="tx1"/>
                        </a:solidFill>
                        <a:latin typeface="Cambria Math" panose="02040503050406030204" pitchFamily="18" charset="0"/>
                      </a:rPr>
                      <m:t>= </m:t>
                    </m:r>
                    <m:f>
                      <m:fPr>
                        <m:ctrlPr>
                          <a:rPr lang="en-US" altLang="ko-KR" sz="1400" i="1">
                            <a:solidFill>
                              <a:schemeClr val="tx1"/>
                            </a:solidFill>
                            <a:latin typeface="Cambria Math" panose="02040503050406030204" pitchFamily="18" charset="0"/>
                          </a:rPr>
                        </m:ctrlPr>
                      </m:fPr>
                      <m:num>
                        <m:sSub>
                          <m:sSubPr>
                            <m:ctrlPr>
                              <a:rPr lang="en-US" altLang="ko-KR" sz="1400" i="1">
                                <a:solidFill>
                                  <a:schemeClr val="tx1"/>
                                </a:solidFill>
                                <a:latin typeface="Cambria Math" panose="02040503050406030204" pitchFamily="18" charset="0"/>
                              </a:rPr>
                            </m:ctrlPr>
                          </m:sSubPr>
                          <m:e>
                            <m:r>
                              <a:rPr lang="en-US" altLang="ko-KR" sz="1400" i="1" smtClean="0">
                                <a:solidFill>
                                  <a:schemeClr val="tx1"/>
                                </a:solidFill>
                                <a:latin typeface="Cambria Math" panose="02040503050406030204" pitchFamily="18" charset="0"/>
                              </a:rPr>
                              <m:t>𝑹𝒂𝒕𝒊𝒐</m:t>
                            </m:r>
                          </m:e>
                          <m:sub>
                            <m:r>
                              <a:rPr lang="en-US" altLang="ko-KR" sz="1400" i="1" smtClean="0">
                                <a:solidFill>
                                  <a:schemeClr val="tx1"/>
                                </a:solidFill>
                                <a:latin typeface="Cambria Math" panose="02040503050406030204" pitchFamily="18" charset="0"/>
                              </a:rPr>
                              <m:t>𝒕</m:t>
                            </m:r>
                          </m:sub>
                        </m:sSub>
                      </m:num>
                      <m:den>
                        <m:sSub>
                          <m:sSubPr>
                            <m:ctrlPr>
                              <a:rPr lang="en-US" altLang="ko-KR" sz="1400" i="1">
                                <a:solidFill>
                                  <a:schemeClr val="tx1"/>
                                </a:solidFill>
                                <a:latin typeface="Cambria Math" panose="02040503050406030204" pitchFamily="18" charset="0"/>
                              </a:rPr>
                            </m:ctrlPr>
                          </m:sSubPr>
                          <m:e>
                            <m:r>
                              <a:rPr lang="en-US" altLang="ko-KR" sz="1400" i="1">
                                <a:solidFill>
                                  <a:schemeClr val="tx1"/>
                                </a:solidFill>
                                <a:latin typeface="Cambria Math" panose="02040503050406030204" pitchFamily="18" charset="0"/>
                              </a:rPr>
                              <m:t>𝑹</m:t>
                            </m:r>
                            <m:r>
                              <a:rPr lang="en-US" altLang="ko-KR" sz="1400" i="1" smtClean="0">
                                <a:solidFill>
                                  <a:schemeClr val="tx1"/>
                                </a:solidFill>
                                <a:latin typeface="Cambria Math" panose="02040503050406030204" pitchFamily="18" charset="0"/>
                              </a:rPr>
                              <m:t>𝒂𝒕𝒊𝒐</m:t>
                            </m:r>
                          </m:e>
                          <m:sub>
                            <m:r>
                              <a:rPr lang="en-US" altLang="ko-KR" sz="1400" i="1" smtClean="0">
                                <a:solidFill>
                                  <a:schemeClr val="tx1"/>
                                </a:solidFill>
                                <a:latin typeface="Cambria Math" panose="02040503050406030204" pitchFamily="18" charset="0"/>
                              </a:rPr>
                              <m:t>𝒕</m:t>
                            </m:r>
                            <m:r>
                              <a:rPr lang="en-US" altLang="ko-KR" sz="1400" i="1" smtClean="0">
                                <a:solidFill>
                                  <a:schemeClr val="tx1"/>
                                </a:solidFill>
                                <a:latin typeface="Cambria Math" panose="02040503050406030204" pitchFamily="18" charset="0"/>
                              </a:rPr>
                              <m:t>𝟎</m:t>
                            </m:r>
                          </m:sub>
                        </m:sSub>
                      </m:den>
                    </m:f>
                    <m:r>
                      <a:rPr lang="en-US" altLang="ko-KR" sz="1400" i="1" smtClean="0">
                        <a:solidFill>
                          <a:schemeClr val="tx1"/>
                        </a:solidFill>
                        <a:latin typeface="Cambria Math" panose="02040503050406030204" pitchFamily="18" charset="0"/>
                      </a:rPr>
                      <m:t> −</m:t>
                    </m:r>
                    <m:r>
                      <a:rPr lang="en-US" altLang="ko-KR" sz="1400" i="1" smtClean="0">
                        <a:solidFill>
                          <a:schemeClr val="tx1"/>
                        </a:solidFill>
                        <a:latin typeface="Cambria Math" panose="02040503050406030204" pitchFamily="18" charset="0"/>
                      </a:rPr>
                      <m:t>𝟏</m:t>
                    </m:r>
                  </m:oMath>
                </a14:m>
                <a:r>
                  <a:rPr lang="en-US" altLang="ko-KR" sz="1400" dirty="0" smtClean="0">
                    <a:solidFill>
                      <a:schemeClr val="tx1"/>
                    </a:solidFill>
                    <a:latin typeface="맑은 고딕" panose="020F0502020204030204"/>
                  </a:rPr>
                  <a:t> </a:t>
                </a:r>
              </a:p>
              <a:p>
                <a:pPr fontAlgn="auto" latinLnBrk="1">
                  <a:spcBef>
                    <a:spcPts val="0"/>
                  </a:spcBef>
                  <a:spcAft>
                    <a:spcPts val="0"/>
                  </a:spcAft>
                </a:pPr>
                <a:endParaRPr lang="ko-KR" altLang="en-US" sz="1400" b="0" dirty="0">
                  <a:solidFill>
                    <a:schemeClr val="tx1"/>
                  </a:solidFill>
                  <a:latin typeface="맑은 고딕" panose="020F0502020204030204"/>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9619656" y="86699"/>
                <a:ext cx="2539483" cy="1076961"/>
              </a:xfrm>
              <a:prstGeom prst="rect">
                <a:avLst/>
              </a:prstGeom>
              <a:blipFill>
                <a:blip r:embed="rId9"/>
                <a:stretch>
                  <a:fillRect/>
                </a:stretch>
              </a:blipFill>
            </p:spPr>
            <p:txBody>
              <a:bodyPr/>
              <a:lstStyle/>
              <a:p>
                <a:r>
                  <a:rPr lang="ko-KR" altLang="en-US">
                    <a:noFill/>
                  </a:rPr>
                  <a:t> </a:t>
                </a:r>
              </a:p>
            </p:txBody>
          </p:sp>
        </mc:Fallback>
      </mc:AlternateContent>
      <p:pic>
        <p:nvPicPr>
          <p:cNvPr id="29" name="그림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979" y="1520708"/>
            <a:ext cx="3960000" cy="2200000"/>
          </a:xfrm>
          <a:prstGeom prst="rect">
            <a:avLst/>
          </a:prstGeom>
        </p:spPr>
      </p:pic>
      <p:sp>
        <p:nvSpPr>
          <p:cNvPr id="4" name="직사각형 3"/>
          <p:cNvSpPr/>
          <p:nvPr/>
        </p:nvSpPr>
        <p:spPr>
          <a:xfrm>
            <a:off x="387342" y="5902508"/>
            <a:ext cx="10601674" cy="707886"/>
          </a:xfrm>
          <a:prstGeom prst="rect">
            <a:avLst/>
          </a:prstGeom>
        </p:spPr>
        <p:txBody>
          <a:bodyPr wrap="square">
            <a:spAutoFit/>
          </a:bodyPr>
          <a:lstStyle/>
          <a:p>
            <a:pPr marL="285750" indent="-285750">
              <a:buFont typeface="Wingdings" panose="05000000000000000000" pitchFamily="2" charset="2"/>
              <a:buChar char="Ø"/>
            </a:pPr>
            <a:r>
              <a:rPr lang="en-US" altLang="ko-KR" sz="2000" dirty="0">
                <a:solidFill>
                  <a:srgbClr val="002060"/>
                </a:solidFill>
                <a:latin typeface="Arial" panose="020B0604020202020204" pitchFamily="34" charset="0"/>
                <a:cs typeface="Arial" panose="020B0604020202020204" pitchFamily="34" charset="0"/>
              </a:rPr>
              <a:t> </a:t>
            </a:r>
            <a:r>
              <a:rPr lang="en-US" altLang="ko-KR" sz="2000" dirty="0" smtClean="0">
                <a:solidFill>
                  <a:srgbClr val="002060"/>
                </a:solidFill>
                <a:latin typeface="Arial" panose="020B0604020202020204" pitchFamily="34" charset="0"/>
                <a:cs typeface="Arial" panose="020B0604020202020204" pitchFamily="34" charset="0"/>
              </a:rPr>
              <a:t>Lunar calibration results (degradation trend) are similar with Ray matching results on page </a:t>
            </a:r>
            <a:r>
              <a:rPr lang="en-US" altLang="ko-KR" sz="2000" dirty="0">
                <a:solidFill>
                  <a:srgbClr val="002060"/>
                </a:solidFill>
                <a:latin typeface="Arial" panose="020B0604020202020204" pitchFamily="34" charset="0"/>
                <a:cs typeface="Arial" panose="020B0604020202020204" pitchFamily="34" charset="0"/>
              </a:rPr>
              <a:t>6 and </a:t>
            </a:r>
            <a:r>
              <a:rPr lang="en-US" altLang="ko-KR" sz="2000" dirty="0" smtClean="0">
                <a:solidFill>
                  <a:srgbClr val="002060"/>
                </a:solidFill>
                <a:latin typeface="Arial" panose="020B0604020202020204" pitchFamily="34" charset="0"/>
                <a:cs typeface="Arial" panose="020B0604020202020204" pitchFamily="34" charset="0"/>
              </a:rPr>
              <a:t>12</a:t>
            </a:r>
            <a:endParaRPr lang="en-US" altLang="ko-KR"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588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l"/>
            <a:r>
              <a:rPr lang="ko-KR" altLang="en-US" sz="4000" b="1" dirty="0">
                <a:latin typeface="Arial" panose="020B0604020202020204" pitchFamily="34" charset="0"/>
                <a:cs typeface="Arial" panose="020B0604020202020204" pitchFamily="34" charset="0"/>
              </a:rPr>
              <a:t>   </a:t>
            </a:r>
            <a:r>
              <a:rPr lang="en-US" altLang="ko-KR" sz="4000" b="1" dirty="0" smtClean="0">
                <a:latin typeface="Arial" panose="020B0604020202020204" pitchFamily="34" charset="0"/>
                <a:cs typeface="Arial" panose="020B0604020202020204" pitchFamily="34" charset="0"/>
              </a:rPr>
              <a:t>Summary</a:t>
            </a:r>
            <a:endParaRPr lang="ko-KR" altLang="en-US" sz="4000" b="1" dirty="0">
              <a:latin typeface="Arial" panose="020B0604020202020204" pitchFamily="34" charset="0"/>
              <a:cs typeface="Arial" panose="020B0604020202020204" pitchFamily="34" charset="0"/>
            </a:endParaRPr>
          </a:p>
        </p:txBody>
      </p:sp>
      <p:sp>
        <p:nvSpPr>
          <p:cNvPr id="10" name="직사각형 9"/>
          <p:cNvSpPr/>
          <p:nvPr/>
        </p:nvSpPr>
        <p:spPr>
          <a:xfrm>
            <a:off x="773723" y="891932"/>
            <a:ext cx="10820400" cy="2939266"/>
          </a:xfrm>
          <a:prstGeom prst="rect">
            <a:avLst/>
          </a:prstGeom>
        </p:spPr>
        <p:txBody>
          <a:bodyPr wrap="square">
            <a:spAutoFit/>
          </a:bodyPr>
          <a:lstStyle/>
          <a:p>
            <a:pPr marL="285750" indent="-285750" algn="just">
              <a:lnSpc>
                <a:spcPct val="150000"/>
              </a:lnSpc>
              <a:buFont typeface="Wingdings" pitchFamily="2" charset="2"/>
              <a:buChar char="u"/>
            </a:pPr>
            <a:r>
              <a:rPr lang="en-US" altLang="ko-KR" sz="2200" b="0" dirty="0" smtClean="0">
                <a:solidFill>
                  <a:schemeClr val="tx1"/>
                </a:solidFill>
                <a:latin typeface="Arial" pitchFamily="34" charset="0"/>
                <a:ea typeface="Arial Unicode MS" pitchFamily="50" charset="-127"/>
                <a:cs typeface="Arial" pitchFamily="34" charset="0"/>
              </a:rPr>
              <a:t> AMI </a:t>
            </a:r>
            <a:r>
              <a:rPr lang="en-US" altLang="ko-KR" sz="2200" b="0" dirty="0">
                <a:solidFill>
                  <a:schemeClr val="tx1"/>
                </a:solidFill>
                <a:latin typeface="Arial" pitchFamily="34" charset="0"/>
                <a:ea typeface="Arial Unicode MS" pitchFamily="50" charset="-127"/>
                <a:cs typeface="Arial" pitchFamily="34" charset="0"/>
              </a:rPr>
              <a:t>shows the positive degradation </a:t>
            </a:r>
            <a:r>
              <a:rPr lang="en-US" altLang="ko-KR" sz="2200" b="0" dirty="0" smtClean="0">
                <a:solidFill>
                  <a:schemeClr val="tx1"/>
                </a:solidFill>
                <a:latin typeface="Arial" pitchFamily="34" charset="0"/>
                <a:ea typeface="Arial Unicode MS" pitchFamily="50" charset="-127"/>
                <a:cs typeface="Arial" pitchFamily="34" charset="0"/>
              </a:rPr>
              <a:t>ratios (All </a:t>
            </a:r>
            <a:r>
              <a:rPr lang="en-US" altLang="ko-KR" sz="2200" b="0" dirty="0" smtClean="0">
                <a:solidFill>
                  <a:schemeClr val="tx1"/>
                </a:solidFill>
                <a:latin typeface="Arial" pitchFamily="34" charset="0"/>
                <a:ea typeface="Arial Unicode MS" pitchFamily="50" charset="-127"/>
                <a:cs typeface="Arial" pitchFamily="34" charset="0"/>
              </a:rPr>
              <a:t>channels!)</a:t>
            </a:r>
            <a:endParaRPr lang="en-US" altLang="ko-KR" sz="2200" b="0" dirty="0" smtClean="0">
              <a:solidFill>
                <a:schemeClr val="tx1"/>
              </a:solidFill>
              <a:latin typeface="Arial" pitchFamily="34" charset="0"/>
              <a:ea typeface="Arial Unicode MS" pitchFamily="50" charset="-127"/>
              <a:cs typeface="Arial" pitchFamily="34" charset="0"/>
            </a:endParaRPr>
          </a:p>
          <a:p>
            <a:pPr marL="742950" lvl="1" indent="-285750" algn="just">
              <a:lnSpc>
                <a:spcPct val="150000"/>
              </a:lnSpc>
              <a:buFont typeface="Wingdings" pitchFamily="2" charset="2"/>
              <a:buChar char="§"/>
            </a:pPr>
            <a:r>
              <a:rPr lang="en-US" altLang="ko-KR" sz="1800" b="0" u="sng" dirty="0">
                <a:solidFill>
                  <a:schemeClr val="tx1"/>
                </a:solidFill>
                <a:latin typeface="Arial" pitchFamily="34" charset="0"/>
                <a:ea typeface="Arial Unicode MS" pitchFamily="50" charset="-127"/>
                <a:cs typeface="Arial" pitchFamily="34" charset="0"/>
              </a:rPr>
              <a:t>But</a:t>
            </a:r>
            <a:r>
              <a:rPr lang="en-US" altLang="ko-KR" sz="1800" b="0" dirty="0">
                <a:solidFill>
                  <a:schemeClr val="tx1"/>
                </a:solidFill>
                <a:latin typeface="Arial" pitchFamily="34" charset="0"/>
                <a:ea typeface="Arial Unicode MS" pitchFamily="50" charset="-127"/>
                <a:cs typeface="Arial" pitchFamily="34" charset="0"/>
              </a:rPr>
              <a:t>, </a:t>
            </a:r>
            <a:r>
              <a:rPr lang="en-US" altLang="ko-KR" sz="1800" b="0" dirty="0" smtClean="0">
                <a:solidFill>
                  <a:schemeClr val="tx1"/>
                </a:solidFill>
                <a:latin typeface="Arial" pitchFamily="34" charset="0"/>
                <a:ea typeface="Arial Unicode MS" pitchFamily="50" charset="-127"/>
                <a:cs typeface="Arial" pitchFamily="34" charset="0"/>
              </a:rPr>
              <a:t>the </a:t>
            </a:r>
            <a:r>
              <a:rPr lang="en-US" altLang="ko-KR" sz="1800" b="0" dirty="0">
                <a:solidFill>
                  <a:schemeClr val="tx1"/>
                </a:solidFill>
                <a:latin typeface="Arial" pitchFamily="34" charset="0"/>
                <a:ea typeface="Arial Unicode MS" pitchFamily="50" charset="-127"/>
                <a:cs typeface="Arial" pitchFamily="34" charset="0"/>
              </a:rPr>
              <a:t>slope values </a:t>
            </a:r>
            <a:r>
              <a:rPr lang="en-US" altLang="ko-KR" sz="1800" b="0" dirty="0" smtClean="0">
                <a:solidFill>
                  <a:schemeClr val="tx1"/>
                </a:solidFill>
                <a:latin typeface="Arial" pitchFamily="34" charset="0"/>
                <a:ea typeface="Arial Unicode MS" pitchFamily="50" charset="-127"/>
                <a:cs typeface="Arial" pitchFamily="34" charset="0"/>
              </a:rPr>
              <a:t>become </a:t>
            </a:r>
            <a:r>
              <a:rPr lang="en-US" altLang="ko-KR" sz="1800" b="0" dirty="0">
                <a:solidFill>
                  <a:schemeClr val="tx1"/>
                </a:solidFill>
                <a:latin typeface="Arial" pitchFamily="34" charset="0"/>
                <a:ea typeface="Arial Unicode MS" pitchFamily="50" charset="-127"/>
                <a:cs typeface="Arial" pitchFamily="34" charset="0"/>
              </a:rPr>
              <a:t>negative on February 2020</a:t>
            </a:r>
            <a:r>
              <a:rPr lang="en-US" altLang="ko-KR" sz="1800" b="0" dirty="0" smtClean="0">
                <a:solidFill>
                  <a:schemeClr val="tx1"/>
                </a:solidFill>
                <a:latin typeface="Arial" pitchFamily="34" charset="0"/>
                <a:ea typeface="Arial Unicode MS" pitchFamily="50" charset="-127"/>
                <a:cs typeface="Arial" pitchFamily="34" charset="0"/>
              </a:rPr>
              <a:t>.</a:t>
            </a:r>
          </a:p>
          <a:p>
            <a:pPr marL="742950" lvl="1" indent="-285750" algn="just">
              <a:lnSpc>
                <a:spcPct val="150000"/>
              </a:lnSpc>
              <a:buFont typeface="Wingdings" pitchFamily="2" charset="2"/>
              <a:buChar char="§"/>
            </a:pPr>
            <a:r>
              <a:rPr lang="en-US" altLang="ko-KR" sz="1800" b="0" dirty="0" smtClean="0">
                <a:solidFill>
                  <a:schemeClr val="tx1"/>
                </a:solidFill>
                <a:latin typeface="Arial" pitchFamily="34" charset="0"/>
                <a:ea typeface="Arial Unicode MS" pitchFamily="50" charset="-127"/>
                <a:cs typeface="Arial" pitchFamily="34" charset="0"/>
              </a:rPr>
              <a:t>It seems there are monthly variation in VISNIR calibration?</a:t>
            </a:r>
          </a:p>
          <a:p>
            <a:pPr marL="742950" lvl="1" indent="-285750" algn="just">
              <a:lnSpc>
                <a:spcPct val="150000"/>
              </a:lnSpc>
              <a:buFont typeface="Wingdings" pitchFamily="2" charset="2"/>
              <a:buChar char="§"/>
            </a:pPr>
            <a:r>
              <a:rPr lang="en-US" altLang="ko-KR" sz="1800" b="0" dirty="0" smtClean="0">
                <a:solidFill>
                  <a:schemeClr val="tx1"/>
                </a:solidFill>
                <a:latin typeface="Arial" pitchFamily="34" charset="0"/>
                <a:ea typeface="Arial Unicode MS" pitchFamily="50" charset="-127"/>
                <a:cs typeface="Arial" pitchFamily="34" charset="0"/>
              </a:rPr>
              <a:t>For lunar calibration, it look like a seasonal variation, so it needs more long term monitoring</a:t>
            </a:r>
          </a:p>
          <a:p>
            <a:pPr marL="1200150" lvl="2" indent="-285750" algn="just">
              <a:lnSpc>
                <a:spcPct val="150000"/>
              </a:lnSpc>
              <a:buFont typeface="Wingdings" panose="05000000000000000000" pitchFamily="2" charset="2"/>
              <a:buChar char="ü"/>
            </a:pPr>
            <a:r>
              <a:rPr lang="en-US" altLang="ko-KR" sz="1800" b="0" dirty="0" smtClean="0">
                <a:solidFill>
                  <a:schemeClr val="tx1"/>
                </a:solidFill>
                <a:latin typeface="Arial" pitchFamily="34" charset="0"/>
                <a:ea typeface="Arial Unicode MS" pitchFamily="50" charset="-127"/>
                <a:cs typeface="Arial" pitchFamily="34" charset="0"/>
              </a:rPr>
              <a:t>More detailed lunar calibration results will be presented in the 3rd lunar calibration workshop </a:t>
            </a:r>
            <a:endParaRPr lang="en-US" altLang="ko-KR" sz="1100" b="0" dirty="0" smtClean="0">
              <a:solidFill>
                <a:schemeClr val="tx1"/>
              </a:solidFill>
              <a:latin typeface="Arial" pitchFamily="34" charset="0"/>
              <a:ea typeface="Arial Unicode MS" pitchFamily="50" charset="-127"/>
              <a:cs typeface="Arial" pitchFamily="34" charset="0"/>
            </a:endParaRPr>
          </a:p>
          <a:p>
            <a:pPr marL="285750" indent="-285750" algn="just">
              <a:buFont typeface="Wingdings" pitchFamily="2" charset="2"/>
              <a:buChar char="u"/>
            </a:pPr>
            <a:r>
              <a:rPr lang="en-US" altLang="ko-KR" sz="2200" b="0" dirty="0" smtClean="0">
                <a:solidFill>
                  <a:schemeClr val="tx1"/>
                </a:solidFill>
                <a:latin typeface="Arial" pitchFamily="34" charset="0"/>
                <a:ea typeface="Arial Unicode MS" pitchFamily="50" charset="-127"/>
                <a:cs typeface="Arial" pitchFamily="34" charset="0"/>
              </a:rPr>
              <a:t> SNPP VIIRS seems more stable than Terra MODIS. But, showing relatively large uncertainty</a:t>
            </a:r>
          </a:p>
        </p:txBody>
      </p:sp>
      <p:graphicFrame>
        <p:nvGraphicFramePr>
          <p:cNvPr id="6" name="Table 8"/>
          <p:cNvGraphicFramePr>
            <a:graphicFrameLocks noGrp="1"/>
          </p:cNvGraphicFramePr>
          <p:nvPr>
            <p:extLst>
              <p:ext uri="{D42A27DB-BD31-4B8C-83A1-F6EECF244321}">
                <p14:modId xmlns:p14="http://schemas.microsoft.com/office/powerpoint/2010/main" val="1668908729"/>
              </p:ext>
            </p:extLst>
          </p:nvPr>
        </p:nvGraphicFramePr>
        <p:xfrm>
          <a:off x="373554" y="4124937"/>
          <a:ext cx="11488931" cy="2170184"/>
        </p:xfrm>
        <a:graphic>
          <a:graphicData uri="http://schemas.openxmlformats.org/drawingml/2006/table">
            <a:tbl>
              <a:tblPr firstRow="1" bandRow="1">
                <a:tableStyleId>{5C22544A-7EE6-4342-B048-85BDC9FD1C3A}</a:tableStyleId>
              </a:tblPr>
              <a:tblGrid>
                <a:gridCol w="1613938">
                  <a:extLst>
                    <a:ext uri="{9D8B030D-6E8A-4147-A177-3AD203B41FA5}">
                      <a16:colId xmlns:a16="http://schemas.microsoft.com/office/drawing/2014/main" val="2738889467"/>
                    </a:ext>
                  </a:extLst>
                </a:gridCol>
                <a:gridCol w="1485920">
                  <a:extLst>
                    <a:ext uri="{9D8B030D-6E8A-4147-A177-3AD203B41FA5}">
                      <a16:colId xmlns:a16="http://schemas.microsoft.com/office/drawing/2014/main" val="465721392"/>
                    </a:ext>
                  </a:extLst>
                </a:gridCol>
                <a:gridCol w="1244579">
                  <a:extLst>
                    <a:ext uri="{9D8B030D-6E8A-4147-A177-3AD203B41FA5}">
                      <a16:colId xmlns:a16="http://schemas.microsoft.com/office/drawing/2014/main" val="20002"/>
                    </a:ext>
                  </a:extLst>
                </a:gridCol>
                <a:gridCol w="1190749">
                  <a:extLst>
                    <a:ext uri="{9D8B030D-6E8A-4147-A177-3AD203B41FA5}">
                      <a16:colId xmlns:a16="http://schemas.microsoft.com/office/drawing/2014/main" val="4066494866"/>
                    </a:ext>
                  </a:extLst>
                </a:gridCol>
                <a:gridCol w="1190749">
                  <a:extLst>
                    <a:ext uri="{9D8B030D-6E8A-4147-A177-3AD203B41FA5}">
                      <a16:colId xmlns:a16="http://schemas.microsoft.com/office/drawing/2014/main" val="3529060735"/>
                    </a:ext>
                  </a:extLst>
                </a:gridCol>
                <a:gridCol w="1190749">
                  <a:extLst>
                    <a:ext uri="{9D8B030D-6E8A-4147-A177-3AD203B41FA5}">
                      <a16:colId xmlns:a16="http://schemas.microsoft.com/office/drawing/2014/main" val="3666064956"/>
                    </a:ext>
                  </a:extLst>
                </a:gridCol>
                <a:gridCol w="1190749">
                  <a:extLst>
                    <a:ext uri="{9D8B030D-6E8A-4147-A177-3AD203B41FA5}">
                      <a16:colId xmlns:a16="http://schemas.microsoft.com/office/drawing/2014/main" val="487043628"/>
                    </a:ext>
                  </a:extLst>
                </a:gridCol>
                <a:gridCol w="1190749">
                  <a:extLst>
                    <a:ext uri="{9D8B030D-6E8A-4147-A177-3AD203B41FA5}">
                      <a16:colId xmlns:a16="http://schemas.microsoft.com/office/drawing/2014/main" val="387592304"/>
                    </a:ext>
                  </a:extLst>
                </a:gridCol>
                <a:gridCol w="1190749">
                  <a:extLst>
                    <a:ext uri="{9D8B030D-6E8A-4147-A177-3AD203B41FA5}">
                      <a16:colId xmlns:a16="http://schemas.microsoft.com/office/drawing/2014/main" val="2398095976"/>
                    </a:ext>
                  </a:extLst>
                </a:gridCol>
              </a:tblGrid>
              <a:tr h="615425">
                <a:tc>
                  <a:txBody>
                    <a:bodyPr/>
                    <a:lstStyle/>
                    <a:p>
                      <a:pPr algn="ctr"/>
                      <a:r>
                        <a:rPr lang="en-US" sz="1600" dirty="0" smtClean="0">
                          <a:latin typeface="Arial" pitchFamily="34" charset="0"/>
                          <a:cs typeface="Arial" pitchFamily="34" charset="0"/>
                        </a:rPr>
                        <a:t>Method</a:t>
                      </a:r>
                      <a:endParaRPr lang="en-US" sz="1600" dirty="0">
                        <a:latin typeface="Arial" pitchFamily="34" charset="0"/>
                        <a:cs typeface="Arial" pitchFamily="34" charset="0"/>
                      </a:endParaRPr>
                    </a:p>
                  </a:txBody>
                  <a:tcPr anchor="ctr"/>
                </a:tc>
                <a:tc>
                  <a:txBody>
                    <a:bodyPr/>
                    <a:lstStyle/>
                    <a:p>
                      <a:pPr algn="ctr"/>
                      <a:r>
                        <a:rPr lang="en-US" sz="1600" dirty="0" smtClean="0">
                          <a:latin typeface="Arial" pitchFamily="34" charset="0"/>
                          <a:cs typeface="Arial" pitchFamily="34" charset="0"/>
                        </a:rPr>
                        <a:t>Data period</a:t>
                      </a:r>
                      <a:endParaRPr lang="en-US" sz="1600" b="0" dirty="0">
                        <a:latin typeface="Arial" pitchFamily="34" charset="0"/>
                        <a:cs typeface="Arial" pitchFamily="34" charset="0"/>
                      </a:endParaRPr>
                    </a:p>
                  </a:txBody>
                  <a:tcPr anchor="ctr"/>
                </a:tc>
                <a:tc>
                  <a:txBody>
                    <a:bodyPr/>
                    <a:lstStyle/>
                    <a:p>
                      <a:pPr algn="ctr"/>
                      <a:r>
                        <a:rPr lang="en-US" sz="1600" dirty="0" smtClean="0">
                          <a:latin typeface="Arial" pitchFamily="34" charset="0"/>
                          <a:cs typeface="Arial" pitchFamily="34" charset="0"/>
                        </a:rPr>
                        <a:t>Values</a:t>
                      </a:r>
                      <a:endParaRPr lang="en-US" sz="1600" dirty="0">
                        <a:latin typeface="Arial" pitchFamily="34" charset="0"/>
                        <a:cs typeface="Arial" pitchFamily="34" charset="0"/>
                      </a:endParaRPr>
                    </a:p>
                  </a:txBody>
                  <a:tcPr anchor="ctr"/>
                </a:tc>
                <a:tc>
                  <a:txBody>
                    <a:bodyPr/>
                    <a:lstStyle/>
                    <a:p>
                      <a:pPr algn="ctr"/>
                      <a:r>
                        <a:rPr lang="en-US" sz="1600" dirty="0" smtClean="0">
                          <a:latin typeface="Arial" pitchFamily="34" charset="0"/>
                          <a:cs typeface="Arial" pitchFamily="34" charset="0"/>
                        </a:rPr>
                        <a:t>B01</a:t>
                      </a:r>
                    </a:p>
                    <a:p>
                      <a:pPr algn="ctr"/>
                      <a:r>
                        <a:rPr lang="en-US" sz="1600" dirty="0" smtClean="0">
                          <a:latin typeface="Arial" pitchFamily="34" charset="0"/>
                          <a:cs typeface="Arial" pitchFamily="34" charset="0"/>
                        </a:rPr>
                        <a:t>(0.47um)</a:t>
                      </a:r>
                      <a:endParaRPr lang="en-US" sz="1600" dirty="0">
                        <a:latin typeface="Arial" pitchFamily="34" charset="0"/>
                        <a:cs typeface="Arial" pitchFamily="34" charset="0"/>
                      </a:endParaRPr>
                    </a:p>
                  </a:txBody>
                  <a:tcPr anchor="ctr"/>
                </a:tc>
                <a:tc>
                  <a:txBody>
                    <a:bodyPr/>
                    <a:lstStyle/>
                    <a:p>
                      <a:pPr algn="ctr"/>
                      <a:r>
                        <a:rPr lang="en-US" sz="1600" dirty="0" smtClean="0">
                          <a:latin typeface="Arial" pitchFamily="34" charset="0"/>
                          <a:cs typeface="Arial" pitchFamily="34" charset="0"/>
                        </a:rPr>
                        <a:t>B02</a:t>
                      </a:r>
                    </a:p>
                    <a:p>
                      <a:pPr algn="ctr"/>
                      <a:r>
                        <a:rPr lang="en-US" sz="1600" dirty="0" smtClean="0">
                          <a:latin typeface="Arial" pitchFamily="34" charset="0"/>
                          <a:cs typeface="Arial" pitchFamily="34" charset="0"/>
                        </a:rPr>
                        <a:t>(0.51um)</a:t>
                      </a:r>
                      <a:endParaRPr lang="en-US" sz="1600" dirty="0">
                        <a:latin typeface="Arial" pitchFamily="34" charset="0"/>
                        <a:cs typeface="Arial" pitchFamily="34" charset="0"/>
                      </a:endParaRPr>
                    </a:p>
                  </a:txBody>
                  <a:tcPr anchor="ctr"/>
                </a:tc>
                <a:tc>
                  <a:txBody>
                    <a:bodyPr/>
                    <a:lstStyle/>
                    <a:p>
                      <a:pPr algn="ctr"/>
                      <a:r>
                        <a:rPr lang="en-US" sz="1600" dirty="0" smtClean="0">
                          <a:latin typeface="Arial" pitchFamily="34" charset="0"/>
                          <a:cs typeface="Arial" pitchFamily="34" charset="0"/>
                        </a:rPr>
                        <a:t>B03</a:t>
                      </a:r>
                    </a:p>
                    <a:p>
                      <a:pPr algn="ctr"/>
                      <a:r>
                        <a:rPr lang="en-US" sz="1600" dirty="0" smtClean="0">
                          <a:latin typeface="Arial" pitchFamily="34" charset="0"/>
                          <a:cs typeface="Arial" pitchFamily="34" charset="0"/>
                        </a:rPr>
                        <a:t>(0.64um)</a:t>
                      </a:r>
                      <a:endParaRPr lang="en-US" sz="1600" dirty="0">
                        <a:latin typeface="Arial" pitchFamily="34" charset="0"/>
                        <a:cs typeface="Arial" pitchFamily="34" charset="0"/>
                      </a:endParaRPr>
                    </a:p>
                  </a:txBody>
                  <a:tcPr anchor="ctr"/>
                </a:tc>
                <a:tc>
                  <a:txBody>
                    <a:bodyPr/>
                    <a:lstStyle/>
                    <a:p>
                      <a:pPr algn="ctr"/>
                      <a:r>
                        <a:rPr lang="en-US" sz="1600" dirty="0" smtClean="0">
                          <a:latin typeface="Arial" pitchFamily="34" charset="0"/>
                          <a:cs typeface="Arial" pitchFamily="34" charset="0"/>
                        </a:rPr>
                        <a:t>B04</a:t>
                      </a:r>
                    </a:p>
                    <a:p>
                      <a:pPr algn="ctr"/>
                      <a:r>
                        <a:rPr lang="en-US" sz="1600" dirty="0" smtClean="0">
                          <a:latin typeface="Arial" pitchFamily="34" charset="0"/>
                          <a:cs typeface="Arial" pitchFamily="34" charset="0"/>
                        </a:rPr>
                        <a:t>(0.86um)</a:t>
                      </a:r>
                      <a:endParaRPr lang="en-US" sz="1600" dirty="0">
                        <a:latin typeface="Arial" pitchFamily="34" charset="0"/>
                        <a:cs typeface="Arial" pitchFamily="34" charset="0"/>
                      </a:endParaRPr>
                    </a:p>
                  </a:txBody>
                  <a:tcPr anchor="ctr"/>
                </a:tc>
                <a:tc>
                  <a:txBody>
                    <a:bodyPr/>
                    <a:lstStyle/>
                    <a:p>
                      <a:pPr algn="ctr"/>
                      <a:r>
                        <a:rPr lang="en-US" sz="1600" dirty="0" smtClean="0">
                          <a:latin typeface="Arial" pitchFamily="34" charset="0"/>
                          <a:cs typeface="Arial" pitchFamily="34" charset="0"/>
                        </a:rPr>
                        <a:t>B05</a:t>
                      </a:r>
                    </a:p>
                    <a:p>
                      <a:pPr algn="ctr"/>
                      <a:r>
                        <a:rPr lang="en-US" sz="1600" dirty="0" smtClean="0">
                          <a:latin typeface="Arial" pitchFamily="34" charset="0"/>
                          <a:cs typeface="Arial" pitchFamily="34" charset="0"/>
                        </a:rPr>
                        <a:t>(1.37um)</a:t>
                      </a:r>
                      <a:endParaRPr lang="en-US" sz="1600" dirty="0">
                        <a:latin typeface="Arial" pitchFamily="34" charset="0"/>
                        <a:cs typeface="Arial" pitchFamily="34" charset="0"/>
                      </a:endParaRPr>
                    </a:p>
                  </a:txBody>
                  <a:tcPr anchor="ctr"/>
                </a:tc>
                <a:tc>
                  <a:txBody>
                    <a:bodyPr/>
                    <a:lstStyle/>
                    <a:p>
                      <a:pPr algn="ctr"/>
                      <a:r>
                        <a:rPr lang="en-US" sz="1600" dirty="0" smtClean="0">
                          <a:latin typeface="Arial" pitchFamily="34" charset="0"/>
                          <a:cs typeface="Arial" pitchFamily="34" charset="0"/>
                        </a:rPr>
                        <a:t>B06</a:t>
                      </a:r>
                    </a:p>
                    <a:p>
                      <a:pPr algn="ctr"/>
                      <a:r>
                        <a:rPr lang="en-US" sz="1600" dirty="0" smtClean="0">
                          <a:latin typeface="Arial" pitchFamily="34" charset="0"/>
                          <a:cs typeface="Arial" pitchFamily="34" charset="0"/>
                        </a:rPr>
                        <a:t>(1.61um)</a:t>
                      </a:r>
                      <a:endParaRPr lang="en-US" sz="1600" dirty="0">
                        <a:latin typeface="Arial" pitchFamily="34" charset="0"/>
                        <a:cs typeface="Arial" pitchFamily="34" charset="0"/>
                      </a:endParaRPr>
                    </a:p>
                  </a:txBody>
                  <a:tcPr/>
                </a:tc>
                <a:extLst>
                  <a:ext uri="{0D108BD9-81ED-4DB2-BD59-A6C34878D82A}">
                    <a16:rowId xmlns:a16="http://schemas.microsoft.com/office/drawing/2014/main" val="216273315"/>
                  </a:ext>
                </a:extLst>
              </a:tr>
              <a:tr h="518253">
                <a:tc>
                  <a:txBody>
                    <a:bodyPr/>
                    <a:lstStyle/>
                    <a:p>
                      <a:pPr algn="ctr"/>
                      <a:r>
                        <a:rPr lang="en-US" sz="1300" dirty="0" smtClean="0">
                          <a:latin typeface="Arial" pitchFamily="34" charset="0"/>
                          <a:cs typeface="Arial" pitchFamily="34" charset="0"/>
                        </a:rPr>
                        <a:t>Ray Matching</a:t>
                      </a:r>
                    </a:p>
                    <a:p>
                      <a:pPr algn="ctr"/>
                      <a:r>
                        <a:rPr lang="en-US" sz="1300" dirty="0" smtClean="0">
                          <a:latin typeface="Arial" pitchFamily="34" charset="0"/>
                          <a:cs typeface="Arial" pitchFamily="34" charset="0"/>
                        </a:rPr>
                        <a:t> (AMI</a:t>
                      </a:r>
                      <a:r>
                        <a:rPr lang="en-US" sz="1300" baseline="0" dirty="0" smtClean="0">
                          <a:latin typeface="Arial" pitchFamily="34" charset="0"/>
                          <a:cs typeface="Arial" pitchFamily="34" charset="0"/>
                        </a:rPr>
                        <a:t> VS </a:t>
                      </a:r>
                      <a:r>
                        <a:rPr lang="en-US" sz="1300" dirty="0" smtClean="0">
                          <a:latin typeface="Arial" pitchFamily="34" charset="0"/>
                          <a:cs typeface="Arial" pitchFamily="34" charset="0"/>
                        </a:rPr>
                        <a:t>MODIS)</a:t>
                      </a:r>
                      <a:endParaRPr lang="en-US" sz="1300" dirty="0">
                        <a:latin typeface="Arial" pitchFamily="34" charset="0"/>
                        <a:cs typeface="Arial" pitchFamily="34" charset="0"/>
                      </a:endParaRPr>
                    </a:p>
                  </a:txBody>
                  <a:tcPr anchor="ctr"/>
                </a:tc>
                <a:tc>
                  <a:txBody>
                    <a:bodyPr/>
                    <a:lstStyle/>
                    <a:p>
                      <a:pPr algn="ctr" latinLnBrk="1"/>
                      <a:r>
                        <a:rPr lang="en-US" altLang="ko-KR" sz="1300" dirty="0" smtClean="0">
                          <a:latin typeface="Arial" pitchFamily="34" charset="0"/>
                          <a:cs typeface="Arial" pitchFamily="34" charset="0"/>
                        </a:rPr>
                        <a:t>August 2019 ~ March 2020</a:t>
                      </a:r>
                      <a:endParaRPr lang="ko-KR" altLang="en-US" sz="1300" dirty="0">
                        <a:latin typeface="Arial" pitchFamily="34" charset="0"/>
                        <a:cs typeface="Arial" pitchFamily="34" charset="0"/>
                      </a:endParaRPr>
                    </a:p>
                  </a:txBody>
                  <a:tcPr anchor="ctr"/>
                </a:tc>
                <a:tc>
                  <a:txBody>
                    <a:bodyPr/>
                    <a:lstStyle/>
                    <a:p>
                      <a:pPr algn="ctr"/>
                      <a:r>
                        <a:rPr lang="en-US" altLang="ko-KR" sz="1300" dirty="0" smtClean="0">
                          <a:latin typeface="Arial" pitchFamily="34" charset="0"/>
                          <a:cs typeface="Arial" pitchFamily="34" charset="0"/>
                        </a:rPr>
                        <a:t>Mean difference [%]</a:t>
                      </a:r>
                      <a:endParaRPr lang="en-US" altLang="ko-KR" sz="1300" dirty="0">
                        <a:latin typeface="Arial" pitchFamily="34" charset="0"/>
                        <a:cs typeface="Arial" pitchFamily="34" charset="0"/>
                      </a:endParaRPr>
                    </a:p>
                  </a:txBody>
                  <a:tcPr anchor="ctr"/>
                </a:tc>
                <a:tc>
                  <a:txBody>
                    <a:bodyPr/>
                    <a:lstStyle/>
                    <a:p>
                      <a:pPr algn="ctr"/>
                      <a:r>
                        <a:rPr lang="en-US" sz="1300" dirty="0" smtClean="0">
                          <a:latin typeface="Arial" pitchFamily="34" charset="0"/>
                          <a:cs typeface="Arial" pitchFamily="34" charset="0"/>
                        </a:rPr>
                        <a:t>-0.17(</a:t>
                      </a:r>
                      <a:r>
                        <a:rPr lang="en-US" altLang="ko-KR" sz="1300" dirty="0" smtClean="0"/>
                        <a:t>±0.95)</a:t>
                      </a:r>
                      <a:endParaRPr lang="en-US" sz="1300" dirty="0">
                        <a:latin typeface="Arial" pitchFamily="34" charset="0"/>
                        <a:cs typeface="Arial" pitchFamily="34" charset="0"/>
                      </a:endParaRPr>
                    </a:p>
                  </a:txBody>
                  <a:tcPr anchor="ctr"/>
                </a:tc>
                <a:tc>
                  <a:txBody>
                    <a:bodyPr/>
                    <a:lstStyle/>
                    <a:p>
                      <a:pPr algn="ctr"/>
                      <a:r>
                        <a:rPr lang="en-US" altLang="ko-KR" sz="1300" dirty="0" smtClean="0">
                          <a:latin typeface="Arial" pitchFamily="34" charset="0"/>
                          <a:cs typeface="Arial" pitchFamily="34" charset="0"/>
                        </a:rPr>
                        <a:t>6.22(</a:t>
                      </a:r>
                      <a:r>
                        <a:rPr lang="en-US" altLang="ko-KR" sz="1300" dirty="0" smtClean="0"/>
                        <a:t>±1.49)</a:t>
                      </a:r>
                      <a:endParaRPr lang="en-US" sz="1300" dirty="0">
                        <a:latin typeface="Arial" pitchFamily="34" charset="0"/>
                        <a:cs typeface="Arial" pitchFamily="34" charset="0"/>
                      </a:endParaRPr>
                    </a:p>
                  </a:txBody>
                  <a:tcPr anchor="ctr"/>
                </a:tc>
                <a:tc>
                  <a:txBody>
                    <a:bodyPr/>
                    <a:lstStyle/>
                    <a:p>
                      <a:pPr algn="ctr"/>
                      <a:r>
                        <a:rPr lang="en-US" altLang="ko-KR" sz="1300" dirty="0" smtClean="0">
                          <a:latin typeface="Arial" pitchFamily="34" charset="0"/>
                          <a:cs typeface="Arial" pitchFamily="34" charset="0"/>
                        </a:rPr>
                        <a:t>5.57(</a:t>
                      </a:r>
                      <a:r>
                        <a:rPr lang="en-US" altLang="ko-KR" sz="1300" dirty="0" smtClean="0"/>
                        <a:t>±0.82)</a:t>
                      </a:r>
                      <a:endParaRPr lang="en-US" sz="1300" dirty="0">
                        <a:latin typeface="Arial" pitchFamily="34" charset="0"/>
                        <a:cs typeface="Arial" pitchFamily="34" charset="0"/>
                      </a:endParaRPr>
                    </a:p>
                  </a:txBody>
                  <a:tcPr anchor="ctr"/>
                </a:tc>
                <a:tc>
                  <a:txBody>
                    <a:bodyPr/>
                    <a:lstStyle/>
                    <a:p>
                      <a:pPr algn="ctr"/>
                      <a:r>
                        <a:rPr lang="en-US" altLang="ko-KR" sz="1300" dirty="0" smtClean="0">
                          <a:latin typeface="Arial" pitchFamily="34" charset="0"/>
                          <a:cs typeface="Arial" pitchFamily="34" charset="0"/>
                        </a:rPr>
                        <a:t>8.97(</a:t>
                      </a:r>
                      <a:r>
                        <a:rPr lang="en-US" altLang="ko-KR" sz="1300" dirty="0" smtClean="0"/>
                        <a:t>±1.51)</a:t>
                      </a:r>
                      <a:endParaRPr lang="en-US" sz="1300" dirty="0">
                        <a:latin typeface="Arial" pitchFamily="34" charset="0"/>
                        <a:cs typeface="Arial" pitchFamily="34" charset="0"/>
                      </a:endParaRPr>
                    </a:p>
                  </a:txBody>
                  <a:tcPr anchor="ctr"/>
                </a:tc>
                <a:tc>
                  <a:txBody>
                    <a:bodyPr/>
                    <a:lstStyle/>
                    <a:p>
                      <a:pPr algn="ctr"/>
                      <a:r>
                        <a:rPr lang="en-US" altLang="ko-KR" sz="1300" dirty="0" smtClean="0">
                          <a:latin typeface="Arial" pitchFamily="34" charset="0"/>
                          <a:cs typeface="Arial" pitchFamily="34" charset="0"/>
                        </a:rPr>
                        <a:t>9.19(</a:t>
                      </a:r>
                      <a:r>
                        <a:rPr lang="en-US" altLang="ko-KR" sz="1300" dirty="0" smtClean="0"/>
                        <a:t>±0.68)</a:t>
                      </a:r>
                      <a:endParaRPr lang="en-US" sz="1300" dirty="0">
                        <a:latin typeface="Arial" pitchFamily="34" charset="0"/>
                        <a:cs typeface="Arial" pitchFamily="34" charset="0"/>
                      </a:endParaRPr>
                    </a:p>
                  </a:txBody>
                  <a:tcPr anchor="ctr"/>
                </a:tc>
                <a:tc>
                  <a:txBody>
                    <a:bodyPr/>
                    <a:lstStyle/>
                    <a:p>
                      <a:pPr algn="ctr"/>
                      <a:r>
                        <a:rPr lang="en-US" altLang="ko-KR" sz="1300" dirty="0" smtClean="0">
                          <a:latin typeface="Arial" pitchFamily="34" charset="0"/>
                          <a:cs typeface="Arial" pitchFamily="34" charset="0"/>
                        </a:rPr>
                        <a:t>4.59(</a:t>
                      </a:r>
                      <a:r>
                        <a:rPr lang="en-US" altLang="ko-KR" sz="1300" dirty="0" smtClean="0"/>
                        <a:t>±0.96)</a:t>
                      </a:r>
                      <a:endParaRPr lang="en-US" sz="1300" dirty="0">
                        <a:latin typeface="Arial" pitchFamily="34" charset="0"/>
                        <a:cs typeface="Arial" pitchFamily="34" charset="0"/>
                      </a:endParaRPr>
                    </a:p>
                  </a:txBody>
                  <a:tcPr anchor="ctr"/>
                </a:tc>
                <a:extLst>
                  <a:ext uri="{0D108BD9-81ED-4DB2-BD59-A6C34878D82A}">
                    <a16:rowId xmlns:a16="http://schemas.microsoft.com/office/drawing/2014/main" val="1326596442"/>
                  </a:ext>
                </a:extLst>
              </a:tr>
              <a:tr h="518253">
                <a:tc>
                  <a:txBody>
                    <a:bodyPr/>
                    <a:lstStyle/>
                    <a:p>
                      <a:pPr algn="ctr"/>
                      <a:r>
                        <a:rPr lang="en-US" sz="1300" dirty="0" smtClean="0">
                          <a:latin typeface="Arial" pitchFamily="34" charset="0"/>
                          <a:cs typeface="Arial" pitchFamily="34" charset="0"/>
                        </a:rPr>
                        <a:t>Ray Matching </a:t>
                      </a:r>
                    </a:p>
                    <a:p>
                      <a:pPr algn="ctr"/>
                      <a:r>
                        <a:rPr lang="en-US" sz="1300" dirty="0" smtClean="0">
                          <a:latin typeface="Arial" pitchFamily="34" charset="0"/>
                          <a:cs typeface="Arial" pitchFamily="34" charset="0"/>
                        </a:rPr>
                        <a:t>(AMI VS VIIRS)</a:t>
                      </a:r>
                      <a:endParaRPr lang="en-US" sz="1300" dirty="0">
                        <a:latin typeface="Arial" pitchFamily="34" charset="0"/>
                        <a:cs typeface="Arial" pitchFamily="34" charset="0"/>
                      </a:endParaRPr>
                    </a:p>
                  </a:txBody>
                  <a:tcPr anchor="ctr"/>
                </a:tc>
                <a:tc>
                  <a:txBody>
                    <a:bodyPr/>
                    <a:lstStyle/>
                    <a:p>
                      <a:pPr algn="ctr" latinLnBrk="1"/>
                      <a:r>
                        <a:rPr lang="en-US" altLang="ko-KR" sz="1300" dirty="0" smtClean="0">
                          <a:latin typeface="Arial" pitchFamily="34" charset="0"/>
                          <a:cs typeface="Arial" pitchFamily="34" charset="0"/>
                        </a:rPr>
                        <a:t>October 2019 ~ March 2020</a:t>
                      </a:r>
                      <a:endParaRPr lang="ko-KR" altLang="en-US" sz="1300" dirty="0">
                        <a:latin typeface="Arial" pitchFamily="34" charset="0"/>
                        <a:cs typeface="Arial" pitchFamily="34" charset="0"/>
                      </a:endParaRPr>
                    </a:p>
                  </a:txBody>
                  <a:tcPr anchor="ctr"/>
                </a:tc>
                <a:tc>
                  <a:txBody>
                    <a:bodyPr/>
                    <a:lstStyle/>
                    <a:p>
                      <a:pPr algn="ctr"/>
                      <a:r>
                        <a:rPr lang="en-US" altLang="ko-KR" sz="1300" dirty="0" smtClean="0">
                          <a:latin typeface="Arial" pitchFamily="34" charset="0"/>
                          <a:cs typeface="Arial" pitchFamily="34" charset="0"/>
                        </a:rPr>
                        <a:t>Mean difference [%]</a:t>
                      </a:r>
                      <a:endParaRPr lang="en-US" altLang="ko-KR" sz="1300" dirty="0">
                        <a:latin typeface="Arial" pitchFamily="34" charset="0"/>
                        <a:cs typeface="Arial" pitchFamily="34" charset="0"/>
                      </a:endParaRPr>
                    </a:p>
                  </a:txBody>
                  <a:tcPr anchor="ctr"/>
                </a:tc>
                <a:tc>
                  <a:txBody>
                    <a:bodyPr/>
                    <a:lstStyle/>
                    <a:p>
                      <a:pPr algn="ctr"/>
                      <a:r>
                        <a:rPr lang="en-US" altLang="ko-KR" sz="1300" dirty="0" smtClean="0">
                          <a:latin typeface="Arial" pitchFamily="34" charset="0"/>
                          <a:cs typeface="Arial" pitchFamily="34" charset="0"/>
                        </a:rPr>
                        <a:t>-1.82(</a:t>
                      </a:r>
                      <a:r>
                        <a:rPr lang="en-US" altLang="ko-KR" sz="1300" dirty="0" smtClean="0"/>
                        <a:t>±1.34)</a:t>
                      </a:r>
                      <a:endParaRPr lang="en-US" sz="1300" dirty="0" smtClean="0">
                        <a:latin typeface="Arial" pitchFamily="34" charset="0"/>
                        <a:cs typeface="Arial" pitchFamily="34" charset="0"/>
                      </a:endParaRPr>
                    </a:p>
                  </a:txBody>
                  <a:tcPr anchor="ctr"/>
                </a:tc>
                <a:tc>
                  <a:txBody>
                    <a:bodyPr/>
                    <a:lstStyle/>
                    <a:p>
                      <a:pPr algn="ctr"/>
                      <a:r>
                        <a:rPr lang="en-US" altLang="ko-KR" sz="1300" dirty="0" smtClean="0">
                          <a:latin typeface="Arial" pitchFamily="34" charset="0"/>
                          <a:cs typeface="Arial" pitchFamily="34" charset="0"/>
                        </a:rPr>
                        <a:t>1.00(</a:t>
                      </a:r>
                      <a:r>
                        <a:rPr lang="en-US" altLang="ko-KR" sz="1300" dirty="0" smtClean="0"/>
                        <a:t>±1.08)</a:t>
                      </a:r>
                      <a:endParaRPr lang="en-US" sz="1300" dirty="0">
                        <a:latin typeface="Arial" pitchFamily="34" charset="0"/>
                        <a:cs typeface="Arial" pitchFamily="34" charset="0"/>
                      </a:endParaRPr>
                    </a:p>
                  </a:txBody>
                  <a:tcPr anchor="ctr"/>
                </a:tc>
                <a:tc>
                  <a:txBody>
                    <a:bodyPr/>
                    <a:lstStyle/>
                    <a:p>
                      <a:pPr algn="ctr"/>
                      <a:r>
                        <a:rPr lang="en-US" altLang="ko-KR" sz="1300" dirty="0" smtClean="0">
                          <a:latin typeface="Arial" pitchFamily="34" charset="0"/>
                          <a:cs typeface="Arial" pitchFamily="34" charset="0"/>
                        </a:rPr>
                        <a:t>1.66(</a:t>
                      </a:r>
                      <a:r>
                        <a:rPr lang="en-US" altLang="ko-KR" sz="1300" dirty="0" smtClean="0"/>
                        <a:t>±1.20)</a:t>
                      </a:r>
                      <a:endParaRPr lang="en-US" sz="1300" dirty="0">
                        <a:latin typeface="Arial" pitchFamily="34" charset="0"/>
                        <a:cs typeface="Arial" pitchFamily="34" charset="0"/>
                      </a:endParaRPr>
                    </a:p>
                  </a:txBody>
                  <a:tcPr anchor="ctr"/>
                </a:tc>
                <a:tc>
                  <a:txBody>
                    <a:bodyPr/>
                    <a:lstStyle/>
                    <a:p>
                      <a:pPr algn="ctr"/>
                      <a:r>
                        <a:rPr lang="en-US" altLang="ko-KR" sz="1300" dirty="0" smtClean="0">
                          <a:latin typeface="Arial" pitchFamily="34" charset="0"/>
                          <a:cs typeface="Arial" pitchFamily="34" charset="0"/>
                        </a:rPr>
                        <a:t>0.65(</a:t>
                      </a:r>
                      <a:r>
                        <a:rPr lang="en-US" altLang="ko-KR" sz="1300" dirty="0" smtClean="0"/>
                        <a:t>±1.33)</a:t>
                      </a:r>
                      <a:endParaRPr lang="en-US" sz="1300" dirty="0">
                        <a:latin typeface="Arial" pitchFamily="34" charset="0"/>
                        <a:cs typeface="Arial" pitchFamily="34" charset="0"/>
                      </a:endParaRPr>
                    </a:p>
                  </a:txBody>
                  <a:tcPr anchor="ctr"/>
                </a:tc>
                <a:tc>
                  <a:txBody>
                    <a:bodyPr/>
                    <a:lstStyle/>
                    <a:p>
                      <a:pPr algn="ctr"/>
                      <a:r>
                        <a:rPr lang="en-US" altLang="ko-KR" sz="1300" dirty="0" smtClean="0">
                          <a:latin typeface="Arial" pitchFamily="34" charset="0"/>
                          <a:cs typeface="Arial" pitchFamily="34" charset="0"/>
                        </a:rPr>
                        <a:t>-1.29(</a:t>
                      </a:r>
                      <a:r>
                        <a:rPr lang="en-US" altLang="ko-KR" sz="1300" dirty="0" smtClean="0"/>
                        <a:t>±0.60)</a:t>
                      </a:r>
                      <a:endParaRPr lang="en-US" sz="1300" dirty="0">
                        <a:latin typeface="Arial" pitchFamily="34" charset="0"/>
                        <a:cs typeface="Arial" pitchFamily="34" charset="0"/>
                      </a:endParaRPr>
                    </a:p>
                  </a:txBody>
                  <a:tcPr anchor="ctr"/>
                </a:tc>
                <a:tc>
                  <a:txBody>
                    <a:bodyPr/>
                    <a:lstStyle/>
                    <a:p>
                      <a:pPr algn="ctr"/>
                      <a:r>
                        <a:rPr lang="en-US" altLang="ko-KR" sz="1300" dirty="0" smtClean="0">
                          <a:latin typeface="Arial" pitchFamily="34" charset="0"/>
                          <a:cs typeface="Arial" pitchFamily="34" charset="0"/>
                        </a:rPr>
                        <a:t>3.90(</a:t>
                      </a:r>
                      <a:r>
                        <a:rPr lang="en-US" altLang="ko-KR" sz="1300" dirty="0" smtClean="0"/>
                        <a:t>±1.22)</a:t>
                      </a:r>
                      <a:endParaRPr lang="en-US" sz="1300" dirty="0">
                        <a:latin typeface="Arial" pitchFamily="34" charset="0"/>
                        <a:cs typeface="Arial" pitchFamily="34" charset="0"/>
                      </a:endParaRPr>
                    </a:p>
                  </a:txBody>
                  <a:tcPr anchor="ctr"/>
                </a:tc>
                <a:extLst>
                  <a:ext uri="{0D108BD9-81ED-4DB2-BD59-A6C34878D82A}">
                    <a16:rowId xmlns:a16="http://schemas.microsoft.com/office/drawing/2014/main" val="1987317444"/>
                  </a:ext>
                </a:extLst>
              </a:tr>
              <a:tr h="518253">
                <a:tc>
                  <a:txBody>
                    <a:bodyPr/>
                    <a:lstStyle/>
                    <a:p>
                      <a:pPr algn="ctr"/>
                      <a:r>
                        <a:rPr lang="en-US" sz="1300" dirty="0" smtClean="0">
                          <a:latin typeface="Arial" panose="020B0604020202020204" pitchFamily="34" charset="0"/>
                          <a:cs typeface="Arial" panose="020B0604020202020204" pitchFamily="34" charset="0"/>
                        </a:rPr>
                        <a:t>Lunar</a:t>
                      </a:r>
                      <a:r>
                        <a:rPr lang="en-US" sz="1300" baseline="0" dirty="0" smtClean="0">
                          <a:latin typeface="Arial" panose="020B0604020202020204" pitchFamily="34" charset="0"/>
                          <a:cs typeface="Arial" panose="020B0604020202020204" pitchFamily="34" charset="0"/>
                        </a:rPr>
                        <a:t> Calibration</a:t>
                      </a:r>
                    </a:p>
                    <a:p>
                      <a:pPr algn="ctr"/>
                      <a:r>
                        <a:rPr lang="en-US" sz="1300" baseline="0" dirty="0" smtClean="0">
                          <a:latin typeface="Arial" panose="020B0604020202020204" pitchFamily="34" charset="0"/>
                          <a:cs typeface="Arial" panose="020B0604020202020204" pitchFamily="34" charset="0"/>
                        </a:rPr>
                        <a:t>(using GIRO)</a:t>
                      </a:r>
                      <a:endParaRPr lang="en-US" sz="13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300" dirty="0" smtClean="0">
                          <a:latin typeface="Arial" panose="020B0604020202020204" pitchFamily="34" charset="0"/>
                          <a:cs typeface="Arial" panose="020B0604020202020204" pitchFamily="34" charset="0"/>
                        </a:rPr>
                        <a:t>May</a:t>
                      </a:r>
                      <a:r>
                        <a:rPr lang="en-US" altLang="ko-KR" sz="1300" baseline="0" dirty="0" smtClean="0">
                          <a:latin typeface="Arial" panose="020B0604020202020204" pitchFamily="34" charset="0"/>
                          <a:cs typeface="Arial" panose="020B0604020202020204" pitchFamily="34" charset="0"/>
                        </a:rPr>
                        <a:t> 2019 ~</a:t>
                      </a:r>
                    </a:p>
                    <a:p>
                      <a:pPr algn="ctr" latinLnBrk="1"/>
                      <a:r>
                        <a:rPr lang="en-US" altLang="ko-KR" sz="1300" baseline="0" dirty="0" smtClean="0">
                          <a:latin typeface="Arial" panose="020B0604020202020204" pitchFamily="34" charset="0"/>
                          <a:cs typeface="Arial" panose="020B0604020202020204" pitchFamily="34" charset="0"/>
                        </a:rPr>
                        <a:t>March 2020</a:t>
                      </a:r>
                      <a:endParaRPr lang="ko-KR" altLang="en-US" sz="13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r>
                        <a:rPr lang="en-US" altLang="ko-KR" sz="1300" dirty="0" smtClean="0">
                          <a:latin typeface="Arial" panose="020B0604020202020204" pitchFamily="34" charset="0"/>
                          <a:cs typeface="Arial" panose="020B0604020202020204" pitchFamily="34" charset="0"/>
                        </a:rPr>
                        <a:t>Degradation ratio [%]</a:t>
                      </a:r>
                      <a:endParaRPr lang="en-US" altLang="ko-KR" sz="13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smtClean="0">
                          <a:latin typeface="Arial" panose="020B0604020202020204" pitchFamily="34" charset="0"/>
                          <a:cs typeface="Arial" panose="020B0604020202020204" pitchFamily="34" charset="0"/>
                        </a:rPr>
                        <a:t>0.059</a:t>
                      </a:r>
                      <a:r>
                        <a:rPr lang="en-US" altLang="ko-KR" sz="1300" dirty="0" smtClean="0">
                          <a:latin typeface="Arial" panose="020B0604020202020204" pitchFamily="34" charset="0"/>
                          <a:cs typeface="Arial" panose="020B0604020202020204" pitchFamily="34" charset="0"/>
                        </a:rPr>
                        <a:t>±0.010</a:t>
                      </a: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smtClean="0">
                          <a:latin typeface="Arial" panose="020B0604020202020204" pitchFamily="34" charset="0"/>
                          <a:cs typeface="Arial" panose="020B0604020202020204" pitchFamily="34" charset="0"/>
                        </a:rPr>
                        <a:t>0.039</a:t>
                      </a:r>
                      <a:r>
                        <a:rPr lang="en-US" altLang="ko-KR" sz="1300" dirty="0" smtClean="0">
                          <a:latin typeface="Arial" panose="020B0604020202020204" pitchFamily="34" charset="0"/>
                          <a:cs typeface="Arial" panose="020B0604020202020204" pitchFamily="34" charset="0"/>
                        </a:rPr>
                        <a:t>±0.007</a:t>
                      </a: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300" dirty="0" smtClean="0">
                          <a:latin typeface="Arial" panose="020B0604020202020204" pitchFamily="34" charset="0"/>
                          <a:cs typeface="Arial" panose="020B0604020202020204" pitchFamily="34" charset="0"/>
                        </a:rPr>
                        <a:t>0.027±0.008</a:t>
                      </a:r>
                      <a:endParaRPr lang="en-US" sz="13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300" dirty="0" smtClean="0">
                          <a:latin typeface="Arial" panose="020B0604020202020204" pitchFamily="34" charset="0"/>
                          <a:cs typeface="Arial" panose="020B0604020202020204" pitchFamily="34" charset="0"/>
                        </a:rPr>
                        <a:t>0.023±0.005</a:t>
                      </a: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300" dirty="0" smtClean="0">
                          <a:latin typeface="Arial" panose="020B0604020202020204" pitchFamily="34" charset="0"/>
                          <a:cs typeface="Arial" panose="020B0604020202020204" pitchFamily="34" charset="0"/>
                        </a:rPr>
                        <a:t>0.051±0.009</a:t>
                      </a: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300" dirty="0" smtClean="0">
                          <a:latin typeface="Arial" panose="020B0604020202020204" pitchFamily="34" charset="0"/>
                          <a:cs typeface="Arial" panose="020B0604020202020204" pitchFamily="34" charset="0"/>
                        </a:rPr>
                        <a:t>0.042±0.012</a:t>
                      </a:r>
                    </a:p>
                  </a:txBody>
                  <a:tcPr anchor="ctr">
                    <a:solidFill>
                      <a:schemeClr val="accent6">
                        <a:lumMod val="40000"/>
                        <a:lumOff val="60000"/>
                      </a:schemeClr>
                    </a:solidFill>
                  </a:tcPr>
                </a:tc>
                <a:extLst>
                  <a:ext uri="{0D108BD9-81ED-4DB2-BD59-A6C34878D82A}">
                    <a16:rowId xmlns:a16="http://schemas.microsoft.com/office/drawing/2014/main" val="1833151123"/>
                  </a:ext>
                </a:extLst>
              </a:tr>
            </a:tbl>
          </a:graphicData>
        </a:graphic>
      </p:graphicFrame>
      <p:sp>
        <p:nvSpPr>
          <p:cNvPr id="8" name="TextBox 7"/>
          <p:cNvSpPr txBox="1"/>
          <p:nvPr/>
        </p:nvSpPr>
        <p:spPr>
          <a:xfrm>
            <a:off x="470981" y="6295122"/>
            <a:ext cx="7316419" cy="261610"/>
          </a:xfrm>
          <a:prstGeom prst="rect">
            <a:avLst/>
          </a:prstGeom>
          <a:noFill/>
        </p:spPr>
        <p:txBody>
          <a:bodyPr wrap="square" rtlCol="0">
            <a:spAutoFit/>
          </a:bodyPr>
          <a:lstStyle/>
          <a:p>
            <a:r>
              <a:rPr lang="en-US" altLang="ko-KR" sz="1100" dirty="0" smtClean="0">
                <a:solidFill>
                  <a:schemeClr val="tx1"/>
                </a:solidFill>
              </a:rPr>
              <a:t>*All Uncertainties k=1</a:t>
            </a:r>
            <a:endParaRPr lang="ko-KR" altLang="en-US" sz="1100" dirty="0">
              <a:solidFill>
                <a:schemeClr val="tx1"/>
              </a:solidFill>
            </a:endParaRPr>
          </a:p>
        </p:txBody>
      </p:sp>
    </p:spTree>
    <p:extLst>
      <p:ext uri="{BB962C8B-B14F-4D97-AF65-F5344CB8AC3E}">
        <p14:creationId xmlns:p14="http://schemas.microsoft.com/office/powerpoint/2010/main" val="1589899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3441" y="2128576"/>
            <a:ext cx="6338595" cy="1569660"/>
          </a:xfrm>
          <a:prstGeom prst="rect">
            <a:avLst/>
          </a:prstGeom>
          <a:noFill/>
        </p:spPr>
        <p:txBody>
          <a:bodyPr wrap="none" rtlCol="0">
            <a:spAutoFit/>
          </a:bodyPr>
          <a:lstStyle/>
          <a:p>
            <a:r>
              <a:rPr lang="en-US" altLang="ko-KR" sz="9600" dirty="0">
                <a:solidFill>
                  <a:schemeClr val="tx1"/>
                </a:solidFill>
                <a:latin typeface="Arial" pitchFamily="34" charset="0"/>
                <a:cs typeface="Arial" pitchFamily="34" charset="0"/>
              </a:rPr>
              <a:t>Thank </a:t>
            </a:r>
            <a:r>
              <a:rPr lang="en-US" altLang="ko-KR" sz="9600" dirty="0" smtClean="0">
                <a:solidFill>
                  <a:schemeClr val="tx1"/>
                </a:solidFill>
                <a:latin typeface="Arial" pitchFamily="34" charset="0"/>
                <a:cs typeface="Arial" pitchFamily="34" charset="0"/>
              </a:rPr>
              <a:t>you</a:t>
            </a:r>
          </a:p>
        </p:txBody>
      </p:sp>
      <p:sp>
        <p:nvSpPr>
          <p:cNvPr id="2" name="TextBox 1"/>
          <p:cNvSpPr txBox="1"/>
          <p:nvPr/>
        </p:nvSpPr>
        <p:spPr>
          <a:xfrm>
            <a:off x="512138" y="4390758"/>
            <a:ext cx="5700600" cy="1384995"/>
          </a:xfrm>
          <a:prstGeom prst="rect">
            <a:avLst/>
          </a:prstGeom>
          <a:noFill/>
        </p:spPr>
        <p:txBody>
          <a:bodyPr wrap="none" rtlCol="0">
            <a:spAutoFit/>
          </a:bodyPr>
          <a:lstStyle/>
          <a:p>
            <a:r>
              <a:rPr lang="en-US" altLang="ko-KR" sz="3000" dirty="0" smtClean="0">
                <a:solidFill>
                  <a:schemeClr val="tx1"/>
                </a:solidFill>
              </a:rPr>
              <a:t>Name : E.K. (</a:t>
            </a:r>
            <a:r>
              <a:rPr lang="en-US" altLang="ko-KR" sz="3000" dirty="0" err="1" smtClean="0">
                <a:solidFill>
                  <a:schemeClr val="tx1"/>
                </a:solidFill>
              </a:rPr>
              <a:t>EunKyu</a:t>
            </a:r>
            <a:r>
              <a:rPr lang="en-US" altLang="ko-KR" sz="3000" dirty="0" smtClean="0">
                <a:solidFill>
                  <a:schemeClr val="tx1"/>
                </a:solidFill>
              </a:rPr>
              <a:t> Kim)</a:t>
            </a:r>
          </a:p>
          <a:p>
            <a:r>
              <a:rPr lang="en-US" altLang="ko-KR" sz="3000" dirty="0" smtClean="0">
                <a:solidFill>
                  <a:schemeClr val="tx1"/>
                </a:solidFill>
              </a:rPr>
              <a:t>E-mail : ngnku456@korea.kr</a:t>
            </a:r>
          </a:p>
          <a:p>
            <a:r>
              <a:rPr lang="en-US" altLang="ko-KR" sz="2400" dirty="0" smtClean="0">
                <a:solidFill>
                  <a:schemeClr val="tx1"/>
                </a:solidFill>
              </a:rPr>
              <a:t>Any Comments or Questions.</a:t>
            </a:r>
          </a:p>
        </p:txBody>
      </p:sp>
      <p:sp>
        <p:nvSpPr>
          <p:cNvPr id="4" name="TextBox 3"/>
          <p:cNvSpPr txBox="1"/>
          <p:nvPr/>
        </p:nvSpPr>
        <p:spPr>
          <a:xfrm>
            <a:off x="512138" y="6006585"/>
            <a:ext cx="4982454" cy="461665"/>
          </a:xfrm>
          <a:prstGeom prst="rect">
            <a:avLst/>
          </a:prstGeom>
          <a:noFill/>
        </p:spPr>
        <p:txBody>
          <a:bodyPr wrap="none" rtlCol="0">
            <a:spAutoFit/>
          </a:bodyPr>
          <a:lstStyle/>
          <a:p>
            <a:r>
              <a:rPr lang="en-US" altLang="ko-KR" sz="2400" dirty="0" smtClean="0">
                <a:solidFill>
                  <a:schemeClr val="tx1"/>
                </a:solidFill>
              </a:rPr>
              <a:t>Special thanks to </a:t>
            </a:r>
            <a:r>
              <a:rPr lang="en-US" altLang="ko-KR" sz="2400" dirty="0" err="1" smtClean="0">
                <a:solidFill>
                  <a:schemeClr val="tx1"/>
                </a:solidFill>
              </a:rPr>
              <a:t>Fangfang</a:t>
            </a:r>
            <a:r>
              <a:rPr lang="en-US" altLang="ko-KR" sz="2400" dirty="0" smtClean="0">
                <a:solidFill>
                  <a:schemeClr val="tx1"/>
                </a:solidFill>
              </a:rPr>
              <a:t> ! </a:t>
            </a:r>
            <a:r>
              <a:rPr lang="en-US" altLang="ko-KR" sz="2400" dirty="0" smtClean="0">
                <a:solidFill>
                  <a:schemeClr val="tx1"/>
                </a:solidFill>
                <a:sym typeface="Wingdings" pitchFamily="2" charset="2"/>
              </a:rPr>
              <a:t></a:t>
            </a:r>
            <a:endParaRPr lang="ko-KR" altLang="en-US" sz="2400" dirty="0">
              <a:solidFill>
                <a:schemeClr val="tx1"/>
              </a:solidFill>
            </a:endParaRPr>
          </a:p>
        </p:txBody>
      </p:sp>
    </p:spTree>
    <p:extLst>
      <p:ext uri="{BB962C8B-B14F-4D97-AF65-F5344CB8AC3E}">
        <p14:creationId xmlns:p14="http://schemas.microsoft.com/office/powerpoint/2010/main" val="2205671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9403" y="188640"/>
            <a:ext cx="530915" cy="230832"/>
          </a:xfrm>
          <a:prstGeom prst="rect">
            <a:avLst/>
          </a:prstGeom>
          <a:noFill/>
        </p:spPr>
        <p:txBody>
          <a:bodyPr wrap="none" rtlCol="0">
            <a:spAutoFit/>
          </a:bodyPr>
          <a:lstStyle/>
          <a:p>
            <a:r>
              <a:rPr lang="ko-KR" altLang="en-US" smtClean="0"/>
              <a:t>일평</a:t>
            </a:r>
            <a:r>
              <a:rPr lang="ko-KR" altLang="en-US"/>
              <a:t>균</a:t>
            </a:r>
            <a:endParaRPr lang="ko-KR" altLang="en-US" dirty="0"/>
          </a:p>
        </p:txBody>
      </p:sp>
      <p:sp>
        <p:nvSpPr>
          <p:cNvPr id="6" name="제목 5"/>
          <p:cNvSpPr>
            <a:spLocks noGrp="1"/>
          </p:cNvSpPr>
          <p:nvPr>
            <p:ph type="title"/>
          </p:nvPr>
        </p:nvSpPr>
        <p:spPr>
          <a:xfrm>
            <a:off x="557103" y="0"/>
            <a:ext cx="10972800" cy="817124"/>
          </a:xfrm>
        </p:spPr>
        <p:txBody>
          <a:bodyPr/>
          <a:lstStyle/>
          <a:p>
            <a:pPr algn="l"/>
            <a:r>
              <a:rPr lang="en-US" altLang="ko-KR" sz="4000" b="1" dirty="0" smtClean="0">
                <a:latin typeface="Arial" pitchFamily="34" charset="0"/>
                <a:cs typeface="Arial" pitchFamily="34" charset="0"/>
              </a:rPr>
              <a:t>Ray Matching method</a:t>
            </a:r>
            <a:endParaRPr lang="ko-KR" altLang="en-US" sz="4000" b="1" dirty="0">
              <a:latin typeface="Arial" pitchFamily="34" charset="0"/>
              <a:cs typeface="Arial" pitchFamily="34" charset="0"/>
            </a:endParaRPr>
          </a:p>
        </p:txBody>
      </p:sp>
      <p:grpSp>
        <p:nvGrpSpPr>
          <p:cNvPr id="12" name="그룹 11">
            <a:extLst>
              <a:ext uri="{FF2B5EF4-FFF2-40B4-BE49-F238E27FC236}">
                <a16:creationId xmlns:a16="http://schemas.microsoft.com/office/drawing/2014/main" id="{E80C663F-BD3B-4B04-9D64-F79819F7CB41}"/>
              </a:ext>
            </a:extLst>
          </p:cNvPr>
          <p:cNvGrpSpPr/>
          <p:nvPr/>
        </p:nvGrpSpPr>
        <p:grpSpPr>
          <a:xfrm>
            <a:off x="228424" y="1185228"/>
            <a:ext cx="2520739" cy="1029253"/>
            <a:chOff x="398908" y="4323001"/>
            <a:chExt cx="1522943" cy="696383"/>
          </a:xfrm>
        </p:grpSpPr>
        <p:sp>
          <p:nvSpPr>
            <p:cNvPr id="13" name="Rounded Rectangle 98">
              <a:extLst>
                <a:ext uri="{FF2B5EF4-FFF2-40B4-BE49-F238E27FC236}">
                  <a16:creationId xmlns:a16="http://schemas.microsoft.com/office/drawing/2014/main" id="{A857798A-C546-4282-B461-249A93BE51CB}"/>
                </a:ext>
              </a:extLst>
            </p:cNvPr>
            <p:cNvSpPr/>
            <p:nvPr/>
          </p:nvSpPr>
          <p:spPr>
            <a:xfrm>
              <a:off x="599224" y="4342569"/>
              <a:ext cx="1115357" cy="676815"/>
            </a:xfrm>
            <a:prstGeom prst="roundRect">
              <a:avLst>
                <a:gd name="adj" fmla="val 7870"/>
              </a:avLst>
            </a:prstGeom>
            <a:solidFill>
              <a:schemeClr val="accent1">
                <a:lumMod val="40000"/>
                <a:lumOff val="60000"/>
              </a:schemeClr>
            </a:solidFill>
            <a:ln w="19050" cap="flat" cmpd="sng" algn="ctr">
              <a:solidFill>
                <a:sysClr val="window" lastClr="FFFFFF">
                  <a:lumMod val="50000"/>
                </a:sysClr>
              </a:solidFill>
              <a:prstDash val="sysDash"/>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1" i="0" u="none" strike="noStrike" kern="0" cap="none" spc="0" normalizeH="0" baseline="0" noProof="0" dirty="0">
                <a:ln w="3810">
                  <a:solidFill>
                    <a:prstClr val="white">
                      <a:alpha val="50000"/>
                    </a:prstClr>
                  </a:solidFill>
                  <a:prstDash val="solid"/>
                </a:ln>
                <a:solidFill>
                  <a:srgbClr val="002060"/>
                </a:solidFill>
                <a:effectLst>
                  <a:outerShdw dist="38100" dir="2700000" algn="bl" rotWithShape="0">
                    <a:srgbClr val="9999FF"/>
                  </a:outerShdw>
                </a:effectLst>
                <a:uLnTx/>
                <a:uFillTx/>
                <a:latin typeface="Arial" pitchFamily="34" charset="0"/>
                <a:ea typeface="맑은 고딕" panose="020B0503020000020004" pitchFamily="50" charset="-127"/>
                <a:cs typeface="Arial" pitchFamily="34" charset="0"/>
              </a:endParaRPr>
            </a:p>
          </p:txBody>
        </p:sp>
        <p:sp>
          <p:nvSpPr>
            <p:cNvPr id="16" name="원통 59">
              <a:extLst>
                <a:ext uri="{FF2B5EF4-FFF2-40B4-BE49-F238E27FC236}">
                  <a16:creationId xmlns:a16="http://schemas.microsoft.com/office/drawing/2014/main" id="{9A9BF112-3E57-4FF5-A3EB-DFFC6F38B707}"/>
                </a:ext>
              </a:extLst>
            </p:cNvPr>
            <p:cNvSpPr/>
            <p:nvPr/>
          </p:nvSpPr>
          <p:spPr>
            <a:xfrm>
              <a:off x="730771" y="4647454"/>
              <a:ext cx="861836" cy="283833"/>
            </a:xfrm>
            <a:prstGeom prst="can">
              <a:avLst>
                <a:gd name="adj" fmla="val 21717"/>
              </a:avLst>
            </a:prstGeom>
            <a:solidFill>
              <a:schemeClr val="accent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b="1" dirty="0">
                  <a:solidFill>
                    <a:schemeClr val="tx1"/>
                  </a:solidFill>
                  <a:latin typeface="Arial" pitchFamily="34" charset="0"/>
                  <a:ea typeface="맑은 고딕" panose="020B0503020000020004" pitchFamily="50" charset="-127"/>
                  <a:cs typeface="Arial" pitchFamily="34" charset="0"/>
                </a:rPr>
                <a:t>GEO(AMI)</a:t>
              </a:r>
              <a:endParaRPr lang="ko-KR" altLang="en-US" b="1" dirty="0">
                <a:solidFill>
                  <a:schemeClr val="tx1"/>
                </a:solidFill>
                <a:latin typeface="Arial" pitchFamily="34" charset="0"/>
                <a:ea typeface="맑은 고딕" panose="020B0503020000020004" pitchFamily="50" charset="-127"/>
                <a:cs typeface="Arial" pitchFamily="34" charset="0"/>
              </a:endParaRPr>
            </a:p>
          </p:txBody>
        </p:sp>
        <p:sp>
          <p:nvSpPr>
            <p:cNvPr id="18" name="직사각형 17">
              <a:extLst>
                <a:ext uri="{FF2B5EF4-FFF2-40B4-BE49-F238E27FC236}">
                  <a16:creationId xmlns:a16="http://schemas.microsoft.com/office/drawing/2014/main" id="{78194A68-29A7-4524-9669-3DD3412DF1D6}"/>
                </a:ext>
              </a:extLst>
            </p:cNvPr>
            <p:cNvSpPr/>
            <p:nvPr/>
          </p:nvSpPr>
          <p:spPr bwMode="auto">
            <a:xfrm>
              <a:off x="398908" y="4323001"/>
              <a:ext cx="1522943" cy="261005"/>
            </a:xfrm>
            <a:prstGeom prst="rect">
              <a:avLst/>
            </a:prstGeom>
            <a:noFill/>
            <a:ln w="9525" cap="flat" cmpd="sng" algn="ctr">
              <a:noFill/>
              <a:prstDash val="solid"/>
              <a:round/>
              <a:headEnd type="none" w="med" len="med"/>
              <a:tailEnd type="none" w="med" len="med"/>
            </a:ln>
            <a:effectLst/>
          </p:spPr>
          <p:txBody>
            <a:bodyPr vert="horz" wrap="square" lIns="107712" tIns="53857" rIns="107712" bIns="53857" numCol="1" rtlCol="0" anchor="t" anchorCtr="0" compatLnSpc="1">
              <a:prstTxWarp prst="textNoShape">
                <a:avLst/>
              </a:prstTxWarp>
              <a:spAutoFit/>
            </a:bodyPr>
            <a:lstStyle/>
            <a:p>
              <a:pPr algn="ctr"/>
              <a:r>
                <a:rPr kumimoji="1" lang="en-US" altLang="ko-KR" sz="1800" b="1" i="0" u="none" strike="noStrike" cap="none" normalizeH="0" baseline="0" dirty="0">
                  <a:ln>
                    <a:noFill/>
                  </a:ln>
                  <a:solidFill>
                    <a:schemeClr val="tx1"/>
                  </a:solidFill>
                  <a:effectLst/>
                  <a:latin typeface="Arial" pitchFamily="34" charset="0"/>
                  <a:ea typeface="맑은 고딕" panose="020B0503020000020004" pitchFamily="50" charset="-127"/>
                  <a:cs typeface="Arial" pitchFamily="34" charset="0"/>
                </a:rPr>
                <a:t>Level1B Data</a:t>
              </a:r>
              <a:endParaRPr kumimoji="1" lang="ko-KR" altLang="en-US" sz="1800" b="0" i="0" u="none" strike="noStrike" cap="none" normalizeH="0" baseline="0" dirty="0">
                <a:ln>
                  <a:noFill/>
                </a:ln>
                <a:solidFill>
                  <a:schemeClr val="tx1"/>
                </a:solidFill>
                <a:effectLst/>
                <a:latin typeface="Arial" pitchFamily="34" charset="0"/>
                <a:ea typeface="굴림" pitchFamily="50" charset="-127"/>
                <a:cs typeface="Arial" pitchFamily="34" charset="0"/>
              </a:endParaRPr>
            </a:p>
          </p:txBody>
        </p:sp>
      </p:grpSp>
      <p:grpSp>
        <p:nvGrpSpPr>
          <p:cNvPr id="21" name="그룹 20">
            <a:extLst>
              <a:ext uri="{FF2B5EF4-FFF2-40B4-BE49-F238E27FC236}">
                <a16:creationId xmlns:a16="http://schemas.microsoft.com/office/drawing/2014/main" id="{385AF902-95E0-4FA2-B0CD-F56027996083}"/>
              </a:ext>
            </a:extLst>
          </p:cNvPr>
          <p:cNvGrpSpPr/>
          <p:nvPr/>
        </p:nvGrpSpPr>
        <p:grpSpPr>
          <a:xfrm>
            <a:off x="2663331" y="1185228"/>
            <a:ext cx="2520739" cy="1029253"/>
            <a:chOff x="415014" y="4323001"/>
            <a:chExt cx="1522943" cy="696383"/>
          </a:xfrm>
        </p:grpSpPr>
        <p:sp>
          <p:nvSpPr>
            <p:cNvPr id="22" name="Rounded Rectangle 98">
              <a:extLst>
                <a:ext uri="{FF2B5EF4-FFF2-40B4-BE49-F238E27FC236}">
                  <a16:creationId xmlns:a16="http://schemas.microsoft.com/office/drawing/2014/main" id="{32A5F9F3-6984-41C3-A574-D025910A0C52}"/>
                </a:ext>
              </a:extLst>
            </p:cNvPr>
            <p:cNvSpPr/>
            <p:nvPr/>
          </p:nvSpPr>
          <p:spPr>
            <a:xfrm>
              <a:off x="599224" y="4342569"/>
              <a:ext cx="1150406" cy="676815"/>
            </a:xfrm>
            <a:prstGeom prst="roundRect">
              <a:avLst>
                <a:gd name="adj" fmla="val 7870"/>
              </a:avLst>
            </a:prstGeom>
            <a:solidFill>
              <a:schemeClr val="accent1">
                <a:lumMod val="40000"/>
                <a:lumOff val="60000"/>
              </a:schemeClr>
            </a:solidFill>
            <a:ln w="19050" cap="flat" cmpd="sng" algn="ctr">
              <a:solidFill>
                <a:sysClr val="window" lastClr="FFFFFF">
                  <a:lumMod val="50000"/>
                </a:sysClr>
              </a:solidFill>
              <a:prstDash val="sysDash"/>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1" i="0" u="none" strike="noStrike" kern="0" cap="none" spc="0" normalizeH="0" baseline="0" noProof="0" dirty="0">
                <a:ln w="3810">
                  <a:solidFill>
                    <a:prstClr val="white">
                      <a:alpha val="50000"/>
                    </a:prstClr>
                  </a:solidFill>
                  <a:prstDash val="solid"/>
                </a:ln>
                <a:solidFill>
                  <a:srgbClr val="002060"/>
                </a:solidFill>
                <a:effectLst>
                  <a:outerShdw dist="38100" dir="2700000" algn="bl" rotWithShape="0">
                    <a:srgbClr val="9999FF"/>
                  </a:outerShdw>
                </a:effectLst>
                <a:uLnTx/>
                <a:uFillTx/>
                <a:latin typeface="Arial" pitchFamily="34" charset="0"/>
                <a:ea typeface="맑은 고딕" panose="020B0503020000020004" pitchFamily="50" charset="-127"/>
                <a:cs typeface="Arial" pitchFamily="34" charset="0"/>
              </a:endParaRPr>
            </a:p>
          </p:txBody>
        </p:sp>
        <p:sp>
          <p:nvSpPr>
            <p:cNvPr id="23" name="원통 59">
              <a:extLst>
                <a:ext uri="{FF2B5EF4-FFF2-40B4-BE49-F238E27FC236}">
                  <a16:creationId xmlns:a16="http://schemas.microsoft.com/office/drawing/2014/main" id="{14F17EEC-2117-4F91-B0CE-618867E405D0}"/>
                </a:ext>
              </a:extLst>
            </p:cNvPr>
            <p:cNvSpPr/>
            <p:nvPr/>
          </p:nvSpPr>
          <p:spPr>
            <a:xfrm>
              <a:off x="823362" y="4647454"/>
              <a:ext cx="712262" cy="283833"/>
            </a:xfrm>
            <a:prstGeom prst="can">
              <a:avLst>
                <a:gd name="adj" fmla="val 21717"/>
              </a:avLst>
            </a:prstGeom>
            <a:solidFill>
              <a:schemeClr val="accent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b="1" dirty="0">
                  <a:solidFill>
                    <a:schemeClr val="tx1"/>
                  </a:solidFill>
                  <a:latin typeface="Arial" pitchFamily="34" charset="0"/>
                  <a:ea typeface="맑은 고딕" panose="020B0503020000020004" pitchFamily="50" charset="-127"/>
                  <a:cs typeface="Arial" pitchFamily="34" charset="0"/>
                </a:rPr>
                <a:t>LEO</a:t>
              </a:r>
              <a:endParaRPr lang="ko-KR" altLang="en-US" b="1" dirty="0">
                <a:solidFill>
                  <a:schemeClr val="tx1"/>
                </a:solidFill>
                <a:latin typeface="Arial" pitchFamily="34" charset="0"/>
                <a:ea typeface="맑은 고딕" panose="020B0503020000020004" pitchFamily="50" charset="-127"/>
                <a:cs typeface="Arial" pitchFamily="34" charset="0"/>
              </a:endParaRPr>
            </a:p>
          </p:txBody>
        </p:sp>
        <p:sp>
          <p:nvSpPr>
            <p:cNvPr id="24" name="직사각형 23">
              <a:extLst>
                <a:ext uri="{FF2B5EF4-FFF2-40B4-BE49-F238E27FC236}">
                  <a16:creationId xmlns:a16="http://schemas.microsoft.com/office/drawing/2014/main" id="{4E3CEE84-EFB7-40B2-8E5D-AF3D5C78FD27}"/>
                </a:ext>
              </a:extLst>
            </p:cNvPr>
            <p:cNvSpPr/>
            <p:nvPr/>
          </p:nvSpPr>
          <p:spPr bwMode="auto">
            <a:xfrm>
              <a:off x="415014" y="4323001"/>
              <a:ext cx="1522943" cy="261005"/>
            </a:xfrm>
            <a:prstGeom prst="rect">
              <a:avLst/>
            </a:prstGeom>
            <a:noFill/>
            <a:ln w="9525" cap="flat" cmpd="sng" algn="ctr">
              <a:noFill/>
              <a:prstDash val="solid"/>
              <a:round/>
              <a:headEnd type="none" w="med" len="med"/>
              <a:tailEnd type="none" w="med" len="med"/>
            </a:ln>
            <a:effectLst/>
          </p:spPr>
          <p:txBody>
            <a:bodyPr vert="horz" wrap="square" lIns="107712" tIns="53857" rIns="107712" bIns="53857" numCol="1" rtlCol="0" anchor="t" anchorCtr="0" compatLnSpc="1">
              <a:prstTxWarp prst="textNoShape">
                <a:avLst/>
              </a:prstTxWarp>
              <a:spAutoFit/>
            </a:bodyPr>
            <a:lstStyle/>
            <a:p>
              <a:pPr algn="ctr"/>
              <a:r>
                <a:rPr kumimoji="1" lang="en-US" altLang="ko-KR" sz="1800" b="1" i="0" u="none" strike="noStrike" cap="none" normalizeH="0" baseline="0" dirty="0">
                  <a:ln>
                    <a:noFill/>
                  </a:ln>
                  <a:solidFill>
                    <a:schemeClr val="tx1"/>
                  </a:solidFill>
                  <a:effectLst/>
                  <a:latin typeface="Arial" pitchFamily="34" charset="0"/>
                  <a:ea typeface="맑은 고딕" panose="020B0503020000020004" pitchFamily="50" charset="-127"/>
                  <a:cs typeface="Arial" pitchFamily="34" charset="0"/>
                </a:rPr>
                <a:t>Level1B Data</a:t>
              </a:r>
              <a:endParaRPr kumimoji="1" lang="ko-KR" altLang="en-US" sz="1800" b="0" i="0" u="none" strike="noStrike" cap="none" normalizeH="0" baseline="0" dirty="0">
                <a:ln>
                  <a:noFill/>
                </a:ln>
                <a:solidFill>
                  <a:schemeClr val="tx1"/>
                </a:solidFill>
                <a:effectLst/>
                <a:latin typeface="Arial" pitchFamily="34" charset="0"/>
                <a:ea typeface="굴림" pitchFamily="50" charset="-127"/>
                <a:cs typeface="Arial" pitchFamily="34" charset="0"/>
              </a:endParaRPr>
            </a:p>
          </p:txBody>
        </p:sp>
      </p:grpSp>
      <p:sp>
        <p:nvSpPr>
          <p:cNvPr id="25" name="직사각형 24">
            <a:extLst>
              <a:ext uri="{FF2B5EF4-FFF2-40B4-BE49-F238E27FC236}">
                <a16:creationId xmlns:a16="http://schemas.microsoft.com/office/drawing/2014/main" id="{1AAC1C0B-6CD6-4356-8B45-341D99DC9BFF}"/>
              </a:ext>
            </a:extLst>
          </p:cNvPr>
          <p:cNvSpPr/>
          <p:nvPr/>
        </p:nvSpPr>
        <p:spPr bwMode="auto">
          <a:xfrm>
            <a:off x="1248940" y="2614472"/>
            <a:ext cx="2861734" cy="705380"/>
          </a:xfrm>
          <a:prstGeom prst="rect">
            <a:avLst/>
          </a:prstGeom>
          <a:solidFill>
            <a:srgbClr val="A8CAE6"/>
          </a:solidFill>
          <a:ln w="9525" cap="flat" cmpd="sng" algn="ctr">
            <a:solidFill>
              <a:srgbClr val="FFFFFF"/>
            </a:solidFill>
            <a:prstDash val="solid"/>
            <a:round/>
            <a:headEnd type="none" w="med" len="med"/>
            <a:tailEnd type="none" w="med" len="med"/>
          </a:ln>
          <a:effectLst>
            <a:outerShdw blurRad="25400" dist="25400" dir="2700000" sx="99000" sy="99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defPPr>
              <a:defRPr lang="ko-KR"/>
            </a:defPPr>
            <a:lvl1pPr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1pPr>
            <a:lvl2pPr marL="4572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2pPr>
            <a:lvl3pPr marL="9144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3pPr>
            <a:lvl4pPr marL="13716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4pPr>
            <a:lvl5pPr marL="18288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5pPr>
            <a:lvl6pPr marL="2286000" algn="l" defTabSz="914400" rtl="0" eaLnBrk="1" latinLnBrk="1" hangingPunct="1">
              <a:defRPr kumimoji="1" kern="1200">
                <a:solidFill>
                  <a:schemeClr val="tx1"/>
                </a:solidFill>
                <a:latin typeface="굴림체" pitchFamily="49" charset="-127"/>
                <a:ea typeface="굴림체" pitchFamily="49" charset="-127"/>
                <a:cs typeface="+mn-cs"/>
              </a:defRPr>
            </a:lvl6pPr>
            <a:lvl7pPr marL="2743200" algn="l" defTabSz="914400" rtl="0" eaLnBrk="1" latinLnBrk="1" hangingPunct="1">
              <a:defRPr kumimoji="1" kern="1200">
                <a:solidFill>
                  <a:schemeClr val="tx1"/>
                </a:solidFill>
                <a:latin typeface="굴림체" pitchFamily="49" charset="-127"/>
                <a:ea typeface="굴림체" pitchFamily="49" charset="-127"/>
                <a:cs typeface="+mn-cs"/>
              </a:defRPr>
            </a:lvl7pPr>
            <a:lvl8pPr marL="3200400" algn="l" defTabSz="914400" rtl="0" eaLnBrk="1" latinLnBrk="1" hangingPunct="1">
              <a:defRPr kumimoji="1" kern="1200">
                <a:solidFill>
                  <a:schemeClr val="tx1"/>
                </a:solidFill>
                <a:latin typeface="굴림체" pitchFamily="49" charset="-127"/>
                <a:ea typeface="굴림체" pitchFamily="49" charset="-127"/>
                <a:cs typeface="+mn-cs"/>
              </a:defRPr>
            </a:lvl8pPr>
            <a:lvl9pPr marL="3657600" algn="l" defTabSz="914400" rtl="0" eaLnBrk="1" latinLnBrk="1" hangingPunct="1">
              <a:defRPr kumimoji="1" kern="1200">
                <a:solidFill>
                  <a:schemeClr val="tx1"/>
                </a:solidFill>
                <a:latin typeface="굴림체" pitchFamily="49" charset="-127"/>
                <a:ea typeface="굴림체" pitchFamily="49" charset="-127"/>
                <a:cs typeface="+mn-cs"/>
              </a:defRPr>
            </a:lvl9pPr>
          </a:lstStyle>
          <a:p>
            <a:pPr>
              <a:defRPr/>
            </a:pPr>
            <a:r>
              <a:rPr lang="en-US" altLang="ko-KR" sz="1800" b="1" dirty="0">
                <a:solidFill>
                  <a:srgbClr val="000000"/>
                </a:solidFill>
                <a:latin typeface="Arial" pitchFamily="34" charset="0"/>
                <a:ea typeface="맑은 고딕" panose="020B0503020000020004" pitchFamily="50" charset="-127"/>
                <a:cs typeface="Arial" pitchFamily="34" charset="0"/>
              </a:rPr>
              <a:t>Temporal Collocation</a:t>
            </a:r>
            <a:endParaRPr lang="ko-KR" altLang="en-US" sz="1800" b="1" dirty="0">
              <a:solidFill>
                <a:srgbClr val="000000"/>
              </a:solidFill>
              <a:latin typeface="Arial" pitchFamily="34" charset="0"/>
              <a:ea typeface="맑은 고딕" panose="020B0503020000020004" pitchFamily="50" charset="-127"/>
              <a:cs typeface="Arial" pitchFamily="34" charset="0"/>
            </a:endParaRPr>
          </a:p>
        </p:txBody>
      </p:sp>
      <p:cxnSp>
        <p:nvCxnSpPr>
          <p:cNvPr id="26" name="연결선: 꺾임 13">
            <a:extLst>
              <a:ext uri="{FF2B5EF4-FFF2-40B4-BE49-F238E27FC236}">
                <a16:creationId xmlns:a16="http://schemas.microsoft.com/office/drawing/2014/main" id="{E7B20D9D-CD0B-46D3-86E1-20C04F2905B2}"/>
              </a:ext>
            </a:extLst>
          </p:cNvPr>
          <p:cNvCxnSpPr>
            <a:cxnSpLocks/>
            <a:stCxn id="13" idx="2"/>
            <a:endCxn id="25" idx="0"/>
          </p:cNvCxnSpPr>
          <p:nvPr/>
        </p:nvCxnSpPr>
        <p:spPr bwMode="auto">
          <a:xfrm rot="16200000" flipH="1">
            <a:off x="1881427" y="1816091"/>
            <a:ext cx="399991" cy="1196769"/>
          </a:xfrm>
          <a:prstGeom prst="bentConnector3">
            <a:avLst>
              <a:gd name="adj1" fmla="val 50000"/>
            </a:avLst>
          </a:prstGeom>
          <a:solidFill>
            <a:schemeClr val="bg1">
              <a:alpha val="50000"/>
            </a:schemeClr>
          </a:solidFill>
          <a:ln w="9525" cap="flat" cmpd="sng" algn="ctr">
            <a:solidFill>
              <a:schemeClr val="tx1"/>
            </a:solidFill>
            <a:prstDash val="solid"/>
            <a:round/>
            <a:headEnd type="none" w="med" len="med"/>
            <a:tailEnd type="triangle"/>
          </a:ln>
          <a:effectLst/>
        </p:spPr>
      </p:cxnSp>
      <p:cxnSp>
        <p:nvCxnSpPr>
          <p:cNvPr id="27" name="연결선: 꺾임 14">
            <a:extLst>
              <a:ext uri="{FF2B5EF4-FFF2-40B4-BE49-F238E27FC236}">
                <a16:creationId xmlns:a16="http://schemas.microsoft.com/office/drawing/2014/main" id="{B3BB4FE6-3796-4110-8572-3830E07A912F}"/>
              </a:ext>
            </a:extLst>
          </p:cNvPr>
          <p:cNvCxnSpPr>
            <a:cxnSpLocks/>
            <a:stCxn id="22" idx="2"/>
            <a:endCxn id="25" idx="0"/>
          </p:cNvCxnSpPr>
          <p:nvPr/>
        </p:nvCxnSpPr>
        <p:spPr bwMode="auto">
          <a:xfrm rot="5400000">
            <a:off x="3100056" y="1794233"/>
            <a:ext cx="399991" cy="1240487"/>
          </a:xfrm>
          <a:prstGeom prst="bentConnector3">
            <a:avLst>
              <a:gd name="adj1" fmla="val 50000"/>
            </a:avLst>
          </a:prstGeom>
          <a:solidFill>
            <a:schemeClr val="bg1">
              <a:alpha val="50000"/>
            </a:schemeClr>
          </a:solidFill>
          <a:ln w="9525" cap="flat" cmpd="sng" algn="ctr">
            <a:solidFill>
              <a:schemeClr val="tx1"/>
            </a:solidFill>
            <a:prstDash val="solid"/>
            <a:round/>
            <a:headEnd type="none" w="med" len="med"/>
            <a:tailEnd type="triangle"/>
          </a:ln>
          <a:effectLst/>
        </p:spPr>
      </p:cxnSp>
      <p:sp>
        <p:nvSpPr>
          <p:cNvPr id="28" name="직사각형 27">
            <a:extLst>
              <a:ext uri="{FF2B5EF4-FFF2-40B4-BE49-F238E27FC236}">
                <a16:creationId xmlns:a16="http://schemas.microsoft.com/office/drawing/2014/main" id="{1558DB9D-794E-4D68-A3A8-3A25D237CE3F}"/>
              </a:ext>
            </a:extLst>
          </p:cNvPr>
          <p:cNvSpPr/>
          <p:nvPr/>
        </p:nvSpPr>
        <p:spPr bwMode="auto">
          <a:xfrm>
            <a:off x="1248940" y="3584568"/>
            <a:ext cx="2861734" cy="666158"/>
          </a:xfrm>
          <a:prstGeom prst="rect">
            <a:avLst/>
          </a:prstGeom>
          <a:solidFill>
            <a:srgbClr val="A8CAE6"/>
          </a:solidFill>
          <a:ln w="9525" cap="flat" cmpd="sng" algn="ctr">
            <a:solidFill>
              <a:srgbClr val="FFFFFF"/>
            </a:solidFill>
            <a:prstDash val="solid"/>
            <a:round/>
            <a:headEnd type="none" w="med" len="med"/>
            <a:tailEnd type="none" w="med" len="med"/>
          </a:ln>
          <a:effectLst>
            <a:outerShdw blurRad="25400" dist="25400" dir="2700000" sx="99000" sy="99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defPPr>
              <a:defRPr lang="ko-KR"/>
            </a:defPPr>
            <a:lvl1pPr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1pPr>
            <a:lvl2pPr marL="4572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2pPr>
            <a:lvl3pPr marL="9144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3pPr>
            <a:lvl4pPr marL="13716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4pPr>
            <a:lvl5pPr marL="18288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5pPr>
            <a:lvl6pPr marL="2286000" algn="l" defTabSz="914400" rtl="0" eaLnBrk="1" latinLnBrk="1" hangingPunct="1">
              <a:defRPr kumimoji="1" kern="1200">
                <a:solidFill>
                  <a:schemeClr val="tx1"/>
                </a:solidFill>
                <a:latin typeface="굴림체" pitchFamily="49" charset="-127"/>
                <a:ea typeface="굴림체" pitchFamily="49" charset="-127"/>
                <a:cs typeface="+mn-cs"/>
              </a:defRPr>
            </a:lvl6pPr>
            <a:lvl7pPr marL="2743200" algn="l" defTabSz="914400" rtl="0" eaLnBrk="1" latinLnBrk="1" hangingPunct="1">
              <a:defRPr kumimoji="1" kern="1200">
                <a:solidFill>
                  <a:schemeClr val="tx1"/>
                </a:solidFill>
                <a:latin typeface="굴림체" pitchFamily="49" charset="-127"/>
                <a:ea typeface="굴림체" pitchFamily="49" charset="-127"/>
                <a:cs typeface="+mn-cs"/>
              </a:defRPr>
            </a:lvl7pPr>
            <a:lvl8pPr marL="3200400" algn="l" defTabSz="914400" rtl="0" eaLnBrk="1" latinLnBrk="1" hangingPunct="1">
              <a:defRPr kumimoji="1" kern="1200">
                <a:solidFill>
                  <a:schemeClr val="tx1"/>
                </a:solidFill>
                <a:latin typeface="굴림체" pitchFamily="49" charset="-127"/>
                <a:ea typeface="굴림체" pitchFamily="49" charset="-127"/>
                <a:cs typeface="+mn-cs"/>
              </a:defRPr>
            </a:lvl8pPr>
            <a:lvl9pPr marL="3657600" algn="l" defTabSz="914400" rtl="0" eaLnBrk="1" latinLnBrk="1" hangingPunct="1">
              <a:defRPr kumimoji="1" kern="1200">
                <a:solidFill>
                  <a:schemeClr val="tx1"/>
                </a:solidFill>
                <a:latin typeface="굴림체" pitchFamily="49" charset="-127"/>
                <a:ea typeface="굴림체" pitchFamily="49" charset="-127"/>
                <a:cs typeface="+mn-cs"/>
              </a:defRPr>
            </a:lvl9pPr>
          </a:lstStyle>
          <a:p>
            <a:pPr lvl="0">
              <a:defRPr/>
            </a:pPr>
            <a:r>
              <a:rPr lang="en-US" altLang="ko-KR" sz="1800" b="1" dirty="0" smtClean="0">
                <a:solidFill>
                  <a:srgbClr val="000000"/>
                </a:solidFill>
                <a:latin typeface="Arial" pitchFamily="34" charset="0"/>
                <a:ea typeface="맑은 고딕" panose="020B0503020000020004" pitchFamily="50" charset="-127"/>
                <a:cs typeface="Arial" pitchFamily="34" charset="0"/>
              </a:rPr>
              <a:t>Make Grid Data</a:t>
            </a:r>
            <a:endParaRPr lang="ko-KR" altLang="en-US" sz="1800" b="1" dirty="0">
              <a:solidFill>
                <a:srgbClr val="000000"/>
              </a:solidFill>
              <a:latin typeface="Arial" pitchFamily="34" charset="0"/>
              <a:ea typeface="맑은 고딕" panose="020B0503020000020004" pitchFamily="50" charset="-127"/>
              <a:cs typeface="Arial" pitchFamily="34" charset="0"/>
            </a:endParaRPr>
          </a:p>
        </p:txBody>
      </p:sp>
      <p:cxnSp>
        <p:nvCxnSpPr>
          <p:cNvPr id="29" name="직선 화살표 연결선 28">
            <a:extLst>
              <a:ext uri="{FF2B5EF4-FFF2-40B4-BE49-F238E27FC236}">
                <a16:creationId xmlns:a16="http://schemas.microsoft.com/office/drawing/2014/main" id="{654CA09E-B45A-4D38-82E3-986B911DD7F2}"/>
              </a:ext>
            </a:extLst>
          </p:cNvPr>
          <p:cNvCxnSpPr>
            <a:cxnSpLocks/>
            <a:stCxn id="25" idx="2"/>
            <a:endCxn id="28" idx="0"/>
          </p:cNvCxnSpPr>
          <p:nvPr/>
        </p:nvCxnSpPr>
        <p:spPr bwMode="auto">
          <a:xfrm>
            <a:off x="2679807" y="3319852"/>
            <a:ext cx="0" cy="264716"/>
          </a:xfrm>
          <a:prstGeom prst="straightConnector1">
            <a:avLst/>
          </a:prstGeom>
          <a:solidFill>
            <a:schemeClr val="bg1">
              <a:alpha val="50000"/>
            </a:schemeClr>
          </a:solidFill>
          <a:ln w="9525" cap="flat" cmpd="sng" algn="ctr">
            <a:solidFill>
              <a:schemeClr val="tx1"/>
            </a:solidFill>
            <a:prstDash val="solid"/>
            <a:round/>
            <a:headEnd type="none" w="med" len="med"/>
            <a:tailEnd type="triangle"/>
          </a:ln>
          <a:effectLst/>
        </p:spPr>
      </p:cxnSp>
      <p:sp>
        <p:nvSpPr>
          <p:cNvPr id="31" name="직사각형 30">
            <a:extLst>
              <a:ext uri="{FF2B5EF4-FFF2-40B4-BE49-F238E27FC236}">
                <a16:creationId xmlns:a16="http://schemas.microsoft.com/office/drawing/2014/main" id="{EC2A04A0-1F00-4E41-AEC6-40D2959629BE}"/>
              </a:ext>
            </a:extLst>
          </p:cNvPr>
          <p:cNvSpPr/>
          <p:nvPr/>
        </p:nvSpPr>
        <p:spPr bwMode="auto">
          <a:xfrm>
            <a:off x="1248942" y="4496370"/>
            <a:ext cx="2861732" cy="734660"/>
          </a:xfrm>
          <a:prstGeom prst="rect">
            <a:avLst/>
          </a:prstGeom>
          <a:solidFill>
            <a:srgbClr val="A8CAE6"/>
          </a:solidFill>
          <a:ln w="9525" cap="flat" cmpd="sng" algn="ctr">
            <a:solidFill>
              <a:srgbClr val="FFFFFF"/>
            </a:solidFill>
            <a:prstDash val="solid"/>
            <a:round/>
            <a:headEnd type="none" w="med" len="med"/>
            <a:tailEnd type="none" w="med" len="med"/>
          </a:ln>
          <a:effectLst>
            <a:outerShdw blurRad="25400" dist="25400" dir="2700000" sx="99000" sy="99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defPPr>
              <a:defRPr lang="ko-KR"/>
            </a:defPPr>
            <a:lvl1pPr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1pPr>
            <a:lvl2pPr marL="4572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2pPr>
            <a:lvl3pPr marL="9144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3pPr>
            <a:lvl4pPr marL="13716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4pPr>
            <a:lvl5pPr marL="18288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5pPr>
            <a:lvl6pPr marL="2286000" algn="l" defTabSz="914400" rtl="0" eaLnBrk="1" latinLnBrk="1" hangingPunct="1">
              <a:defRPr kumimoji="1" kern="1200">
                <a:solidFill>
                  <a:schemeClr val="tx1"/>
                </a:solidFill>
                <a:latin typeface="굴림체" pitchFamily="49" charset="-127"/>
                <a:ea typeface="굴림체" pitchFamily="49" charset="-127"/>
                <a:cs typeface="+mn-cs"/>
              </a:defRPr>
            </a:lvl6pPr>
            <a:lvl7pPr marL="2743200" algn="l" defTabSz="914400" rtl="0" eaLnBrk="1" latinLnBrk="1" hangingPunct="1">
              <a:defRPr kumimoji="1" kern="1200">
                <a:solidFill>
                  <a:schemeClr val="tx1"/>
                </a:solidFill>
                <a:latin typeface="굴림체" pitchFamily="49" charset="-127"/>
                <a:ea typeface="굴림체" pitchFamily="49" charset="-127"/>
                <a:cs typeface="+mn-cs"/>
              </a:defRPr>
            </a:lvl7pPr>
            <a:lvl8pPr marL="3200400" algn="l" defTabSz="914400" rtl="0" eaLnBrk="1" latinLnBrk="1" hangingPunct="1">
              <a:defRPr kumimoji="1" kern="1200">
                <a:solidFill>
                  <a:schemeClr val="tx1"/>
                </a:solidFill>
                <a:latin typeface="굴림체" pitchFamily="49" charset="-127"/>
                <a:ea typeface="굴림체" pitchFamily="49" charset="-127"/>
                <a:cs typeface="+mn-cs"/>
              </a:defRPr>
            </a:lvl8pPr>
            <a:lvl9pPr marL="3657600" algn="l" defTabSz="914400" rtl="0" eaLnBrk="1" latinLnBrk="1" hangingPunct="1">
              <a:defRPr kumimoji="1" kern="1200">
                <a:solidFill>
                  <a:schemeClr val="tx1"/>
                </a:solidFill>
                <a:latin typeface="굴림체" pitchFamily="49" charset="-127"/>
                <a:ea typeface="굴림체" pitchFamily="49" charset="-127"/>
                <a:cs typeface="+mn-cs"/>
              </a:defRPr>
            </a:lvl9pPr>
          </a:lstStyle>
          <a:p>
            <a:pPr lvl="0">
              <a:defRPr/>
            </a:pPr>
            <a:r>
              <a:rPr lang="en-US" altLang="ko-KR" sz="1800" b="1" dirty="0">
                <a:solidFill>
                  <a:srgbClr val="000000"/>
                </a:solidFill>
                <a:latin typeface="Arial" pitchFamily="34" charset="0"/>
                <a:ea typeface="맑은 고딕" panose="020B0503020000020004" pitchFamily="50" charset="-127"/>
                <a:cs typeface="Arial" pitchFamily="34" charset="0"/>
              </a:rPr>
              <a:t>Filtering data</a:t>
            </a:r>
            <a:endParaRPr lang="ko-KR" altLang="en-US" sz="1800" b="1" dirty="0">
              <a:solidFill>
                <a:srgbClr val="000000"/>
              </a:solidFill>
              <a:latin typeface="Arial" pitchFamily="34" charset="0"/>
              <a:ea typeface="맑은 고딕" panose="020B0503020000020004" pitchFamily="50" charset="-127"/>
              <a:cs typeface="Arial" pitchFamily="34" charset="0"/>
            </a:endParaRPr>
          </a:p>
        </p:txBody>
      </p:sp>
      <p:cxnSp>
        <p:nvCxnSpPr>
          <p:cNvPr id="32" name="직선 화살표 연결선 31">
            <a:extLst>
              <a:ext uri="{FF2B5EF4-FFF2-40B4-BE49-F238E27FC236}">
                <a16:creationId xmlns:a16="http://schemas.microsoft.com/office/drawing/2014/main" id="{89D25E96-F378-4971-A6A1-66C980A52DF1}"/>
              </a:ext>
            </a:extLst>
          </p:cNvPr>
          <p:cNvCxnSpPr>
            <a:cxnSpLocks/>
            <a:stCxn id="28" idx="2"/>
            <a:endCxn id="31" idx="0"/>
          </p:cNvCxnSpPr>
          <p:nvPr/>
        </p:nvCxnSpPr>
        <p:spPr bwMode="auto">
          <a:xfrm>
            <a:off x="2679807" y="4250726"/>
            <a:ext cx="1" cy="245644"/>
          </a:xfrm>
          <a:prstGeom prst="straightConnector1">
            <a:avLst/>
          </a:prstGeom>
          <a:solidFill>
            <a:schemeClr val="bg1">
              <a:alpha val="50000"/>
            </a:schemeClr>
          </a:solidFill>
          <a:ln w="9525" cap="flat" cmpd="sng" algn="ctr">
            <a:solidFill>
              <a:schemeClr val="tx1"/>
            </a:solidFill>
            <a:prstDash val="solid"/>
            <a:round/>
            <a:headEnd type="none" w="med" len="med"/>
            <a:tailEnd type="triangle"/>
          </a:ln>
          <a:effectLst/>
        </p:spPr>
      </p:cxnSp>
      <p:cxnSp>
        <p:nvCxnSpPr>
          <p:cNvPr id="33" name="직선 화살표 연결선 32">
            <a:extLst>
              <a:ext uri="{FF2B5EF4-FFF2-40B4-BE49-F238E27FC236}">
                <a16:creationId xmlns:a16="http://schemas.microsoft.com/office/drawing/2014/main" id="{47823BB3-ADB9-409F-B350-5E20CD068A4A}"/>
              </a:ext>
            </a:extLst>
          </p:cNvPr>
          <p:cNvCxnSpPr>
            <a:cxnSpLocks/>
            <a:stCxn id="31" idx="2"/>
            <a:endCxn id="35" idx="0"/>
          </p:cNvCxnSpPr>
          <p:nvPr/>
        </p:nvCxnSpPr>
        <p:spPr bwMode="auto">
          <a:xfrm>
            <a:off x="2679808" y="5231030"/>
            <a:ext cx="0" cy="262122"/>
          </a:xfrm>
          <a:prstGeom prst="straightConnector1">
            <a:avLst/>
          </a:prstGeom>
          <a:solidFill>
            <a:schemeClr val="bg1">
              <a:alpha val="50000"/>
            </a:schemeClr>
          </a:solidFill>
          <a:ln w="9525" cap="flat" cmpd="sng" algn="ctr">
            <a:solidFill>
              <a:schemeClr val="tx1"/>
            </a:solidFill>
            <a:prstDash val="solid"/>
            <a:round/>
            <a:headEnd type="none" w="med" len="med"/>
            <a:tailEnd type="triangle"/>
          </a:ln>
          <a:effectLst/>
        </p:spPr>
      </p:cxnSp>
      <p:sp>
        <p:nvSpPr>
          <p:cNvPr id="35" name="직사각형 34">
            <a:extLst>
              <a:ext uri="{FF2B5EF4-FFF2-40B4-BE49-F238E27FC236}">
                <a16:creationId xmlns:a16="http://schemas.microsoft.com/office/drawing/2014/main" id="{6CCD7FE6-A55C-4AD1-A730-72BB0318BDD6}"/>
              </a:ext>
            </a:extLst>
          </p:cNvPr>
          <p:cNvSpPr/>
          <p:nvPr/>
        </p:nvSpPr>
        <p:spPr bwMode="auto">
          <a:xfrm>
            <a:off x="1248942" y="5493152"/>
            <a:ext cx="2861732" cy="668756"/>
          </a:xfrm>
          <a:prstGeom prst="rect">
            <a:avLst/>
          </a:prstGeom>
          <a:solidFill>
            <a:srgbClr val="A8CAE6"/>
          </a:solidFill>
          <a:ln w="9525" cap="flat" cmpd="sng" algn="ctr">
            <a:solidFill>
              <a:srgbClr val="FFFFFF"/>
            </a:solidFill>
            <a:prstDash val="solid"/>
            <a:round/>
            <a:headEnd type="none" w="med" len="med"/>
            <a:tailEnd type="none" w="med" len="med"/>
          </a:ln>
          <a:effectLst>
            <a:outerShdw blurRad="25400" dist="25400" dir="2700000" sx="99000" sy="99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defPPr>
              <a:defRPr lang="ko-KR"/>
            </a:defPPr>
            <a:lvl1pPr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1pPr>
            <a:lvl2pPr marL="4572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2pPr>
            <a:lvl3pPr marL="9144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3pPr>
            <a:lvl4pPr marL="13716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4pPr>
            <a:lvl5pPr marL="18288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5pPr>
            <a:lvl6pPr marL="2286000" algn="l" defTabSz="914400" rtl="0" eaLnBrk="1" latinLnBrk="1" hangingPunct="1">
              <a:defRPr kumimoji="1" kern="1200">
                <a:solidFill>
                  <a:schemeClr val="tx1"/>
                </a:solidFill>
                <a:latin typeface="굴림체" pitchFamily="49" charset="-127"/>
                <a:ea typeface="굴림체" pitchFamily="49" charset="-127"/>
                <a:cs typeface="+mn-cs"/>
              </a:defRPr>
            </a:lvl6pPr>
            <a:lvl7pPr marL="2743200" algn="l" defTabSz="914400" rtl="0" eaLnBrk="1" latinLnBrk="1" hangingPunct="1">
              <a:defRPr kumimoji="1" kern="1200">
                <a:solidFill>
                  <a:schemeClr val="tx1"/>
                </a:solidFill>
                <a:latin typeface="굴림체" pitchFamily="49" charset="-127"/>
                <a:ea typeface="굴림체" pitchFamily="49" charset="-127"/>
                <a:cs typeface="+mn-cs"/>
              </a:defRPr>
            </a:lvl7pPr>
            <a:lvl8pPr marL="3200400" algn="l" defTabSz="914400" rtl="0" eaLnBrk="1" latinLnBrk="1" hangingPunct="1">
              <a:defRPr kumimoji="1" kern="1200">
                <a:solidFill>
                  <a:schemeClr val="tx1"/>
                </a:solidFill>
                <a:latin typeface="굴림체" pitchFamily="49" charset="-127"/>
                <a:ea typeface="굴림체" pitchFamily="49" charset="-127"/>
                <a:cs typeface="+mn-cs"/>
              </a:defRPr>
            </a:lvl8pPr>
            <a:lvl9pPr marL="3657600" algn="l" defTabSz="914400" rtl="0" eaLnBrk="1" latinLnBrk="1" hangingPunct="1">
              <a:defRPr kumimoji="1" kern="1200">
                <a:solidFill>
                  <a:schemeClr val="tx1"/>
                </a:solidFill>
                <a:latin typeface="굴림체" pitchFamily="49" charset="-127"/>
                <a:ea typeface="굴림체" pitchFamily="49" charset="-127"/>
                <a:cs typeface="+mn-cs"/>
              </a:defRPr>
            </a:lvl9pPr>
          </a:lstStyle>
          <a:p>
            <a:pPr lvl="0">
              <a:defRPr/>
            </a:pPr>
            <a:r>
              <a:rPr lang="en-US" altLang="ko-KR" sz="1800" b="1" dirty="0">
                <a:solidFill>
                  <a:srgbClr val="000000"/>
                </a:solidFill>
                <a:latin typeface="Arial" pitchFamily="34" charset="0"/>
                <a:ea typeface="맑은 고딕" panose="020B0503020000020004" pitchFamily="50" charset="-127"/>
                <a:cs typeface="Arial" pitchFamily="34" charset="0"/>
              </a:rPr>
              <a:t>Analysis</a:t>
            </a:r>
            <a:endParaRPr lang="ko-KR" altLang="en-US" sz="1800" b="1" dirty="0">
              <a:solidFill>
                <a:srgbClr val="000000"/>
              </a:solidFill>
              <a:latin typeface="Arial" pitchFamily="34" charset="0"/>
              <a:ea typeface="맑은 고딕" panose="020B0503020000020004" pitchFamily="50" charset="-127"/>
              <a:cs typeface="Arial" pitchFamily="34" charset="0"/>
            </a:endParaRPr>
          </a:p>
        </p:txBody>
      </p:sp>
      <p:sp>
        <p:nvSpPr>
          <p:cNvPr id="63" name="직사각형 62"/>
          <p:cNvSpPr/>
          <p:nvPr/>
        </p:nvSpPr>
        <p:spPr>
          <a:xfrm>
            <a:off x="5185402" y="1477289"/>
            <a:ext cx="6718274" cy="47405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altLang="ko-KR" sz="1700" b="0" kern="0" dirty="0">
                <a:solidFill>
                  <a:schemeClr val="tx1"/>
                </a:solidFill>
                <a:latin typeface="Arial" pitchFamily="34" charset="0"/>
                <a:ea typeface="맑은 고딕" panose="020B0503020000020004" pitchFamily="50" charset="-127"/>
                <a:cs typeface="Arial" pitchFamily="34" charset="0"/>
              </a:rPr>
              <a:t>Subset threshold : 98.2~158.2°E,  30°N~30°S, 0.1°</a:t>
            </a:r>
            <a:r>
              <a:rPr lang="en-US" altLang="ko-KR" sz="1700" b="0" kern="0" dirty="0">
                <a:solidFill>
                  <a:schemeClr val="tx1"/>
                </a:solidFill>
                <a:latin typeface="Arial" pitchFamily="34" charset="0"/>
                <a:ea typeface="Arial Unicode MS"/>
                <a:cs typeface="Arial" pitchFamily="34" charset="0"/>
              </a:rPr>
              <a:t>ⅹ</a:t>
            </a:r>
            <a:r>
              <a:rPr lang="en-US" altLang="ko-KR" sz="1700" b="0" kern="0" dirty="0">
                <a:solidFill>
                  <a:schemeClr val="tx1"/>
                </a:solidFill>
                <a:latin typeface="Arial" pitchFamily="34" charset="0"/>
                <a:ea typeface="맑은 고딕" panose="020B0503020000020004" pitchFamily="50" charset="-127"/>
                <a:cs typeface="Arial" pitchFamily="34" charset="0"/>
              </a:rPr>
              <a:t>0.1° Grid</a:t>
            </a:r>
          </a:p>
        </p:txBody>
      </p:sp>
      <p:sp>
        <p:nvSpPr>
          <p:cNvPr id="64" name="직사각형 63"/>
          <p:cNvSpPr/>
          <p:nvPr/>
        </p:nvSpPr>
        <p:spPr>
          <a:xfrm>
            <a:off x="5185402" y="2730136"/>
            <a:ext cx="6718274" cy="47405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altLang="ko-KR" sz="1800" b="0" kern="0" dirty="0">
                <a:solidFill>
                  <a:schemeClr val="tx1"/>
                </a:solidFill>
                <a:latin typeface="Arial" pitchFamily="34" charset="0"/>
                <a:ea typeface="맑은 고딕" panose="020B0503020000020004" pitchFamily="50" charset="-127"/>
                <a:cs typeface="Arial" pitchFamily="34" charset="0"/>
              </a:rPr>
              <a:t>Time Difference of GEO-LEO : ± 5 Min.</a:t>
            </a:r>
          </a:p>
        </p:txBody>
      </p:sp>
      <p:sp>
        <p:nvSpPr>
          <p:cNvPr id="65" name="직사각형 64"/>
          <p:cNvSpPr/>
          <p:nvPr/>
        </p:nvSpPr>
        <p:spPr>
          <a:xfrm>
            <a:off x="5185402" y="3565492"/>
            <a:ext cx="6718274" cy="259641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nSpc>
                <a:spcPct val="110000"/>
              </a:lnSpc>
              <a:buFont typeface="Arial" panose="020B0604020202020204" pitchFamily="34" charset="0"/>
              <a:buChar char="•"/>
            </a:pPr>
            <a:r>
              <a:rPr lang="en-US" altLang="ko-KR" sz="1800" b="0" kern="0" dirty="0">
                <a:solidFill>
                  <a:schemeClr val="tx1"/>
                </a:solidFill>
                <a:latin typeface="Arial" pitchFamily="34" charset="0"/>
                <a:ea typeface="맑은 고딕" panose="020B0503020000020004" pitchFamily="50" charset="-127"/>
                <a:cs typeface="Arial" pitchFamily="34" charset="0"/>
              </a:rPr>
              <a:t>Solar zenith angle &amp; Viewing zenith angle &lt; 40°</a:t>
            </a:r>
          </a:p>
          <a:p>
            <a:pPr marL="171450" indent="-171450">
              <a:lnSpc>
                <a:spcPct val="110000"/>
              </a:lnSpc>
              <a:buFont typeface="Arial" panose="020B0604020202020204" pitchFamily="34" charset="0"/>
              <a:buChar char="•"/>
            </a:pPr>
            <a:r>
              <a:rPr lang="en-US" altLang="ko-KR" sz="1800" b="0" kern="0" dirty="0">
                <a:solidFill>
                  <a:schemeClr val="tx1"/>
                </a:solidFill>
                <a:latin typeface="Arial" pitchFamily="34" charset="0"/>
                <a:ea typeface="맑은 고딕" panose="020B0503020000020004" pitchFamily="50" charset="-127"/>
                <a:cs typeface="Arial" pitchFamily="34" charset="0"/>
              </a:rPr>
              <a:t>Difference of solar zenith &amp; azimuth angle &lt; 5°</a:t>
            </a:r>
          </a:p>
          <a:p>
            <a:pPr marL="171450" indent="-171450">
              <a:lnSpc>
                <a:spcPct val="110000"/>
              </a:lnSpc>
              <a:buFont typeface="Arial" panose="020B0604020202020204" pitchFamily="34" charset="0"/>
              <a:buChar char="•"/>
            </a:pPr>
            <a:r>
              <a:rPr lang="en-US" altLang="ko-KR" sz="1800" b="0" kern="0" dirty="0">
                <a:solidFill>
                  <a:schemeClr val="tx1"/>
                </a:solidFill>
                <a:latin typeface="Arial" pitchFamily="34" charset="0"/>
                <a:ea typeface="맑은 고딕" panose="020B0503020000020004" pitchFamily="50" charset="-127"/>
                <a:cs typeface="Arial" pitchFamily="34" charset="0"/>
              </a:rPr>
              <a:t>Difference of viewing zenith angle &lt; 10°</a:t>
            </a:r>
          </a:p>
          <a:p>
            <a:pPr marL="171450" indent="-171450">
              <a:lnSpc>
                <a:spcPct val="110000"/>
              </a:lnSpc>
              <a:buFont typeface="Arial" panose="020B0604020202020204" pitchFamily="34" charset="0"/>
              <a:buChar char="•"/>
            </a:pPr>
            <a:r>
              <a:rPr lang="en-US" altLang="ko-KR" sz="1800" b="0" kern="0" dirty="0">
                <a:solidFill>
                  <a:schemeClr val="tx1"/>
                </a:solidFill>
                <a:latin typeface="Arial" pitchFamily="34" charset="0"/>
                <a:ea typeface="맑은 고딕" panose="020B0503020000020004" pitchFamily="50" charset="-127"/>
                <a:cs typeface="Arial" pitchFamily="34" charset="0"/>
              </a:rPr>
              <a:t>Difference of viewing azimuth angle &lt; 10</a:t>
            </a:r>
            <a:r>
              <a:rPr lang="en-US" altLang="ko-KR" sz="1800" b="0" kern="0" dirty="0" smtClean="0">
                <a:solidFill>
                  <a:schemeClr val="tx1"/>
                </a:solidFill>
                <a:latin typeface="Arial" pitchFamily="34" charset="0"/>
                <a:ea typeface="맑은 고딕" panose="020B0503020000020004" pitchFamily="50" charset="-127"/>
                <a:cs typeface="Arial" pitchFamily="34" charset="0"/>
              </a:rPr>
              <a:t>°</a:t>
            </a:r>
          </a:p>
          <a:p>
            <a:pPr marL="171450" indent="-171450">
              <a:lnSpc>
                <a:spcPct val="110000"/>
              </a:lnSpc>
              <a:buFont typeface="Arial" panose="020B0604020202020204" pitchFamily="34" charset="0"/>
              <a:buChar char="•"/>
            </a:pPr>
            <a:r>
              <a:rPr lang="en-US" altLang="ko-KR" sz="1800" b="0" kern="0" dirty="0" smtClean="0">
                <a:solidFill>
                  <a:schemeClr val="tx1"/>
                </a:solidFill>
                <a:latin typeface="Arial" pitchFamily="34" charset="0"/>
                <a:ea typeface="맑은 고딕" panose="020B0503020000020004" pitchFamily="50" charset="-127"/>
                <a:cs typeface="Arial" pitchFamily="34" charset="0"/>
              </a:rPr>
              <a:t>Reflectance STDV in each grid &lt; 0.05</a:t>
            </a:r>
          </a:p>
          <a:p>
            <a:pPr marL="171450" indent="-171450">
              <a:lnSpc>
                <a:spcPct val="110000"/>
              </a:lnSpc>
              <a:buFont typeface="Arial" panose="020B0604020202020204" pitchFamily="34" charset="0"/>
              <a:buChar char="•"/>
            </a:pPr>
            <a:r>
              <a:rPr lang="en-US" altLang="ko-KR" sz="1800" b="0" kern="0" dirty="0" smtClean="0">
                <a:solidFill>
                  <a:schemeClr val="tx1"/>
                </a:solidFill>
                <a:latin typeface="Arial" pitchFamily="34" charset="0"/>
                <a:ea typeface="맑은 고딕" panose="020B0503020000020004" pitchFamily="50" charset="-127"/>
                <a:cs typeface="Arial" pitchFamily="34" charset="0"/>
              </a:rPr>
              <a:t>Bin </a:t>
            </a:r>
            <a:r>
              <a:rPr lang="en-US" altLang="ko-KR" sz="1800" b="0" kern="0" dirty="0">
                <a:solidFill>
                  <a:schemeClr val="tx1"/>
                </a:solidFill>
                <a:latin typeface="Arial" pitchFamily="34" charset="0"/>
                <a:ea typeface="맑은 고딕" panose="020B0503020000020004" pitchFamily="50" charset="-127"/>
                <a:cs typeface="Arial" pitchFamily="34" charset="0"/>
              </a:rPr>
              <a:t>spatial homogeneity &lt; 80% </a:t>
            </a:r>
            <a:r>
              <a:rPr lang="en-US" altLang="ko-KR" sz="1800" b="0" kern="0" dirty="0" smtClean="0">
                <a:solidFill>
                  <a:schemeClr val="tx1"/>
                </a:solidFill>
                <a:latin typeface="Arial" pitchFamily="34" charset="0"/>
                <a:ea typeface="맑은 고딕" panose="020B0503020000020004" pitchFamily="50" charset="-127"/>
                <a:cs typeface="Arial" pitchFamily="34" charset="0"/>
              </a:rPr>
              <a:t>(Ex. 96</a:t>
            </a:r>
            <a:r>
              <a:rPr lang="en-US" altLang="ko-KR" sz="1800" b="0" kern="0" dirty="0">
                <a:solidFill>
                  <a:schemeClr val="tx1"/>
                </a:solidFill>
                <a:latin typeface="Arial" pitchFamily="34" charset="0"/>
                <a:ea typeface="맑은 고딕" panose="020B0503020000020004" pitchFamily="50" charset="-127"/>
                <a:cs typeface="Arial" pitchFamily="34" charset="0"/>
              </a:rPr>
              <a:t>#/121#)</a:t>
            </a:r>
          </a:p>
          <a:p>
            <a:pPr marL="171450" indent="-171450">
              <a:lnSpc>
                <a:spcPct val="110000"/>
              </a:lnSpc>
              <a:buFont typeface="Arial" panose="020B0604020202020204" pitchFamily="34" charset="0"/>
              <a:buChar char="•"/>
            </a:pPr>
            <a:r>
              <a:rPr lang="en-US" altLang="ko-KR" sz="1800" b="0" kern="0" dirty="0">
                <a:solidFill>
                  <a:schemeClr val="tx1"/>
                </a:solidFill>
                <a:latin typeface="Arial" pitchFamily="34" charset="0"/>
                <a:ea typeface="맑은 고딕" panose="020B0503020000020004" pitchFamily="50" charset="-127"/>
                <a:cs typeface="Arial" pitchFamily="34" charset="0"/>
              </a:rPr>
              <a:t>Remove Sun Glint Data</a:t>
            </a:r>
          </a:p>
        </p:txBody>
      </p:sp>
      <p:cxnSp>
        <p:nvCxnSpPr>
          <p:cNvPr id="67" name="직선 연결선 66"/>
          <p:cNvCxnSpPr>
            <a:stCxn id="25" idx="3"/>
            <a:endCxn id="64" idx="1"/>
          </p:cNvCxnSpPr>
          <p:nvPr/>
        </p:nvCxnSpPr>
        <p:spPr>
          <a:xfrm>
            <a:off x="4110674" y="2967162"/>
            <a:ext cx="107472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68" name="직선 연결선 67"/>
          <p:cNvCxnSpPr>
            <a:stCxn id="31" idx="3"/>
            <a:endCxn id="65" idx="1"/>
          </p:cNvCxnSpPr>
          <p:nvPr/>
        </p:nvCxnSpPr>
        <p:spPr>
          <a:xfrm>
            <a:off x="4110674" y="4863700"/>
            <a:ext cx="107472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1" name="직선 연결선 70"/>
          <p:cNvCxnSpPr>
            <a:stCxn id="22" idx="3"/>
            <a:endCxn id="63" idx="1"/>
          </p:cNvCxnSpPr>
          <p:nvPr/>
        </p:nvCxnSpPr>
        <p:spPr>
          <a:xfrm>
            <a:off x="4872356" y="1714315"/>
            <a:ext cx="313046"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186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9403" y="188640"/>
            <a:ext cx="530915" cy="230832"/>
          </a:xfrm>
          <a:prstGeom prst="rect">
            <a:avLst/>
          </a:prstGeom>
          <a:noFill/>
        </p:spPr>
        <p:txBody>
          <a:bodyPr wrap="none" rtlCol="0">
            <a:spAutoFit/>
          </a:bodyPr>
          <a:lstStyle/>
          <a:p>
            <a:r>
              <a:rPr lang="ko-KR" altLang="en-US" smtClean="0"/>
              <a:t>일평</a:t>
            </a:r>
            <a:r>
              <a:rPr lang="ko-KR" altLang="en-US"/>
              <a:t>균</a:t>
            </a:r>
            <a:endParaRPr lang="ko-KR" altLang="en-US" dirty="0"/>
          </a:p>
        </p:txBody>
      </p:sp>
      <p:sp>
        <p:nvSpPr>
          <p:cNvPr id="6" name="제목 5"/>
          <p:cNvSpPr>
            <a:spLocks noGrp="1"/>
          </p:cNvSpPr>
          <p:nvPr>
            <p:ph type="title"/>
          </p:nvPr>
        </p:nvSpPr>
        <p:spPr>
          <a:xfrm>
            <a:off x="557103" y="0"/>
            <a:ext cx="10972800" cy="817124"/>
          </a:xfrm>
        </p:spPr>
        <p:txBody>
          <a:bodyPr/>
          <a:lstStyle/>
          <a:p>
            <a:pPr algn="l"/>
            <a:r>
              <a:rPr lang="en-US" altLang="ko-KR" sz="4000" b="1" dirty="0" smtClean="0">
                <a:latin typeface="Arial" pitchFamily="34" charset="0"/>
                <a:cs typeface="Arial" pitchFamily="34" charset="0"/>
              </a:rPr>
              <a:t>GSICS DCC method</a:t>
            </a:r>
            <a:endParaRPr lang="ko-KR" altLang="en-US" sz="4000" b="1" dirty="0">
              <a:latin typeface="Arial" pitchFamily="34" charset="0"/>
              <a:cs typeface="Arial" pitchFamily="34" charset="0"/>
            </a:endParaRPr>
          </a:p>
        </p:txBody>
      </p:sp>
      <p:cxnSp>
        <p:nvCxnSpPr>
          <p:cNvPr id="75" name="직선 화살표 연결선 74">
            <a:extLst>
              <a:ext uri="{FF2B5EF4-FFF2-40B4-BE49-F238E27FC236}">
                <a16:creationId xmlns:a16="http://schemas.microsoft.com/office/drawing/2014/main" id="{7D29019D-FBBD-43BC-A367-3171EDFD8313}"/>
              </a:ext>
            </a:extLst>
          </p:cNvPr>
          <p:cNvCxnSpPr/>
          <p:nvPr/>
        </p:nvCxnSpPr>
        <p:spPr>
          <a:xfrm>
            <a:off x="1380589" y="2254831"/>
            <a:ext cx="346131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6" name="직선 화살표 연결선 75">
            <a:extLst>
              <a:ext uri="{FF2B5EF4-FFF2-40B4-BE49-F238E27FC236}">
                <a16:creationId xmlns:a16="http://schemas.microsoft.com/office/drawing/2014/main" id="{BEA92BA9-4182-4378-932F-CC1AC41BB9D2}"/>
              </a:ext>
            </a:extLst>
          </p:cNvPr>
          <p:cNvCxnSpPr/>
          <p:nvPr/>
        </p:nvCxnSpPr>
        <p:spPr>
          <a:xfrm>
            <a:off x="1388827" y="4323430"/>
            <a:ext cx="345307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직선 화살표 연결선 76">
            <a:extLst>
              <a:ext uri="{FF2B5EF4-FFF2-40B4-BE49-F238E27FC236}">
                <a16:creationId xmlns:a16="http://schemas.microsoft.com/office/drawing/2014/main" id="{7B28F316-4EDE-410D-890E-D1F4F8565D34}"/>
              </a:ext>
            </a:extLst>
          </p:cNvPr>
          <p:cNvCxnSpPr/>
          <p:nvPr/>
        </p:nvCxnSpPr>
        <p:spPr>
          <a:xfrm>
            <a:off x="1388827" y="3293957"/>
            <a:ext cx="345307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3" name="직사각형 82">
            <a:extLst>
              <a:ext uri="{FF2B5EF4-FFF2-40B4-BE49-F238E27FC236}">
                <a16:creationId xmlns:a16="http://schemas.microsoft.com/office/drawing/2014/main" id="{D79913B6-FAD6-47DE-8FC5-EC12DFE19CDD}"/>
              </a:ext>
            </a:extLst>
          </p:cNvPr>
          <p:cNvSpPr/>
          <p:nvPr/>
        </p:nvSpPr>
        <p:spPr>
          <a:xfrm>
            <a:off x="1343706" y="5761903"/>
            <a:ext cx="3538234" cy="53180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kumimoji="1" lang="en-US" altLang="ko-KR" sz="1800" b="1" dirty="0">
                <a:solidFill>
                  <a:schemeClr val="bg1"/>
                </a:solidFill>
                <a:latin typeface="맑은 고딕" panose="020B0503020000020004" pitchFamily="50" charset="-127"/>
                <a:ea typeface="맑은 고딕" panose="020B0503020000020004" pitchFamily="50" charset="-127"/>
              </a:rPr>
              <a:t>Long </a:t>
            </a:r>
            <a:r>
              <a:rPr lang="en-US" altLang="ko-KR" sz="1800" b="1" dirty="0">
                <a:solidFill>
                  <a:schemeClr val="bg1"/>
                </a:solidFill>
                <a:latin typeface="맑은 고딕" panose="020B0503020000020004" pitchFamily="50" charset="-127"/>
                <a:ea typeface="맑은 고딕" panose="020B0503020000020004" pitchFamily="50" charset="-127"/>
              </a:rPr>
              <a:t>Term </a:t>
            </a:r>
          </a:p>
          <a:p>
            <a:pPr lvl="0" algn="ctr" fontAlgn="base">
              <a:spcBef>
                <a:spcPct val="0"/>
              </a:spcBef>
              <a:spcAft>
                <a:spcPct val="0"/>
              </a:spcAft>
              <a:defRPr/>
            </a:pPr>
            <a:r>
              <a:rPr kumimoji="1" lang="en-US" altLang="ko-KR" sz="1800" b="1" dirty="0">
                <a:solidFill>
                  <a:schemeClr val="bg1"/>
                </a:solidFill>
                <a:latin typeface="맑은 고딕" panose="020B0503020000020004" pitchFamily="50" charset="-127"/>
                <a:ea typeface="맑은 고딕" panose="020B0503020000020004" pitchFamily="50" charset="-127"/>
              </a:rPr>
              <a:t>R</a:t>
            </a:r>
            <a:r>
              <a:rPr lang="en-US" altLang="ko-KR" sz="1800" b="1" dirty="0">
                <a:solidFill>
                  <a:schemeClr val="bg1"/>
                </a:solidFill>
                <a:latin typeface="맑은 고딕" panose="020B0503020000020004" pitchFamily="50" charset="-127"/>
                <a:ea typeface="맑은 고딕" panose="020B0503020000020004" pitchFamily="50" charset="-127"/>
              </a:rPr>
              <a:t>elative trending Analysis</a:t>
            </a:r>
            <a:endParaRPr lang="ko-KR" altLang="en-US" sz="1800" b="1" dirty="0">
              <a:solidFill>
                <a:schemeClr val="bg1"/>
              </a:solidFill>
              <a:latin typeface="Arial" pitchFamily="34" charset="0"/>
              <a:cs typeface="Arial" pitchFamily="34" charset="0"/>
            </a:endParaRPr>
          </a:p>
        </p:txBody>
      </p:sp>
      <p:grpSp>
        <p:nvGrpSpPr>
          <p:cNvPr id="84" name="그룹 83">
            <a:extLst>
              <a:ext uri="{FF2B5EF4-FFF2-40B4-BE49-F238E27FC236}">
                <a16:creationId xmlns:a16="http://schemas.microsoft.com/office/drawing/2014/main" id="{F40AF8A0-826D-4891-952C-7A37A02A42DA}"/>
              </a:ext>
            </a:extLst>
          </p:cNvPr>
          <p:cNvGrpSpPr/>
          <p:nvPr/>
        </p:nvGrpSpPr>
        <p:grpSpPr>
          <a:xfrm>
            <a:off x="145749" y="1070835"/>
            <a:ext cx="2525732" cy="975774"/>
            <a:chOff x="24667" y="1470277"/>
            <a:chExt cx="1679046" cy="666314"/>
          </a:xfrm>
        </p:grpSpPr>
        <p:grpSp>
          <p:nvGrpSpPr>
            <p:cNvPr id="85" name="그룹 84">
              <a:extLst>
                <a:ext uri="{FF2B5EF4-FFF2-40B4-BE49-F238E27FC236}">
                  <a16:creationId xmlns:a16="http://schemas.microsoft.com/office/drawing/2014/main" id="{9C89B616-BBC6-4682-AC3A-2EADEA6AA48A}"/>
                </a:ext>
              </a:extLst>
            </p:cNvPr>
            <p:cNvGrpSpPr/>
            <p:nvPr/>
          </p:nvGrpSpPr>
          <p:grpSpPr>
            <a:xfrm>
              <a:off x="234319" y="1470277"/>
              <a:ext cx="1229682" cy="666314"/>
              <a:chOff x="-2825711" y="1126470"/>
              <a:chExt cx="1229682" cy="666314"/>
            </a:xfrm>
          </p:grpSpPr>
          <p:sp>
            <p:nvSpPr>
              <p:cNvPr id="87" name="Rounded Rectangle 98">
                <a:extLst>
                  <a:ext uri="{FF2B5EF4-FFF2-40B4-BE49-F238E27FC236}">
                    <a16:creationId xmlns:a16="http://schemas.microsoft.com/office/drawing/2014/main" id="{D264D6D6-AF3F-43C9-B6B4-B8F30D4D2ADA}"/>
                  </a:ext>
                </a:extLst>
              </p:cNvPr>
              <p:cNvSpPr/>
              <p:nvPr/>
            </p:nvSpPr>
            <p:spPr>
              <a:xfrm>
                <a:off x="-2825711" y="1126470"/>
                <a:ext cx="1229682" cy="666314"/>
              </a:xfrm>
              <a:prstGeom prst="roundRect">
                <a:avLst>
                  <a:gd name="adj" fmla="val 7870"/>
                </a:avLst>
              </a:prstGeom>
              <a:solidFill>
                <a:schemeClr val="accent1">
                  <a:lumMod val="40000"/>
                  <a:lumOff val="60000"/>
                </a:schemeClr>
              </a:solidFill>
              <a:ln w="19050" cap="flat" cmpd="sng" algn="ctr">
                <a:solidFill>
                  <a:sysClr val="window" lastClr="FFFFFF">
                    <a:lumMod val="50000"/>
                  </a:sysClr>
                </a:solidFill>
                <a:prstDash val="sysDash"/>
                <a:miter lim="800000"/>
              </a:ln>
              <a:effectLst/>
            </p:spPr>
            <p:txBody>
              <a:bodyPr rtlCol="0" anchor="ctr"/>
              <a:lstStyle/>
              <a:p>
                <a:pPr defTabSz="761970" latinLnBrk="0">
                  <a:defRPr/>
                </a:pPr>
                <a:endParaRPr lang="ko-KR" altLang="en-US" sz="1800" b="1" kern="0" dirty="0">
                  <a:ln w="3810">
                    <a:solidFill>
                      <a:prstClr val="white">
                        <a:alpha val="50000"/>
                      </a:prstClr>
                    </a:solidFill>
                    <a:prstDash val="solid"/>
                  </a:ln>
                  <a:solidFill>
                    <a:schemeClr val="tx1"/>
                  </a:solidFill>
                  <a:effectLst>
                    <a:outerShdw dist="38100" dir="2700000" algn="bl" rotWithShape="0">
                      <a:srgbClr val="9999FF"/>
                    </a:outerShdw>
                  </a:effectLst>
                  <a:latin typeface="Calibri" panose="020F0502020204030204"/>
                  <a:ea typeface="맑은 고딕" panose="020B0503020000020004" pitchFamily="50" charset="-127"/>
                </a:endParaRPr>
              </a:p>
            </p:txBody>
          </p:sp>
          <p:sp>
            <p:nvSpPr>
              <p:cNvPr id="88" name="원통 59">
                <a:extLst>
                  <a:ext uri="{FF2B5EF4-FFF2-40B4-BE49-F238E27FC236}">
                    <a16:creationId xmlns:a16="http://schemas.microsoft.com/office/drawing/2014/main" id="{024713E5-845D-4354-BDDA-BDDFB0859EA5}"/>
                  </a:ext>
                </a:extLst>
              </p:cNvPr>
              <p:cNvSpPr/>
              <p:nvPr/>
            </p:nvSpPr>
            <p:spPr>
              <a:xfrm>
                <a:off x="-2689558" y="1426625"/>
                <a:ext cx="950175" cy="279429"/>
              </a:xfrm>
              <a:prstGeom prst="can">
                <a:avLst>
                  <a:gd name="adj" fmla="val 21717"/>
                </a:avLst>
              </a:prstGeom>
              <a:solidFill>
                <a:schemeClr val="accent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b="1" dirty="0">
                    <a:solidFill>
                      <a:schemeClr val="tx1"/>
                    </a:solidFill>
                    <a:latin typeface="맑은 고딕" panose="020B0503020000020004" pitchFamily="50" charset="-127"/>
                    <a:ea typeface="맑은 고딕" panose="020B0503020000020004" pitchFamily="50" charset="-127"/>
                  </a:rPr>
                  <a:t>GEO(AMI)</a:t>
                </a:r>
                <a:endParaRPr lang="ko-KR" altLang="en-US" b="1" dirty="0">
                  <a:solidFill>
                    <a:schemeClr val="tx1"/>
                  </a:solidFill>
                  <a:latin typeface="맑은 고딕" panose="020B0503020000020004" pitchFamily="50" charset="-127"/>
                  <a:ea typeface="맑은 고딕" panose="020B0503020000020004" pitchFamily="50" charset="-127"/>
                </a:endParaRPr>
              </a:p>
            </p:txBody>
          </p:sp>
        </p:grpSp>
        <p:sp>
          <p:nvSpPr>
            <p:cNvPr id="86" name="직사각형 85">
              <a:extLst>
                <a:ext uri="{FF2B5EF4-FFF2-40B4-BE49-F238E27FC236}">
                  <a16:creationId xmlns:a16="http://schemas.microsoft.com/office/drawing/2014/main" id="{63DB9FC3-E5FB-49B6-BD1C-2973F8563BC7}"/>
                </a:ext>
              </a:extLst>
            </p:cNvPr>
            <p:cNvSpPr/>
            <p:nvPr/>
          </p:nvSpPr>
          <p:spPr bwMode="auto">
            <a:xfrm>
              <a:off x="24667" y="1470277"/>
              <a:ext cx="1679046" cy="324288"/>
            </a:xfrm>
            <a:prstGeom prst="rect">
              <a:avLst/>
            </a:prstGeom>
            <a:noFill/>
            <a:ln w="9525" cap="flat" cmpd="sng" algn="ctr">
              <a:noFill/>
              <a:prstDash val="solid"/>
              <a:round/>
              <a:headEnd type="none" w="med" len="med"/>
              <a:tailEnd type="none" w="med" len="med"/>
            </a:ln>
            <a:effectLst/>
          </p:spPr>
          <p:txBody>
            <a:bodyPr vert="horz" wrap="square" lIns="89760" tIns="44881" rIns="89760" bIns="44881" numCol="1" rtlCol="0" anchor="t" anchorCtr="0" compatLnSpc="1">
              <a:prstTxWarp prst="textNoShape">
                <a:avLst/>
              </a:prstTxWarp>
              <a:spAutoFit/>
            </a:bodyPr>
            <a:lstStyle/>
            <a:p>
              <a:pPr algn="ctr"/>
              <a:r>
                <a:rPr kumimoji="1" lang="en-US" altLang="ko-KR" sz="1800" b="1" dirty="0">
                  <a:solidFill>
                    <a:schemeClr val="tx1"/>
                  </a:solidFill>
                  <a:latin typeface="맑은 고딕" panose="020B0503020000020004" pitchFamily="50" charset="-127"/>
                  <a:ea typeface="맑은 고딕" panose="020B0503020000020004" pitchFamily="50" charset="-127"/>
                </a:rPr>
                <a:t>Level1B Data</a:t>
              </a:r>
              <a:endParaRPr kumimoji="1" lang="ko-KR" altLang="en-US" sz="1800" dirty="0">
                <a:solidFill>
                  <a:schemeClr val="tx1"/>
                </a:solidFill>
                <a:latin typeface="굴림" pitchFamily="50" charset="-127"/>
                <a:ea typeface="굴림" pitchFamily="50" charset="-127"/>
              </a:endParaRPr>
            </a:p>
          </p:txBody>
        </p:sp>
      </p:grpSp>
      <p:grpSp>
        <p:nvGrpSpPr>
          <p:cNvPr id="4" name="그룹 3"/>
          <p:cNvGrpSpPr/>
          <p:nvPr/>
        </p:nvGrpSpPr>
        <p:grpSpPr>
          <a:xfrm>
            <a:off x="3602100" y="1070835"/>
            <a:ext cx="2525734" cy="981328"/>
            <a:chOff x="2880520" y="1742049"/>
            <a:chExt cx="1399205" cy="555262"/>
          </a:xfrm>
        </p:grpSpPr>
        <p:grpSp>
          <p:nvGrpSpPr>
            <p:cNvPr id="89" name="그룹 88">
              <a:extLst>
                <a:ext uri="{FF2B5EF4-FFF2-40B4-BE49-F238E27FC236}">
                  <a16:creationId xmlns:a16="http://schemas.microsoft.com/office/drawing/2014/main" id="{7D57A15D-E72F-4ACA-B98E-C4550D676105}"/>
                </a:ext>
              </a:extLst>
            </p:cNvPr>
            <p:cNvGrpSpPr/>
            <p:nvPr/>
          </p:nvGrpSpPr>
          <p:grpSpPr>
            <a:xfrm>
              <a:off x="3038876" y="1742049"/>
              <a:ext cx="1056937" cy="555262"/>
              <a:chOff x="-1495976" y="1126470"/>
              <a:chExt cx="1268324" cy="666314"/>
            </a:xfrm>
          </p:grpSpPr>
          <p:sp>
            <p:nvSpPr>
              <p:cNvPr id="90" name="Rounded Rectangle 98">
                <a:extLst>
                  <a:ext uri="{FF2B5EF4-FFF2-40B4-BE49-F238E27FC236}">
                    <a16:creationId xmlns:a16="http://schemas.microsoft.com/office/drawing/2014/main" id="{9D459402-3F6F-422A-9989-871E274E1E45}"/>
                  </a:ext>
                </a:extLst>
              </p:cNvPr>
              <p:cNvSpPr/>
              <p:nvPr/>
            </p:nvSpPr>
            <p:spPr>
              <a:xfrm>
                <a:off x="-1495976" y="1126470"/>
                <a:ext cx="1268324" cy="666314"/>
              </a:xfrm>
              <a:prstGeom prst="roundRect">
                <a:avLst>
                  <a:gd name="adj" fmla="val 7870"/>
                </a:avLst>
              </a:prstGeom>
              <a:solidFill>
                <a:schemeClr val="accent1">
                  <a:lumMod val="40000"/>
                  <a:lumOff val="60000"/>
                </a:schemeClr>
              </a:solidFill>
              <a:ln w="19050" cap="flat" cmpd="sng" algn="ctr">
                <a:solidFill>
                  <a:sysClr val="window" lastClr="FFFFFF">
                    <a:lumMod val="50000"/>
                  </a:sysClr>
                </a:solidFill>
                <a:prstDash val="sysDash"/>
                <a:miter lim="800000"/>
              </a:ln>
              <a:effectLst/>
            </p:spPr>
            <p:txBody>
              <a:bodyPr rtlCol="0" anchor="ctr"/>
              <a:lstStyle/>
              <a:p>
                <a:pPr defTabSz="761970" latinLnBrk="0">
                  <a:defRPr/>
                </a:pPr>
                <a:endParaRPr lang="ko-KR" altLang="en-US" sz="1800" b="1" kern="0" dirty="0">
                  <a:ln w="3810">
                    <a:solidFill>
                      <a:prstClr val="white">
                        <a:alpha val="50000"/>
                      </a:prstClr>
                    </a:solidFill>
                    <a:prstDash val="solid"/>
                  </a:ln>
                  <a:solidFill>
                    <a:schemeClr val="tx1"/>
                  </a:solidFill>
                  <a:effectLst>
                    <a:outerShdw dist="38100" dir="2700000" algn="bl" rotWithShape="0">
                      <a:srgbClr val="9999FF"/>
                    </a:outerShdw>
                  </a:effectLst>
                  <a:latin typeface="Calibri" panose="020F0502020204030204"/>
                  <a:ea typeface="맑은 고딕" panose="020B0503020000020004" pitchFamily="50" charset="-127"/>
                </a:endParaRPr>
              </a:p>
            </p:txBody>
          </p:sp>
          <p:sp>
            <p:nvSpPr>
              <p:cNvPr id="91" name="원통 59">
                <a:extLst>
                  <a:ext uri="{FF2B5EF4-FFF2-40B4-BE49-F238E27FC236}">
                    <a16:creationId xmlns:a16="http://schemas.microsoft.com/office/drawing/2014/main" id="{D51D66DB-2CDF-40D4-88DA-A409694D9451}"/>
                  </a:ext>
                </a:extLst>
              </p:cNvPr>
              <p:cNvSpPr/>
              <p:nvPr/>
            </p:nvSpPr>
            <p:spPr>
              <a:xfrm>
                <a:off x="-1249738" y="1426625"/>
                <a:ext cx="785269" cy="279429"/>
              </a:xfrm>
              <a:prstGeom prst="can">
                <a:avLst>
                  <a:gd name="adj" fmla="val 21717"/>
                </a:avLst>
              </a:prstGeom>
              <a:solidFill>
                <a:schemeClr val="accent1">
                  <a:lumMod val="75000"/>
                </a:schemeClr>
              </a:solid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r>
                  <a:rPr lang="en-US" altLang="ko-KR" b="1" dirty="0">
                    <a:solidFill>
                      <a:schemeClr val="tx1"/>
                    </a:solidFill>
                    <a:latin typeface="맑은 고딕" panose="020B0503020000020004" pitchFamily="50" charset="-127"/>
                    <a:ea typeface="맑은 고딕" panose="020B0503020000020004" pitchFamily="50" charset="-127"/>
                  </a:rPr>
                  <a:t>LEO</a:t>
                </a:r>
                <a:endParaRPr lang="ko-KR" altLang="en-US" b="1" dirty="0">
                  <a:solidFill>
                    <a:schemeClr val="tx1"/>
                  </a:solidFill>
                  <a:latin typeface="맑은 고딕" panose="020B0503020000020004" pitchFamily="50" charset="-127"/>
                  <a:ea typeface="맑은 고딕" panose="020B0503020000020004" pitchFamily="50" charset="-127"/>
                </a:endParaRPr>
              </a:p>
            </p:txBody>
          </p:sp>
        </p:grpSp>
        <p:sp>
          <p:nvSpPr>
            <p:cNvPr id="92" name="직사각형 91">
              <a:extLst>
                <a:ext uri="{FF2B5EF4-FFF2-40B4-BE49-F238E27FC236}">
                  <a16:creationId xmlns:a16="http://schemas.microsoft.com/office/drawing/2014/main" id="{853FB93D-C408-494E-AA89-FB5D22ABF40C}"/>
                </a:ext>
              </a:extLst>
            </p:cNvPr>
            <p:cNvSpPr/>
            <p:nvPr/>
          </p:nvSpPr>
          <p:spPr bwMode="auto">
            <a:xfrm>
              <a:off x="2880520" y="1746663"/>
              <a:ext cx="1399205" cy="208019"/>
            </a:xfrm>
            <a:prstGeom prst="rect">
              <a:avLst/>
            </a:prstGeom>
            <a:noFill/>
            <a:ln w="9525" cap="flat" cmpd="sng" algn="ctr">
              <a:noFill/>
              <a:prstDash val="solid"/>
              <a:round/>
              <a:headEnd type="none" w="med" len="med"/>
              <a:tailEnd type="none" w="med" len="med"/>
            </a:ln>
            <a:effectLst/>
          </p:spPr>
          <p:txBody>
            <a:bodyPr vert="horz" wrap="square" lIns="89760" tIns="44881" rIns="89760" bIns="44881" numCol="1" rtlCol="0" anchor="t" anchorCtr="0" compatLnSpc="1">
              <a:prstTxWarp prst="textNoShape">
                <a:avLst/>
              </a:prstTxWarp>
              <a:spAutoFit/>
            </a:bodyPr>
            <a:lstStyle/>
            <a:p>
              <a:pPr algn="ctr"/>
              <a:r>
                <a:rPr kumimoji="1" lang="en-US" altLang="ko-KR" sz="1800" b="1" dirty="0">
                  <a:solidFill>
                    <a:schemeClr val="tx1"/>
                  </a:solidFill>
                  <a:latin typeface="맑은 고딕" panose="020B0503020000020004" pitchFamily="50" charset="-127"/>
                  <a:ea typeface="맑은 고딕" panose="020B0503020000020004" pitchFamily="50" charset="-127"/>
                </a:rPr>
                <a:t>Level1B Data</a:t>
              </a:r>
              <a:endParaRPr kumimoji="1" lang="ko-KR" altLang="en-US" sz="1800" dirty="0">
                <a:solidFill>
                  <a:schemeClr val="tx1"/>
                </a:solidFill>
                <a:latin typeface="굴림" pitchFamily="50" charset="-127"/>
                <a:ea typeface="굴림" pitchFamily="50" charset="-127"/>
              </a:endParaRPr>
            </a:p>
          </p:txBody>
        </p:sp>
      </p:grpSp>
      <p:sp>
        <p:nvSpPr>
          <p:cNvPr id="93" name="직사각형 92">
            <a:extLst>
              <a:ext uri="{FF2B5EF4-FFF2-40B4-BE49-F238E27FC236}">
                <a16:creationId xmlns:a16="http://schemas.microsoft.com/office/drawing/2014/main" id="{8014BF38-3CC8-48E6-8CF3-C05978937F79}"/>
              </a:ext>
            </a:extLst>
          </p:cNvPr>
          <p:cNvSpPr/>
          <p:nvPr/>
        </p:nvSpPr>
        <p:spPr bwMode="auto">
          <a:xfrm>
            <a:off x="458526" y="2416036"/>
            <a:ext cx="1860602" cy="698106"/>
          </a:xfrm>
          <a:prstGeom prst="rect">
            <a:avLst/>
          </a:prstGeom>
          <a:solidFill>
            <a:srgbClr val="A8CAE6"/>
          </a:solidFill>
          <a:ln w="9525" cap="flat" cmpd="sng" algn="ctr">
            <a:solidFill>
              <a:srgbClr val="FFFFFF"/>
            </a:solidFill>
            <a:prstDash val="solid"/>
            <a:round/>
            <a:headEnd type="none" w="med" len="med"/>
            <a:tailEnd type="none" w="med" len="med"/>
          </a:ln>
          <a:effectLst>
            <a:outerShdw blurRad="25400" dist="25400" dir="2700000" sx="99000" sy="99000" algn="tl" rotWithShape="0">
              <a:prstClr val="black">
                <a:alpha val="40000"/>
              </a:prstClr>
            </a:outerShdw>
          </a:effectLst>
        </p:spPr>
        <p:txBody>
          <a:bodyPr vert="horz" wrap="none" lIns="76200" tIns="38100" rIns="76200" bIns="38100" numCol="1" rtlCol="0" anchor="ctr" anchorCtr="0" compatLnSpc="1">
            <a:prstTxWarp prst="textNoShape">
              <a:avLst/>
            </a:prstTxWarp>
          </a:bodyPr>
          <a:lstStyle>
            <a:defPPr>
              <a:defRPr lang="ko-KR"/>
            </a:defPPr>
            <a:lvl1pPr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1pPr>
            <a:lvl2pPr marL="4572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2pPr>
            <a:lvl3pPr marL="9144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3pPr>
            <a:lvl4pPr marL="13716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4pPr>
            <a:lvl5pPr marL="18288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5pPr>
            <a:lvl6pPr marL="2286000" algn="l" defTabSz="914400" rtl="0" eaLnBrk="1" latinLnBrk="1" hangingPunct="1">
              <a:defRPr kumimoji="1" kern="1200">
                <a:solidFill>
                  <a:schemeClr val="tx1"/>
                </a:solidFill>
                <a:latin typeface="굴림체" pitchFamily="49" charset="-127"/>
                <a:ea typeface="굴림체" pitchFamily="49" charset="-127"/>
                <a:cs typeface="+mn-cs"/>
              </a:defRPr>
            </a:lvl6pPr>
            <a:lvl7pPr marL="2743200" algn="l" defTabSz="914400" rtl="0" eaLnBrk="1" latinLnBrk="1" hangingPunct="1">
              <a:defRPr kumimoji="1" kern="1200">
                <a:solidFill>
                  <a:schemeClr val="tx1"/>
                </a:solidFill>
                <a:latin typeface="굴림체" pitchFamily="49" charset="-127"/>
                <a:ea typeface="굴림체" pitchFamily="49" charset="-127"/>
                <a:cs typeface="+mn-cs"/>
              </a:defRPr>
            </a:lvl7pPr>
            <a:lvl8pPr marL="3200400" algn="l" defTabSz="914400" rtl="0" eaLnBrk="1" latinLnBrk="1" hangingPunct="1">
              <a:defRPr kumimoji="1" kern="1200">
                <a:solidFill>
                  <a:schemeClr val="tx1"/>
                </a:solidFill>
                <a:latin typeface="굴림체" pitchFamily="49" charset="-127"/>
                <a:ea typeface="굴림체" pitchFamily="49" charset="-127"/>
                <a:cs typeface="+mn-cs"/>
              </a:defRPr>
            </a:lvl8pPr>
            <a:lvl9pPr marL="3657600" algn="l" defTabSz="914400" rtl="0" eaLnBrk="1" latinLnBrk="1" hangingPunct="1">
              <a:defRPr kumimoji="1" kern="1200">
                <a:solidFill>
                  <a:schemeClr val="tx1"/>
                </a:solidFill>
                <a:latin typeface="굴림체" pitchFamily="49" charset="-127"/>
                <a:ea typeface="굴림체" pitchFamily="49" charset="-127"/>
                <a:cs typeface="+mn-cs"/>
              </a:defRPr>
            </a:lvl9pPr>
          </a:lstStyle>
          <a:p>
            <a:pPr defTabSz="761970">
              <a:defRPr/>
            </a:pPr>
            <a:r>
              <a:rPr lang="en-US" altLang="ko-KR" sz="1800" b="1" dirty="0">
                <a:solidFill>
                  <a:srgbClr val="000000"/>
                </a:solidFill>
                <a:latin typeface="맑은 고딕" panose="020B0503020000020004" pitchFamily="50" charset="-127"/>
                <a:ea typeface="맑은 고딕" panose="020B0503020000020004" pitchFamily="50" charset="-127"/>
              </a:rPr>
              <a:t>Select</a:t>
            </a:r>
          </a:p>
          <a:p>
            <a:pPr defTabSz="761970">
              <a:defRPr/>
            </a:pPr>
            <a:r>
              <a:rPr lang="en-US" altLang="ko-KR" sz="1800" b="1" dirty="0">
                <a:solidFill>
                  <a:srgbClr val="000000"/>
                </a:solidFill>
                <a:latin typeface="맑은 고딕" panose="020B0503020000020004" pitchFamily="50" charset="-127"/>
                <a:ea typeface="맑은 고딕" panose="020B0503020000020004" pitchFamily="50" charset="-127"/>
              </a:rPr>
              <a:t>GEO DCC Pixels</a:t>
            </a:r>
          </a:p>
        </p:txBody>
      </p:sp>
      <p:sp>
        <p:nvSpPr>
          <p:cNvPr id="94" name="직사각형 93">
            <a:extLst>
              <a:ext uri="{FF2B5EF4-FFF2-40B4-BE49-F238E27FC236}">
                <a16:creationId xmlns:a16="http://schemas.microsoft.com/office/drawing/2014/main" id="{AC62C8B2-DF8B-41A9-8F41-8629F3F7F913}"/>
              </a:ext>
            </a:extLst>
          </p:cNvPr>
          <p:cNvSpPr/>
          <p:nvPr/>
        </p:nvSpPr>
        <p:spPr bwMode="auto">
          <a:xfrm>
            <a:off x="3887951" y="2424410"/>
            <a:ext cx="1907900" cy="681358"/>
          </a:xfrm>
          <a:prstGeom prst="rect">
            <a:avLst/>
          </a:prstGeom>
          <a:solidFill>
            <a:srgbClr val="A8CAE6"/>
          </a:solidFill>
          <a:ln w="9525" cap="flat" cmpd="sng" algn="ctr">
            <a:solidFill>
              <a:srgbClr val="FFFFFF"/>
            </a:solidFill>
            <a:prstDash val="solid"/>
            <a:round/>
            <a:headEnd type="none" w="med" len="med"/>
            <a:tailEnd type="none" w="med" len="med"/>
          </a:ln>
          <a:effectLst>
            <a:outerShdw blurRad="25400" dist="25400" dir="2700000" sx="99000" sy="99000" algn="tl" rotWithShape="0">
              <a:prstClr val="black">
                <a:alpha val="40000"/>
              </a:prstClr>
            </a:outerShdw>
          </a:effectLst>
        </p:spPr>
        <p:txBody>
          <a:bodyPr vert="horz" wrap="none" lIns="76200" tIns="38100" rIns="76200" bIns="38100" numCol="1" rtlCol="0" anchor="ctr" anchorCtr="0" compatLnSpc="1">
            <a:prstTxWarp prst="textNoShape">
              <a:avLst/>
            </a:prstTxWarp>
          </a:bodyPr>
          <a:lstStyle>
            <a:defPPr>
              <a:defRPr lang="ko-KR"/>
            </a:defPPr>
            <a:lvl1pPr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1pPr>
            <a:lvl2pPr marL="4572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2pPr>
            <a:lvl3pPr marL="9144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3pPr>
            <a:lvl4pPr marL="13716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4pPr>
            <a:lvl5pPr marL="18288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5pPr>
            <a:lvl6pPr marL="2286000" algn="l" defTabSz="914400" rtl="0" eaLnBrk="1" latinLnBrk="1" hangingPunct="1">
              <a:defRPr kumimoji="1" kern="1200">
                <a:solidFill>
                  <a:schemeClr val="tx1"/>
                </a:solidFill>
                <a:latin typeface="굴림체" pitchFamily="49" charset="-127"/>
                <a:ea typeface="굴림체" pitchFamily="49" charset="-127"/>
                <a:cs typeface="+mn-cs"/>
              </a:defRPr>
            </a:lvl6pPr>
            <a:lvl7pPr marL="2743200" algn="l" defTabSz="914400" rtl="0" eaLnBrk="1" latinLnBrk="1" hangingPunct="1">
              <a:defRPr kumimoji="1" kern="1200">
                <a:solidFill>
                  <a:schemeClr val="tx1"/>
                </a:solidFill>
                <a:latin typeface="굴림체" pitchFamily="49" charset="-127"/>
                <a:ea typeface="굴림체" pitchFamily="49" charset="-127"/>
                <a:cs typeface="+mn-cs"/>
              </a:defRPr>
            </a:lvl7pPr>
            <a:lvl8pPr marL="3200400" algn="l" defTabSz="914400" rtl="0" eaLnBrk="1" latinLnBrk="1" hangingPunct="1">
              <a:defRPr kumimoji="1" kern="1200">
                <a:solidFill>
                  <a:schemeClr val="tx1"/>
                </a:solidFill>
                <a:latin typeface="굴림체" pitchFamily="49" charset="-127"/>
                <a:ea typeface="굴림체" pitchFamily="49" charset="-127"/>
                <a:cs typeface="+mn-cs"/>
              </a:defRPr>
            </a:lvl8pPr>
            <a:lvl9pPr marL="3657600" algn="l" defTabSz="914400" rtl="0" eaLnBrk="1" latinLnBrk="1" hangingPunct="1">
              <a:defRPr kumimoji="1" kern="1200">
                <a:solidFill>
                  <a:schemeClr val="tx1"/>
                </a:solidFill>
                <a:latin typeface="굴림체" pitchFamily="49" charset="-127"/>
                <a:ea typeface="굴림체" pitchFamily="49" charset="-127"/>
                <a:cs typeface="+mn-cs"/>
              </a:defRPr>
            </a:lvl9pPr>
          </a:lstStyle>
          <a:p>
            <a:pPr defTabSz="761970">
              <a:defRPr/>
            </a:pPr>
            <a:r>
              <a:rPr lang="en-US" altLang="ko-KR" sz="1800" b="1" dirty="0">
                <a:solidFill>
                  <a:srgbClr val="000000"/>
                </a:solidFill>
                <a:latin typeface="맑은 고딕" panose="020B0503020000020004" pitchFamily="50" charset="-127"/>
                <a:ea typeface="맑은 고딕" panose="020B0503020000020004" pitchFamily="50" charset="-127"/>
              </a:rPr>
              <a:t>Select</a:t>
            </a:r>
          </a:p>
          <a:p>
            <a:pPr defTabSz="761970">
              <a:defRPr/>
            </a:pPr>
            <a:r>
              <a:rPr lang="en-US" altLang="ko-KR" sz="1800" b="1" dirty="0">
                <a:solidFill>
                  <a:srgbClr val="000000"/>
                </a:solidFill>
                <a:latin typeface="맑은 고딕" panose="020B0503020000020004" pitchFamily="50" charset="-127"/>
                <a:ea typeface="맑은 고딕" panose="020B0503020000020004" pitchFamily="50" charset="-127"/>
              </a:rPr>
              <a:t>GEO DCC Pixels</a:t>
            </a:r>
          </a:p>
        </p:txBody>
      </p:sp>
      <mc:AlternateContent xmlns:mc="http://schemas.openxmlformats.org/markup-compatibility/2006" xmlns:a14="http://schemas.microsoft.com/office/drawing/2010/main">
        <mc:Choice Requires="a14">
          <p:sp>
            <p:nvSpPr>
              <p:cNvPr id="95" name="직사각형 94">
                <a:extLst>
                  <a:ext uri="{FF2B5EF4-FFF2-40B4-BE49-F238E27FC236}">
                    <a16:creationId xmlns:a16="http://schemas.microsoft.com/office/drawing/2014/main" id="{3B77D11D-9B4B-4204-ABB4-E7D117D309A5}"/>
                  </a:ext>
                </a:extLst>
              </p:cNvPr>
              <p:cNvSpPr/>
              <p:nvPr/>
            </p:nvSpPr>
            <p:spPr bwMode="auto">
              <a:xfrm>
                <a:off x="458526" y="3494496"/>
                <a:ext cx="1860602" cy="699157"/>
              </a:xfrm>
              <a:prstGeom prst="rect">
                <a:avLst/>
              </a:prstGeom>
              <a:solidFill>
                <a:srgbClr val="A8CAE6"/>
              </a:solidFill>
              <a:ln w="9525" cap="flat" cmpd="sng" algn="ctr">
                <a:solidFill>
                  <a:srgbClr val="FFFFFF"/>
                </a:solidFill>
                <a:prstDash val="solid"/>
                <a:round/>
                <a:headEnd type="none" w="med" len="med"/>
                <a:tailEnd type="none" w="med" len="med"/>
              </a:ln>
              <a:effectLst>
                <a:outerShdw blurRad="25400" dist="25400" dir="2700000" sx="99000" sy="99000" algn="tl" rotWithShape="0">
                  <a:prstClr val="black">
                    <a:alpha val="40000"/>
                  </a:prstClr>
                </a:outerShdw>
              </a:effectLst>
            </p:spPr>
            <p:txBody>
              <a:bodyPr vert="horz" wrap="none" lIns="76200" tIns="38100" rIns="76200" bIns="38100" numCol="1" rtlCol="0" anchor="ctr" anchorCtr="0" compatLnSpc="1">
                <a:prstTxWarp prst="textNoShape">
                  <a:avLst/>
                </a:prstTxWarp>
              </a:bodyPr>
              <a:lstStyle>
                <a:defPPr>
                  <a:defRPr lang="ko-KR"/>
                </a:defPPr>
                <a:lvl1pPr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1pPr>
                <a:lvl2pPr marL="4572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2pPr>
                <a:lvl3pPr marL="9144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3pPr>
                <a:lvl4pPr marL="13716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4pPr>
                <a:lvl5pPr marL="18288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5pPr>
                <a:lvl6pPr marL="2286000" algn="l" defTabSz="914400" rtl="0" eaLnBrk="1" latinLnBrk="1" hangingPunct="1">
                  <a:defRPr kumimoji="1" kern="1200">
                    <a:solidFill>
                      <a:schemeClr val="tx1"/>
                    </a:solidFill>
                    <a:latin typeface="굴림체" pitchFamily="49" charset="-127"/>
                    <a:ea typeface="굴림체" pitchFamily="49" charset="-127"/>
                    <a:cs typeface="+mn-cs"/>
                  </a:defRPr>
                </a:lvl6pPr>
                <a:lvl7pPr marL="2743200" algn="l" defTabSz="914400" rtl="0" eaLnBrk="1" latinLnBrk="1" hangingPunct="1">
                  <a:defRPr kumimoji="1" kern="1200">
                    <a:solidFill>
                      <a:schemeClr val="tx1"/>
                    </a:solidFill>
                    <a:latin typeface="굴림체" pitchFamily="49" charset="-127"/>
                    <a:ea typeface="굴림체" pitchFamily="49" charset="-127"/>
                    <a:cs typeface="+mn-cs"/>
                  </a:defRPr>
                </a:lvl7pPr>
                <a:lvl8pPr marL="3200400" algn="l" defTabSz="914400" rtl="0" eaLnBrk="1" latinLnBrk="1" hangingPunct="1">
                  <a:defRPr kumimoji="1" kern="1200">
                    <a:solidFill>
                      <a:schemeClr val="tx1"/>
                    </a:solidFill>
                    <a:latin typeface="굴림체" pitchFamily="49" charset="-127"/>
                    <a:ea typeface="굴림체" pitchFamily="49" charset="-127"/>
                    <a:cs typeface="+mn-cs"/>
                  </a:defRPr>
                </a:lvl8pPr>
                <a:lvl9pPr marL="3657600" algn="l" defTabSz="914400" rtl="0" eaLnBrk="1" latinLnBrk="1" hangingPunct="1">
                  <a:defRPr kumimoji="1" kern="1200">
                    <a:solidFill>
                      <a:schemeClr val="tx1"/>
                    </a:solidFill>
                    <a:latin typeface="굴림체" pitchFamily="49" charset="-127"/>
                    <a:ea typeface="굴림체" pitchFamily="49" charset="-127"/>
                    <a:cs typeface="+mn-cs"/>
                  </a:defRPr>
                </a:lvl9pPr>
              </a:lstStyle>
              <a:p>
                <a:pPr defTabSz="761970">
                  <a:defRPr/>
                </a:pPr>
                <a:r>
                  <a:rPr lang="en-US" altLang="ko-KR" sz="1800" b="1" dirty="0">
                    <a:solidFill>
                      <a:srgbClr val="000000"/>
                    </a:solidFill>
                    <a:latin typeface="맑은 고딕" panose="020B0503020000020004" pitchFamily="50" charset="-127"/>
                    <a:ea typeface="맑은 고딕" panose="020B0503020000020004" pitchFamily="50" charset="-127"/>
                  </a:rPr>
                  <a:t>GEO</a:t>
                </a:r>
              </a:p>
              <a:p>
                <a:pPr defTabSz="761970">
                  <a:defRPr/>
                </a:pPr>
                <a14:m>
                  <m:oMathPara xmlns:m="http://schemas.openxmlformats.org/officeDocument/2006/math">
                    <m:oMathParaPr>
                      <m:jc m:val="centerGroup"/>
                    </m:oMathParaPr>
                    <m:oMath xmlns:m="http://schemas.openxmlformats.org/officeDocument/2006/math">
                      <m:sSub>
                        <m:sSubPr>
                          <m:ctrlPr>
                            <a:rPr lang="en-US" altLang="ko-KR" sz="1800" b="1" i="1">
                              <a:solidFill>
                                <a:srgbClr val="000000"/>
                              </a:solidFill>
                              <a:latin typeface="Cambria Math" panose="02040503050406030204" pitchFamily="18" charset="0"/>
                              <a:ea typeface="+mj-ea"/>
                            </a:rPr>
                          </m:ctrlPr>
                        </m:sSubPr>
                        <m:e>
                          <m:r>
                            <a:rPr lang="en-US" altLang="ko-KR" sz="1800" b="1" i="1">
                              <a:solidFill>
                                <a:srgbClr val="000000"/>
                              </a:solidFill>
                              <a:latin typeface="Cambria Math"/>
                              <a:ea typeface="+mj-ea"/>
                            </a:rPr>
                            <m:t>𝑪𝑵𝑻</m:t>
                          </m:r>
                        </m:e>
                        <m:sub>
                          <m:r>
                            <a:rPr lang="en-US" altLang="ko-KR" sz="1800" b="1" i="1">
                              <a:solidFill>
                                <a:srgbClr val="000000"/>
                              </a:solidFill>
                              <a:latin typeface="Cambria Math"/>
                              <a:ea typeface="+mj-ea"/>
                            </a:rPr>
                            <m:t>𝒏𝒂𝒅𝒊𝒓</m:t>
                          </m:r>
                        </m:sub>
                      </m:sSub>
                    </m:oMath>
                  </m:oMathPara>
                </a14:m>
                <a:endParaRPr lang="ko-KR" altLang="en-US" sz="1800" b="1" dirty="0">
                  <a:solidFill>
                    <a:srgbClr val="000000"/>
                  </a:solidFill>
                  <a:latin typeface="+mj-ea"/>
                  <a:ea typeface="+mj-ea"/>
                  <a:cs typeface="Arial" pitchFamily="34" charset="0"/>
                </a:endParaRPr>
              </a:p>
            </p:txBody>
          </p:sp>
        </mc:Choice>
        <mc:Fallback xmlns="">
          <p:sp>
            <p:nvSpPr>
              <p:cNvPr id="95" name="직사각형 94">
                <a:extLst>
                  <a:ext uri="{FF2B5EF4-FFF2-40B4-BE49-F238E27FC236}">
                    <a16:creationId xmlns:a16="http://schemas.microsoft.com/office/drawing/2014/main" xmlns="" xmlns:a14="http://schemas.microsoft.com/office/drawing/2010/main" id="{3B77D11D-9B4B-4204-ABB4-E7D117D309A5}"/>
                  </a:ext>
                </a:extLst>
              </p:cNvPr>
              <p:cNvSpPr>
                <a:spLocks noRot="1" noChangeAspect="1" noMove="1" noResize="1" noEditPoints="1" noAdjustHandles="1" noChangeArrowheads="1" noChangeShapeType="1" noTextEdit="1"/>
              </p:cNvSpPr>
              <p:nvPr/>
            </p:nvSpPr>
            <p:spPr bwMode="auto">
              <a:xfrm>
                <a:off x="458526" y="3494496"/>
                <a:ext cx="1860602" cy="699157"/>
              </a:xfrm>
              <a:prstGeom prst="rect">
                <a:avLst/>
              </a:prstGeom>
              <a:blipFill rotWithShape="1">
                <a:blip r:embed="rId2"/>
                <a:stretch>
                  <a:fillRect/>
                </a:stretch>
              </a:blipFill>
              <a:ln w="9525" cap="flat" cmpd="sng" algn="ctr">
                <a:solidFill>
                  <a:srgbClr val="FFFFFF"/>
                </a:solidFill>
                <a:prstDash val="solid"/>
                <a:round/>
                <a:headEnd type="none" w="med" len="med"/>
                <a:tailEnd type="none" w="med" len="med"/>
              </a:ln>
              <a:effectLst>
                <a:outerShdw blurRad="25400" dist="25400" dir="2700000" sx="99000" sy="99000" algn="tl" rotWithShape="0">
                  <a:prstClr val="black">
                    <a:alpha val="40000"/>
                  </a:prstClr>
                </a:outerShdw>
              </a:effectLst>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6" name="직사각형 95">
                <a:extLst>
                  <a:ext uri="{FF2B5EF4-FFF2-40B4-BE49-F238E27FC236}">
                    <a16:creationId xmlns:a16="http://schemas.microsoft.com/office/drawing/2014/main" id="{BB138882-447A-42BC-A2E4-1878E3CAD066}"/>
                  </a:ext>
                </a:extLst>
              </p:cNvPr>
              <p:cNvSpPr/>
              <p:nvPr/>
            </p:nvSpPr>
            <p:spPr bwMode="auto">
              <a:xfrm>
                <a:off x="3886303" y="3490912"/>
                <a:ext cx="1907900" cy="706324"/>
              </a:xfrm>
              <a:prstGeom prst="rect">
                <a:avLst/>
              </a:prstGeom>
              <a:solidFill>
                <a:srgbClr val="A8CAE6"/>
              </a:solidFill>
              <a:ln w="9525" cap="flat" cmpd="sng" algn="ctr">
                <a:solidFill>
                  <a:srgbClr val="FFFFFF"/>
                </a:solidFill>
                <a:prstDash val="solid"/>
                <a:round/>
                <a:headEnd type="none" w="med" len="med"/>
                <a:tailEnd type="none" w="med" len="med"/>
              </a:ln>
              <a:effectLst>
                <a:outerShdw blurRad="25400" dist="25400" dir="2700000" sx="99000" sy="99000" algn="tl" rotWithShape="0">
                  <a:prstClr val="black">
                    <a:alpha val="40000"/>
                  </a:prstClr>
                </a:outerShdw>
              </a:effectLst>
            </p:spPr>
            <p:txBody>
              <a:bodyPr vert="horz" wrap="none" lIns="76200" tIns="38100" rIns="76200" bIns="38100" numCol="1" rtlCol="0" anchor="ctr" anchorCtr="0" compatLnSpc="1">
                <a:prstTxWarp prst="textNoShape">
                  <a:avLst/>
                </a:prstTxWarp>
              </a:bodyPr>
              <a:lstStyle>
                <a:defPPr>
                  <a:defRPr lang="ko-KR"/>
                </a:defPPr>
                <a:lvl1pPr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1pPr>
                <a:lvl2pPr marL="4572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2pPr>
                <a:lvl3pPr marL="9144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3pPr>
                <a:lvl4pPr marL="13716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4pPr>
                <a:lvl5pPr marL="18288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5pPr>
                <a:lvl6pPr marL="2286000" algn="l" defTabSz="914400" rtl="0" eaLnBrk="1" latinLnBrk="1" hangingPunct="1">
                  <a:defRPr kumimoji="1" kern="1200">
                    <a:solidFill>
                      <a:schemeClr val="tx1"/>
                    </a:solidFill>
                    <a:latin typeface="굴림체" pitchFamily="49" charset="-127"/>
                    <a:ea typeface="굴림체" pitchFamily="49" charset="-127"/>
                    <a:cs typeface="+mn-cs"/>
                  </a:defRPr>
                </a:lvl6pPr>
                <a:lvl7pPr marL="2743200" algn="l" defTabSz="914400" rtl="0" eaLnBrk="1" latinLnBrk="1" hangingPunct="1">
                  <a:defRPr kumimoji="1" kern="1200">
                    <a:solidFill>
                      <a:schemeClr val="tx1"/>
                    </a:solidFill>
                    <a:latin typeface="굴림체" pitchFamily="49" charset="-127"/>
                    <a:ea typeface="굴림체" pitchFamily="49" charset="-127"/>
                    <a:cs typeface="+mn-cs"/>
                  </a:defRPr>
                </a:lvl7pPr>
                <a:lvl8pPr marL="3200400" algn="l" defTabSz="914400" rtl="0" eaLnBrk="1" latinLnBrk="1" hangingPunct="1">
                  <a:defRPr kumimoji="1" kern="1200">
                    <a:solidFill>
                      <a:schemeClr val="tx1"/>
                    </a:solidFill>
                    <a:latin typeface="굴림체" pitchFamily="49" charset="-127"/>
                    <a:ea typeface="굴림체" pitchFamily="49" charset="-127"/>
                    <a:cs typeface="+mn-cs"/>
                  </a:defRPr>
                </a:lvl8pPr>
                <a:lvl9pPr marL="3657600" algn="l" defTabSz="914400" rtl="0" eaLnBrk="1" latinLnBrk="1" hangingPunct="1">
                  <a:defRPr kumimoji="1" kern="1200">
                    <a:solidFill>
                      <a:schemeClr val="tx1"/>
                    </a:solidFill>
                    <a:latin typeface="굴림체" pitchFamily="49" charset="-127"/>
                    <a:ea typeface="굴림체" pitchFamily="49" charset="-127"/>
                    <a:cs typeface="+mn-cs"/>
                  </a:defRPr>
                </a:lvl9pPr>
              </a:lstStyle>
              <a:p>
                <a:pPr defTabSz="761970">
                  <a:defRPr/>
                </a:pPr>
                <a:r>
                  <a:rPr lang="en-US" altLang="ko-KR" sz="1800" b="1" dirty="0">
                    <a:solidFill>
                      <a:srgbClr val="000000"/>
                    </a:solidFill>
                    <a:latin typeface="맑은 고딕" panose="020B0503020000020004" pitchFamily="50" charset="-127"/>
                    <a:ea typeface="맑은 고딕" panose="020B0503020000020004" pitchFamily="50" charset="-127"/>
                  </a:rPr>
                  <a:t>LEO</a:t>
                </a:r>
              </a:p>
              <a:p>
                <a:pPr lvl="0">
                  <a:defRPr/>
                </a:pPr>
                <a14:m>
                  <m:oMathPara xmlns:m="http://schemas.openxmlformats.org/officeDocument/2006/math">
                    <m:oMathParaPr>
                      <m:jc m:val="centerGroup"/>
                    </m:oMathParaPr>
                    <m:oMath xmlns:m="http://schemas.openxmlformats.org/officeDocument/2006/math">
                      <m:sSub>
                        <m:sSubPr>
                          <m:ctrlPr>
                            <a:rPr lang="en-US" altLang="ko-KR" sz="1800" b="1" i="1">
                              <a:solidFill>
                                <a:srgbClr val="000000"/>
                              </a:solidFill>
                              <a:latin typeface="Cambria Math" panose="02040503050406030204" pitchFamily="18" charset="0"/>
                            </a:rPr>
                          </m:ctrlPr>
                        </m:sSubPr>
                        <m:e>
                          <m:r>
                            <a:rPr lang="en-US" altLang="ko-KR" sz="1800" b="1" i="1">
                              <a:solidFill>
                                <a:srgbClr val="000000"/>
                              </a:solidFill>
                              <a:latin typeface="Cambria Math"/>
                            </a:rPr>
                            <m:t>𝑹𝒂𝒅𝒊𝒂𝒏𝒄𝒆</m:t>
                          </m:r>
                        </m:e>
                        <m:sub>
                          <m:r>
                            <a:rPr lang="en-US" altLang="ko-KR" sz="1800" b="1" i="1">
                              <a:solidFill>
                                <a:srgbClr val="000000"/>
                              </a:solidFill>
                              <a:latin typeface="Cambria Math"/>
                            </a:rPr>
                            <m:t>𝒏𝒂𝒅𝒊𝒓</m:t>
                          </m:r>
                        </m:sub>
                      </m:sSub>
                    </m:oMath>
                  </m:oMathPara>
                </a14:m>
                <a:endParaRPr lang="ko-KR" altLang="en-US" sz="1800" b="1" dirty="0">
                  <a:solidFill>
                    <a:srgbClr val="000000"/>
                  </a:solidFill>
                  <a:latin typeface="+mj-ea"/>
                  <a:cs typeface="Arial" pitchFamily="34" charset="0"/>
                </a:endParaRPr>
              </a:p>
            </p:txBody>
          </p:sp>
        </mc:Choice>
        <mc:Fallback xmlns="">
          <p:sp>
            <p:nvSpPr>
              <p:cNvPr id="96" name="직사각형 95">
                <a:extLst>
                  <a:ext uri="{FF2B5EF4-FFF2-40B4-BE49-F238E27FC236}">
                    <a16:creationId xmlns:a16="http://schemas.microsoft.com/office/drawing/2014/main" xmlns="" xmlns:a14="http://schemas.microsoft.com/office/drawing/2010/main" id="{BB138882-447A-42BC-A2E4-1878E3CAD066}"/>
                  </a:ext>
                </a:extLst>
              </p:cNvPr>
              <p:cNvSpPr>
                <a:spLocks noRot="1" noChangeAspect="1" noMove="1" noResize="1" noEditPoints="1" noAdjustHandles="1" noChangeArrowheads="1" noChangeShapeType="1" noTextEdit="1"/>
              </p:cNvSpPr>
              <p:nvPr/>
            </p:nvSpPr>
            <p:spPr bwMode="auto">
              <a:xfrm>
                <a:off x="3886303" y="3490912"/>
                <a:ext cx="1907900" cy="706324"/>
              </a:xfrm>
              <a:prstGeom prst="rect">
                <a:avLst/>
              </a:prstGeom>
              <a:blipFill rotWithShape="1">
                <a:blip r:embed="rId3"/>
                <a:stretch>
                  <a:fillRect/>
                </a:stretch>
              </a:blipFill>
              <a:ln w="9525" cap="flat" cmpd="sng" algn="ctr">
                <a:solidFill>
                  <a:srgbClr val="FFFFFF"/>
                </a:solidFill>
                <a:prstDash val="solid"/>
                <a:round/>
                <a:headEnd type="none" w="med" len="med"/>
                <a:tailEnd type="none" w="med" len="med"/>
              </a:ln>
              <a:effectLst>
                <a:outerShdw blurRad="25400" dist="25400" dir="2700000" sx="99000" sy="99000" algn="tl" rotWithShape="0">
                  <a:prstClr val="black">
                    <a:alpha val="40000"/>
                  </a:prstClr>
                </a:outerShdw>
              </a:effectLst>
            </p:spPr>
            <p:txBody>
              <a:bodyPr/>
              <a:lstStyle/>
              <a:p>
                <a:r>
                  <a:rPr lang="ko-KR" altLang="en-US">
                    <a:noFill/>
                  </a:rPr>
                  <a:t> </a:t>
                </a:r>
              </a:p>
            </p:txBody>
          </p:sp>
        </mc:Fallback>
      </mc:AlternateContent>
      <p:sp>
        <p:nvSpPr>
          <p:cNvPr id="97" name="직사각형 96">
            <a:extLst>
              <a:ext uri="{FF2B5EF4-FFF2-40B4-BE49-F238E27FC236}">
                <a16:creationId xmlns:a16="http://schemas.microsoft.com/office/drawing/2014/main" id="{3AFB23FF-9FBB-4147-96B0-0653EDAEEAFF}"/>
              </a:ext>
            </a:extLst>
          </p:cNvPr>
          <p:cNvSpPr/>
          <p:nvPr/>
        </p:nvSpPr>
        <p:spPr bwMode="auto">
          <a:xfrm>
            <a:off x="455704" y="4449625"/>
            <a:ext cx="1858007" cy="695040"/>
          </a:xfrm>
          <a:prstGeom prst="rect">
            <a:avLst/>
          </a:prstGeom>
          <a:solidFill>
            <a:srgbClr val="A8CAE6"/>
          </a:solidFill>
          <a:ln w="9525" cap="flat" cmpd="sng" algn="ctr">
            <a:solidFill>
              <a:srgbClr val="FFFFFF"/>
            </a:solidFill>
            <a:prstDash val="solid"/>
            <a:round/>
            <a:headEnd type="none" w="med" len="med"/>
            <a:tailEnd type="none" w="med" len="med"/>
          </a:ln>
          <a:effectLst>
            <a:outerShdw blurRad="25400" dist="25400" dir="2700000" sx="99000" sy="99000" algn="tl" rotWithShape="0">
              <a:prstClr val="black">
                <a:alpha val="40000"/>
              </a:prstClr>
            </a:outerShdw>
          </a:effectLst>
        </p:spPr>
        <p:txBody>
          <a:bodyPr vert="horz" wrap="none" lIns="76200" tIns="38100" rIns="76200" bIns="38100" numCol="1" rtlCol="0" anchor="ctr" anchorCtr="0" compatLnSpc="1">
            <a:prstTxWarp prst="textNoShape">
              <a:avLst/>
            </a:prstTxWarp>
          </a:bodyPr>
          <a:lstStyle>
            <a:defPPr>
              <a:defRPr lang="ko-KR"/>
            </a:defPPr>
            <a:lvl1pPr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1pPr>
            <a:lvl2pPr marL="4572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2pPr>
            <a:lvl3pPr marL="9144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3pPr>
            <a:lvl4pPr marL="13716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4pPr>
            <a:lvl5pPr marL="18288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5pPr>
            <a:lvl6pPr marL="2286000" algn="l" defTabSz="914400" rtl="0" eaLnBrk="1" latinLnBrk="1" hangingPunct="1">
              <a:defRPr kumimoji="1" kern="1200">
                <a:solidFill>
                  <a:schemeClr val="tx1"/>
                </a:solidFill>
                <a:latin typeface="굴림체" pitchFamily="49" charset="-127"/>
                <a:ea typeface="굴림체" pitchFamily="49" charset="-127"/>
                <a:cs typeface="+mn-cs"/>
              </a:defRPr>
            </a:lvl6pPr>
            <a:lvl7pPr marL="2743200" algn="l" defTabSz="914400" rtl="0" eaLnBrk="1" latinLnBrk="1" hangingPunct="1">
              <a:defRPr kumimoji="1" kern="1200">
                <a:solidFill>
                  <a:schemeClr val="tx1"/>
                </a:solidFill>
                <a:latin typeface="굴림체" pitchFamily="49" charset="-127"/>
                <a:ea typeface="굴림체" pitchFamily="49" charset="-127"/>
                <a:cs typeface="+mn-cs"/>
              </a:defRPr>
            </a:lvl7pPr>
            <a:lvl8pPr marL="3200400" algn="l" defTabSz="914400" rtl="0" eaLnBrk="1" latinLnBrk="1" hangingPunct="1">
              <a:defRPr kumimoji="1" kern="1200">
                <a:solidFill>
                  <a:schemeClr val="tx1"/>
                </a:solidFill>
                <a:latin typeface="굴림체" pitchFamily="49" charset="-127"/>
                <a:ea typeface="굴림체" pitchFamily="49" charset="-127"/>
                <a:cs typeface="+mn-cs"/>
              </a:defRPr>
            </a:lvl8pPr>
            <a:lvl9pPr marL="3657600" algn="l" defTabSz="914400" rtl="0" eaLnBrk="1" latinLnBrk="1" hangingPunct="1">
              <a:defRPr kumimoji="1" kern="1200">
                <a:solidFill>
                  <a:schemeClr val="tx1"/>
                </a:solidFill>
                <a:latin typeface="굴림체" pitchFamily="49" charset="-127"/>
                <a:ea typeface="굴림체" pitchFamily="49" charset="-127"/>
                <a:cs typeface="+mn-cs"/>
              </a:defRPr>
            </a:lvl9pPr>
          </a:lstStyle>
          <a:p>
            <a:pPr defTabSz="761970">
              <a:defRPr/>
            </a:pPr>
            <a:r>
              <a:rPr lang="en-US" altLang="ko-KR" sz="1800" b="1" dirty="0">
                <a:solidFill>
                  <a:srgbClr val="000000"/>
                </a:solidFill>
                <a:latin typeface="맑은 고딕" panose="020B0503020000020004" pitchFamily="50" charset="-127"/>
                <a:ea typeface="맑은 고딕" panose="020B0503020000020004" pitchFamily="50" charset="-127"/>
              </a:rPr>
              <a:t>GEO </a:t>
            </a:r>
            <a:r>
              <a:rPr lang="en-US" altLang="ko-KR" sz="1800" b="1" dirty="0">
                <a:solidFill>
                  <a:srgbClr val="000000"/>
                </a:solidFill>
                <a:latin typeface="+mj-ea"/>
                <a:ea typeface="+mj-ea"/>
                <a:cs typeface="Arial" pitchFamily="34" charset="0"/>
              </a:rPr>
              <a:t>Monthly</a:t>
            </a:r>
          </a:p>
          <a:p>
            <a:pPr defTabSz="761970">
              <a:defRPr/>
            </a:pPr>
            <a:r>
              <a:rPr lang="en-US" altLang="ko-KR" sz="1800" b="1" dirty="0">
                <a:solidFill>
                  <a:srgbClr val="000000"/>
                </a:solidFill>
                <a:latin typeface="+mj-ea"/>
                <a:ea typeface="+mj-ea"/>
                <a:cs typeface="Arial" pitchFamily="34" charset="0"/>
              </a:rPr>
              <a:t>Mode/Mean</a:t>
            </a:r>
            <a:endParaRPr lang="ko-KR" altLang="en-US" sz="1800" b="1" dirty="0">
              <a:solidFill>
                <a:srgbClr val="000000"/>
              </a:solidFill>
              <a:latin typeface="+mj-ea"/>
              <a:ea typeface="+mj-ea"/>
              <a:cs typeface="Arial" pitchFamily="34" charset="0"/>
            </a:endParaRPr>
          </a:p>
        </p:txBody>
      </p:sp>
      <p:sp>
        <p:nvSpPr>
          <p:cNvPr id="98" name="직사각형 97">
            <a:extLst>
              <a:ext uri="{FF2B5EF4-FFF2-40B4-BE49-F238E27FC236}">
                <a16:creationId xmlns:a16="http://schemas.microsoft.com/office/drawing/2014/main" id="{0F464FC9-C67A-4694-BDDB-32CE4155F80D}"/>
              </a:ext>
            </a:extLst>
          </p:cNvPr>
          <p:cNvSpPr/>
          <p:nvPr/>
        </p:nvSpPr>
        <p:spPr bwMode="auto">
          <a:xfrm>
            <a:off x="3891106" y="4449624"/>
            <a:ext cx="1907900" cy="695040"/>
          </a:xfrm>
          <a:prstGeom prst="rect">
            <a:avLst/>
          </a:prstGeom>
          <a:solidFill>
            <a:srgbClr val="A8CAE6"/>
          </a:solidFill>
          <a:ln w="9525" cap="flat" cmpd="sng" algn="ctr">
            <a:solidFill>
              <a:srgbClr val="FFFFFF"/>
            </a:solidFill>
            <a:prstDash val="solid"/>
            <a:round/>
            <a:headEnd type="none" w="med" len="med"/>
            <a:tailEnd type="none" w="med" len="med"/>
          </a:ln>
          <a:effectLst>
            <a:outerShdw blurRad="25400" dist="25400" dir="2700000" sx="99000" sy="99000" algn="tl" rotWithShape="0">
              <a:prstClr val="black">
                <a:alpha val="40000"/>
              </a:prstClr>
            </a:outerShdw>
          </a:effectLst>
        </p:spPr>
        <p:txBody>
          <a:bodyPr vert="horz" wrap="none" lIns="76200" tIns="38100" rIns="76200" bIns="38100" numCol="1" rtlCol="0" anchor="ctr" anchorCtr="0" compatLnSpc="1">
            <a:prstTxWarp prst="textNoShape">
              <a:avLst/>
            </a:prstTxWarp>
          </a:bodyPr>
          <a:lstStyle>
            <a:defPPr>
              <a:defRPr lang="ko-KR"/>
            </a:defPPr>
            <a:lvl1pPr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1pPr>
            <a:lvl2pPr marL="4572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2pPr>
            <a:lvl3pPr marL="9144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3pPr>
            <a:lvl4pPr marL="13716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4pPr>
            <a:lvl5pPr marL="1828800" algn="ctr" rtl="0" fontAlgn="base" latinLnBrk="1">
              <a:spcBef>
                <a:spcPct val="0"/>
              </a:spcBef>
              <a:spcAft>
                <a:spcPct val="0"/>
              </a:spcAft>
              <a:defRPr kumimoji="1" kern="1200">
                <a:solidFill>
                  <a:schemeClr val="tx1"/>
                </a:solidFill>
                <a:latin typeface="굴림체" pitchFamily="49" charset="-127"/>
                <a:ea typeface="굴림체" pitchFamily="49" charset="-127"/>
                <a:cs typeface="+mn-cs"/>
              </a:defRPr>
            </a:lvl5pPr>
            <a:lvl6pPr marL="2286000" algn="l" defTabSz="914400" rtl="0" eaLnBrk="1" latinLnBrk="1" hangingPunct="1">
              <a:defRPr kumimoji="1" kern="1200">
                <a:solidFill>
                  <a:schemeClr val="tx1"/>
                </a:solidFill>
                <a:latin typeface="굴림체" pitchFamily="49" charset="-127"/>
                <a:ea typeface="굴림체" pitchFamily="49" charset="-127"/>
                <a:cs typeface="+mn-cs"/>
              </a:defRPr>
            </a:lvl6pPr>
            <a:lvl7pPr marL="2743200" algn="l" defTabSz="914400" rtl="0" eaLnBrk="1" latinLnBrk="1" hangingPunct="1">
              <a:defRPr kumimoji="1" kern="1200">
                <a:solidFill>
                  <a:schemeClr val="tx1"/>
                </a:solidFill>
                <a:latin typeface="굴림체" pitchFamily="49" charset="-127"/>
                <a:ea typeface="굴림체" pitchFamily="49" charset="-127"/>
                <a:cs typeface="+mn-cs"/>
              </a:defRPr>
            </a:lvl7pPr>
            <a:lvl8pPr marL="3200400" algn="l" defTabSz="914400" rtl="0" eaLnBrk="1" latinLnBrk="1" hangingPunct="1">
              <a:defRPr kumimoji="1" kern="1200">
                <a:solidFill>
                  <a:schemeClr val="tx1"/>
                </a:solidFill>
                <a:latin typeface="굴림체" pitchFamily="49" charset="-127"/>
                <a:ea typeface="굴림체" pitchFamily="49" charset="-127"/>
                <a:cs typeface="+mn-cs"/>
              </a:defRPr>
            </a:lvl8pPr>
            <a:lvl9pPr marL="3657600" algn="l" defTabSz="914400" rtl="0" eaLnBrk="1" latinLnBrk="1" hangingPunct="1">
              <a:defRPr kumimoji="1" kern="1200">
                <a:solidFill>
                  <a:schemeClr val="tx1"/>
                </a:solidFill>
                <a:latin typeface="굴림체" pitchFamily="49" charset="-127"/>
                <a:ea typeface="굴림체" pitchFamily="49" charset="-127"/>
                <a:cs typeface="+mn-cs"/>
              </a:defRPr>
            </a:lvl9pPr>
          </a:lstStyle>
          <a:p>
            <a:pPr defTabSz="761970">
              <a:defRPr/>
            </a:pPr>
            <a:r>
              <a:rPr lang="en-US" altLang="ko-KR" sz="1800" b="1" dirty="0">
                <a:solidFill>
                  <a:srgbClr val="000000"/>
                </a:solidFill>
                <a:latin typeface="맑은 고딕" panose="020B0503020000020004" pitchFamily="50" charset="-127"/>
                <a:ea typeface="맑은 고딕" panose="020B0503020000020004" pitchFamily="50" charset="-127"/>
              </a:rPr>
              <a:t>LEO Monthly</a:t>
            </a:r>
          </a:p>
          <a:p>
            <a:pPr defTabSz="761970">
              <a:defRPr/>
            </a:pPr>
            <a:r>
              <a:rPr lang="en-US" altLang="ko-KR" sz="1800" b="1" dirty="0">
                <a:solidFill>
                  <a:srgbClr val="000000"/>
                </a:solidFill>
                <a:latin typeface="맑은 고딕" panose="020B0503020000020004" pitchFamily="50" charset="-127"/>
                <a:ea typeface="맑은 고딕" panose="020B0503020000020004" pitchFamily="50" charset="-127"/>
              </a:rPr>
              <a:t>Mode/Mean</a:t>
            </a:r>
          </a:p>
        </p:txBody>
      </p:sp>
      <p:cxnSp>
        <p:nvCxnSpPr>
          <p:cNvPr id="99" name="연결선: 꺾임 29">
            <a:extLst>
              <a:ext uri="{FF2B5EF4-FFF2-40B4-BE49-F238E27FC236}">
                <a16:creationId xmlns:a16="http://schemas.microsoft.com/office/drawing/2014/main" id="{16512AF2-59DB-47BF-AAD0-9DEF40FD172A}"/>
              </a:ext>
            </a:extLst>
          </p:cNvPr>
          <p:cNvCxnSpPr>
            <a:cxnSpLocks/>
            <a:stCxn id="97" idx="2"/>
            <a:endCxn id="83" idx="0"/>
          </p:cNvCxnSpPr>
          <p:nvPr/>
        </p:nvCxnSpPr>
        <p:spPr bwMode="auto">
          <a:xfrm rot="16200000" flipH="1">
            <a:off x="1940146" y="4589226"/>
            <a:ext cx="617238" cy="1728115"/>
          </a:xfrm>
          <a:prstGeom prst="bentConnector3">
            <a:avLst>
              <a:gd name="adj1" fmla="val 50000"/>
            </a:avLst>
          </a:prstGeom>
          <a:solidFill>
            <a:schemeClr val="bg1">
              <a:alpha val="50000"/>
            </a:schemeClr>
          </a:solidFill>
          <a:ln w="9525" cap="flat" cmpd="sng" algn="ctr">
            <a:solidFill>
              <a:schemeClr val="tx1"/>
            </a:solidFill>
            <a:prstDash val="solid"/>
            <a:round/>
            <a:headEnd type="none" w="med" len="med"/>
            <a:tailEnd type="triangle"/>
          </a:ln>
          <a:effectLst/>
        </p:spPr>
      </p:cxnSp>
      <p:cxnSp>
        <p:nvCxnSpPr>
          <p:cNvPr id="100" name="직선 화살표 연결선 99">
            <a:extLst>
              <a:ext uri="{FF2B5EF4-FFF2-40B4-BE49-F238E27FC236}">
                <a16:creationId xmlns:a16="http://schemas.microsoft.com/office/drawing/2014/main" id="{2DAD0BAD-06C5-42B2-8214-A3F677B12C50}"/>
              </a:ext>
            </a:extLst>
          </p:cNvPr>
          <p:cNvCxnSpPr>
            <a:cxnSpLocks/>
            <a:stCxn id="87" idx="2"/>
            <a:endCxn id="93" idx="0"/>
          </p:cNvCxnSpPr>
          <p:nvPr/>
        </p:nvCxnSpPr>
        <p:spPr bwMode="auto">
          <a:xfrm>
            <a:off x="1386006" y="2046609"/>
            <a:ext cx="2821" cy="369427"/>
          </a:xfrm>
          <a:prstGeom prst="straightConnector1">
            <a:avLst/>
          </a:prstGeom>
          <a:solidFill>
            <a:schemeClr val="bg1">
              <a:alpha val="50000"/>
            </a:schemeClr>
          </a:solidFill>
          <a:ln w="9525" cap="flat" cmpd="sng" algn="ctr">
            <a:solidFill>
              <a:schemeClr val="tx1"/>
            </a:solidFill>
            <a:prstDash val="solid"/>
            <a:round/>
            <a:headEnd type="none" w="med" len="med"/>
            <a:tailEnd type="triangle"/>
          </a:ln>
          <a:effectLst/>
        </p:spPr>
      </p:cxnSp>
      <p:cxnSp>
        <p:nvCxnSpPr>
          <p:cNvPr id="101" name="직선 화살표 연결선 100">
            <a:extLst>
              <a:ext uri="{FF2B5EF4-FFF2-40B4-BE49-F238E27FC236}">
                <a16:creationId xmlns:a16="http://schemas.microsoft.com/office/drawing/2014/main" id="{BC0C0D04-3834-4D48-A20B-97B03B403563}"/>
              </a:ext>
            </a:extLst>
          </p:cNvPr>
          <p:cNvCxnSpPr>
            <a:cxnSpLocks/>
            <a:stCxn id="90" idx="2"/>
            <a:endCxn id="94" idx="0"/>
          </p:cNvCxnSpPr>
          <p:nvPr/>
        </p:nvCxnSpPr>
        <p:spPr bwMode="auto">
          <a:xfrm flipH="1">
            <a:off x="4841901" y="2052163"/>
            <a:ext cx="1" cy="372247"/>
          </a:xfrm>
          <a:prstGeom prst="straightConnector1">
            <a:avLst/>
          </a:prstGeom>
          <a:solidFill>
            <a:schemeClr val="bg1">
              <a:alpha val="50000"/>
            </a:schemeClr>
          </a:solidFill>
          <a:ln w="9525" cap="flat" cmpd="sng" algn="ctr">
            <a:solidFill>
              <a:schemeClr val="tx1"/>
            </a:solidFill>
            <a:prstDash val="solid"/>
            <a:round/>
            <a:headEnd type="none" w="med" len="med"/>
            <a:tailEnd type="triangle"/>
          </a:ln>
          <a:effectLst/>
        </p:spPr>
      </p:cxnSp>
      <p:cxnSp>
        <p:nvCxnSpPr>
          <p:cNvPr id="102" name="직선 화살표 연결선 101">
            <a:extLst>
              <a:ext uri="{FF2B5EF4-FFF2-40B4-BE49-F238E27FC236}">
                <a16:creationId xmlns:a16="http://schemas.microsoft.com/office/drawing/2014/main" id="{A1EE503F-D7F8-49AE-8E8E-5DA9E8BD4B98}"/>
              </a:ext>
            </a:extLst>
          </p:cNvPr>
          <p:cNvCxnSpPr>
            <a:cxnSpLocks/>
            <a:stCxn id="94" idx="2"/>
            <a:endCxn id="96" idx="0"/>
          </p:cNvCxnSpPr>
          <p:nvPr/>
        </p:nvCxnSpPr>
        <p:spPr bwMode="auto">
          <a:xfrm flipH="1">
            <a:off x="4840253" y="3105768"/>
            <a:ext cx="1648" cy="385144"/>
          </a:xfrm>
          <a:prstGeom prst="straightConnector1">
            <a:avLst/>
          </a:prstGeom>
          <a:solidFill>
            <a:schemeClr val="bg1">
              <a:alpha val="50000"/>
            </a:schemeClr>
          </a:solidFill>
          <a:ln w="9525" cap="flat" cmpd="sng" algn="ctr">
            <a:solidFill>
              <a:schemeClr val="tx1"/>
            </a:solidFill>
            <a:prstDash val="solid"/>
            <a:round/>
            <a:headEnd type="none" w="med" len="med"/>
            <a:tailEnd type="triangle"/>
          </a:ln>
          <a:effectLst/>
        </p:spPr>
      </p:cxnSp>
      <p:cxnSp>
        <p:nvCxnSpPr>
          <p:cNvPr id="103" name="직선 화살표 연결선 102">
            <a:extLst>
              <a:ext uri="{FF2B5EF4-FFF2-40B4-BE49-F238E27FC236}">
                <a16:creationId xmlns:a16="http://schemas.microsoft.com/office/drawing/2014/main" id="{B20ABAC7-D323-44C5-A89D-3724A1C4BBC5}"/>
              </a:ext>
            </a:extLst>
          </p:cNvPr>
          <p:cNvCxnSpPr>
            <a:cxnSpLocks/>
            <a:stCxn id="96" idx="2"/>
            <a:endCxn id="98" idx="0"/>
          </p:cNvCxnSpPr>
          <p:nvPr/>
        </p:nvCxnSpPr>
        <p:spPr bwMode="auto">
          <a:xfrm>
            <a:off x="4840253" y="4197236"/>
            <a:ext cx="4803" cy="252388"/>
          </a:xfrm>
          <a:prstGeom prst="straightConnector1">
            <a:avLst/>
          </a:prstGeom>
          <a:solidFill>
            <a:schemeClr val="bg1">
              <a:alpha val="50000"/>
            </a:schemeClr>
          </a:solidFill>
          <a:ln w="9525" cap="flat" cmpd="sng" algn="ctr">
            <a:solidFill>
              <a:schemeClr val="tx1"/>
            </a:solidFill>
            <a:prstDash val="solid"/>
            <a:round/>
            <a:headEnd type="none" w="med" len="med"/>
            <a:tailEnd type="triangle"/>
          </a:ln>
          <a:effectLst/>
        </p:spPr>
      </p:cxnSp>
      <p:cxnSp>
        <p:nvCxnSpPr>
          <p:cNvPr id="104" name="직선 화살표 연결선 103">
            <a:extLst>
              <a:ext uri="{FF2B5EF4-FFF2-40B4-BE49-F238E27FC236}">
                <a16:creationId xmlns:a16="http://schemas.microsoft.com/office/drawing/2014/main" id="{2894B471-50E1-4221-9A99-EF29007E5311}"/>
              </a:ext>
            </a:extLst>
          </p:cNvPr>
          <p:cNvCxnSpPr>
            <a:cxnSpLocks/>
            <a:stCxn id="93" idx="2"/>
            <a:endCxn id="95" idx="0"/>
          </p:cNvCxnSpPr>
          <p:nvPr/>
        </p:nvCxnSpPr>
        <p:spPr bwMode="auto">
          <a:xfrm>
            <a:off x="1388827" y="3114142"/>
            <a:ext cx="0" cy="380354"/>
          </a:xfrm>
          <a:prstGeom prst="straightConnector1">
            <a:avLst/>
          </a:prstGeom>
          <a:solidFill>
            <a:schemeClr val="bg1">
              <a:alpha val="50000"/>
            </a:schemeClr>
          </a:solidFill>
          <a:ln w="9525" cap="flat" cmpd="sng" algn="ctr">
            <a:solidFill>
              <a:schemeClr val="tx1"/>
            </a:solidFill>
            <a:prstDash val="solid"/>
            <a:round/>
            <a:headEnd type="none" w="med" len="med"/>
            <a:tailEnd type="triangle"/>
          </a:ln>
          <a:effectLst/>
        </p:spPr>
      </p:cxnSp>
      <p:cxnSp>
        <p:nvCxnSpPr>
          <p:cNvPr id="105" name="직선 화살표 연결선 104">
            <a:extLst>
              <a:ext uri="{FF2B5EF4-FFF2-40B4-BE49-F238E27FC236}">
                <a16:creationId xmlns:a16="http://schemas.microsoft.com/office/drawing/2014/main" id="{7FF00227-6F2D-416B-8AF6-745ECD4A57F8}"/>
              </a:ext>
            </a:extLst>
          </p:cNvPr>
          <p:cNvCxnSpPr>
            <a:cxnSpLocks/>
            <a:stCxn id="95" idx="2"/>
            <a:endCxn id="97" idx="0"/>
          </p:cNvCxnSpPr>
          <p:nvPr/>
        </p:nvCxnSpPr>
        <p:spPr bwMode="auto">
          <a:xfrm flipH="1">
            <a:off x="1384708" y="4193653"/>
            <a:ext cx="4119" cy="255972"/>
          </a:xfrm>
          <a:prstGeom prst="straightConnector1">
            <a:avLst/>
          </a:prstGeom>
          <a:solidFill>
            <a:schemeClr val="bg1">
              <a:alpha val="50000"/>
            </a:schemeClr>
          </a:solidFill>
          <a:ln w="9525" cap="flat" cmpd="sng" algn="ctr">
            <a:solidFill>
              <a:schemeClr val="tx1"/>
            </a:solidFill>
            <a:prstDash val="solid"/>
            <a:round/>
            <a:headEnd type="none" w="med" len="med"/>
            <a:tailEnd type="triangle"/>
          </a:ln>
          <a:effectLst/>
        </p:spPr>
      </p:cxnSp>
      <p:cxnSp>
        <p:nvCxnSpPr>
          <p:cNvPr id="106" name="연결선: 꺾임 30">
            <a:extLst>
              <a:ext uri="{FF2B5EF4-FFF2-40B4-BE49-F238E27FC236}">
                <a16:creationId xmlns:a16="http://schemas.microsoft.com/office/drawing/2014/main" id="{85593CD6-50DA-42F8-8B4D-5D66819EC31D}"/>
              </a:ext>
            </a:extLst>
          </p:cNvPr>
          <p:cNvCxnSpPr>
            <a:cxnSpLocks/>
            <a:stCxn id="98" idx="2"/>
            <a:endCxn id="83" idx="0"/>
          </p:cNvCxnSpPr>
          <p:nvPr/>
        </p:nvCxnSpPr>
        <p:spPr bwMode="auto">
          <a:xfrm rot="5400000">
            <a:off x="3670321" y="4587167"/>
            <a:ext cx="617239" cy="1732233"/>
          </a:xfrm>
          <a:prstGeom prst="bentConnector3">
            <a:avLst>
              <a:gd name="adj1" fmla="val 50000"/>
            </a:avLst>
          </a:prstGeom>
          <a:solidFill>
            <a:schemeClr val="bg1">
              <a:alpha val="50000"/>
            </a:schemeClr>
          </a:solidFill>
          <a:ln w="9525" cap="flat" cmpd="sng" algn="ctr">
            <a:solidFill>
              <a:schemeClr val="tx1"/>
            </a:solidFill>
            <a:prstDash val="solid"/>
            <a:round/>
            <a:headEnd type="none" w="med" len="med"/>
            <a:tailEnd type="triangle"/>
          </a:ln>
          <a:effectLst/>
        </p:spPr>
      </p:cxnSp>
      <p:sp>
        <p:nvSpPr>
          <p:cNvPr id="107" name="직사각형 106">
            <a:extLst>
              <a:ext uri="{FF2B5EF4-FFF2-40B4-BE49-F238E27FC236}">
                <a16:creationId xmlns:a16="http://schemas.microsoft.com/office/drawing/2014/main" id="{BEC5EDBF-C022-4A67-8C0A-946BE361B93B}"/>
              </a:ext>
            </a:extLst>
          </p:cNvPr>
          <p:cNvSpPr/>
          <p:nvPr/>
        </p:nvSpPr>
        <p:spPr>
          <a:xfrm>
            <a:off x="2356415" y="2085252"/>
            <a:ext cx="1512816" cy="33915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latin typeface="Arial" pitchFamily="34" charset="0"/>
                <a:cs typeface="Arial" pitchFamily="34" charset="0"/>
              </a:rPr>
              <a:t>DCC detection</a:t>
            </a:r>
            <a:endParaRPr lang="ko-KR" altLang="en-US" sz="1400" b="1" dirty="0">
              <a:solidFill>
                <a:schemeClr val="tx1"/>
              </a:solidFill>
              <a:latin typeface="Arial" pitchFamily="34" charset="0"/>
              <a:cs typeface="Arial" pitchFamily="34" charset="0"/>
            </a:endParaRPr>
          </a:p>
        </p:txBody>
      </p:sp>
      <p:sp>
        <p:nvSpPr>
          <p:cNvPr id="108" name="직사각형 107">
            <a:extLst>
              <a:ext uri="{FF2B5EF4-FFF2-40B4-BE49-F238E27FC236}">
                <a16:creationId xmlns:a16="http://schemas.microsoft.com/office/drawing/2014/main" id="{9F240EC2-87C4-4595-AFF7-E2F0EE1A5921}"/>
              </a:ext>
            </a:extLst>
          </p:cNvPr>
          <p:cNvSpPr/>
          <p:nvPr/>
        </p:nvSpPr>
        <p:spPr>
          <a:xfrm>
            <a:off x="2356415" y="2998730"/>
            <a:ext cx="1512816" cy="6111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latin typeface="Arial" pitchFamily="34" charset="0"/>
                <a:cs typeface="Arial" pitchFamily="34" charset="0"/>
              </a:rPr>
              <a:t>Hu BRDF Model </a:t>
            </a:r>
            <a:r>
              <a:rPr lang="en-US" altLang="ko-KR" sz="1400" b="1" dirty="0" smtClean="0">
                <a:solidFill>
                  <a:schemeClr val="tx1"/>
                </a:solidFill>
                <a:latin typeface="Arial" pitchFamily="34" charset="0"/>
                <a:cs typeface="Arial" pitchFamily="34" charset="0"/>
              </a:rPr>
              <a:t>Apply</a:t>
            </a:r>
            <a:endParaRPr lang="ko-KR" altLang="en-US" sz="1400" b="1" dirty="0">
              <a:solidFill>
                <a:schemeClr val="tx1"/>
              </a:solidFill>
              <a:latin typeface="Arial" pitchFamily="34" charset="0"/>
              <a:cs typeface="Arial" pitchFamily="34" charset="0"/>
            </a:endParaRPr>
          </a:p>
        </p:txBody>
      </p:sp>
      <p:sp>
        <p:nvSpPr>
          <p:cNvPr id="109" name="직사각형 108">
            <a:extLst>
              <a:ext uri="{FF2B5EF4-FFF2-40B4-BE49-F238E27FC236}">
                <a16:creationId xmlns:a16="http://schemas.microsoft.com/office/drawing/2014/main" id="{F7C8F568-24BC-4AB8-BA02-EB8503D3B619}"/>
              </a:ext>
            </a:extLst>
          </p:cNvPr>
          <p:cNvSpPr/>
          <p:nvPr/>
        </p:nvSpPr>
        <p:spPr>
          <a:xfrm>
            <a:off x="2356416" y="4118922"/>
            <a:ext cx="1512816" cy="40543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latin typeface="Arial" pitchFamily="34" charset="0"/>
                <a:cs typeface="Arial" pitchFamily="34" charset="0"/>
              </a:rPr>
              <a:t>PDF Analysis</a:t>
            </a:r>
            <a:endParaRPr lang="ko-KR" altLang="en-US" sz="1400" b="1" dirty="0">
              <a:solidFill>
                <a:schemeClr val="tx1"/>
              </a:solidFill>
              <a:latin typeface="Arial" pitchFamily="34" charset="0"/>
              <a:cs typeface="Arial" pitchFamily="34" charset="0"/>
            </a:endParaRPr>
          </a:p>
        </p:txBody>
      </p:sp>
      <p:sp>
        <p:nvSpPr>
          <p:cNvPr id="222" name="직사각형 221"/>
          <p:cNvSpPr/>
          <p:nvPr/>
        </p:nvSpPr>
        <p:spPr>
          <a:xfrm>
            <a:off x="5903448" y="1324473"/>
            <a:ext cx="6052981" cy="47405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2869" indent="-142869">
              <a:buFont typeface="Arial" panose="020B0604020202020204" pitchFamily="34" charset="0"/>
              <a:buChar char="•"/>
            </a:pPr>
            <a:r>
              <a:rPr lang="en-US" altLang="ko-KR" sz="1700" b="0" kern="0" dirty="0">
                <a:solidFill>
                  <a:schemeClr val="tx1"/>
                </a:solidFill>
                <a:latin typeface="Arial" pitchFamily="34" charset="0"/>
                <a:ea typeface="맑은 고딕" panose="020B0503020000020004" pitchFamily="50" charset="-127"/>
                <a:cs typeface="Arial" pitchFamily="34" charset="0"/>
              </a:rPr>
              <a:t>Subset threshold : 108.2~148.2°E,  20°N~20°S</a:t>
            </a:r>
          </a:p>
        </p:txBody>
      </p:sp>
      <p:sp>
        <p:nvSpPr>
          <p:cNvPr id="223" name="직사각형 222"/>
          <p:cNvSpPr/>
          <p:nvPr/>
        </p:nvSpPr>
        <p:spPr>
          <a:xfrm>
            <a:off x="5903447" y="2111475"/>
            <a:ext cx="6052981" cy="130722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2869" indent="-142869">
              <a:lnSpc>
                <a:spcPct val="110000"/>
              </a:lnSpc>
              <a:buFont typeface="Arial" panose="020B0604020202020204" pitchFamily="34" charset="0"/>
              <a:buChar char="•"/>
            </a:pPr>
            <a:r>
              <a:rPr lang="en-US" altLang="ko-KR" sz="1700" b="0" kern="0" dirty="0">
                <a:solidFill>
                  <a:schemeClr val="tx1"/>
                </a:solidFill>
                <a:latin typeface="Arial" pitchFamily="34" charset="0"/>
                <a:ea typeface="맑은 고딕" panose="020B0503020000020004" pitchFamily="50" charset="-127"/>
                <a:cs typeface="Arial" pitchFamily="34" charset="0"/>
              </a:rPr>
              <a:t>BT 11</a:t>
            </a:r>
            <a:r>
              <a:rPr lang="el-GR" altLang="ko-KR" sz="1700" b="0" kern="0" dirty="0">
                <a:solidFill>
                  <a:schemeClr val="tx1"/>
                </a:solidFill>
                <a:latin typeface="Arial" pitchFamily="34" charset="0"/>
                <a:ea typeface="맑은 고딕" panose="020B0503020000020004" pitchFamily="50" charset="-127"/>
                <a:cs typeface="Arial" pitchFamily="34" charset="0"/>
              </a:rPr>
              <a:t>μ</a:t>
            </a:r>
            <a:r>
              <a:rPr lang="en-US" altLang="ko-KR" sz="1700" b="0" kern="0" dirty="0">
                <a:solidFill>
                  <a:schemeClr val="tx1"/>
                </a:solidFill>
                <a:latin typeface="Arial" pitchFamily="34" charset="0"/>
                <a:ea typeface="맑은 고딕" panose="020B0503020000020004" pitchFamily="50" charset="-127"/>
                <a:cs typeface="Arial" pitchFamily="34" charset="0"/>
              </a:rPr>
              <a:t>m &lt; 205°K</a:t>
            </a:r>
          </a:p>
          <a:p>
            <a:pPr marL="142869" indent="-142869">
              <a:lnSpc>
                <a:spcPct val="110000"/>
              </a:lnSpc>
              <a:buFont typeface="Arial" panose="020B0604020202020204" pitchFamily="34" charset="0"/>
              <a:buChar char="•"/>
            </a:pPr>
            <a:r>
              <a:rPr lang="en-US" altLang="ko-KR" sz="1700" b="0" kern="0" dirty="0">
                <a:solidFill>
                  <a:schemeClr val="tx1"/>
                </a:solidFill>
                <a:latin typeface="Arial" pitchFamily="34" charset="0"/>
                <a:ea typeface="맑은 고딕" panose="020B0503020000020004" pitchFamily="50" charset="-127"/>
                <a:cs typeface="Arial" pitchFamily="34" charset="0"/>
              </a:rPr>
              <a:t>Standard deviation of 3x3 pixels BT 11</a:t>
            </a:r>
            <a:r>
              <a:rPr lang="el-GR" altLang="ko-KR" sz="1700" b="0" kern="0" dirty="0">
                <a:solidFill>
                  <a:schemeClr val="tx1"/>
                </a:solidFill>
                <a:latin typeface="Arial" pitchFamily="34" charset="0"/>
                <a:ea typeface="맑은 고딕" panose="020B0503020000020004" pitchFamily="50" charset="-127"/>
                <a:cs typeface="Arial" pitchFamily="34" charset="0"/>
              </a:rPr>
              <a:t>μ</a:t>
            </a:r>
            <a:r>
              <a:rPr lang="en-US" altLang="ko-KR" sz="1700" b="0" kern="0" dirty="0">
                <a:solidFill>
                  <a:schemeClr val="tx1"/>
                </a:solidFill>
                <a:latin typeface="Arial" pitchFamily="34" charset="0"/>
                <a:ea typeface="맑은 고딕" panose="020B0503020000020004" pitchFamily="50" charset="-127"/>
                <a:cs typeface="Arial" pitchFamily="34" charset="0"/>
              </a:rPr>
              <a:t>m &lt; 1°K</a:t>
            </a:r>
          </a:p>
          <a:p>
            <a:pPr marL="142869" indent="-142869">
              <a:lnSpc>
                <a:spcPct val="110000"/>
              </a:lnSpc>
              <a:buFont typeface="Arial" panose="020B0604020202020204" pitchFamily="34" charset="0"/>
              <a:buChar char="•"/>
            </a:pPr>
            <a:r>
              <a:rPr lang="en-US" altLang="ko-KR" sz="1700" b="0" kern="0" dirty="0">
                <a:solidFill>
                  <a:schemeClr val="tx1"/>
                </a:solidFill>
                <a:latin typeface="Arial" pitchFamily="34" charset="0"/>
                <a:ea typeface="맑은 고딕" panose="020B0503020000020004" pitchFamily="50" charset="-127"/>
                <a:cs typeface="Arial" pitchFamily="34" charset="0"/>
              </a:rPr>
              <a:t>Standard error of 3x3 pixels radiance &lt; 3% </a:t>
            </a:r>
          </a:p>
          <a:p>
            <a:pPr marL="142869" indent="-142869">
              <a:lnSpc>
                <a:spcPct val="110000"/>
              </a:lnSpc>
              <a:buFont typeface="Arial" panose="020B0604020202020204" pitchFamily="34" charset="0"/>
              <a:buChar char="•"/>
            </a:pPr>
            <a:r>
              <a:rPr lang="en-US" altLang="ko-KR" sz="1700" b="0" kern="0" dirty="0">
                <a:solidFill>
                  <a:schemeClr val="tx1"/>
                </a:solidFill>
                <a:latin typeface="Arial" pitchFamily="34" charset="0"/>
                <a:ea typeface="맑은 고딕" panose="020B0503020000020004" pitchFamily="50" charset="-127"/>
                <a:cs typeface="Arial" pitchFamily="34" charset="0"/>
              </a:rPr>
              <a:t>SZA &lt; 40° , VZA &lt; 40°</a:t>
            </a:r>
          </a:p>
        </p:txBody>
      </p:sp>
      <p:sp>
        <p:nvSpPr>
          <p:cNvPr id="224" name="직사각형 223"/>
          <p:cNvSpPr/>
          <p:nvPr/>
        </p:nvSpPr>
        <p:spPr>
          <a:xfrm>
            <a:off x="5903446" y="3607048"/>
            <a:ext cx="6052981" cy="47405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2869" indent="-142869">
              <a:buFont typeface="Arial" panose="020B0604020202020204" pitchFamily="34" charset="0"/>
              <a:buChar char="•"/>
            </a:pPr>
            <a:r>
              <a:rPr lang="en-US" altLang="ko-KR" sz="1700" b="0" kern="0" dirty="0">
                <a:solidFill>
                  <a:schemeClr val="tx1"/>
                </a:solidFill>
                <a:latin typeface="Arial" pitchFamily="34" charset="0"/>
                <a:ea typeface="맑은 고딕" panose="020B0503020000020004" pitchFamily="50" charset="-127"/>
                <a:cs typeface="Arial" pitchFamily="34" charset="0"/>
              </a:rPr>
              <a:t>DCC counts are normalized using Hu BRDF model.</a:t>
            </a:r>
          </a:p>
        </p:txBody>
      </p:sp>
      <p:sp>
        <p:nvSpPr>
          <p:cNvPr id="225" name="직사각형 224"/>
          <p:cNvSpPr/>
          <p:nvPr/>
        </p:nvSpPr>
        <p:spPr>
          <a:xfrm>
            <a:off x="5903448" y="4449624"/>
            <a:ext cx="6052981" cy="6950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2869" indent="-142869">
              <a:lnSpc>
                <a:spcPct val="110000"/>
              </a:lnSpc>
              <a:buFont typeface="Arial" panose="020B0604020202020204" pitchFamily="34" charset="0"/>
              <a:buChar char="•"/>
            </a:pPr>
            <a:r>
              <a:rPr lang="en-US" altLang="ko-KR" sz="1700" b="0" kern="0" dirty="0">
                <a:solidFill>
                  <a:schemeClr val="tx1"/>
                </a:solidFill>
                <a:latin typeface="Arial" pitchFamily="34" charset="0"/>
                <a:ea typeface="맑은 고딕" panose="020B0503020000020004" pitchFamily="50" charset="-127"/>
                <a:cs typeface="Arial" pitchFamily="34" charset="0"/>
              </a:rPr>
              <a:t>Monthly PDF(Possibility distribution function).</a:t>
            </a:r>
          </a:p>
          <a:p>
            <a:pPr marL="142869" indent="-142869">
              <a:lnSpc>
                <a:spcPct val="110000"/>
              </a:lnSpc>
              <a:buFont typeface="Arial" panose="020B0604020202020204" pitchFamily="34" charset="0"/>
              <a:buChar char="•"/>
            </a:pPr>
            <a:r>
              <a:rPr lang="en-US" altLang="ko-KR" sz="1700" b="0" kern="0" dirty="0">
                <a:solidFill>
                  <a:schemeClr val="tx1"/>
                </a:solidFill>
                <a:latin typeface="Arial" pitchFamily="34" charset="0"/>
                <a:ea typeface="맑은 고딕" panose="020B0503020000020004" pitchFamily="50" charset="-127"/>
                <a:cs typeface="Arial" pitchFamily="34" charset="0"/>
              </a:rPr>
              <a:t>Monthly Mode, Mean, Gain(LEO Radiance/GEO DC)</a:t>
            </a:r>
          </a:p>
        </p:txBody>
      </p:sp>
    </p:spTree>
    <p:extLst>
      <p:ext uri="{BB962C8B-B14F-4D97-AF65-F5344CB8AC3E}">
        <p14:creationId xmlns:p14="http://schemas.microsoft.com/office/powerpoint/2010/main" val="1314265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9403" y="188640"/>
            <a:ext cx="530915" cy="230832"/>
          </a:xfrm>
          <a:prstGeom prst="rect">
            <a:avLst/>
          </a:prstGeom>
          <a:noFill/>
        </p:spPr>
        <p:txBody>
          <a:bodyPr wrap="none" rtlCol="0">
            <a:spAutoFit/>
          </a:bodyPr>
          <a:lstStyle/>
          <a:p>
            <a:r>
              <a:rPr lang="ko-KR" altLang="en-US" smtClean="0"/>
              <a:t>일평</a:t>
            </a:r>
            <a:r>
              <a:rPr lang="ko-KR" altLang="en-US"/>
              <a:t>균</a:t>
            </a:r>
            <a:endParaRPr lang="ko-KR" altLang="en-US" dirty="0"/>
          </a:p>
        </p:txBody>
      </p:sp>
      <p:sp>
        <p:nvSpPr>
          <p:cNvPr id="6" name="제목 5"/>
          <p:cNvSpPr>
            <a:spLocks noGrp="1"/>
          </p:cNvSpPr>
          <p:nvPr>
            <p:ph type="title"/>
          </p:nvPr>
        </p:nvSpPr>
        <p:spPr>
          <a:xfrm>
            <a:off x="557103" y="0"/>
            <a:ext cx="10972800" cy="817124"/>
          </a:xfrm>
        </p:spPr>
        <p:txBody>
          <a:bodyPr/>
          <a:lstStyle/>
          <a:p>
            <a:pPr algn="l"/>
            <a:r>
              <a:rPr lang="en-US" altLang="ko-KR" sz="4000" b="1" dirty="0" smtClean="0">
                <a:latin typeface="Arial" pitchFamily="34" charset="0"/>
                <a:cs typeface="Arial" pitchFamily="34" charset="0"/>
              </a:rPr>
              <a:t>Introduction</a:t>
            </a:r>
            <a:endParaRPr lang="ko-KR" altLang="en-US" sz="4000" b="1" dirty="0">
              <a:latin typeface="Arial" pitchFamily="34" charset="0"/>
              <a:cs typeface="Arial" pitchFamily="34" charset="0"/>
            </a:endParaRPr>
          </a:p>
        </p:txBody>
      </p:sp>
      <p:graphicFrame>
        <p:nvGraphicFramePr>
          <p:cNvPr id="5" name="표 4"/>
          <p:cNvGraphicFramePr>
            <a:graphicFrameLocks noGrp="1"/>
          </p:cNvGraphicFramePr>
          <p:nvPr>
            <p:extLst>
              <p:ext uri="{D42A27DB-BD31-4B8C-83A1-F6EECF244321}">
                <p14:modId xmlns:p14="http://schemas.microsoft.com/office/powerpoint/2010/main" val="3133337005"/>
              </p:ext>
            </p:extLst>
          </p:nvPr>
        </p:nvGraphicFramePr>
        <p:xfrm>
          <a:off x="6878594" y="3985101"/>
          <a:ext cx="4720283" cy="2769923"/>
        </p:xfrm>
        <a:graphic>
          <a:graphicData uri="http://schemas.openxmlformats.org/drawingml/2006/table">
            <a:tbl>
              <a:tblPr/>
              <a:tblGrid>
                <a:gridCol w="396352">
                  <a:extLst>
                    <a:ext uri="{9D8B030D-6E8A-4147-A177-3AD203B41FA5}">
                      <a16:colId xmlns:a16="http://schemas.microsoft.com/office/drawing/2014/main" val="20000"/>
                    </a:ext>
                  </a:extLst>
                </a:gridCol>
                <a:gridCol w="921703">
                  <a:extLst>
                    <a:ext uri="{9D8B030D-6E8A-4147-A177-3AD203B41FA5}">
                      <a16:colId xmlns:a16="http://schemas.microsoft.com/office/drawing/2014/main" val="20001"/>
                    </a:ext>
                  </a:extLst>
                </a:gridCol>
                <a:gridCol w="1701114">
                  <a:extLst>
                    <a:ext uri="{9D8B030D-6E8A-4147-A177-3AD203B41FA5}">
                      <a16:colId xmlns:a16="http://schemas.microsoft.com/office/drawing/2014/main" val="20002"/>
                    </a:ext>
                  </a:extLst>
                </a:gridCol>
                <a:gridCol w="1701114">
                  <a:extLst>
                    <a:ext uri="{9D8B030D-6E8A-4147-A177-3AD203B41FA5}">
                      <a16:colId xmlns:a16="http://schemas.microsoft.com/office/drawing/2014/main" val="20003"/>
                    </a:ext>
                  </a:extLst>
                </a:gridCol>
              </a:tblGrid>
              <a:tr h="310228">
                <a:tc rowSpan="2">
                  <a:txBody>
                    <a:bodyPr/>
                    <a:lstStyle/>
                    <a:p>
                      <a:pPr marL="0" marR="0" indent="0" algn="ctr" fontAlgn="ctr" latinLnBrk="0">
                        <a:lnSpc>
                          <a:spcPct val="100000"/>
                        </a:lnSpc>
                        <a:spcBef>
                          <a:spcPts val="0"/>
                        </a:spcBef>
                        <a:spcAft>
                          <a:spcPts val="0"/>
                        </a:spcAft>
                      </a:pPr>
                      <a:endParaRPr lang="en-US" sz="1300" b="1" kern="1200" dirty="0">
                        <a:ln>
                          <a:solidFill>
                            <a:schemeClr val="accent1">
                              <a:alpha val="0"/>
                            </a:schemeClr>
                          </a:solidFill>
                        </a:ln>
                        <a:solidFill>
                          <a:schemeClr val="tx1">
                            <a:lumMod val="75000"/>
                            <a:lumOff val="25000"/>
                          </a:schemeClr>
                        </a:solidFill>
                        <a:latin typeface="Arial" pitchFamily="34" charset="0"/>
                        <a:ea typeface="맑은 고딕" panose="020B0503020000020004" pitchFamily="50" charset="-127"/>
                        <a:cs typeface="Arial" pitchFamily="34" charset="0"/>
                      </a:endParaRPr>
                    </a:p>
                  </a:txBody>
                  <a:tcPr marL="63327" marR="63327" marT="31663" marB="3166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7112" cap="flat" cmpd="sng" algn="ctr">
                      <a:solidFill>
                        <a:srgbClr val="000000"/>
                      </a:solidFill>
                      <a:prstDash val="solid"/>
                      <a:round/>
                      <a:headEnd type="none" w="med" len="med"/>
                      <a:tailEnd type="none" w="med" len="med"/>
                    </a:lnB>
                    <a:noFill/>
                  </a:tcPr>
                </a:tc>
                <a:tc gridSpan="3">
                  <a:txBody>
                    <a:bodyPr/>
                    <a:lstStyle/>
                    <a:p>
                      <a:pPr marL="0" marR="0" indent="0" algn="ctr" fontAlgn="ctr" latinLnBrk="0">
                        <a:lnSpc>
                          <a:spcPct val="100000"/>
                        </a:lnSpc>
                        <a:spcBef>
                          <a:spcPts val="0"/>
                        </a:spcBef>
                        <a:spcAft>
                          <a:spcPts val="0"/>
                        </a:spcAft>
                      </a:pPr>
                      <a:r>
                        <a:rPr lang="en-US" altLang="ko-KR" sz="1300" b="1" kern="1200" dirty="0" smtClean="0">
                          <a:ln>
                            <a:solidFill>
                              <a:schemeClr val="accent1">
                                <a:alpha val="0"/>
                              </a:schemeClr>
                            </a:solidFill>
                          </a:ln>
                          <a:solidFill>
                            <a:schemeClr val="tx1">
                              <a:lumMod val="75000"/>
                              <a:lumOff val="25000"/>
                            </a:schemeClr>
                          </a:solidFill>
                          <a:latin typeface="Arial" pitchFamily="34" charset="0"/>
                          <a:ea typeface="맑은 고딕" panose="020B0503020000020004" pitchFamily="50" charset="-127"/>
                          <a:cs typeface="Arial" pitchFamily="34" charset="0"/>
                        </a:rPr>
                        <a:t>Central</a:t>
                      </a:r>
                      <a:r>
                        <a:rPr lang="en-US" altLang="ko-KR" sz="1300" b="1" kern="1200" baseline="0" dirty="0" smtClean="0">
                          <a:ln>
                            <a:solidFill>
                              <a:schemeClr val="accent1">
                                <a:alpha val="0"/>
                              </a:schemeClr>
                            </a:solidFill>
                          </a:ln>
                          <a:solidFill>
                            <a:schemeClr val="tx1">
                              <a:lumMod val="75000"/>
                              <a:lumOff val="25000"/>
                            </a:schemeClr>
                          </a:solidFill>
                          <a:latin typeface="Arial" pitchFamily="34" charset="0"/>
                          <a:ea typeface="맑은 고딕" panose="020B0503020000020004" pitchFamily="50" charset="-127"/>
                          <a:cs typeface="Arial" pitchFamily="34" charset="0"/>
                        </a:rPr>
                        <a:t> Wavelength</a:t>
                      </a:r>
                      <a:r>
                        <a:rPr lang="en-US" sz="1300" b="1" kern="1200" dirty="0" smtClean="0">
                          <a:ln>
                            <a:solidFill>
                              <a:schemeClr val="accent1">
                                <a:alpha val="0"/>
                              </a:schemeClr>
                            </a:solidFill>
                          </a:ln>
                          <a:solidFill>
                            <a:schemeClr val="tx1">
                              <a:lumMod val="75000"/>
                              <a:lumOff val="25000"/>
                            </a:schemeClr>
                          </a:solidFill>
                          <a:latin typeface="Arial" pitchFamily="34" charset="0"/>
                          <a:ea typeface="맑은 고딕" panose="020B0503020000020004" pitchFamily="50" charset="-127"/>
                          <a:cs typeface="Arial" pitchFamily="34" charset="0"/>
                        </a:rPr>
                        <a:t>(</a:t>
                      </a:r>
                      <a:r>
                        <a:rPr lang="el-GR" sz="1300" b="1" kern="1200" dirty="0">
                          <a:ln>
                            <a:solidFill>
                              <a:schemeClr val="accent1">
                                <a:alpha val="0"/>
                              </a:schemeClr>
                            </a:solidFill>
                          </a:ln>
                          <a:solidFill>
                            <a:schemeClr val="tx1">
                              <a:lumMod val="75000"/>
                              <a:lumOff val="25000"/>
                            </a:schemeClr>
                          </a:solidFill>
                          <a:latin typeface="Arial" pitchFamily="34" charset="0"/>
                          <a:ea typeface="맑은 고딕"/>
                          <a:cs typeface="Arial" pitchFamily="34" charset="0"/>
                        </a:rPr>
                        <a:t>μ</a:t>
                      </a:r>
                      <a:r>
                        <a:rPr lang="en-US" sz="1300" b="1" kern="1200" dirty="0">
                          <a:ln>
                            <a:solidFill>
                              <a:schemeClr val="accent1">
                                <a:alpha val="0"/>
                              </a:schemeClr>
                            </a:solidFill>
                          </a:ln>
                          <a:solidFill>
                            <a:schemeClr val="tx1">
                              <a:lumMod val="75000"/>
                              <a:lumOff val="25000"/>
                            </a:schemeClr>
                          </a:solidFill>
                          <a:latin typeface="Arial" pitchFamily="34" charset="0"/>
                          <a:ea typeface="맑은 고딕" panose="020B0503020000020004" pitchFamily="50" charset="-127"/>
                          <a:cs typeface="Arial" pitchFamily="34" charset="0"/>
                        </a:rPr>
                        <a:t>m)</a:t>
                      </a:r>
                    </a:p>
                  </a:txBody>
                  <a:tcPr marL="63327" marR="63327" marT="31663" marB="316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marL="0" marR="0" indent="0" algn="ctr" fontAlgn="ctr" latinLnBrk="0">
                        <a:lnSpc>
                          <a:spcPct val="100000"/>
                        </a:lnSpc>
                        <a:spcBef>
                          <a:spcPts val="0"/>
                        </a:spcBef>
                        <a:spcAft>
                          <a:spcPts val="0"/>
                        </a:spcAft>
                      </a:pPr>
                      <a:endParaRPr lang="en-US" altLang="ko-KR" sz="700" b="1" kern="1200" dirty="0">
                        <a:ln>
                          <a:solidFill>
                            <a:schemeClr val="accent1">
                              <a:alpha val="0"/>
                            </a:schemeClr>
                          </a:solidFill>
                        </a:ln>
                        <a:solidFill>
                          <a:schemeClr val="tx1">
                            <a:lumMod val="75000"/>
                            <a:lumOff val="25000"/>
                          </a:schemeClr>
                        </a:solidFill>
                        <a:latin typeface="+mn-ea"/>
                        <a:ea typeface="맑은 고딕" panose="020B0503020000020004" pitchFamily="50" charset="-127"/>
                        <a:cs typeface="+mn-cs"/>
                      </a:endParaRPr>
                    </a:p>
                  </a:txBody>
                  <a:tcPr marL="63327" marR="63327" marT="31663" marB="31663" anchor="ctr">
                    <a:lnL w="7112" cap="flat" cmpd="sng" algn="ctr">
                      <a:solidFill>
                        <a:srgbClr val="000000"/>
                      </a:solidFill>
                      <a:prstDash val="solid"/>
                      <a:round/>
                      <a:headEnd type="none" w="med" len="med"/>
                      <a:tailEnd type="none" w="med" len="med"/>
                    </a:lnL>
                    <a:lnR w="7112" cap="flat" cmpd="sng" algn="ctr">
                      <a:no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marL="0" marR="0" indent="0" algn="ctr" fontAlgn="ctr" latinLnBrk="0">
                        <a:lnSpc>
                          <a:spcPct val="100000"/>
                        </a:lnSpc>
                        <a:spcBef>
                          <a:spcPts val="0"/>
                        </a:spcBef>
                        <a:spcAft>
                          <a:spcPts val="0"/>
                        </a:spcAft>
                      </a:pPr>
                      <a:endParaRPr lang="en-US" sz="1300" b="1" kern="1200" dirty="0">
                        <a:ln>
                          <a:solidFill>
                            <a:schemeClr val="accent1">
                              <a:alpha val="0"/>
                            </a:schemeClr>
                          </a:solidFill>
                        </a:ln>
                        <a:solidFill>
                          <a:schemeClr val="tx1">
                            <a:lumMod val="75000"/>
                            <a:lumOff val="25000"/>
                          </a:schemeClr>
                        </a:solidFill>
                        <a:latin typeface="Arial" pitchFamily="34" charset="0"/>
                        <a:ea typeface="맑은 고딕" panose="020B0503020000020004" pitchFamily="50" charset="-127"/>
                        <a:cs typeface="Arial" pitchFamily="34" charset="0"/>
                      </a:endParaRPr>
                    </a:p>
                  </a:txBody>
                  <a:tcPr marL="63327" marR="63327" marT="31663" marB="316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112" cap="flat" cmpd="sng" algn="ctr">
                      <a:solidFill>
                        <a:srgbClr val="000000"/>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383965">
                <a:tc vMerge="1">
                  <a:txBody>
                    <a:bodyPr/>
                    <a:lstStyle/>
                    <a:p>
                      <a:pPr marL="0" marR="0" indent="0" algn="ctr" fontAlgn="ctr" latinLnBrk="0">
                        <a:lnSpc>
                          <a:spcPct val="100000"/>
                        </a:lnSpc>
                        <a:spcBef>
                          <a:spcPts val="0"/>
                        </a:spcBef>
                        <a:spcAft>
                          <a:spcPts val="0"/>
                        </a:spcAft>
                      </a:pPr>
                      <a:endParaRPr lang="en-US" sz="1300" b="1" kern="1200" dirty="0">
                        <a:ln>
                          <a:solidFill>
                            <a:schemeClr val="accent1">
                              <a:alpha val="0"/>
                            </a:schemeClr>
                          </a:solidFill>
                        </a:ln>
                        <a:solidFill>
                          <a:schemeClr val="tx1">
                            <a:lumMod val="75000"/>
                            <a:lumOff val="25000"/>
                          </a:schemeClr>
                        </a:solidFill>
                        <a:latin typeface="Arial" pitchFamily="34" charset="0"/>
                        <a:ea typeface="맑은 고딕" panose="020B0503020000020004" pitchFamily="50" charset="-127"/>
                        <a:cs typeface="Arial" pitchFamily="34" charset="0"/>
                      </a:endParaRPr>
                    </a:p>
                  </a:txBody>
                  <a:tcPr marL="63327" marR="63327" marT="31663" marB="3166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pPr>
                      <a:r>
                        <a:rPr lang="en-US" sz="1500" b="1"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AMI</a:t>
                      </a:r>
                    </a:p>
                  </a:txBody>
                  <a:tcPr marL="63327" marR="63327" marT="31663" marB="316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pPr>
                      <a:r>
                        <a:rPr lang="en-US" sz="1500" b="1"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MODIS</a:t>
                      </a:r>
                      <a:endParaRPr lang="en-US" sz="1500" b="1"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ctr" latinLnBrk="0" hangingPunct="1">
                        <a:lnSpc>
                          <a:spcPct val="100000"/>
                        </a:lnSpc>
                        <a:spcBef>
                          <a:spcPts val="0"/>
                        </a:spcBef>
                        <a:spcAft>
                          <a:spcPts val="0"/>
                        </a:spcAft>
                      </a:pPr>
                      <a:r>
                        <a:rPr lang="en-US" sz="1500" b="1"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VIIRS</a:t>
                      </a:r>
                      <a:endParaRPr lang="en-US" sz="1500" b="1"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tc>
                <a:extLst>
                  <a:ext uri="{0D108BD9-81ED-4DB2-BD59-A6C34878D82A}">
                    <a16:rowId xmlns:a16="http://schemas.microsoft.com/office/drawing/2014/main" val="10001"/>
                  </a:ext>
                </a:extLst>
              </a:tr>
              <a:tr h="345955">
                <a:tc>
                  <a:txBody>
                    <a:bodyPr/>
                    <a:lstStyle/>
                    <a:p>
                      <a:pPr marL="0" marR="0" indent="0" algn="ctr" fontAlgn="ctr" latinLnBrk="0">
                        <a:lnSpc>
                          <a:spcPct val="100000"/>
                        </a:lnSpc>
                        <a:spcBef>
                          <a:spcPts val="0"/>
                        </a:spcBef>
                        <a:spcAft>
                          <a:spcPts val="0"/>
                        </a:spcAft>
                      </a:pPr>
                      <a:r>
                        <a:rPr lang="en-US" sz="1500"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1</a:t>
                      </a:r>
                      <a:endParaRPr lang="en-US"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12700" cap="flat" cmpd="sng" algn="ctr">
                      <a:solidFill>
                        <a:schemeClr val="tx1"/>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fontAlgn="ctr" latinLnBrk="0">
                        <a:lnSpc>
                          <a:spcPct val="100000"/>
                        </a:lnSpc>
                        <a:spcBef>
                          <a:spcPts val="0"/>
                        </a:spcBef>
                        <a:spcAft>
                          <a:spcPts val="0"/>
                        </a:spcAft>
                      </a:pPr>
                      <a:r>
                        <a:rPr lang="en-US" sz="1500"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0.47</a:t>
                      </a:r>
                      <a:endParaRPr lang="en-US"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ko-KR" sz="1500"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B3 (0.459~0.479)</a:t>
                      </a:r>
                      <a:endParaRPr lang="en-US" altLang="ko-KR"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B w="7112"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ko-KR" sz="1500"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M3 (0.49)</a:t>
                      </a:r>
                      <a:endParaRPr lang="en-US" altLang="ko-KR"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B w="7112"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345955">
                <a:tc>
                  <a:txBody>
                    <a:bodyPr/>
                    <a:lstStyle/>
                    <a:p>
                      <a:pPr marL="0" marR="0" indent="0" algn="ctr" fontAlgn="ctr" latinLnBrk="0">
                        <a:lnSpc>
                          <a:spcPct val="100000"/>
                        </a:lnSpc>
                        <a:spcBef>
                          <a:spcPts val="0"/>
                        </a:spcBef>
                        <a:spcAft>
                          <a:spcPts val="0"/>
                        </a:spcAft>
                      </a:pPr>
                      <a:r>
                        <a:rPr lang="en-US" sz="1500"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2</a:t>
                      </a:r>
                      <a:endParaRPr lang="en-US"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12700" cap="flat" cmpd="sng" algn="ctr">
                      <a:solidFill>
                        <a:schemeClr val="tx1"/>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rgbClr val="FEF4EC"/>
                    </a:solidFill>
                  </a:tcPr>
                </a:tc>
                <a:tc>
                  <a:txBody>
                    <a:bodyPr/>
                    <a:lstStyle/>
                    <a:p>
                      <a:pPr marL="0" marR="0" indent="0" algn="ctr" fontAlgn="ctr" latinLnBrk="0">
                        <a:lnSpc>
                          <a:spcPct val="100000"/>
                        </a:lnSpc>
                        <a:spcBef>
                          <a:spcPts val="0"/>
                        </a:spcBef>
                        <a:spcAft>
                          <a:spcPts val="0"/>
                        </a:spcAft>
                      </a:pPr>
                      <a:r>
                        <a:rPr lang="en-US"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0.51 </a:t>
                      </a:r>
                    </a:p>
                  </a:txBody>
                  <a:tcPr marL="63327" marR="63327" marT="31663" marB="31663"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rgbClr val="FEF4E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ko-KR" sz="1500"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B4 (0.545~0.565)</a:t>
                      </a:r>
                      <a:endParaRPr lang="en-US" altLang="ko-KR"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rgbClr val="FEF4E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ko-KR" sz="1500"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M3 (0.49)</a:t>
                      </a:r>
                      <a:endParaRPr lang="en-US" altLang="ko-KR"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rgbClr val="FEF4EC"/>
                    </a:solidFill>
                  </a:tcPr>
                </a:tc>
                <a:extLst>
                  <a:ext uri="{0D108BD9-81ED-4DB2-BD59-A6C34878D82A}">
                    <a16:rowId xmlns:a16="http://schemas.microsoft.com/office/drawing/2014/main" val="10003"/>
                  </a:ext>
                </a:extLst>
              </a:tr>
              <a:tr h="345955">
                <a:tc>
                  <a:txBody>
                    <a:bodyPr/>
                    <a:lstStyle/>
                    <a:p>
                      <a:pPr marL="0" marR="0" indent="0" algn="ctr" fontAlgn="ctr" latinLnBrk="0">
                        <a:lnSpc>
                          <a:spcPct val="100000"/>
                        </a:lnSpc>
                        <a:spcBef>
                          <a:spcPts val="0"/>
                        </a:spcBef>
                        <a:spcAft>
                          <a:spcPts val="0"/>
                        </a:spcAft>
                      </a:pPr>
                      <a:r>
                        <a:rPr lang="en-US" sz="1500"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3</a:t>
                      </a:r>
                      <a:endParaRPr lang="en-US"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12700" cap="flat" cmpd="sng" algn="ctr">
                      <a:solidFill>
                        <a:schemeClr val="tx1"/>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fontAlgn="ctr" latinLnBrk="0">
                        <a:lnSpc>
                          <a:spcPct val="100000"/>
                        </a:lnSpc>
                        <a:spcBef>
                          <a:spcPts val="0"/>
                        </a:spcBef>
                        <a:spcAft>
                          <a:spcPts val="0"/>
                        </a:spcAft>
                      </a:pPr>
                      <a:r>
                        <a:rPr lang="en-US"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0.64 </a:t>
                      </a:r>
                    </a:p>
                  </a:txBody>
                  <a:tcPr marL="63327" marR="63327" marT="31663" marB="31663"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fontAlgn="ctr" latinLnBrk="0">
                        <a:lnSpc>
                          <a:spcPct val="100000"/>
                        </a:lnSpc>
                        <a:spcBef>
                          <a:spcPts val="0"/>
                        </a:spcBef>
                        <a:spcAft>
                          <a:spcPts val="0"/>
                        </a:spcAft>
                      </a:pPr>
                      <a:r>
                        <a:rPr lang="en-US" altLang="ko-KR" sz="1500"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B1 (0.620~0.670)</a:t>
                      </a:r>
                      <a:endParaRPr lang="en-US" altLang="ko-KR"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fontAlgn="ctr" latinLnBrk="0">
                        <a:lnSpc>
                          <a:spcPct val="100000"/>
                        </a:lnSpc>
                        <a:spcBef>
                          <a:spcPts val="0"/>
                        </a:spcBef>
                        <a:spcAft>
                          <a:spcPts val="0"/>
                        </a:spcAft>
                      </a:pPr>
                      <a:r>
                        <a:rPr lang="en-US" altLang="ko-KR" sz="1500"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I1 (0.64)</a:t>
                      </a:r>
                      <a:endParaRPr lang="en-US" altLang="ko-KR"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345955">
                <a:tc>
                  <a:txBody>
                    <a:bodyPr/>
                    <a:lstStyle/>
                    <a:p>
                      <a:pPr marL="0" marR="0" indent="0" algn="ctr" fontAlgn="ctr" latinLnBrk="0">
                        <a:lnSpc>
                          <a:spcPct val="100000"/>
                        </a:lnSpc>
                        <a:spcBef>
                          <a:spcPts val="0"/>
                        </a:spcBef>
                        <a:spcAft>
                          <a:spcPts val="0"/>
                        </a:spcAft>
                      </a:pPr>
                      <a:r>
                        <a:rPr lang="en-US" sz="1500"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4</a:t>
                      </a:r>
                      <a:endParaRPr lang="en-US"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12700" cap="flat" cmpd="sng" algn="ctr">
                      <a:solidFill>
                        <a:schemeClr val="tx1"/>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rgbClr val="FEF4EC"/>
                    </a:solidFill>
                  </a:tcPr>
                </a:tc>
                <a:tc>
                  <a:txBody>
                    <a:bodyPr/>
                    <a:lstStyle/>
                    <a:p>
                      <a:pPr marL="0" marR="0" indent="0" algn="ctr" fontAlgn="ctr" latinLnBrk="0">
                        <a:lnSpc>
                          <a:spcPct val="100000"/>
                        </a:lnSpc>
                        <a:spcBef>
                          <a:spcPts val="0"/>
                        </a:spcBef>
                        <a:spcAft>
                          <a:spcPts val="0"/>
                        </a:spcAft>
                      </a:pPr>
                      <a:r>
                        <a:rPr lang="en-US"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0.86 </a:t>
                      </a:r>
                    </a:p>
                  </a:txBody>
                  <a:tcPr marL="63327" marR="63327" marT="31663" marB="31663"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rgbClr val="FEF4E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ko-KR" sz="1500"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B2 (0.841~0.876)</a:t>
                      </a:r>
                      <a:endParaRPr lang="en-US" altLang="ko-KR"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rgbClr val="FEF4E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ko-KR" sz="1500"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M7 (0.865)</a:t>
                      </a:r>
                      <a:endParaRPr lang="en-US" altLang="ko-KR"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rgbClr val="FEF4EC"/>
                    </a:solidFill>
                  </a:tcPr>
                </a:tc>
                <a:extLst>
                  <a:ext uri="{0D108BD9-81ED-4DB2-BD59-A6C34878D82A}">
                    <a16:rowId xmlns:a16="http://schemas.microsoft.com/office/drawing/2014/main" val="10005"/>
                  </a:ext>
                </a:extLst>
              </a:tr>
              <a:tr h="345955">
                <a:tc>
                  <a:txBody>
                    <a:bodyPr/>
                    <a:lstStyle/>
                    <a:p>
                      <a:pPr marL="0" marR="0" indent="0" algn="ctr" fontAlgn="ctr" latinLnBrk="0">
                        <a:lnSpc>
                          <a:spcPct val="100000"/>
                        </a:lnSpc>
                        <a:spcBef>
                          <a:spcPts val="0"/>
                        </a:spcBef>
                        <a:spcAft>
                          <a:spcPts val="0"/>
                        </a:spcAft>
                      </a:pPr>
                      <a:r>
                        <a:rPr lang="en-US" sz="1500"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5</a:t>
                      </a:r>
                      <a:endParaRPr lang="en-US"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12700" cap="flat" cmpd="sng" algn="ctr">
                      <a:solidFill>
                        <a:schemeClr val="tx1"/>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fontAlgn="ctr" latinLnBrk="0">
                        <a:lnSpc>
                          <a:spcPct val="100000"/>
                        </a:lnSpc>
                        <a:spcBef>
                          <a:spcPts val="0"/>
                        </a:spcBef>
                        <a:spcAft>
                          <a:spcPts val="0"/>
                        </a:spcAft>
                      </a:pPr>
                      <a:r>
                        <a:rPr lang="en-US"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1.37 </a:t>
                      </a:r>
                    </a:p>
                  </a:txBody>
                  <a:tcPr marL="63327" marR="63327" marT="31663" marB="31663"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ko-KR" sz="1500"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B26 (1.360~1.390)</a:t>
                      </a:r>
                      <a:endParaRPr lang="en-US" altLang="ko-KR"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ko-KR" sz="1500"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M9 (1.378)</a:t>
                      </a:r>
                      <a:endParaRPr lang="en-US" altLang="ko-KR"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345955">
                <a:tc>
                  <a:txBody>
                    <a:bodyPr/>
                    <a:lstStyle/>
                    <a:p>
                      <a:pPr marL="0" marR="0" indent="0" algn="ctr" fontAlgn="ctr" latinLnBrk="0">
                        <a:lnSpc>
                          <a:spcPct val="100000"/>
                        </a:lnSpc>
                        <a:spcBef>
                          <a:spcPts val="0"/>
                        </a:spcBef>
                        <a:spcAft>
                          <a:spcPts val="0"/>
                        </a:spcAft>
                      </a:pPr>
                      <a:r>
                        <a:rPr lang="en-US" sz="1500"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6</a:t>
                      </a:r>
                      <a:endParaRPr lang="en-US"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12700" cap="flat" cmpd="sng" algn="ctr">
                      <a:solidFill>
                        <a:schemeClr val="tx1"/>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rgbClr val="FEF4EC"/>
                    </a:solidFill>
                  </a:tcPr>
                </a:tc>
                <a:tc>
                  <a:txBody>
                    <a:bodyPr/>
                    <a:lstStyle/>
                    <a:p>
                      <a:pPr marL="0" marR="0" indent="0" algn="ctr" fontAlgn="ctr" latinLnBrk="0">
                        <a:lnSpc>
                          <a:spcPct val="100000"/>
                        </a:lnSpc>
                        <a:spcBef>
                          <a:spcPts val="0"/>
                        </a:spcBef>
                        <a:spcAft>
                          <a:spcPts val="0"/>
                        </a:spcAft>
                      </a:pPr>
                      <a:r>
                        <a:rPr lang="en-US"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1.61 </a:t>
                      </a:r>
                    </a:p>
                  </a:txBody>
                  <a:tcPr marL="63327" marR="63327" marT="31663" marB="31663"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rgbClr val="FEF4E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ko-KR" sz="1500"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B6 (1.628~1.652)</a:t>
                      </a:r>
                      <a:endParaRPr lang="en-US" altLang="ko-KR"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rgbClr val="FEF4E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ko-KR" sz="1500" kern="1200" dirty="0" smtClean="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rPr>
                        <a:t>M10 (1.61)</a:t>
                      </a:r>
                      <a:endParaRPr lang="en-US" altLang="ko-KR" sz="1500" kern="1200" dirty="0">
                        <a:ln>
                          <a:solidFill>
                            <a:schemeClr val="accent1">
                              <a:alpha val="0"/>
                            </a:schemeClr>
                          </a:solidFill>
                        </a:ln>
                        <a:solidFill>
                          <a:schemeClr val="tx1"/>
                        </a:solidFill>
                        <a:latin typeface="Arial" pitchFamily="34" charset="0"/>
                        <a:ea typeface="맑은 고딕" panose="020B0503020000020004" pitchFamily="50" charset="-127"/>
                        <a:cs typeface="Arial" pitchFamily="34" charset="0"/>
                      </a:endParaRPr>
                    </a:p>
                  </a:txBody>
                  <a:tcPr marL="63327" marR="63327" marT="31663" marB="31663" anchor="ctr">
                    <a:lnL w="7112" cap="flat" cmpd="sng" algn="ctr">
                      <a:solidFill>
                        <a:srgbClr val="000000"/>
                      </a:solidFill>
                      <a:prstDash val="solid"/>
                      <a:round/>
                      <a:headEnd type="none" w="med" len="med"/>
                      <a:tailEnd type="none" w="med" len="med"/>
                    </a:lnL>
                    <a:lnR w="7112" cap="flat" cmpd="sng" algn="ctr">
                      <a:solidFill>
                        <a:srgbClr val="000000"/>
                      </a:solidFill>
                      <a:prstDash val="solid"/>
                      <a:round/>
                      <a:headEnd type="none" w="med" len="med"/>
                      <a:tailEnd type="none" w="med" len="med"/>
                    </a:lnR>
                    <a:lnT w="7112" cap="flat" cmpd="sng" algn="ctr">
                      <a:solidFill>
                        <a:srgbClr val="000000"/>
                      </a:solidFill>
                      <a:prstDash val="solid"/>
                      <a:round/>
                      <a:headEnd type="none" w="med" len="med"/>
                      <a:tailEnd type="none" w="med" len="med"/>
                    </a:lnT>
                    <a:lnB w="7112" cap="flat" cmpd="sng" algn="ctr">
                      <a:solidFill>
                        <a:srgbClr val="000000"/>
                      </a:solidFill>
                      <a:prstDash val="solid"/>
                      <a:round/>
                      <a:headEnd type="none" w="med" len="med"/>
                      <a:tailEnd type="none" w="med" len="med"/>
                    </a:lnB>
                    <a:solidFill>
                      <a:srgbClr val="FEF4EC"/>
                    </a:solidFill>
                  </a:tcPr>
                </a:tc>
                <a:extLst>
                  <a:ext uri="{0D108BD9-81ED-4DB2-BD59-A6C34878D82A}">
                    <a16:rowId xmlns:a16="http://schemas.microsoft.com/office/drawing/2014/main" val="10007"/>
                  </a:ext>
                </a:extLst>
              </a:tr>
            </a:tbl>
          </a:graphicData>
        </a:graphic>
      </p:graphicFrame>
      <p:sp>
        <p:nvSpPr>
          <p:cNvPr id="8" name="직사각형 7"/>
          <p:cNvSpPr/>
          <p:nvPr/>
        </p:nvSpPr>
        <p:spPr>
          <a:xfrm>
            <a:off x="633680" y="811109"/>
            <a:ext cx="10820400" cy="3231654"/>
          </a:xfrm>
          <a:prstGeom prst="rect">
            <a:avLst/>
          </a:prstGeom>
        </p:spPr>
        <p:txBody>
          <a:bodyPr wrap="square">
            <a:spAutoFit/>
          </a:bodyPr>
          <a:lstStyle/>
          <a:p>
            <a:pPr marL="285750" indent="-285750" algn="just">
              <a:lnSpc>
                <a:spcPct val="150000"/>
              </a:lnSpc>
              <a:buFont typeface="Wingdings" pitchFamily="2" charset="2"/>
              <a:buChar char="u"/>
            </a:pPr>
            <a:r>
              <a:rPr lang="en-US" altLang="ko-KR" sz="2000" b="0" dirty="0" smtClean="0">
                <a:solidFill>
                  <a:schemeClr val="tx1"/>
                </a:solidFill>
                <a:latin typeface="Arial" pitchFamily="34" charset="0"/>
                <a:ea typeface="Arial Unicode MS" pitchFamily="50" charset="-127"/>
                <a:cs typeface="Arial" pitchFamily="34" charset="0"/>
              </a:rPr>
              <a:t> KMA/NMSC </a:t>
            </a:r>
            <a:r>
              <a:rPr lang="en-US" altLang="ko-KR" sz="2000" b="0" dirty="0">
                <a:solidFill>
                  <a:schemeClr val="tx1"/>
                </a:solidFill>
                <a:latin typeface="Arial" pitchFamily="34" charset="0"/>
                <a:ea typeface="Arial Unicode MS" pitchFamily="50" charset="-127"/>
                <a:cs typeface="Arial" pitchFamily="34" charset="0"/>
              </a:rPr>
              <a:t>has been monitoring </a:t>
            </a:r>
            <a:r>
              <a:rPr lang="en-US" altLang="ko-KR" sz="2000" b="0" dirty="0" smtClean="0">
                <a:solidFill>
                  <a:schemeClr val="tx1"/>
                </a:solidFill>
                <a:latin typeface="Arial" pitchFamily="34" charset="0"/>
                <a:ea typeface="Arial Unicode MS" pitchFamily="50" charset="-127"/>
                <a:cs typeface="Arial" pitchFamily="34" charset="0"/>
              </a:rPr>
              <a:t>GK2A VNIR channels performance</a:t>
            </a:r>
          </a:p>
          <a:p>
            <a:pPr marL="742950" lvl="1" indent="-285750" algn="just">
              <a:lnSpc>
                <a:spcPct val="150000"/>
              </a:lnSpc>
              <a:buFont typeface="Wingdings" pitchFamily="2" charset="2"/>
              <a:buChar char="§"/>
            </a:pPr>
            <a:r>
              <a:rPr lang="en-US" altLang="ko-KR" sz="1800" b="0" dirty="0" smtClean="0">
                <a:solidFill>
                  <a:schemeClr val="tx1"/>
                </a:solidFill>
                <a:latin typeface="Arial" pitchFamily="34" charset="0"/>
                <a:ea typeface="Arial Unicode MS" pitchFamily="50" charset="-127"/>
                <a:cs typeface="Arial" pitchFamily="34" charset="0"/>
              </a:rPr>
              <a:t>Ray Matching(</a:t>
            </a:r>
            <a:r>
              <a:rPr lang="en-US" altLang="ko-KR" sz="1800" b="0" dirty="0" smtClean="0">
                <a:solidFill>
                  <a:srgbClr val="FF0000"/>
                </a:solidFill>
                <a:latin typeface="Arial" pitchFamily="34" charset="0"/>
                <a:ea typeface="Arial Unicode MS" pitchFamily="50" charset="-127"/>
                <a:cs typeface="Arial" pitchFamily="34" charset="0"/>
              </a:rPr>
              <a:t>Terra MODIS, SNPP VIIRS,</a:t>
            </a:r>
            <a:r>
              <a:rPr lang="en-US" altLang="ko-KR" sz="1800" b="0" dirty="0" smtClean="0">
                <a:solidFill>
                  <a:schemeClr val="tx1"/>
                </a:solidFill>
                <a:latin typeface="Arial" pitchFamily="34" charset="0"/>
                <a:ea typeface="Arial Unicode MS" pitchFamily="50" charset="-127"/>
                <a:cs typeface="Arial" pitchFamily="34" charset="0"/>
              </a:rPr>
              <a:t> respectively)</a:t>
            </a:r>
          </a:p>
          <a:p>
            <a:pPr marL="742950" lvl="1" indent="-285750" algn="just">
              <a:lnSpc>
                <a:spcPct val="150000"/>
              </a:lnSpc>
              <a:buFont typeface="Wingdings" pitchFamily="2" charset="2"/>
              <a:buChar char="§"/>
            </a:pPr>
            <a:r>
              <a:rPr lang="en-US" altLang="ko-KR" sz="1800" b="0" dirty="0" smtClean="0">
                <a:solidFill>
                  <a:schemeClr val="tx1"/>
                </a:solidFill>
                <a:latin typeface="Arial" pitchFamily="34" charset="0"/>
                <a:ea typeface="Arial Unicode MS" pitchFamily="50" charset="-127"/>
                <a:cs typeface="Arial" pitchFamily="34" charset="0"/>
              </a:rPr>
              <a:t>GSICS DCC(</a:t>
            </a:r>
            <a:r>
              <a:rPr lang="en-US" altLang="ko-KR" sz="1800" b="0" dirty="0" smtClean="0">
                <a:solidFill>
                  <a:srgbClr val="FF0000"/>
                </a:solidFill>
                <a:latin typeface="Arial" pitchFamily="34" charset="0"/>
                <a:ea typeface="Arial Unicode MS" pitchFamily="50" charset="-127"/>
                <a:cs typeface="Arial" pitchFamily="34" charset="0"/>
              </a:rPr>
              <a:t>Aqua MODIS</a:t>
            </a:r>
            <a:r>
              <a:rPr lang="en-US" altLang="ko-KR" sz="1800" b="0" dirty="0" smtClean="0">
                <a:solidFill>
                  <a:schemeClr val="tx1"/>
                </a:solidFill>
                <a:latin typeface="Arial" pitchFamily="34" charset="0"/>
                <a:ea typeface="Arial Unicode MS" pitchFamily="50" charset="-127"/>
                <a:cs typeface="Arial" pitchFamily="34" charset="0"/>
              </a:rPr>
              <a:t>, Histogram and </a:t>
            </a:r>
            <a:r>
              <a:rPr lang="en-US" altLang="ko-KR" sz="1800" b="0" dirty="0">
                <a:solidFill>
                  <a:schemeClr val="tx1"/>
                </a:solidFill>
                <a:latin typeface="Arial" pitchFamily="34" charset="0"/>
                <a:ea typeface="Arial Unicode MS" pitchFamily="50" charset="-127"/>
                <a:cs typeface="Arial" pitchFamily="34" charset="0"/>
              </a:rPr>
              <a:t>m</a:t>
            </a:r>
            <a:r>
              <a:rPr lang="en-US" altLang="ko-KR" sz="1800" b="0" dirty="0" smtClean="0">
                <a:solidFill>
                  <a:schemeClr val="tx1"/>
                </a:solidFill>
                <a:latin typeface="Arial" pitchFamily="34" charset="0"/>
                <a:ea typeface="Arial Unicode MS" pitchFamily="50" charset="-127"/>
                <a:cs typeface="Arial" pitchFamily="34" charset="0"/>
              </a:rPr>
              <a:t>onthly time series of Mean and Mode)</a:t>
            </a:r>
          </a:p>
          <a:p>
            <a:pPr marL="742950" lvl="1" indent="-285750" algn="just">
              <a:lnSpc>
                <a:spcPct val="150000"/>
              </a:lnSpc>
              <a:buFont typeface="Wingdings" pitchFamily="2" charset="2"/>
              <a:buChar char="§"/>
            </a:pPr>
            <a:r>
              <a:rPr lang="en-US" altLang="ko-KR" sz="1800" b="0" dirty="0" smtClean="0">
                <a:solidFill>
                  <a:schemeClr val="tx1"/>
                </a:solidFill>
                <a:latin typeface="Arial" pitchFamily="34" charset="0"/>
                <a:ea typeface="Arial Unicode MS" pitchFamily="50" charset="-127"/>
                <a:cs typeface="Arial" pitchFamily="34" charset="0"/>
              </a:rPr>
              <a:t>Lunar calibration using GIRO (May 2019 ~ Mar. 2020)</a:t>
            </a:r>
          </a:p>
          <a:p>
            <a:pPr marL="285750" indent="-285750" algn="just">
              <a:lnSpc>
                <a:spcPct val="150000"/>
              </a:lnSpc>
              <a:buFont typeface="Wingdings" pitchFamily="2" charset="2"/>
              <a:buChar char="u"/>
            </a:pPr>
            <a:r>
              <a:rPr lang="en-US" altLang="ko-KR" sz="2200" b="0" dirty="0" smtClean="0">
                <a:solidFill>
                  <a:schemeClr val="tx1"/>
                </a:solidFill>
                <a:latin typeface="Arial" pitchFamily="34" charset="0"/>
                <a:ea typeface="Arial Unicode MS" pitchFamily="50" charset="-127"/>
                <a:cs typeface="Arial" pitchFamily="34" charset="0"/>
              </a:rPr>
              <a:t> </a:t>
            </a:r>
            <a:r>
              <a:rPr lang="en-US" altLang="ko-KR" sz="2000" b="0" dirty="0" smtClean="0">
                <a:solidFill>
                  <a:schemeClr val="tx1"/>
                </a:solidFill>
                <a:latin typeface="Arial" pitchFamily="34" charset="0"/>
                <a:ea typeface="Arial Unicode MS" pitchFamily="50" charset="-127"/>
                <a:cs typeface="Arial" pitchFamily="34" charset="0"/>
              </a:rPr>
              <a:t>Applied SBAF from NASA SCIAMACHY.</a:t>
            </a:r>
          </a:p>
          <a:p>
            <a:pPr marL="285750" indent="-285750" algn="just">
              <a:lnSpc>
                <a:spcPct val="150000"/>
              </a:lnSpc>
              <a:buFont typeface="Wingdings" pitchFamily="2" charset="2"/>
              <a:buChar char="u"/>
            </a:pPr>
            <a:r>
              <a:rPr lang="en-US" altLang="ko-KR" sz="2000" b="0" dirty="0" smtClean="0">
                <a:solidFill>
                  <a:schemeClr val="tx1"/>
                </a:solidFill>
                <a:latin typeface="Arial" pitchFamily="34" charset="0"/>
                <a:ea typeface="Arial Unicode MS" pitchFamily="50" charset="-127"/>
                <a:cs typeface="Arial" pitchFamily="34" charset="0"/>
              </a:rPr>
              <a:t> Ray Matching MODIS: Aug. 2019. ~ Mar. 2020. </a:t>
            </a:r>
          </a:p>
          <a:p>
            <a:pPr marL="285750" indent="-285750" algn="just">
              <a:lnSpc>
                <a:spcPct val="150000"/>
              </a:lnSpc>
              <a:buFont typeface="Wingdings" pitchFamily="2" charset="2"/>
              <a:buChar char="u"/>
            </a:pPr>
            <a:r>
              <a:rPr lang="en-US" altLang="ko-KR" sz="2000" b="0" dirty="0" smtClean="0">
                <a:solidFill>
                  <a:schemeClr val="tx1"/>
                </a:solidFill>
                <a:latin typeface="Arial" pitchFamily="34" charset="0"/>
                <a:ea typeface="Arial Unicode MS" pitchFamily="50" charset="-127"/>
                <a:cs typeface="Arial" pitchFamily="34" charset="0"/>
              </a:rPr>
              <a:t> Ray Matching VIIRS: Oct. 2019</a:t>
            </a:r>
            <a:r>
              <a:rPr lang="en-US" altLang="ko-KR" sz="2000" b="0" dirty="0">
                <a:solidFill>
                  <a:schemeClr val="tx1"/>
                </a:solidFill>
                <a:latin typeface="Arial" pitchFamily="34" charset="0"/>
                <a:ea typeface="Arial Unicode MS" pitchFamily="50" charset="-127"/>
                <a:cs typeface="Arial" pitchFamily="34" charset="0"/>
              </a:rPr>
              <a:t>. ~ </a:t>
            </a:r>
            <a:r>
              <a:rPr lang="en-US" altLang="ko-KR" sz="2000" b="0" dirty="0" smtClean="0">
                <a:solidFill>
                  <a:schemeClr val="tx1"/>
                </a:solidFill>
                <a:latin typeface="Arial" pitchFamily="34" charset="0"/>
                <a:ea typeface="Arial Unicode MS" pitchFamily="50" charset="-127"/>
                <a:cs typeface="Arial" pitchFamily="34" charset="0"/>
              </a:rPr>
              <a:t>Mar. 2020.</a:t>
            </a:r>
          </a:p>
        </p:txBody>
      </p:sp>
      <mc:AlternateContent xmlns:mc="http://schemas.openxmlformats.org/markup-compatibility/2006" xmlns:a14="http://schemas.microsoft.com/office/drawing/2010/main">
        <mc:Choice Requires="a14">
          <p:graphicFrame>
            <p:nvGraphicFramePr>
              <p:cNvPr id="9" name="Table 1"/>
              <p:cNvGraphicFramePr>
                <a:graphicFrameLocks noGrp="1"/>
              </p:cNvGraphicFramePr>
              <p:nvPr>
                <p:extLst>
                  <p:ext uri="{D42A27DB-BD31-4B8C-83A1-F6EECF244321}">
                    <p14:modId xmlns:p14="http://schemas.microsoft.com/office/powerpoint/2010/main" val="3586755731"/>
                  </p:ext>
                </p:extLst>
              </p:nvPr>
            </p:nvGraphicFramePr>
            <p:xfrm>
              <a:off x="719403" y="3962423"/>
              <a:ext cx="5239266" cy="2833904"/>
            </p:xfrm>
            <a:graphic>
              <a:graphicData uri="http://schemas.openxmlformats.org/drawingml/2006/table">
                <a:tbl>
                  <a:tblPr firstRow="1" bandRow="1">
                    <a:tableStyleId>{5C22544A-7EE6-4342-B048-85BDC9FD1C3A}</a:tableStyleId>
                  </a:tblPr>
                  <a:tblGrid>
                    <a:gridCol w="897925">
                      <a:extLst>
                        <a:ext uri="{9D8B030D-6E8A-4147-A177-3AD203B41FA5}">
                          <a16:colId xmlns:a16="http://schemas.microsoft.com/office/drawing/2014/main" val="20000"/>
                        </a:ext>
                      </a:extLst>
                    </a:gridCol>
                    <a:gridCol w="2965622">
                      <a:extLst>
                        <a:ext uri="{9D8B030D-6E8A-4147-A177-3AD203B41FA5}">
                          <a16:colId xmlns:a16="http://schemas.microsoft.com/office/drawing/2014/main" val="20001"/>
                        </a:ext>
                      </a:extLst>
                    </a:gridCol>
                    <a:gridCol w="1375719">
                      <a:extLst>
                        <a:ext uri="{9D8B030D-6E8A-4147-A177-3AD203B41FA5}">
                          <a16:colId xmlns:a16="http://schemas.microsoft.com/office/drawing/2014/main" val="20002"/>
                        </a:ext>
                      </a:extLst>
                    </a:gridCol>
                  </a:tblGrid>
                  <a:tr h="587973">
                    <a:tc>
                      <a:txBody>
                        <a:bodyPr/>
                        <a:lstStyle/>
                        <a:p>
                          <a:pPr marL="0" indent="0" algn="ctr" defTabSz="508000" fontAlgn="auto">
                            <a:lnSpc>
                              <a:spcPct val="100000"/>
                            </a:lnSpc>
                            <a:spcBef>
                              <a:spcPts val="0"/>
                            </a:spcBef>
                            <a:spcAft>
                              <a:spcPts val="0"/>
                            </a:spcAft>
                            <a:buFontTx/>
                            <a:buNone/>
                          </a:pPr>
                          <a:r>
                            <a:rPr lang="en-US" altLang="ko-KR" sz="1400" b="1" dirty="0" smtClean="0">
                              <a:solidFill>
                                <a:schemeClr val="tx1"/>
                              </a:solidFill>
                              <a:latin typeface="Arial" pitchFamily="34" charset="0"/>
                              <a:ea typeface="NanumGothic" charset="0"/>
                              <a:cs typeface="Arial" pitchFamily="34" charset="0"/>
                            </a:rPr>
                            <a:t>Method</a:t>
                          </a:r>
                          <a:endParaRPr lang="ko-KR" altLang="en-US" sz="1400" b="1" dirty="0" smtClean="0">
                            <a:solidFill>
                              <a:schemeClr val="tx1"/>
                            </a:solidFill>
                            <a:latin typeface="Arial" pitchFamily="34" charset="0"/>
                            <a:ea typeface="NanumGothic" charset="0"/>
                            <a:cs typeface="Arial" pitchFamily="34" charset="0"/>
                          </a:endParaRPr>
                        </a:p>
                      </a:txBody>
                      <a:tcPr marL="90170" marR="90170" marT="46990" marB="46990" anchor="ctr"/>
                    </a:tc>
                    <a:tc>
                      <a:txBody>
                        <a:bodyPr/>
                        <a:lstStyle/>
                        <a:p>
                          <a:pPr marL="0" indent="0" algn="ctr" defTabSz="508000" fontAlgn="auto">
                            <a:lnSpc>
                              <a:spcPct val="100000"/>
                            </a:lnSpc>
                            <a:spcBef>
                              <a:spcPts val="0"/>
                            </a:spcBef>
                            <a:spcAft>
                              <a:spcPts val="0"/>
                            </a:spcAft>
                            <a:buFontTx/>
                            <a:buNone/>
                          </a:pPr>
                          <a:r>
                            <a:rPr lang="en-US" altLang="ko-KR" sz="1400" b="1" dirty="0" smtClean="0">
                              <a:solidFill>
                                <a:schemeClr val="tx1"/>
                              </a:solidFill>
                              <a:latin typeface="Arial" pitchFamily="34" charset="0"/>
                              <a:ea typeface="NanumGothic" charset="0"/>
                              <a:cs typeface="Arial" pitchFamily="34" charset="0"/>
                            </a:rPr>
                            <a:t>Thresholds</a:t>
                          </a:r>
                          <a:endParaRPr lang="ko-KR" altLang="en-US" sz="1400" b="1" dirty="0" smtClean="0">
                            <a:solidFill>
                              <a:schemeClr val="tx1"/>
                            </a:solidFill>
                            <a:latin typeface="Arial" pitchFamily="34" charset="0"/>
                            <a:ea typeface="NanumGothic" charset="0"/>
                            <a:cs typeface="Arial" pitchFamily="34" charset="0"/>
                          </a:endParaRPr>
                        </a:p>
                      </a:txBody>
                      <a:tcPr marL="90170" marR="90170" marT="46990" marB="46990" anchor="ctr"/>
                    </a:tc>
                    <a:tc>
                      <a:txBody>
                        <a:bodyPr/>
                        <a:lstStyle/>
                        <a:p>
                          <a:pPr marL="0" indent="0" algn="ctr" defTabSz="508000" fontAlgn="auto">
                            <a:lnSpc>
                              <a:spcPct val="100000"/>
                            </a:lnSpc>
                            <a:spcBef>
                              <a:spcPts val="0"/>
                            </a:spcBef>
                            <a:spcAft>
                              <a:spcPts val="0"/>
                            </a:spcAft>
                            <a:buFontTx/>
                            <a:buNone/>
                          </a:pPr>
                          <a:r>
                            <a:rPr lang="en-US" altLang="ko-KR" sz="1400" b="1" dirty="0" smtClean="0">
                              <a:solidFill>
                                <a:schemeClr val="tx1"/>
                              </a:solidFill>
                              <a:latin typeface="Arial" pitchFamily="34" charset="0"/>
                              <a:ea typeface="NanumGothic" charset="0"/>
                              <a:cs typeface="Arial" pitchFamily="34" charset="0"/>
                            </a:rPr>
                            <a:t>Reference</a:t>
                          </a:r>
                          <a:r>
                            <a:rPr lang="en-US" altLang="ko-KR" sz="1400" b="1" baseline="0" dirty="0" smtClean="0">
                              <a:solidFill>
                                <a:schemeClr val="tx1"/>
                              </a:solidFill>
                              <a:latin typeface="Arial" pitchFamily="34" charset="0"/>
                              <a:ea typeface="NanumGothic" charset="0"/>
                              <a:cs typeface="Arial" pitchFamily="34" charset="0"/>
                            </a:rPr>
                            <a:t> Values</a:t>
                          </a:r>
                          <a:endParaRPr lang="ko-KR" altLang="en-US" sz="1400" b="1" dirty="0" smtClean="0">
                            <a:solidFill>
                              <a:schemeClr val="tx1"/>
                            </a:solidFill>
                            <a:latin typeface="Arial" pitchFamily="34" charset="0"/>
                            <a:ea typeface="NanumGothic" charset="0"/>
                            <a:cs typeface="Arial" pitchFamily="34" charset="0"/>
                          </a:endParaRPr>
                        </a:p>
                      </a:txBody>
                      <a:tcPr marL="90170" marR="90170" marT="46990" marB="46990" anchor="ctr"/>
                    </a:tc>
                    <a:extLst>
                      <a:ext uri="{0D108BD9-81ED-4DB2-BD59-A6C34878D82A}">
                        <a16:rowId xmlns:a16="http://schemas.microsoft.com/office/drawing/2014/main" val="10000"/>
                      </a:ext>
                    </a:extLst>
                  </a:tr>
                  <a:tr h="1431213">
                    <a:tc>
                      <a:txBody>
                        <a:bodyPr/>
                        <a:lstStyle/>
                        <a:p>
                          <a:pPr marL="0" indent="0" algn="ctr" defTabSz="508000" fontAlgn="auto">
                            <a:lnSpc>
                              <a:spcPct val="100000"/>
                            </a:lnSpc>
                            <a:spcBef>
                              <a:spcPts val="0"/>
                            </a:spcBef>
                            <a:spcAft>
                              <a:spcPts val="0"/>
                            </a:spcAft>
                            <a:buFontTx/>
                            <a:buNone/>
                          </a:pPr>
                          <a:r>
                            <a:rPr lang="en-US" altLang="ko-KR" sz="1200" dirty="0" smtClean="0">
                              <a:solidFill>
                                <a:schemeClr val="dk1"/>
                              </a:solidFill>
                              <a:latin typeface="Arial" pitchFamily="34" charset="0"/>
                              <a:ea typeface="NanumGothic" charset="0"/>
                              <a:cs typeface="Arial" pitchFamily="34" charset="0"/>
                            </a:rPr>
                            <a:t>Ray Matching</a:t>
                          </a:r>
                          <a:br>
                            <a:rPr lang="en-US" altLang="ko-KR" sz="1200" dirty="0" smtClean="0">
                              <a:solidFill>
                                <a:schemeClr val="dk1"/>
                              </a:solidFill>
                              <a:latin typeface="Arial" pitchFamily="34" charset="0"/>
                              <a:ea typeface="NanumGothic" charset="0"/>
                              <a:cs typeface="Arial" pitchFamily="34" charset="0"/>
                            </a:rPr>
                          </a:br>
                          <a:r>
                            <a:rPr lang="en-US" altLang="ko-KR" sz="1200" dirty="0" smtClean="0">
                              <a:solidFill>
                                <a:schemeClr val="dk1"/>
                              </a:solidFill>
                              <a:latin typeface="Arial" pitchFamily="34" charset="0"/>
                              <a:ea typeface="NanumGothic" charset="0"/>
                              <a:cs typeface="Arial" pitchFamily="34" charset="0"/>
                            </a:rPr>
                            <a:t>(All</a:t>
                          </a:r>
                          <a:r>
                            <a:rPr lang="en-US" altLang="ko-KR" sz="1200" baseline="0" dirty="0" smtClean="0">
                              <a:solidFill>
                                <a:schemeClr val="dk1"/>
                              </a:solidFill>
                              <a:latin typeface="Arial" pitchFamily="34" charset="0"/>
                              <a:ea typeface="NanumGothic" charset="0"/>
                              <a:cs typeface="Arial" pitchFamily="34" charset="0"/>
                            </a:rPr>
                            <a:t> Sky</a:t>
                          </a:r>
                          <a:r>
                            <a:rPr lang="en-US" altLang="ko-KR" sz="1200" dirty="0" smtClean="0">
                              <a:solidFill>
                                <a:schemeClr val="dk1"/>
                              </a:solidFill>
                              <a:latin typeface="Arial" pitchFamily="34" charset="0"/>
                              <a:ea typeface="NanumGothic" charset="0"/>
                              <a:cs typeface="Arial" pitchFamily="34" charset="0"/>
                            </a:rPr>
                            <a:t>)</a:t>
                          </a:r>
                          <a:endParaRPr lang="ko-KR" altLang="en-US" sz="1200" dirty="0" smtClean="0">
                            <a:solidFill>
                              <a:schemeClr val="dk1"/>
                            </a:solidFill>
                            <a:latin typeface="Arial" pitchFamily="34" charset="0"/>
                            <a:ea typeface="NanumGothic" charset="0"/>
                            <a:cs typeface="Arial" pitchFamily="34" charset="0"/>
                          </a:endParaRPr>
                        </a:p>
                      </a:txBody>
                      <a:tcPr marL="90170" marR="90170" marT="46990" marB="46990" anchor="ctr"/>
                    </a:tc>
                    <a:tc>
                      <a:txBody>
                        <a:bodyPr/>
                        <a:lstStyle/>
                        <a:p>
                          <a:pPr marL="0" indent="0" algn="l" defTabSz="914400" eaLnBrk="0" fontAlgn="auto">
                            <a:lnSpc>
                              <a:spcPct val="100000"/>
                            </a:lnSpc>
                            <a:spcBef>
                              <a:spcPts val="0"/>
                            </a:spcBef>
                            <a:spcAft>
                              <a:spcPts val="0"/>
                            </a:spcAft>
                            <a:buClr>
                              <a:srgbClr val="000000"/>
                            </a:buClr>
                            <a:buFont typeface="Arial"/>
                            <a:buChar char="•"/>
                          </a:pPr>
                          <a:r>
                            <a:rPr lang="en-US" altLang="ko-KR" sz="1100" dirty="0" smtClean="0">
                              <a:solidFill>
                                <a:schemeClr val="dk1"/>
                              </a:solidFill>
                              <a:latin typeface="Arial" pitchFamily="34" charset="0"/>
                              <a:ea typeface="Arial" charset="0"/>
                              <a:cs typeface="Arial" pitchFamily="34" charset="0"/>
                            </a:rPr>
                            <a:t> Time</a:t>
                          </a:r>
                          <a:r>
                            <a:rPr lang="en-US" altLang="ko-KR" sz="1100" baseline="0" dirty="0" smtClean="0">
                              <a:solidFill>
                                <a:schemeClr val="dk1"/>
                              </a:solidFill>
                              <a:latin typeface="Arial" pitchFamily="34" charset="0"/>
                              <a:ea typeface="Arial" charset="0"/>
                              <a:cs typeface="Arial" pitchFamily="34" charset="0"/>
                            </a:rPr>
                            <a:t> Difference </a:t>
                          </a:r>
                          <a14:m>
                            <m:oMath xmlns:m="http://schemas.openxmlformats.org/officeDocument/2006/math">
                              <m:r>
                                <a:rPr lang="en-US" altLang="ko-KR" sz="1100" i="1" baseline="0" smtClean="0">
                                  <a:solidFill>
                                    <a:schemeClr val="dk1"/>
                                  </a:solidFill>
                                  <a:latin typeface="Cambria Math"/>
                                  <a:ea typeface="Cambria Math"/>
                                  <a:cs typeface="Arial" pitchFamily="34" charset="0"/>
                                </a:rPr>
                                <m:t>≤</m:t>
                              </m:r>
                            </m:oMath>
                          </a14:m>
                          <a:r>
                            <a:rPr lang="en-US" altLang="ko-KR" sz="1100" baseline="0" dirty="0" smtClean="0">
                              <a:solidFill>
                                <a:schemeClr val="dk1"/>
                              </a:solidFill>
                              <a:latin typeface="Arial" pitchFamily="34" charset="0"/>
                              <a:ea typeface="Arial" charset="0"/>
                              <a:cs typeface="Arial" pitchFamily="34" charset="0"/>
                            </a:rPr>
                            <a:t> 5min.</a:t>
                          </a:r>
                          <a:endParaRPr lang="en-US" altLang="ko-KR" sz="1100" dirty="0" smtClean="0">
                            <a:solidFill>
                              <a:schemeClr val="dk1"/>
                            </a:solidFill>
                            <a:latin typeface="Arial" pitchFamily="34" charset="0"/>
                            <a:ea typeface="Arial" charset="0"/>
                            <a:cs typeface="Arial" pitchFamily="34" charset="0"/>
                          </a:endParaRPr>
                        </a:p>
                        <a:p>
                          <a:pPr marL="0" indent="0" algn="l" defTabSz="914400" eaLnBrk="0" fontAlgn="auto">
                            <a:lnSpc>
                              <a:spcPct val="100000"/>
                            </a:lnSpc>
                            <a:spcBef>
                              <a:spcPts val="0"/>
                            </a:spcBef>
                            <a:spcAft>
                              <a:spcPts val="0"/>
                            </a:spcAft>
                            <a:buClr>
                              <a:srgbClr val="000000"/>
                            </a:buClr>
                            <a:buFont typeface="Arial"/>
                            <a:buChar char="•"/>
                          </a:pPr>
                          <a:r>
                            <a:rPr lang="en-US" altLang="ko-KR" sz="1100" dirty="0" smtClean="0">
                              <a:solidFill>
                                <a:schemeClr val="dk1"/>
                              </a:solidFill>
                              <a:latin typeface="Arial" pitchFamily="34" charset="0"/>
                              <a:ea typeface="Arial" charset="0"/>
                              <a:cs typeface="Arial" pitchFamily="34" charset="0"/>
                            </a:rPr>
                            <a:t> 0.1</a:t>
                          </a:r>
                          <a:r>
                            <a:rPr lang="en-US" altLang="ko-KR" sz="1100" baseline="0" dirty="0" smtClean="0">
                              <a:solidFill>
                                <a:schemeClr val="dk1"/>
                              </a:solidFill>
                              <a:latin typeface="Arial" pitchFamily="34" charset="0"/>
                              <a:ea typeface="Arial Unicode MS"/>
                              <a:cs typeface="Arial" pitchFamily="34" charset="0"/>
                            </a:rPr>
                            <a:t>°</a:t>
                          </a:r>
                          <a:r>
                            <a:rPr lang="en-US" altLang="ko-KR" sz="1100" dirty="0" smtClean="0">
                              <a:solidFill>
                                <a:schemeClr val="dk1"/>
                              </a:solidFill>
                              <a:latin typeface="Arial" pitchFamily="34" charset="0"/>
                              <a:ea typeface="Arial Unicode MS"/>
                              <a:cs typeface="Arial" pitchFamily="34" charset="0"/>
                            </a:rPr>
                            <a:t>ⅹ0.1</a:t>
                          </a:r>
                          <a:r>
                            <a:rPr lang="en-US" altLang="ko-KR" sz="1100" baseline="0" dirty="0" smtClean="0">
                              <a:solidFill>
                                <a:schemeClr val="dk1"/>
                              </a:solidFill>
                              <a:latin typeface="Arial" pitchFamily="34" charset="0"/>
                              <a:ea typeface="Arial Unicode MS"/>
                              <a:cs typeface="Arial" pitchFamily="34" charset="0"/>
                            </a:rPr>
                            <a:t>°</a:t>
                          </a:r>
                          <a:r>
                            <a:rPr lang="en-US" altLang="ko-KR" sz="1100" dirty="0" smtClean="0">
                              <a:solidFill>
                                <a:schemeClr val="dk1"/>
                              </a:solidFill>
                              <a:latin typeface="Arial" pitchFamily="34" charset="0"/>
                              <a:ea typeface="Arial Unicode MS"/>
                              <a:cs typeface="Arial" pitchFamily="34" charset="0"/>
                            </a:rPr>
                            <a:t> Grid (</a:t>
                          </a:r>
                          <a:r>
                            <a:rPr lang="en-US" altLang="ko-KR" sz="1100" dirty="0" err="1" smtClean="0">
                              <a:solidFill>
                                <a:schemeClr val="dk1"/>
                              </a:solidFill>
                              <a:latin typeface="Arial" pitchFamily="34" charset="0"/>
                              <a:ea typeface="Arial Unicode MS"/>
                              <a:cs typeface="Arial" pitchFamily="34" charset="0"/>
                            </a:rPr>
                            <a:t>Lat</a:t>
                          </a:r>
                          <a:r>
                            <a:rPr lang="en-US" altLang="ko-KR" sz="1100" dirty="0" smtClean="0">
                              <a:solidFill>
                                <a:schemeClr val="dk1"/>
                              </a:solidFill>
                              <a:latin typeface="Arial" pitchFamily="34" charset="0"/>
                              <a:ea typeface="Arial Unicode MS"/>
                              <a:cs typeface="Arial" pitchFamily="34" charset="0"/>
                            </a:rPr>
                            <a:t>/Lon)</a:t>
                          </a:r>
                        </a:p>
                        <a:p>
                          <a:pPr marL="0" indent="0" algn="l" defTabSz="914400" eaLnBrk="0" fontAlgn="auto">
                            <a:lnSpc>
                              <a:spcPct val="100000"/>
                            </a:lnSpc>
                            <a:spcBef>
                              <a:spcPts val="0"/>
                            </a:spcBef>
                            <a:spcAft>
                              <a:spcPts val="0"/>
                            </a:spcAft>
                            <a:buClr>
                              <a:srgbClr val="000000"/>
                            </a:buClr>
                            <a:buFont typeface="Arial"/>
                            <a:buChar char="•"/>
                          </a:pPr>
                          <a:r>
                            <a:rPr lang="en-US" altLang="ko-KR" sz="1100" baseline="0" dirty="0" smtClean="0">
                              <a:solidFill>
                                <a:schemeClr val="dk1"/>
                              </a:solidFill>
                              <a:latin typeface="Arial" pitchFamily="34" charset="0"/>
                              <a:ea typeface="Arial Unicode MS"/>
                              <a:cs typeface="Arial" pitchFamily="34" charset="0"/>
                            </a:rPr>
                            <a:t> SZA </a:t>
                          </a:r>
                          <a14:m>
                            <m:oMath xmlns:m="http://schemas.openxmlformats.org/officeDocument/2006/math">
                              <m:r>
                                <a:rPr lang="en-US" altLang="ko-KR" sz="1100" i="1" baseline="0" smtClean="0">
                                  <a:solidFill>
                                    <a:schemeClr val="dk1"/>
                                  </a:solidFill>
                                  <a:latin typeface="Cambria Math"/>
                                  <a:ea typeface="Cambria Math"/>
                                  <a:cs typeface="Arial" pitchFamily="34" charset="0"/>
                                </a:rPr>
                                <m:t>&lt;</m:t>
                              </m:r>
                            </m:oMath>
                          </a14:m>
                          <a:r>
                            <a:rPr lang="en-US" altLang="ko-KR" sz="1100" baseline="0" dirty="0" smtClean="0">
                              <a:solidFill>
                                <a:schemeClr val="dk1"/>
                              </a:solidFill>
                              <a:latin typeface="Arial" pitchFamily="34" charset="0"/>
                              <a:ea typeface="Arial Unicode MS"/>
                              <a:cs typeface="Arial" pitchFamily="34" charset="0"/>
                            </a:rPr>
                            <a:t> 40°,  VZA </a:t>
                          </a:r>
                          <a14:m>
                            <m:oMath xmlns:m="http://schemas.openxmlformats.org/officeDocument/2006/math">
                              <m:r>
                                <a:rPr lang="en-US" altLang="ko-KR" sz="1100" i="1" baseline="0" smtClean="0">
                                  <a:solidFill>
                                    <a:schemeClr val="dk1"/>
                                  </a:solidFill>
                                  <a:latin typeface="Cambria Math"/>
                                  <a:ea typeface="Cambria Math"/>
                                  <a:cs typeface="Arial" pitchFamily="34" charset="0"/>
                                </a:rPr>
                                <m:t>&lt;</m:t>
                              </m:r>
                            </m:oMath>
                          </a14:m>
                          <a:r>
                            <a:rPr lang="en-US" altLang="ko-KR" sz="1100" baseline="0" dirty="0" smtClean="0">
                              <a:solidFill>
                                <a:schemeClr val="dk1"/>
                              </a:solidFill>
                              <a:latin typeface="Arial" pitchFamily="34" charset="0"/>
                              <a:ea typeface="Arial Unicode MS"/>
                              <a:cs typeface="Arial" pitchFamily="34" charset="0"/>
                            </a:rPr>
                            <a:t> 40°</a:t>
                          </a:r>
                        </a:p>
                        <a:p>
                          <a:pPr marL="0" indent="0" algn="l" defTabSz="914400" eaLnBrk="0" fontAlgn="auto">
                            <a:lnSpc>
                              <a:spcPct val="100000"/>
                            </a:lnSpc>
                            <a:spcBef>
                              <a:spcPts val="0"/>
                            </a:spcBef>
                            <a:spcAft>
                              <a:spcPts val="0"/>
                            </a:spcAft>
                            <a:buClr>
                              <a:srgbClr val="000000"/>
                            </a:buClr>
                            <a:buFont typeface="Arial"/>
                            <a:buChar char="•"/>
                          </a:pPr>
                          <a:r>
                            <a:rPr lang="en-US" altLang="ko-KR" sz="1100" baseline="0" dirty="0" smtClean="0">
                              <a:solidFill>
                                <a:schemeClr val="dk1"/>
                              </a:solidFill>
                              <a:latin typeface="Arial" pitchFamily="34" charset="0"/>
                              <a:ea typeface="Arial Unicode MS"/>
                              <a:cs typeface="Arial" pitchFamily="34" charset="0"/>
                            </a:rPr>
                            <a:t> SZA Difference </a:t>
                          </a:r>
                          <a14:m>
                            <m:oMath xmlns:m="http://schemas.openxmlformats.org/officeDocument/2006/math">
                              <m:r>
                                <a:rPr lang="en-US" altLang="ko-KR" sz="1100" i="1" baseline="0" smtClean="0">
                                  <a:solidFill>
                                    <a:schemeClr val="dk1"/>
                                  </a:solidFill>
                                  <a:latin typeface="Cambria Math"/>
                                  <a:ea typeface="Cambria Math"/>
                                  <a:cs typeface="Arial" pitchFamily="34" charset="0"/>
                                </a:rPr>
                                <m:t>≤</m:t>
                              </m:r>
                            </m:oMath>
                          </a14:m>
                          <a:r>
                            <a:rPr lang="en-US" altLang="ko-KR" sz="1100" baseline="0" dirty="0" smtClean="0">
                              <a:solidFill>
                                <a:schemeClr val="dk1"/>
                              </a:solidFill>
                              <a:latin typeface="Arial" pitchFamily="34" charset="0"/>
                              <a:ea typeface="Arial Unicode MS"/>
                              <a:cs typeface="Arial" pitchFamily="34" charset="0"/>
                            </a:rPr>
                            <a:t> 5°</a:t>
                          </a:r>
                        </a:p>
                        <a:p>
                          <a:pPr marL="0" indent="0" algn="l" defTabSz="914400" eaLnBrk="0" fontAlgn="auto">
                            <a:lnSpc>
                              <a:spcPct val="100000"/>
                            </a:lnSpc>
                            <a:spcBef>
                              <a:spcPts val="0"/>
                            </a:spcBef>
                            <a:spcAft>
                              <a:spcPts val="0"/>
                            </a:spcAft>
                            <a:buClr>
                              <a:srgbClr val="000000"/>
                            </a:buClr>
                            <a:buFont typeface="Arial"/>
                            <a:buChar char="•"/>
                          </a:pPr>
                          <a:r>
                            <a:rPr lang="en-US" altLang="ko-KR" sz="1100" baseline="0" dirty="0" smtClean="0">
                              <a:solidFill>
                                <a:srgbClr val="FF0000"/>
                              </a:solidFill>
                              <a:latin typeface="Arial" pitchFamily="34" charset="0"/>
                              <a:ea typeface="Arial Unicode MS"/>
                              <a:cs typeface="Arial" pitchFamily="34" charset="0"/>
                            </a:rPr>
                            <a:t> </a:t>
                          </a:r>
                          <a:r>
                            <a:rPr lang="en-US" altLang="ko-KR" sz="1100" baseline="0" dirty="0" smtClean="0">
                              <a:solidFill>
                                <a:schemeClr val="tx1"/>
                              </a:solidFill>
                              <a:latin typeface="Arial" pitchFamily="34" charset="0"/>
                              <a:ea typeface="Arial Unicode MS"/>
                              <a:cs typeface="Arial" pitchFamily="34" charset="0"/>
                            </a:rPr>
                            <a:t>Reflectance STDV in each grid &lt; 0.05</a:t>
                          </a:r>
                        </a:p>
                        <a:p>
                          <a:pPr marL="0" indent="0" algn="l" defTabSz="914400" eaLnBrk="0" fontAlgn="auto">
                            <a:lnSpc>
                              <a:spcPct val="100000"/>
                            </a:lnSpc>
                            <a:spcBef>
                              <a:spcPts val="0"/>
                            </a:spcBef>
                            <a:spcAft>
                              <a:spcPts val="0"/>
                            </a:spcAft>
                            <a:buClr>
                              <a:srgbClr val="000000"/>
                            </a:buClr>
                            <a:buFont typeface="Arial"/>
                            <a:buChar char="•"/>
                          </a:pPr>
                          <a:r>
                            <a:rPr lang="en-US" altLang="ko-KR" sz="1100" baseline="0" dirty="0" smtClean="0">
                              <a:solidFill>
                                <a:schemeClr val="dk1"/>
                              </a:solidFill>
                              <a:latin typeface="Arial" pitchFamily="34" charset="0"/>
                              <a:ea typeface="Arial Unicode MS"/>
                              <a:cs typeface="Arial" pitchFamily="34" charset="0"/>
                            </a:rPr>
                            <a:t> Viewing Angle Difference </a:t>
                          </a:r>
                          <a14:m>
                            <m:oMath xmlns:m="http://schemas.openxmlformats.org/officeDocument/2006/math">
                              <m:r>
                                <a:rPr lang="en-US" altLang="ko-KR" sz="1100" i="1" baseline="0" smtClean="0">
                                  <a:solidFill>
                                    <a:schemeClr val="dk1"/>
                                  </a:solidFill>
                                  <a:latin typeface="Cambria Math"/>
                                  <a:ea typeface="Cambria Math"/>
                                  <a:cs typeface="Arial" pitchFamily="34" charset="0"/>
                                </a:rPr>
                                <m:t>≤</m:t>
                              </m:r>
                            </m:oMath>
                          </a14:m>
                          <a:r>
                            <a:rPr lang="en-US" altLang="ko-KR" sz="1100" baseline="0" dirty="0" smtClean="0">
                              <a:solidFill>
                                <a:schemeClr val="dk1"/>
                              </a:solidFill>
                              <a:latin typeface="Arial" pitchFamily="34" charset="0"/>
                              <a:ea typeface="Arial Unicode MS"/>
                              <a:cs typeface="Arial" pitchFamily="34" charset="0"/>
                            </a:rPr>
                            <a:t> 10°</a:t>
                          </a:r>
                        </a:p>
                        <a:p>
                          <a:pPr marL="0" marR="0" indent="0" algn="l" defTabSz="914400" rtl="0" eaLnBrk="0" fontAlgn="auto" latinLnBrk="1" hangingPunct="1">
                            <a:lnSpc>
                              <a:spcPct val="100000"/>
                            </a:lnSpc>
                            <a:spcBef>
                              <a:spcPts val="0"/>
                            </a:spcBef>
                            <a:spcAft>
                              <a:spcPts val="0"/>
                            </a:spcAft>
                            <a:buClr>
                              <a:srgbClr val="000000"/>
                            </a:buClr>
                            <a:buSzTx/>
                            <a:buFont typeface="Arial"/>
                            <a:buChar char="•"/>
                            <a:tabLst/>
                            <a:defRPr/>
                          </a:pPr>
                          <a:r>
                            <a:rPr lang="en-US" altLang="ko-KR" sz="1100" dirty="0" smtClean="0">
                              <a:solidFill>
                                <a:schemeClr val="tx1"/>
                              </a:solidFill>
                              <a:latin typeface="Arial" pitchFamily="34" charset="0"/>
                              <a:ea typeface="맑은 고딕" charset="0"/>
                              <a:cs typeface="Arial" pitchFamily="34" charset="0"/>
                            </a:rPr>
                            <a:t> B</a:t>
                          </a:r>
                          <a:r>
                            <a:rPr lang="en-US" altLang="ko-KR" sz="1100" baseline="0" dirty="0" smtClean="0">
                              <a:solidFill>
                                <a:schemeClr val="dk1"/>
                              </a:solidFill>
                              <a:latin typeface="Arial" pitchFamily="34" charset="0"/>
                              <a:ea typeface="Arial Unicode MS"/>
                              <a:cs typeface="Arial" pitchFamily="34" charset="0"/>
                            </a:rPr>
                            <a:t>in Spatial homogeneity &lt; 80%</a:t>
                          </a:r>
                        </a:p>
                        <a:p>
                          <a:pPr marL="0" marR="0" indent="0" algn="l" defTabSz="914400" rtl="0" eaLnBrk="0" fontAlgn="auto" latinLnBrk="1" hangingPunct="1">
                            <a:lnSpc>
                              <a:spcPct val="100000"/>
                            </a:lnSpc>
                            <a:spcBef>
                              <a:spcPts val="0"/>
                            </a:spcBef>
                            <a:spcAft>
                              <a:spcPts val="0"/>
                            </a:spcAft>
                            <a:buClr>
                              <a:srgbClr val="000000"/>
                            </a:buClr>
                            <a:buSzTx/>
                            <a:buFont typeface="Arial"/>
                            <a:buChar char="•"/>
                            <a:tabLst/>
                            <a:defRPr/>
                          </a:pPr>
                          <a:r>
                            <a:rPr lang="en-US" altLang="ko-KR" sz="1100" baseline="0" dirty="0" smtClean="0">
                              <a:solidFill>
                                <a:schemeClr val="dk1"/>
                              </a:solidFill>
                              <a:latin typeface="Arial" pitchFamily="34" charset="0"/>
                              <a:ea typeface="Arial Unicode MS"/>
                              <a:cs typeface="Arial" pitchFamily="34" charset="0"/>
                            </a:rPr>
                            <a:t> Remove Sun-glint pixels</a:t>
                          </a:r>
                        </a:p>
                      </a:txBody>
                      <a:tcPr marL="90170" marR="90170" marT="46990" marB="46990" anchor="ctr"/>
                    </a:tc>
                    <a:tc>
                      <a:txBody>
                        <a:bodyPr/>
                        <a:lstStyle/>
                        <a:p>
                          <a:pPr marL="0" indent="0" algn="ctr" defTabSz="914400" eaLnBrk="0" fontAlgn="auto">
                            <a:lnSpc>
                              <a:spcPct val="100000"/>
                            </a:lnSpc>
                            <a:spcBef>
                              <a:spcPts val="0"/>
                            </a:spcBef>
                            <a:spcAft>
                              <a:spcPts val="0"/>
                            </a:spcAft>
                            <a:buClr>
                              <a:srgbClr val="000000"/>
                            </a:buClr>
                            <a:buFont typeface="Arial"/>
                            <a:buNone/>
                          </a:pPr>
                          <a:r>
                            <a:rPr lang="en-US" altLang="ko-KR" sz="1200" kern="1200" dirty="0" smtClean="0">
                              <a:solidFill>
                                <a:schemeClr val="tx1"/>
                              </a:solidFill>
                              <a:latin typeface="Arial" pitchFamily="34" charset="0"/>
                              <a:ea typeface="맑은 고딕" charset="0"/>
                              <a:cs typeface="Arial" pitchFamily="34" charset="0"/>
                            </a:rPr>
                            <a:t>Terra MODIS,</a:t>
                          </a:r>
                        </a:p>
                        <a:p>
                          <a:pPr marL="0" indent="0" algn="ctr" defTabSz="914400" eaLnBrk="0" fontAlgn="auto">
                            <a:lnSpc>
                              <a:spcPct val="100000"/>
                            </a:lnSpc>
                            <a:spcBef>
                              <a:spcPts val="0"/>
                            </a:spcBef>
                            <a:spcAft>
                              <a:spcPts val="0"/>
                            </a:spcAft>
                            <a:buClr>
                              <a:srgbClr val="000000"/>
                            </a:buClr>
                            <a:buFont typeface="Arial"/>
                            <a:buNone/>
                          </a:pPr>
                          <a:r>
                            <a:rPr lang="en-US" altLang="ko-KR" sz="1200" kern="1200" dirty="0" smtClean="0">
                              <a:solidFill>
                                <a:schemeClr val="tx1"/>
                              </a:solidFill>
                              <a:latin typeface="Arial" pitchFamily="34" charset="0"/>
                              <a:ea typeface="맑은 고딕" charset="0"/>
                              <a:cs typeface="Arial" pitchFamily="34" charset="0"/>
                            </a:rPr>
                            <a:t>SNPP VIIRS</a:t>
                          </a:r>
                          <a:endParaRPr lang="ko-KR" altLang="en-US" sz="1200" kern="1200" dirty="0" smtClean="0">
                            <a:solidFill>
                              <a:schemeClr val="tx1"/>
                            </a:solidFill>
                            <a:latin typeface="Arial" pitchFamily="34" charset="0"/>
                            <a:ea typeface="맑은 고딕" charset="0"/>
                            <a:cs typeface="Arial" pitchFamily="34" charset="0"/>
                          </a:endParaRPr>
                        </a:p>
                      </a:txBody>
                      <a:tcPr marL="90170" marR="90170" marT="46990" marB="46990" anchor="ctr"/>
                    </a:tc>
                    <a:extLst>
                      <a:ext uri="{0D108BD9-81ED-4DB2-BD59-A6C34878D82A}">
                        <a16:rowId xmlns:a16="http://schemas.microsoft.com/office/drawing/2014/main" val="10001"/>
                      </a:ext>
                    </a:extLst>
                  </a:tr>
                  <a:tr h="810831">
                    <a:tc>
                      <a:txBody>
                        <a:bodyPr/>
                        <a:lstStyle/>
                        <a:p>
                          <a:pPr marL="0" indent="0" algn="ctr" defTabSz="508000" fontAlgn="auto">
                            <a:lnSpc>
                              <a:spcPct val="100000"/>
                            </a:lnSpc>
                            <a:spcBef>
                              <a:spcPts val="0"/>
                            </a:spcBef>
                            <a:spcAft>
                              <a:spcPts val="0"/>
                            </a:spcAft>
                            <a:buFontTx/>
                            <a:buNone/>
                          </a:pPr>
                          <a:r>
                            <a:rPr lang="en-US" altLang="ko-KR" sz="1200" dirty="0" smtClean="0">
                              <a:solidFill>
                                <a:schemeClr val="dk1"/>
                              </a:solidFill>
                              <a:latin typeface="Arial" pitchFamily="34" charset="0"/>
                              <a:ea typeface="NanumGothic" charset="0"/>
                              <a:cs typeface="Arial" pitchFamily="34" charset="0"/>
                            </a:rPr>
                            <a:t>GSICS</a:t>
                          </a:r>
                          <a:r>
                            <a:rPr lang="en-US" altLang="ko-KR" sz="1200" baseline="0" dirty="0" smtClean="0">
                              <a:solidFill>
                                <a:schemeClr val="dk1"/>
                              </a:solidFill>
                              <a:latin typeface="Arial" pitchFamily="34" charset="0"/>
                              <a:ea typeface="NanumGothic" charset="0"/>
                              <a:cs typeface="Arial" pitchFamily="34" charset="0"/>
                            </a:rPr>
                            <a:t> DCC</a:t>
                          </a:r>
                          <a:endParaRPr lang="ko-KR" altLang="en-US" sz="1200" dirty="0" smtClean="0">
                            <a:solidFill>
                              <a:schemeClr val="dk1"/>
                            </a:solidFill>
                            <a:latin typeface="Arial" pitchFamily="34" charset="0"/>
                            <a:ea typeface="NanumGothic" charset="0"/>
                            <a:cs typeface="Arial" pitchFamily="34" charset="0"/>
                          </a:endParaRPr>
                        </a:p>
                      </a:txBody>
                      <a:tcPr marL="90170" marR="90170" marT="46990" marB="46990" anchor="ctr"/>
                    </a:tc>
                    <a:tc>
                      <a:txBody>
                        <a:bodyPr/>
                        <a:lstStyle/>
                        <a:p>
                          <a:pPr marL="0" indent="0" algn="l" defTabSz="914400" eaLnBrk="0" fontAlgn="auto">
                            <a:lnSpc>
                              <a:spcPct val="100000"/>
                            </a:lnSpc>
                            <a:spcBef>
                              <a:spcPts val="0"/>
                            </a:spcBef>
                            <a:spcAft>
                              <a:spcPts val="0"/>
                            </a:spcAft>
                            <a:buClr>
                              <a:srgbClr val="000000"/>
                            </a:buClr>
                            <a:buFont typeface="Arial"/>
                            <a:buChar char="•"/>
                          </a:pPr>
                          <a:r>
                            <a:rPr lang="en-US" altLang="ko-KR" sz="1100" dirty="0" smtClean="0">
                              <a:solidFill>
                                <a:schemeClr val="tx1"/>
                              </a:solidFill>
                              <a:latin typeface="Arial" pitchFamily="34" charset="0"/>
                              <a:ea typeface="맑은 고딕" charset="0"/>
                              <a:cs typeface="Arial" pitchFamily="34" charset="0"/>
                            </a:rPr>
                            <a:t> IR_TB ≤ 205</a:t>
                          </a:r>
                          <a:r>
                            <a:rPr lang="en-US" altLang="ko-KR" sz="1100" baseline="0" dirty="0" smtClean="0">
                              <a:solidFill>
                                <a:schemeClr val="dk1"/>
                              </a:solidFill>
                              <a:latin typeface="Arial" pitchFamily="34" charset="0"/>
                              <a:ea typeface="Arial Unicode MS"/>
                              <a:cs typeface="Arial" pitchFamily="34" charset="0"/>
                            </a:rPr>
                            <a:t>°</a:t>
                          </a:r>
                          <a:r>
                            <a:rPr lang="en-US" altLang="ko-KR" sz="1100" dirty="0" smtClean="0">
                              <a:solidFill>
                                <a:schemeClr val="tx1"/>
                              </a:solidFill>
                              <a:latin typeface="Arial" pitchFamily="34" charset="0"/>
                              <a:ea typeface="맑은 고딕" charset="0"/>
                              <a:cs typeface="Arial" pitchFamily="34" charset="0"/>
                            </a:rPr>
                            <a:t>K</a:t>
                          </a:r>
                        </a:p>
                        <a:p>
                          <a:pPr marL="0" marR="0" indent="0" algn="l" defTabSz="914400" rtl="0" eaLnBrk="0" fontAlgn="auto" latinLnBrk="0" hangingPunct="1">
                            <a:lnSpc>
                              <a:spcPct val="100000"/>
                            </a:lnSpc>
                            <a:spcBef>
                              <a:spcPts val="0"/>
                            </a:spcBef>
                            <a:spcAft>
                              <a:spcPts val="0"/>
                            </a:spcAft>
                            <a:buClr>
                              <a:srgbClr val="000000"/>
                            </a:buClr>
                            <a:buSzTx/>
                            <a:buFont typeface="Arial"/>
                            <a:buChar char="•"/>
                            <a:tabLst/>
                            <a:defRPr/>
                          </a:pPr>
                          <a:r>
                            <a:rPr lang="en-US" altLang="ko-KR" sz="1100" baseline="0" dirty="0" smtClean="0">
                              <a:solidFill>
                                <a:schemeClr val="dk1"/>
                              </a:solidFill>
                              <a:latin typeface="Arial" pitchFamily="34" charset="0"/>
                              <a:ea typeface="Arial Unicode MS"/>
                              <a:cs typeface="Arial" pitchFamily="34" charset="0"/>
                            </a:rPr>
                            <a:t> VZA </a:t>
                          </a:r>
                          <a14:m>
                            <m:oMath xmlns:m="http://schemas.openxmlformats.org/officeDocument/2006/math">
                              <m:r>
                                <a:rPr lang="en-US" altLang="ko-KR" sz="1100" i="1" baseline="0" smtClean="0">
                                  <a:solidFill>
                                    <a:schemeClr val="dk1"/>
                                  </a:solidFill>
                                  <a:latin typeface="Cambria Math"/>
                                  <a:ea typeface="Cambria Math"/>
                                  <a:cs typeface="Arial" pitchFamily="34" charset="0"/>
                                </a:rPr>
                                <m:t>&lt;</m:t>
                              </m:r>
                            </m:oMath>
                          </a14:m>
                          <a:r>
                            <a:rPr lang="en-US" altLang="ko-KR" sz="1100" baseline="0" dirty="0" smtClean="0">
                              <a:solidFill>
                                <a:schemeClr val="dk1"/>
                              </a:solidFill>
                              <a:latin typeface="Arial" pitchFamily="34" charset="0"/>
                              <a:ea typeface="Arial Unicode MS"/>
                              <a:cs typeface="Arial" pitchFamily="34" charset="0"/>
                            </a:rPr>
                            <a:t> 40°</a:t>
                          </a:r>
                        </a:p>
                        <a:p>
                          <a:pPr marL="0" marR="0" indent="0" algn="l" defTabSz="914400" rtl="0" eaLnBrk="0" fontAlgn="auto" latinLnBrk="0" hangingPunct="1">
                            <a:lnSpc>
                              <a:spcPct val="100000"/>
                            </a:lnSpc>
                            <a:spcBef>
                              <a:spcPts val="0"/>
                            </a:spcBef>
                            <a:spcAft>
                              <a:spcPts val="0"/>
                            </a:spcAft>
                            <a:buClr>
                              <a:srgbClr val="000000"/>
                            </a:buClr>
                            <a:buSzTx/>
                            <a:buFont typeface="Arial"/>
                            <a:buChar char="•"/>
                            <a:tabLst/>
                            <a:defRPr/>
                          </a:pPr>
                          <a:r>
                            <a:rPr lang="en-US" altLang="ko-KR" sz="1100" dirty="0" smtClean="0">
                              <a:solidFill>
                                <a:schemeClr val="tx1"/>
                              </a:solidFill>
                              <a:latin typeface="Arial" pitchFamily="34" charset="0"/>
                              <a:ea typeface="맑은 고딕" charset="0"/>
                              <a:cs typeface="Arial" pitchFamily="34" charset="0"/>
                            </a:rPr>
                            <a:t> TB_IR </a:t>
                          </a:r>
                          <a14:m>
                            <m:oMath xmlns:m="http://schemas.openxmlformats.org/officeDocument/2006/math">
                              <m:r>
                                <a:rPr lang="en-US" altLang="ko-KR" sz="1100" i="1" baseline="0" smtClean="0">
                                  <a:solidFill>
                                    <a:schemeClr val="dk1"/>
                                  </a:solidFill>
                                  <a:latin typeface="Cambria Math"/>
                                  <a:ea typeface="Cambria Math"/>
                                  <a:cs typeface="Arial" pitchFamily="34" charset="0"/>
                                </a:rPr>
                                <m:t>&lt;</m:t>
                              </m:r>
                            </m:oMath>
                          </a14:m>
                          <a:r>
                            <a:rPr lang="en-US" altLang="ko-KR" sz="1100" baseline="0" dirty="0" smtClean="0">
                              <a:solidFill>
                                <a:schemeClr val="dk1"/>
                              </a:solidFill>
                              <a:latin typeface="Arial" pitchFamily="34" charset="0"/>
                              <a:ea typeface="Arial Unicode MS"/>
                              <a:cs typeface="Arial" pitchFamily="34" charset="0"/>
                            </a:rPr>
                            <a:t> 1K</a:t>
                          </a:r>
                        </a:p>
                        <a:p>
                          <a:pPr marL="0" marR="0" indent="0" algn="l" defTabSz="914400" rtl="0" eaLnBrk="0" fontAlgn="auto" latinLnBrk="0" hangingPunct="1">
                            <a:lnSpc>
                              <a:spcPct val="100000"/>
                            </a:lnSpc>
                            <a:spcBef>
                              <a:spcPts val="0"/>
                            </a:spcBef>
                            <a:spcAft>
                              <a:spcPts val="0"/>
                            </a:spcAft>
                            <a:buClr>
                              <a:srgbClr val="000000"/>
                            </a:buClr>
                            <a:buSzTx/>
                            <a:buFont typeface="Arial"/>
                            <a:buChar char="•"/>
                            <a:tabLst/>
                            <a:defRPr/>
                          </a:pPr>
                          <a:r>
                            <a:rPr lang="en-US" altLang="ko-KR" sz="1100" baseline="0" dirty="0" smtClean="0">
                              <a:solidFill>
                                <a:schemeClr val="dk1"/>
                              </a:solidFill>
                              <a:latin typeface="Arial" pitchFamily="34" charset="0"/>
                              <a:ea typeface="Arial Unicode MS"/>
                              <a:cs typeface="Arial" pitchFamily="34" charset="0"/>
                            </a:rPr>
                            <a:t> STDV </a:t>
                          </a:r>
                          <a:r>
                            <a:rPr lang="en-US" altLang="ko-KR" sz="1100" baseline="0" dirty="0" err="1" smtClean="0">
                              <a:solidFill>
                                <a:schemeClr val="dk1"/>
                              </a:solidFill>
                              <a:latin typeface="Arial" pitchFamily="34" charset="0"/>
                              <a:ea typeface="Arial Unicode MS"/>
                              <a:cs typeface="Arial" pitchFamily="34" charset="0"/>
                            </a:rPr>
                            <a:t>Rad._VIS</a:t>
                          </a:r>
                          <a:r>
                            <a:rPr lang="en-US" altLang="ko-KR" sz="1100" baseline="0" dirty="0" smtClean="0">
                              <a:solidFill>
                                <a:schemeClr val="dk1"/>
                              </a:solidFill>
                              <a:latin typeface="Arial" pitchFamily="34" charset="0"/>
                              <a:ea typeface="Arial Unicode MS"/>
                              <a:cs typeface="Arial" pitchFamily="34" charset="0"/>
                            </a:rPr>
                            <a:t> / Mean </a:t>
                          </a:r>
                          <a:r>
                            <a:rPr lang="en-US" altLang="ko-KR" sz="1100" baseline="0" dirty="0" err="1" smtClean="0">
                              <a:solidFill>
                                <a:schemeClr val="dk1"/>
                              </a:solidFill>
                              <a:latin typeface="Arial" pitchFamily="34" charset="0"/>
                              <a:ea typeface="Arial Unicode MS"/>
                              <a:cs typeface="Arial" pitchFamily="34" charset="0"/>
                            </a:rPr>
                            <a:t>Rad._VIS</a:t>
                          </a:r>
                          <a:r>
                            <a:rPr lang="en-US" altLang="ko-KR" sz="1100" baseline="0" dirty="0" smtClean="0">
                              <a:solidFill>
                                <a:schemeClr val="dk1"/>
                              </a:solidFill>
                              <a:latin typeface="Arial" pitchFamily="34" charset="0"/>
                              <a:ea typeface="Arial Unicode MS"/>
                              <a:cs typeface="Arial" pitchFamily="34" charset="0"/>
                            </a:rPr>
                            <a:t> </a:t>
                          </a:r>
                          <a14:m>
                            <m:oMath xmlns:m="http://schemas.openxmlformats.org/officeDocument/2006/math">
                              <m:r>
                                <a:rPr lang="en-US" altLang="ko-KR" sz="1100" i="1" baseline="0" smtClean="0">
                                  <a:solidFill>
                                    <a:schemeClr val="dk1"/>
                                  </a:solidFill>
                                  <a:latin typeface="Cambria Math"/>
                                  <a:ea typeface="Cambria Math"/>
                                  <a:cs typeface="Arial" pitchFamily="34" charset="0"/>
                                </a:rPr>
                                <m:t>&lt;</m:t>
                              </m:r>
                            </m:oMath>
                          </a14:m>
                          <a:r>
                            <a:rPr lang="en-US" altLang="ko-KR" sz="1100" baseline="0" dirty="0" smtClean="0">
                              <a:solidFill>
                                <a:schemeClr val="dk1"/>
                              </a:solidFill>
                              <a:latin typeface="Arial" pitchFamily="34" charset="0"/>
                              <a:ea typeface="Arial Unicode MS"/>
                              <a:cs typeface="Arial" pitchFamily="34" charset="0"/>
                            </a:rPr>
                            <a:t> 0.03</a:t>
                          </a:r>
                        </a:p>
                      </a:txBody>
                      <a:tcPr marL="90170" marR="90170" marT="46990" marB="46990" anchor="ctr"/>
                    </a:tc>
                    <a:tc>
                      <a:txBody>
                        <a:bodyPr/>
                        <a:lstStyle/>
                        <a:p>
                          <a:pPr marL="0" indent="0" algn="ctr" defTabSz="914400" eaLnBrk="0" fontAlgn="auto">
                            <a:lnSpc>
                              <a:spcPct val="100000"/>
                            </a:lnSpc>
                            <a:spcBef>
                              <a:spcPts val="0"/>
                            </a:spcBef>
                            <a:spcAft>
                              <a:spcPts val="0"/>
                            </a:spcAft>
                            <a:buClr>
                              <a:srgbClr val="000000"/>
                            </a:buClr>
                            <a:buFont typeface="Arial"/>
                            <a:buNone/>
                          </a:pPr>
                          <a:r>
                            <a:rPr lang="en-US" altLang="ko-KR" sz="1200" kern="1200" dirty="0" smtClean="0">
                              <a:solidFill>
                                <a:schemeClr val="tx1"/>
                              </a:solidFill>
                              <a:latin typeface="Arial" pitchFamily="34" charset="0"/>
                              <a:ea typeface="맑은 고딕" charset="0"/>
                              <a:cs typeface="Arial" pitchFamily="34" charset="0"/>
                            </a:rPr>
                            <a:t>Aqua</a:t>
                          </a:r>
                          <a:r>
                            <a:rPr lang="en-US" altLang="ko-KR" sz="1200" kern="1200" baseline="0" dirty="0" smtClean="0">
                              <a:solidFill>
                                <a:schemeClr val="tx1"/>
                              </a:solidFill>
                              <a:latin typeface="Arial" pitchFamily="34" charset="0"/>
                              <a:ea typeface="맑은 고딕" charset="0"/>
                              <a:cs typeface="Arial" pitchFamily="34" charset="0"/>
                            </a:rPr>
                            <a:t> </a:t>
                          </a:r>
                          <a:r>
                            <a:rPr lang="en-US" altLang="ko-KR" sz="1200" kern="1200" dirty="0" smtClean="0">
                              <a:solidFill>
                                <a:schemeClr val="tx1"/>
                              </a:solidFill>
                              <a:latin typeface="Arial" pitchFamily="34" charset="0"/>
                              <a:ea typeface="맑은 고딕" charset="0"/>
                              <a:cs typeface="Arial" pitchFamily="34" charset="0"/>
                            </a:rPr>
                            <a:t>MODIS</a:t>
                          </a:r>
                        </a:p>
                        <a:p>
                          <a:pPr marL="0" indent="0" algn="ctr" defTabSz="914400" eaLnBrk="0" fontAlgn="auto">
                            <a:lnSpc>
                              <a:spcPct val="100000"/>
                            </a:lnSpc>
                            <a:spcBef>
                              <a:spcPts val="0"/>
                            </a:spcBef>
                            <a:spcAft>
                              <a:spcPts val="0"/>
                            </a:spcAft>
                            <a:buClr>
                              <a:srgbClr val="000000"/>
                            </a:buClr>
                            <a:buFont typeface="Arial"/>
                            <a:buNone/>
                          </a:pPr>
                          <a:r>
                            <a:rPr lang="en-US" altLang="ko-KR" sz="1200" kern="1200" dirty="0" smtClean="0">
                              <a:solidFill>
                                <a:schemeClr val="tx1"/>
                              </a:solidFill>
                              <a:latin typeface="Arial" pitchFamily="34" charset="0"/>
                              <a:ea typeface="맑은 고딕" charset="0"/>
                              <a:cs typeface="Arial" pitchFamily="34" charset="0"/>
                            </a:rPr>
                            <a:t>(MYD02SSH)</a:t>
                          </a:r>
                          <a:endParaRPr lang="ko-KR" altLang="en-US" sz="1200" kern="1200" dirty="0" smtClean="0">
                            <a:solidFill>
                              <a:schemeClr val="tx1"/>
                            </a:solidFill>
                            <a:latin typeface="Arial" pitchFamily="34" charset="0"/>
                            <a:ea typeface="맑은 고딕" charset="0"/>
                            <a:cs typeface="Arial" pitchFamily="34" charset="0"/>
                          </a:endParaRPr>
                        </a:p>
                      </a:txBody>
                      <a:tcPr marL="90170" marR="90170" marT="46990" marB="46990" anchor="ctr"/>
                    </a:tc>
                    <a:extLst>
                      <a:ext uri="{0D108BD9-81ED-4DB2-BD59-A6C34878D82A}">
                        <a16:rowId xmlns:a16="http://schemas.microsoft.com/office/drawing/2014/main" val="10002"/>
                      </a:ext>
                    </a:extLst>
                  </a:tr>
                </a:tbl>
              </a:graphicData>
            </a:graphic>
          </p:graphicFrame>
        </mc:Choice>
        <mc:Fallback xmlns="">
          <p:graphicFrame>
            <p:nvGraphicFramePr>
              <p:cNvPr id="9" name="Table 1"/>
              <p:cNvGraphicFramePr>
                <a:graphicFrameLocks noGrp="1"/>
              </p:cNvGraphicFramePr>
              <p:nvPr>
                <p:extLst>
                  <p:ext uri="{D42A27DB-BD31-4B8C-83A1-F6EECF244321}">
                    <p14:modId xmlns:p14="http://schemas.microsoft.com/office/powerpoint/2010/main" val="3586755731"/>
                  </p:ext>
                </p:extLst>
              </p:nvPr>
            </p:nvGraphicFramePr>
            <p:xfrm>
              <a:off x="719403" y="3962423"/>
              <a:ext cx="5239266" cy="2833904"/>
            </p:xfrm>
            <a:graphic>
              <a:graphicData uri="http://schemas.openxmlformats.org/drawingml/2006/table">
                <a:tbl>
                  <a:tblPr firstRow="1" bandRow="1">
                    <a:tableStyleId>{5C22544A-7EE6-4342-B048-85BDC9FD1C3A}</a:tableStyleId>
                  </a:tblPr>
                  <a:tblGrid>
                    <a:gridCol w="897925"/>
                    <a:gridCol w="2965622"/>
                    <a:gridCol w="1375719"/>
                  </a:tblGrid>
                  <a:tr h="587973">
                    <a:tc>
                      <a:txBody>
                        <a:bodyPr/>
                        <a:lstStyle/>
                        <a:p>
                          <a:pPr marL="0" indent="0" algn="ctr" defTabSz="508000" fontAlgn="auto">
                            <a:lnSpc>
                              <a:spcPct val="100000"/>
                            </a:lnSpc>
                            <a:spcBef>
                              <a:spcPts val="0"/>
                            </a:spcBef>
                            <a:spcAft>
                              <a:spcPts val="0"/>
                            </a:spcAft>
                            <a:buFontTx/>
                            <a:buNone/>
                          </a:pPr>
                          <a:r>
                            <a:rPr lang="en-US" altLang="ko-KR" sz="1400" b="1" dirty="0" smtClean="0">
                              <a:solidFill>
                                <a:schemeClr val="tx1"/>
                              </a:solidFill>
                              <a:latin typeface="Arial" pitchFamily="34" charset="0"/>
                              <a:ea typeface="NanumGothic" charset="0"/>
                              <a:cs typeface="Arial" pitchFamily="34" charset="0"/>
                            </a:rPr>
                            <a:t>Method</a:t>
                          </a:r>
                          <a:endParaRPr lang="ko-KR" altLang="en-US" sz="1400" b="1" dirty="0" smtClean="0">
                            <a:solidFill>
                              <a:schemeClr val="tx1"/>
                            </a:solidFill>
                            <a:latin typeface="Arial" pitchFamily="34" charset="0"/>
                            <a:ea typeface="NanumGothic" charset="0"/>
                            <a:cs typeface="Arial" pitchFamily="34" charset="0"/>
                          </a:endParaRPr>
                        </a:p>
                      </a:txBody>
                      <a:tcPr marL="90170" marR="90170" marT="46990" marB="46990" anchor="ctr"/>
                    </a:tc>
                    <a:tc>
                      <a:txBody>
                        <a:bodyPr/>
                        <a:lstStyle/>
                        <a:p>
                          <a:pPr marL="0" indent="0" algn="ctr" defTabSz="508000" fontAlgn="auto">
                            <a:lnSpc>
                              <a:spcPct val="100000"/>
                            </a:lnSpc>
                            <a:spcBef>
                              <a:spcPts val="0"/>
                            </a:spcBef>
                            <a:spcAft>
                              <a:spcPts val="0"/>
                            </a:spcAft>
                            <a:buFontTx/>
                            <a:buNone/>
                          </a:pPr>
                          <a:r>
                            <a:rPr lang="en-US" altLang="ko-KR" sz="1400" b="1" dirty="0" smtClean="0">
                              <a:solidFill>
                                <a:schemeClr val="tx1"/>
                              </a:solidFill>
                              <a:latin typeface="Arial" pitchFamily="34" charset="0"/>
                              <a:ea typeface="NanumGothic" charset="0"/>
                              <a:cs typeface="Arial" pitchFamily="34" charset="0"/>
                            </a:rPr>
                            <a:t>Thresholds</a:t>
                          </a:r>
                          <a:endParaRPr lang="ko-KR" altLang="en-US" sz="1400" b="1" dirty="0" smtClean="0">
                            <a:solidFill>
                              <a:schemeClr val="tx1"/>
                            </a:solidFill>
                            <a:latin typeface="Arial" pitchFamily="34" charset="0"/>
                            <a:ea typeface="NanumGothic" charset="0"/>
                            <a:cs typeface="Arial" pitchFamily="34" charset="0"/>
                          </a:endParaRPr>
                        </a:p>
                      </a:txBody>
                      <a:tcPr marL="90170" marR="90170" marT="46990" marB="46990" anchor="ctr"/>
                    </a:tc>
                    <a:tc>
                      <a:txBody>
                        <a:bodyPr/>
                        <a:lstStyle/>
                        <a:p>
                          <a:pPr marL="0" indent="0" algn="ctr" defTabSz="508000" fontAlgn="auto">
                            <a:lnSpc>
                              <a:spcPct val="100000"/>
                            </a:lnSpc>
                            <a:spcBef>
                              <a:spcPts val="0"/>
                            </a:spcBef>
                            <a:spcAft>
                              <a:spcPts val="0"/>
                            </a:spcAft>
                            <a:buFontTx/>
                            <a:buNone/>
                          </a:pPr>
                          <a:r>
                            <a:rPr lang="en-US" altLang="ko-KR" sz="1400" b="1" dirty="0" smtClean="0">
                              <a:solidFill>
                                <a:schemeClr val="tx1"/>
                              </a:solidFill>
                              <a:latin typeface="Arial" pitchFamily="34" charset="0"/>
                              <a:ea typeface="NanumGothic" charset="0"/>
                              <a:cs typeface="Arial" pitchFamily="34" charset="0"/>
                            </a:rPr>
                            <a:t>Reference</a:t>
                          </a:r>
                          <a:r>
                            <a:rPr lang="en-US" altLang="ko-KR" sz="1400" b="1" baseline="0" dirty="0" smtClean="0">
                              <a:solidFill>
                                <a:schemeClr val="tx1"/>
                              </a:solidFill>
                              <a:latin typeface="Arial" pitchFamily="34" charset="0"/>
                              <a:ea typeface="NanumGothic" charset="0"/>
                              <a:cs typeface="Arial" pitchFamily="34" charset="0"/>
                            </a:rPr>
                            <a:t> Values</a:t>
                          </a:r>
                          <a:endParaRPr lang="ko-KR" altLang="en-US" sz="1400" b="1" dirty="0" smtClean="0">
                            <a:solidFill>
                              <a:schemeClr val="tx1"/>
                            </a:solidFill>
                            <a:latin typeface="Arial" pitchFamily="34" charset="0"/>
                            <a:ea typeface="NanumGothic" charset="0"/>
                            <a:cs typeface="Arial" pitchFamily="34" charset="0"/>
                          </a:endParaRPr>
                        </a:p>
                      </a:txBody>
                      <a:tcPr marL="90170" marR="90170" marT="46990" marB="46990" anchor="ctr"/>
                    </a:tc>
                  </a:tr>
                  <a:tr h="1435100">
                    <a:tc>
                      <a:txBody>
                        <a:bodyPr/>
                        <a:lstStyle/>
                        <a:p>
                          <a:pPr marL="0" indent="0" algn="ctr" defTabSz="508000" fontAlgn="auto">
                            <a:lnSpc>
                              <a:spcPct val="100000"/>
                            </a:lnSpc>
                            <a:spcBef>
                              <a:spcPts val="0"/>
                            </a:spcBef>
                            <a:spcAft>
                              <a:spcPts val="0"/>
                            </a:spcAft>
                            <a:buFontTx/>
                            <a:buNone/>
                          </a:pPr>
                          <a:r>
                            <a:rPr lang="en-US" altLang="ko-KR" sz="1200" dirty="0" smtClean="0">
                              <a:solidFill>
                                <a:schemeClr val="dk1"/>
                              </a:solidFill>
                              <a:latin typeface="Arial" pitchFamily="34" charset="0"/>
                              <a:ea typeface="NanumGothic" charset="0"/>
                              <a:cs typeface="Arial" pitchFamily="34" charset="0"/>
                            </a:rPr>
                            <a:t>Ray Matching</a:t>
                          </a:r>
                          <a:br>
                            <a:rPr lang="en-US" altLang="ko-KR" sz="1200" dirty="0" smtClean="0">
                              <a:solidFill>
                                <a:schemeClr val="dk1"/>
                              </a:solidFill>
                              <a:latin typeface="Arial" pitchFamily="34" charset="0"/>
                              <a:ea typeface="NanumGothic" charset="0"/>
                              <a:cs typeface="Arial" pitchFamily="34" charset="0"/>
                            </a:rPr>
                          </a:br>
                          <a:r>
                            <a:rPr lang="en-US" altLang="ko-KR" sz="1200" dirty="0" smtClean="0">
                              <a:solidFill>
                                <a:schemeClr val="dk1"/>
                              </a:solidFill>
                              <a:latin typeface="Arial" pitchFamily="34" charset="0"/>
                              <a:ea typeface="NanumGothic" charset="0"/>
                              <a:cs typeface="Arial" pitchFamily="34" charset="0"/>
                            </a:rPr>
                            <a:t>(All</a:t>
                          </a:r>
                          <a:r>
                            <a:rPr lang="en-US" altLang="ko-KR" sz="1200" baseline="0" dirty="0" smtClean="0">
                              <a:solidFill>
                                <a:schemeClr val="dk1"/>
                              </a:solidFill>
                              <a:latin typeface="Arial" pitchFamily="34" charset="0"/>
                              <a:ea typeface="NanumGothic" charset="0"/>
                              <a:cs typeface="Arial" pitchFamily="34" charset="0"/>
                            </a:rPr>
                            <a:t> Sky</a:t>
                          </a:r>
                          <a:r>
                            <a:rPr lang="en-US" altLang="ko-KR" sz="1200" dirty="0" smtClean="0">
                              <a:solidFill>
                                <a:schemeClr val="dk1"/>
                              </a:solidFill>
                              <a:latin typeface="Arial" pitchFamily="34" charset="0"/>
                              <a:ea typeface="NanumGothic" charset="0"/>
                              <a:cs typeface="Arial" pitchFamily="34" charset="0"/>
                            </a:rPr>
                            <a:t>)</a:t>
                          </a:r>
                          <a:endParaRPr lang="ko-KR" altLang="en-US" sz="1200" dirty="0" smtClean="0">
                            <a:solidFill>
                              <a:schemeClr val="dk1"/>
                            </a:solidFill>
                            <a:latin typeface="Arial" pitchFamily="34" charset="0"/>
                            <a:ea typeface="NanumGothic" charset="0"/>
                            <a:cs typeface="Arial" pitchFamily="34" charset="0"/>
                          </a:endParaRPr>
                        </a:p>
                      </a:txBody>
                      <a:tcPr marL="90170" marR="90170" marT="46990" marB="46990" anchor="ctr"/>
                    </a:tc>
                    <a:tc>
                      <a:txBody>
                        <a:bodyPr/>
                        <a:lstStyle/>
                        <a:p>
                          <a:endParaRPr lang="ko-KR"/>
                        </a:p>
                      </a:txBody>
                      <a:tcPr marL="90170" marR="90170" marT="46990" marB="46990" anchor="ctr">
                        <a:blipFill rotWithShape="1">
                          <a:blip r:embed="rId3"/>
                          <a:stretch>
                            <a:fillRect l="-30247" t="-40678" r="-46708" b="-57627"/>
                          </a:stretch>
                        </a:blipFill>
                      </a:tcPr>
                    </a:tc>
                    <a:tc>
                      <a:txBody>
                        <a:bodyPr/>
                        <a:lstStyle/>
                        <a:p>
                          <a:pPr marL="0" indent="0" algn="ctr" defTabSz="914400" eaLnBrk="0" fontAlgn="auto">
                            <a:lnSpc>
                              <a:spcPct val="100000"/>
                            </a:lnSpc>
                            <a:spcBef>
                              <a:spcPts val="0"/>
                            </a:spcBef>
                            <a:spcAft>
                              <a:spcPts val="0"/>
                            </a:spcAft>
                            <a:buClr>
                              <a:srgbClr val="000000"/>
                            </a:buClr>
                            <a:buFont typeface="Arial"/>
                            <a:buNone/>
                          </a:pPr>
                          <a:r>
                            <a:rPr lang="en-US" altLang="ko-KR" sz="1200" kern="1200" dirty="0" smtClean="0">
                              <a:solidFill>
                                <a:schemeClr val="tx1"/>
                              </a:solidFill>
                              <a:latin typeface="Arial" pitchFamily="34" charset="0"/>
                              <a:ea typeface="맑은 고딕" charset="0"/>
                              <a:cs typeface="Arial" pitchFamily="34" charset="0"/>
                            </a:rPr>
                            <a:t>Terra MODIS,</a:t>
                          </a:r>
                        </a:p>
                        <a:p>
                          <a:pPr marL="0" indent="0" algn="ctr" defTabSz="914400" eaLnBrk="0" fontAlgn="auto">
                            <a:lnSpc>
                              <a:spcPct val="100000"/>
                            </a:lnSpc>
                            <a:spcBef>
                              <a:spcPts val="0"/>
                            </a:spcBef>
                            <a:spcAft>
                              <a:spcPts val="0"/>
                            </a:spcAft>
                            <a:buClr>
                              <a:srgbClr val="000000"/>
                            </a:buClr>
                            <a:buFont typeface="Arial"/>
                            <a:buNone/>
                          </a:pPr>
                          <a:r>
                            <a:rPr lang="en-US" altLang="ko-KR" sz="1200" kern="1200" dirty="0" smtClean="0">
                              <a:solidFill>
                                <a:schemeClr val="tx1"/>
                              </a:solidFill>
                              <a:latin typeface="Arial" pitchFamily="34" charset="0"/>
                              <a:ea typeface="맑은 고딕" charset="0"/>
                              <a:cs typeface="Arial" pitchFamily="34" charset="0"/>
                            </a:rPr>
                            <a:t>SNPP VIIRS</a:t>
                          </a:r>
                          <a:endParaRPr lang="ko-KR" altLang="en-US" sz="1200" kern="1200" dirty="0" smtClean="0">
                            <a:solidFill>
                              <a:schemeClr val="tx1"/>
                            </a:solidFill>
                            <a:latin typeface="Arial" pitchFamily="34" charset="0"/>
                            <a:ea typeface="맑은 고딕" charset="0"/>
                            <a:cs typeface="Arial" pitchFamily="34" charset="0"/>
                          </a:endParaRPr>
                        </a:p>
                      </a:txBody>
                      <a:tcPr marL="90170" marR="90170" marT="46990" marB="46990" anchor="ctr"/>
                    </a:tc>
                  </a:tr>
                  <a:tr h="810831">
                    <a:tc>
                      <a:txBody>
                        <a:bodyPr/>
                        <a:lstStyle/>
                        <a:p>
                          <a:pPr marL="0" indent="0" algn="ctr" defTabSz="508000" fontAlgn="auto">
                            <a:lnSpc>
                              <a:spcPct val="100000"/>
                            </a:lnSpc>
                            <a:spcBef>
                              <a:spcPts val="0"/>
                            </a:spcBef>
                            <a:spcAft>
                              <a:spcPts val="0"/>
                            </a:spcAft>
                            <a:buFontTx/>
                            <a:buNone/>
                          </a:pPr>
                          <a:r>
                            <a:rPr lang="en-US" altLang="ko-KR" sz="1200" dirty="0" smtClean="0">
                              <a:solidFill>
                                <a:schemeClr val="dk1"/>
                              </a:solidFill>
                              <a:latin typeface="Arial" pitchFamily="34" charset="0"/>
                              <a:ea typeface="NanumGothic" charset="0"/>
                              <a:cs typeface="Arial" pitchFamily="34" charset="0"/>
                            </a:rPr>
                            <a:t>GSICS</a:t>
                          </a:r>
                          <a:r>
                            <a:rPr lang="en-US" altLang="ko-KR" sz="1200" baseline="0" dirty="0" smtClean="0">
                              <a:solidFill>
                                <a:schemeClr val="dk1"/>
                              </a:solidFill>
                              <a:latin typeface="Arial" pitchFamily="34" charset="0"/>
                              <a:ea typeface="NanumGothic" charset="0"/>
                              <a:cs typeface="Arial" pitchFamily="34" charset="0"/>
                            </a:rPr>
                            <a:t> DCC</a:t>
                          </a:r>
                          <a:endParaRPr lang="ko-KR" altLang="en-US" sz="1200" dirty="0" smtClean="0">
                            <a:solidFill>
                              <a:schemeClr val="dk1"/>
                            </a:solidFill>
                            <a:latin typeface="Arial" pitchFamily="34" charset="0"/>
                            <a:ea typeface="NanumGothic" charset="0"/>
                            <a:cs typeface="Arial" pitchFamily="34" charset="0"/>
                          </a:endParaRPr>
                        </a:p>
                      </a:txBody>
                      <a:tcPr marL="90170" marR="90170" marT="46990" marB="46990" anchor="ctr"/>
                    </a:tc>
                    <a:tc>
                      <a:txBody>
                        <a:bodyPr/>
                        <a:lstStyle/>
                        <a:p>
                          <a:endParaRPr lang="ko-KR"/>
                        </a:p>
                      </a:txBody>
                      <a:tcPr marL="90170" marR="90170" marT="46990" marB="46990" anchor="ctr">
                        <a:blipFill rotWithShape="1">
                          <a:blip r:embed="rId3"/>
                          <a:stretch>
                            <a:fillRect l="-30247" t="-249624" r="-46708" b="-2256"/>
                          </a:stretch>
                        </a:blipFill>
                      </a:tcPr>
                    </a:tc>
                    <a:tc>
                      <a:txBody>
                        <a:bodyPr/>
                        <a:lstStyle/>
                        <a:p>
                          <a:pPr marL="0" indent="0" algn="ctr" defTabSz="914400" eaLnBrk="0" fontAlgn="auto">
                            <a:lnSpc>
                              <a:spcPct val="100000"/>
                            </a:lnSpc>
                            <a:spcBef>
                              <a:spcPts val="0"/>
                            </a:spcBef>
                            <a:spcAft>
                              <a:spcPts val="0"/>
                            </a:spcAft>
                            <a:buClr>
                              <a:srgbClr val="000000"/>
                            </a:buClr>
                            <a:buFont typeface="Arial"/>
                            <a:buNone/>
                          </a:pPr>
                          <a:r>
                            <a:rPr lang="en-US" altLang="ko-KR" sz="1200" kern="1200" dirty="0" smtClean="0">
                              <a:solidFill>
                                <a:schemeClr val="tx1"/>
                              </a:solidFill>
                              <a:latin typeface="Arial" pitchFamily="34" charset="0"/>
                              <a:ea typeface="맑은 고딕" charset="0"/>
                              <a:cs typeface="Arial" pitchFamily="34" charset="0"/>
                            </a:rPr>
                            <a:t>Aqua</a:t>
                          </a:r>
                          <a:r>
                            <a:rPr lang="en-US" altLang="ko-KR" sz="1200" kern="1200" baseline="0" dirty="0" smtClean="0">
                              <a:solidFill>
                                <a:schemeClr val="tx1"/>
                              </a:solidFill>
                              <a:latin typeface="Arial" pitchFamily="34" charset="0"/>
                              <a:ea typeface="맑은 고딕" charset="0"/>
                              <a:cs typeface="Arial" pitchFamily="34" charset="0"/>
                            </a:rPr>
                            <a:t> </a:t>
                          </a:r>
                          <a:r>
                            <a:rPr lang="en-US" altLang="ko-KR" sz="1200" kern="1200" dirty="0" smtClean="0">
                              <a:solidFill>
                                <a:schemeClr val="tx1"/>
                              </a:solidFill>
                              <a:latin typeface="Arial" pitchFamily="34" charset="0"/>
                              <a:ea typeface="맑은 고딕" charset="0"/>
                              <a:cs typeface="Arial" pitchFamily="34" charset="0"/>
                            </a:rPr>
                            <a:t>MODIS</a:t>
                          </a:r>
                        </a:p>
                        <a:p>
                          <a:pPr marL="0" indent="0" algn="ctr" defTabSz="914400" eaLnBrk="0" fontAlgn="auto">
                            <a:lnSpc>
                              <a:spcPct val="100000"/>
                            </a:lnSpc>
                            <a:spcBef>
                              <a:spcPts val="0"/>
                            </a:spcBef>
                            <a:spcAft>
                              <a:spcPts val="0"/>
                            </a:spcAft>
                            <a:buClr>
                              <a:srgbClr val="000000"/>
                            </a:buClr>
                            <a:buFont typeface="Arial"/>
                            <a:buNone/>
                          </a:pPr>
                          <a:r>
                            <a:rPr lang="en-US" altLang="ko-KR" sz="1200" kern="1200" dirty="0" smtClean="0">
                              <a:solidFill>
                                <a:schemeClr val="tx1"/>
                              </a:solidFill>
                              <a:latin typeface="Arial" pitchFamily="34" charset="0"/>
                              <a:ea typeface="맑은 고딕" charset="0"/>
                              <a:cs typeface="Arial" pitchFamily="34" charset="0"/>
                            </a:rPr>
                            <a:t>(MYD02SSH)</a:t>
                          </a:r>
                          <a:endParaRPr lang="ko-KR" altLang="en-US" sz="1200" kern="1200" dirty="0" smtClean="0">
                            <a:solidFill>
                              <a:schemeClr val="tx1"/>
                            </a:solidFill>
                            <a:latin typeface="Arial" pitchFamily="34" charset="0"/>
                            <a:ea typeface="맑은 고딕" charset="0"/>
                            <a:cs typeface="Arial" pitchFamily="34" charset="0"/>
                          </a:endParaRPr>
                        </a:p>
                      </a:txBody>
                      <a:tcPr marL="90170" marR="90170" marT="46990" marB="46990" anchor="ctr"/>
                    </a:tc>
                  </a:tr>
                </a:tbl>
              </a:graphicData>
            </a:graphic>
          </p:graphicFrame>
        </mc:Fallback>
      </mc:AlternateContent>
      <p:cxnSp>
        <p:nvCxnSpPr>
          <p:cNvPr id="4" name="직선 화살표 연결선 3"/>
          <p:cNvCxnSpPr/>
          <p:nvPr/>
        </p:nvCxnSpPr>
        <p:spPr>
          <a:xfrm>
            <a:off x="9085633" y="3803515"/>
            <a:ext cx="0" cy="5642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899949" y="3176309"/>
            <a:ext cx="1659429" cy="276999"/>
          </a:xfrm>
          <a:prstGeom prst="rect">
            <a:avLst/>
          </a:prstGeom>
          <a:noFill/>
          <a:ln>
            <a:solidFill>
              <a:schemeClr val="accent1"/>
            </a:solidFill>
          </a:ln>
        </p:spPr>
        <p:txBody>
          <a:bodyPr wrap="none" rtlCol="0">
            <a:spAutoFit/>
          </a:bodyPr>
          <a:lstStyle/>
          <a:p>
            <a:r>
              <a:rPr lang="en-US" altLang="ko-KR" sz="1200" dirty="0" smtClean="0">
                <a:solidFill>
                  <a:schemeClr val="tx1"/>
                </a:solidFill>
              </a:rPr>
              <a:t>From NOAA CLASS</a:t>
            </a:r>
            <a:endParaRPr lang="ko-KR" altLang="en-US" sz="1200" dirty="0">
              <a:solidFill>
                <a:schemeClr val="tx1"/>
              </a:solidFill>
            </a:endParaRPr>
          </a:p>
        </p:txBody>
      </p:sp>
      <p:sp>
        <p:nvSpPr>
          <p:cNvPr id="12" name="TextBox 11"/>
          <p:cNvSpPr txBox="1"/>
          <p:nvPr/>
        </p:nvSpPr>
        <p:spPr>
          <a:xfrm>
            <a:off x="8150921" y="3526516"/>
            <a:ext cx="1869423" cy="276999"/>
          </a:xfrm>
          <a:prstGeom prst="rect">
            <a:avLst/>
          </a:prstGeom>
          <a:noFill/>
          <a:ln>
            <a:solidFill>
              <a:schemeClr val="accent1"/>
            </a:solidFill>
          </a:ln>
        </p:spPr>
        <p:txBody>
          <a:bodyPr wrap="none" rtlCol="0">
            <a:spAutoFit/>
          </a:bodyPr>
          <a:lstStyle/>
          <a:p>
            <a:r>
              <a:rPr lang="en-US" altLang="ko-KR" sz="1200" dirty="0" smtClean="0">
                <a:solidFill>
                  <a:schemeClr val="tx1"/>
                </a:solidFill>
              </a:rPr>
              <a:t>From NASA LADSWEB</a:t>
            </a:r>
            <a:endParaRPr lang="ko-KR" altLang="en-US" sz="1200" dirty="0">
              <a:solidFill>
                <a:schemeClr val="tx1"/>
              </a:solidFill>
            </a:endParaRPr>
          </a:p>
        </p:txBody>
      </p:sp>
      <p:cxnSp>
        <p:nvCxnSpPr>
          <p:cNvPr id="15" name="직선 화살표 연결선 14"/>
          <p:cNvCxnSpPr>
            <a:stCxn id="11" idx="2"/>
          </p:cNvCxnSpPr>
          <p:nvPr/>
        </p:nvCxnSpPr>
        <p:spPr>
          <a:xfrm>
            <a:off x="10729664" y="3453308"/>
            <a:ext cx="0" cy="9144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102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52" y="840000"/>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2" y="3720000"/>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8152" y="3720000"/>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8152" y="840000"/>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3281" y="840000"/>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3281" y="3720000"/>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19403" y="188640"/>
            <a:ext cx="530915" cy="230832"/>
          </a:xfrm>
          <a:prstGeom prst="rect">
            <a:avLst/>
          </a:prstGeom>
          <a:noFill/>
        </p:spPr>
        <p:txBody>
          <a:bodyPr wrap="none" rtlCol="0">
            <a:spAutoFit/>
          </a:bodyPr>
          <a:lstStyle/>
          <a:p>
            <a:r>
              <a:rPr lang="ko-KR" altLang="en-US" smtClean="0"/>
              <a:t>일평</a:t>
            </a:r>
            <a:r>
              <a:rPr lang="ko-KR" altLang="en-US"/>
              <a:t>균</a:t>
            </a:r>
            <a:endParaRPr lang="ko-KR" altLang="en-US" dirty="0"/>
          </a:p>
        </p:txBody>
      </p:sp>
      <p:sp>
        <p:nvSpPr>
          <p:cNvPr id="6" name="제목 5"/>
          <p:cNvSpPr>
            <a:spLocks noGrp="1"/>
          </p:cNvSpPr>
          <p:nvPr>
            <p:ph type="title"/>
          </p:nvPr>
        </p:nvSpPr>
        <p:spPr>
          <a:xfrm>
            <a:off x="557103" y="0"/>
            <a:ext cx="10972800" cy="817124"/>
          </a:xfrm>
        </p:spPr>
        <p:txBody>
          <a:bodyPr anchor="ctr"/>
          <a:lstStyle/>
          <a:p>
            <a:pPr algn="l"/>
            <a:r>
              <a:rPr lang="en-US" altLang="ko-KR" sz="3600" b="1" dirty="0" smtClean="0">
                <a:latin typeface="Arial" pitchFamily="34" charset="0"/>
                <a:cs typeface="Arial" pitchFamily="34" charset="0"/>
              </a:rPr>
              <a:t>Ray Matching </a:t>
            </a:r>
            <a:r>
              <a:rPr lang="en-US" altLang="ko-KR" sz="3400" b="1" dirty="0" smtClean="0">
                <a:solidFill>
                  <a:srgbClr val="FF0000"/>
                </a:solidFill>
                <a:latin typeface="Arial" pitchFamily="34" charset="0"/>
                <a:cs typeface="Arial" pitchFamily="34" charset="0"/>
              </a:rPr>
              <a:t>MODIS</a:t>
            </a:r>
            <a:r>
              <a:rPr lang="en-US" altLang="ko-KR" sz="3600" b="1" dirty="0" smtClean="0">
                <a:solidFill>
                  <a:srgbClr val="FF0000"/>
                </a:solidFill>
                <a:latin typeface="Arial" pitchFamily="34" charset="0"/>
                <a:cs typeface="Arial" pitchFamily="34" charset="0"/>
              </a:rPr>
              <a:t> </a:t>
            </a:r>
            <a:r>
              <a:rPr lang="en-US" altLang="ko-KR" sz="3600" b="1" dirty="0" smtClean="0">
                <a:latin typeface="Arial" pitchFamily="34" charset="0"/>
                <a:cs typeface="Arial" pitchFamily="34" charset="0"/>
              </a:rPr>
              <a:t>results</a:t>
            </a:r>
            <a:r>
              <a:rPr lang="en-US" altLang="ko-KR" sz="3000" b="1" dirty="0" smtClean="0">
                <a:latin typeface="Arial" pitchFamily="34" charset="0"/>
                <a:cs typeface="Arial" pitchFamily="34" charset="0"/>
              </a:rPr>
              <a:t>(Aug.2019.~Mar. </a:t>
            </a:r>
            <a:r>
              <a:rPr lang="en-US" altLang="ko-KR" sz="3000" b="1" dirty="0">
                <a:latin typeface="Arial" pitchFamily="34" charset="0"/>
                <a:cs typeface="Arial" pitchFamily="34" charset="0"/>
              </a:rPr>
              <a:t>2020.)</a:t>
            </a:r>
            <a:endParaRPr lang="ko-KR" altLang="en-US" sz="3000" b="1" dirty="0">
              <a:latin typeface="Arial" pitchFamily="34" charset="0"/>
              <a:cs typeface="Arial" pitchFamily="34" charset="0"/>
            </a:endParaRPr>
          </a:p>
        </p:txBody>
      </p:sp>
    </p:spTree>
    <p:extLst>
      <p:ext uri="{BB962C8B-B14F-4D97-AF65-F5344CB8AC3E}">
        <p14:creationId xmlns:p14="http://schemas.microsoft.com/office/powerpoint/2010/main" val="2830051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51" y="3720000"/>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152" y="3720000"/>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3282" y="3720000"/>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3282" y="840000"/>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8152" y="840000"/>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52" y="840000"/>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19403" y="188640"/>
            <a:ext cx="530915" cy="230832"/>
          </a:xfrm>
          <a:prstGeom prst="rect">
            <a:avLst/>
          </a:prstGeom>
          <a:noFill/>
        </p:spPr>
        <p:txBody>
          <a:bodyPr wrap="none" rtlCol="0">
            <a:spAutoFit/>
          </a:bodyPr>
          <a:lstStyle/>
          <a:p>
            <a:r>
              <a:rPr lang="ko-KR" altLang="en-US" smtClean="0"/>
              <a:t>일평</a:t>
            </a:r>
            <a:r>
              <a:rPr lang="ko-KR" altLang="en-US"/>
              <a:t>균</a:t>
            </a:r>
            <a:endParaRPr lang="ko-KR" altLang="en-US" dirty="0"/>
          </a:p>
        </p:txBody>
      </p:sp>
      <p:sp>
        <p:nvSpPr>
          <p:cNvPr id="6" name="제목 5"/>
          <p:cNvSpPr>
            <a:spLocks noGrp="1"/>
          </p:cNvSpPr>
          <p:nvPr>
            <p:ph type="title"/>
          </p:nvPr>
        </p:nvSpPr>
        <p:spPr>
          <a:xfrm>
            <a:off x="557103" y="0"/>
            <a:ext cx="10972800" cy="817124"/>
          </a:xfrm>
        </p:spPr>
        <p:txBody>
          <a:bodyPr anchor="ctr"/>
          <a:lstStyle/>
          <a:p>
            <a:pPr algn="l"/>
            <a:r>
              <a:rPr lang="en-US" altLang="ko-KR" sz="3600" b="1" dirty="0" smtClean="0">
                <a:latin typeface="Arial" pitchFamily="34" charset="0"/>
                <a:cs typeface="Arial" pitchFamily="34" charset="0"/>
              </a:rPr>
              <a:t>Ray Matching </a:t>
            </a:r>
            <a:r>
              <a:rPr lang="en-US" altLang="ko-KR" sz="3400" b="1" dirty="0" smtClean="0">
                <a:solidFill>
                  <a:srgbClr val="FF0000"/>
                </a:solidFill>
                <a:latin typeface="Arial" pitchFamily="34" charset="0"/>
                <a:cs typeface="Arial" pitchFamily="34" charset="0"/>
              </a:rPr>
              <a:t>VIIRS</a:t>
            </a:r>
            <a:r>
              <a:rPr lang="en-US" altLang="ko-KR" sz="3600" b="1" dirty="0" smtClean="0">
                <a:solidFill>
                  <a:srgbClr val="FF0000"/>
                </a:solidFill>
                <a:latin typeface="Arial" pitchFamily="34" charset="0"/>
                <a:cs typeface="Arial" pitchFamily="34" charset="0"/>
              </a:rPr>
              <a:t> </a:t>
            </a:r>
            <a:r>
              <a:rPr lang="en-US" altLang="ko-KR" sz="3600" b="1" dirty="0" smtClean="0">
                <a:latin typeface="Arial" pitchFamily="34" charset="0"/>
                <a:cs typeface="Arial" pitchFamily="34" charset="0"/>
              </a:rPr>
              <a:t>results</a:t>
            </a:r>
            <a:r>
              <a:rPr lang="en-US" altLang="ko-KR" sz="3000" b="1" dirty="0" smtClean="0">
                <a:latin typeface="Arial" pitchFamily="34" charset="0"/>
                <a:cs typeface="Arial" pitchFamily="34" charset="0"/>
              </a:rPr>
              <a:t>(Oct.2019.~Mar. </a:t>
            </a:r>
            <a:r>
              <a:rPr lang="en-US" altLang="ko-KR" sz="3000" b="1" dirty="0">
                <a:latin typeface="Arial" pitchFamily="34" charset="0"/>
                <a:cs typeface="Arial" pitchFamily="34" charset="0"/>
              </a:rPr>
              <a:t>2020.)</a:t>
            </a:r>
            <a:endParaRPr lang="ko-KR" altLang="en-US" sz="3000" b="1" dirty="0">
              <a:latin typeface="Arial" pitchFamily="34" charset="0"/>
              <a:cs typeface="Arial" pitchFamily="34" charset="0"/>
            </a:endParaRPr>
          </a:p>
        </p:txBody>
      </p:sp>
    </p:spTree>
    <p:extLst>
      <p:ext uri="{BB962C8B-B14F-4D97-AF65-F5344CB8AC3E}">
        <p14:creationId xmlns:p14="http://schemas.microsoft.com/office/powerpoint/2010/main" val="90764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9403" y="188640"/>
            <a:ext cx="530915" cy="230832"/>
          </a:xfrm>
          <a:prstGeom prst="rect">
            <a:avLst/>
          </a:prstGeom>
          <a:noFill/>
        </p:spPr>
        <p:txBody>
          <a:bodyPr wrap="none" rtlCol="0">
            <a:spAutoFit/>
          </a:bodyPr>
          <a:lstStyle/>
          <a:p>
            <a:r>
              <a:rPr lang="ko-KR" altLang="en-US" smtClean="0"/>
              <a:t>일평</a:t>
            </a:r>
            <a:r>
              <a:rPr lang="ko-KR" altLang="en-US"/>
              <a:t>균</a:t>
            </a:r>
            <a:endParaRPr lang="ko-KR" altLang="en-US" dirty="0"/>
          </a:p>
        </p:txBody>
      </p:sp>
      <p:sp>
        <p:nvSpPr>
          <p:cNvPr id="6" name="제목 5"/>
          <p:cNvSpPr>
            <a:spLocks noGrp="1"/>
          </p:cNvSpPr>
          <p:nvPr>
            <p:ph type="title"/>
          </p:nvPr>
        </p:nvSpPr>
        <p:spPr>
          <a:xfrm>
            <a:off x="557103" y="0"/>
            <a:ext cx="10972800" cy="817124"/>
          </a:xfrm>
        </p:spPr>
        <p:txBody>
          <a:bodyPr anchor="ctr"/>
          <a:lstStyle/>
          <a:p>
            <a:pPr algn="l"/>
            <a:r>
              <a:rPr lang="en-US" altLang="ko-KR" sz="3600" b="1" dirty="0" smtClean="0">
                <a:latin typeface="Arial" pitchFamily="34" charset="0"/>
                <a:cs typeface="Arial" pitchFamily="34" charset="0"/>
              </a:rPr>
              <a:t>Ray Matching </a:t>
            </a:r>
            <a:r>
              <a:rPr lang="en-US" altLang="ko-KR" sz="3400" b="1" dirty="0" smtClean="0">
                <a:solidFill>
                  <a:srgbClr val="FF0000"/>
                </a:solidFill>
                <a:latin typeface="Arial" pitchFamily="34" charset="0"/>
                <a:cs typeface="Arial" pitchFamily="34" charset="0"/>
              </a:rPr>
              <a:t>VIIRS</a:t>
            </a:r>
            <a:r>
              <a:rPr lang="en-US" altLang="ko-KR" sz="3600" b="1" dirty="0" smtClean="0">
                <a:solidFill>
                  <a:srgbClr val="FF0000"/>
                </a:solidFill>
                <a:latin typeface="Arial" pitchFamily="34" charset="0"/>
                <a:cs typeface="Arial" pitchFamily="34" charset="0"/>
              </a:rPr>
              <a:t> </a:t>
            </a:r>
            <a:r>
              <a:rPr lang="en-US" altLang="ko-KR" sz="3600" b="1" dirty="0" smtClean="0">
                <a:latin typeface="Arial" pitchFamily="34" charset="0"/>
                <a:cs typeface="Arial" pitchFamily="34" charset="0"/>
              </a:rPr>
              <a:t>results</a:t>
            </a:r>
            <a:r>
              <a:rPr lang="en-US" altLang="ko-KR" sz="3000" b="1" dirty="0" smtClean="0">
                <a:latin typeface="Arial" pitchFamily="34" charset="0"/>
                <a:cs typeface="Arial" pitchFamily="34" charset="0"/>
              </a:rPr>
              <a:t>(Oct. </a:t>
            </a:r>
            <a:r>
              <a:rPr lang="en-US" altLang="ko-KR" sz="3000" b="1" dirty="0">
                <a:latin typeface="Arial" pitchFamily="34" charset="0"/>
                <a:cs typeface="Arial" pitchFamily="34" charset="0"/>
              </a:rPr>
              <a:t>2019</a:t>
            </a:r>
            <a:r>
              <a:rPr lang="en-US" altLang="ko-KR" sz="3000" b="1" dirty="0" smtClean="0">
                <a:latin typeface="Arial" pitchFamily="34" charset="0"/>
                <a:cs typeface="Arial" pitchFamily="34" charset="0"/>
              </a:rPr>
              <a:t>.~Mar. </a:t>
            </a:r>
            <a:r>
              <a:rPr lang="en-US" altLang="ko-KR" sz="3000" b="1" dirty="0">
                <a:latin typeface="Arial" pitchFamily="34" charset="0"/>
                <a:cs typeface="Arial" pitchFamily="34" charset="0"/>
              </a:rPr>
              <a:t>2020.)</a:t>
            </a:r>
            <a:endParaRPr lang="ko-KR" altLang="en-US" sz="3000" b="1" dirty="0">
              <a:latin typeface="Arial" pitchFamily="34" charset="0"/>
              <a:cs typeface="Arial" pitchFamily="34" charset="0"/>
            </a:endParaRPr>
          </a:p>
        </p:txBody>
      </p:sp>
      <p:pic>
        <p:nvPicPr>
          <p:cNvPr id="2" name="그림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54" y="840000"/>
            <a:ext cx="3987575" cy="2879998"/>
          </a:xfrm>
          <a:prstGeom prst="rect">
            <a:avLst/>
          </a:prstGeom>
        </p:spPr>
      </p:pic>
      <p:pic>
        <p:nvPicPr>
          <p:cNvPr id="4" name="그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931" y="840000"/>
            <a:ext cx="3987575" cy="2879998"/>
          </a:xfrm>
          <a:prstGeom prst="rect">
            <a:avLst/>
          </a:prstGeom>
        </p:spPr>
      </p:pic>
      <p:pic>
        <p:nvPicPr>
          <p:cNvPr id="5" name="그림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508" y="840000"/>
            <a:ext cx="3987575" cy="2879998"/>
          </a:xfrm>
          <a:prstGeom prst="rect">
            <a:avLst/>
          </a:prstGeom>
        </p:spPr>
      </p:pic>
      <p:pic>
        <p:nvPicPr>
          <p:cNvPr id="7" name="그림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53" y="3720000"/>
            <a:ext cx="3987575" cy="2879998"/>
          </a:xfrm>
          <a:prstGeom prst="rect">
            <a:avLst/>
          </a:prstGeom>
        </p:spPr>
      </p:pic>
      <p:pic>
        <p:nvPicPr>
          <p:cNvPr id="8" name="그림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6931" y="3720000"/>
            <a:ext cx="3987575" cy="2879998"/>
          </a:xfrm>
          <a:prstGeom prst="rect">
            <a:avLst/>
          </a:prstGeom>
        </p:spPr>
      </p:pic>
      <p:pic>
        <p:nvPicPr>
          <p:cNvPr id="9" name="그림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74507" y="3720000"/>
            <a:ext cx="3987575" cy="2879998"/>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1" y="6488668"/>
                <a:ext cx="3183244" cy="369332"/>
              </a:xfrm>
              <a:prstGeom prst="rect">
                <a:avLst/>
              </a:prstGeom>
              <a:solidFill>
                <a:schemeClr val="bg1"/>
              </a:solidFill>
              <a:ln>
                <a:solidFill>
                  <a:srgbClr val="EE2D24"/>
                </a:solidFill>
              </a:ln>
            </p:spPr>
            <p:txBody>
              <a:bodyPr wrap="none" rtlCol="0">
                <a:spAutoFit/>
              </a:bodyPr>
              <a:lstStyle/>
              <a:p>
                <a:r>
                  <a:rPr lang="en-US" altLang="ko-KR" sz="1800" b="0" dirty="0" smtClean="0">
                    <a:solidFill>
                      <a:schemeClr val="tx1"/>
                    </a:solidFill>
                    <a:latin typeface="Arial" pitchFamily="34" charset="0"/>
                    <a:cs typeface="Arial" pitchFamily="34" charset="0"/>
                  </a:rPr>
                  <a:t>Y Axis =</a:t>
                </a:r>
                <a14:m>
                  <m:oMath xmlns:m="http://schemas.openxmlformats.org/officeDocument/2006/math">
                    <m:r>
                      <a:rPr lang="en-US" altLang="ko-KR" sz="1800" b="0" i="1">
                        <a:solidFill>
                          <a:schemeClr val="tx1"/>
                        </a:solidFill>
                        <a:latin typeface="Cambria Math"/>
                      </a:rPr>
                      <m:t>𝐴𝑀𝐼</m:t>
                    </m:r>
                    <m:r>
                      <a:rPr lang="en-US" altLang="ko-KR" sz="1800" b="0" i="1">
                        <a:solidFill>
                          <a:schemeClr val="tx1"/>
                        </a:solidFill>
                        <a:latin typeface="Cambria Math"/>
                      </a:rPr>
                      <m:t> </m:t>
                    </m:r>
                    <m:r>
                      <a:rPr lang="en-US" altLang="ko-KR" sz="1800" b="0" i="1">
                        <a:solidFill>
                          <a:schemeClr val="tx1"/>
                        </a:solidFill>
                        <a:latin typeface="Cambria Math"/>
                      </a:rPr>
                      <m:t>𝑅𝑒𝑓</m:t>
                    </m:r>
                    <m:r>
                      <a:rPr lang="en-US" altLang="ko-KR" sz="1800" b="0" i="1">
                        <a:solidFill>
                          <a:schemeClr val="tx1"/>
                        </a:solidFill>
                        <a:latin typeface="Cambria Math"/>
                      </a:rPr>
                      <m:t>.  / </m:t>
                    </m:r>
                    <m:r>
                      <a:rPr lang="en-US" altLang="ko-KR" sz="1800" b="0" i="1">
                        <a:solidFill>
                          <a:schemeClr val="tx1"/>
                        </a:solidFill>
                        <a:latin typeface="Cambria Math"/>
                      </a:rPr>
                      <m:t>𝑀𝑂𝐷</m:t>
                    </m:r>
                    <m:r>
                      <a:rPr lang="en-US" altLang="ko-KR" sz="1800" b="0" i="1">
                        <a:solidFill>
                          <a:schemeClr val="tx1"/>
                        </a:solidFill>
                        <a:latin typeface="Cambria Math"/>
                      </a:rPr>
                      <m:t> </m:t>
                    </m:r>
                    <m:r>
                      <a:rPr lang="en-US" altLang="ko-KR" sz="1800" b="0" i="1">
                        <a:solidFill>
                          <a:schemeClr val="tx1"/>
                        </a:solidFill>
                        <a:latin typeface="Cambria Math"/>
                      </a:rPr>
                      <m:t>𝑅𝑒𝑓</m:t>
                    </m:r>
                    <m:r>
                      <a:rPr lang="en-US" altLang="ko-KR" sz="1800" b="0" i="1">
                        <a:solidFill>
                          <a:schemeClr val="tx1"/>
                        </a:solidFill>
                        <a:latin typeface="Cambria Math"/>
                      </a:rPr>
                      <m:t>.</m:t>
                    </m:r>
                  </m:oMath>
                </a14:m>
                <a:endParaRPr lang="ko-KR" altLang="en-US" sz="1800" b="0" dirty="0">
                  <a:solidFill>
                    <a:schemeClr val="tx1"/>
                  </a:solidFill>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 y="6488668"/>
                <a:ext cx="3183244" cy="369332"/>
              </a:xfrm>
              <a:prstGeom prst="rect">
                <a:avLst/>
              </a:prstGeom>
              <a:blipFill rotWithShape="1">
                <a:blip r:embed="rId8"/>
                <a:stretch>
                  <a:fillRect l="-1336" t="-6349" b="-22222"/>
                </a:stretch>
              </a:blipFill>
              <a:ln>
                <a:solidFill>
                  <a:srgbClr val="EE2D24"/>
                </a:solidFill>
              </a:ln>
            </p:spPr>
            <p:txBody>
              <a:bodyPr/>
              <a:lstStyle/>
              <a:p>
                <a:r>
                  <a:rPr lang="ko-KR" altLang="en-US">
                    <a:noFill/>
                  </a:rPr>
                  <a:t> </a:t>
                </a:r>
              </a:p>
            </p:txBody>
          </p:sp>
        </mc:Fallback>
      </mc:AlternateContent>
    </p:spTree>
    <p:extLst>
      <p:ext uri="{BB962C8B-B14F-4D97-AF65-F5344CB8AC3E}">
        <p14:creationId xmlns:p14="http://schemas.microsoft.com/office/powerpoint/2010/main" val="2910285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9403" y="188640"/>
            <a:ext cx="530915" cy="230832"/>
          </a:xfrm>
          <a:prstGeom prst="rect">
            <a:avLst/>
          </a:prstGeom>
          <a:noFill/>
        </p:spPr>
        <p:txBody>
          <a:bodyPr wrap="none" rtlCol="0">
            <a:spAutoFit/>
          </a:bodyPr>
          <a:lstStyle/>
          <a:p>
            <a:r>
              <a:rPr lang="ko-KR" altLang="en-US" smtClean="0"/>
              <a:t>일평</a:t>
            </a:r>
            <a:r>
              <a:rPr lang="ko-KR" altLang="en-US"/>
              <a:t>균</a:t>
            </a:r>
            <a:endParaRPr lang="ko-KR" altLang="en-US" dirty="0"/>
          </a:p>
        </p:txBody>
      </p:sp>
      <p:sp>
        <p:nvSpPr>
          <p:cNvPr id="6" name="제목 5"/>
          <p:cNvSpPr>
            <a:spLocks noGrp="1"/>
          </p:cNvSpPr>
          <p:nvPr>
            <p:ph type="title"/>
          </p:nvPr>
        </p:nvSpPr>
        <p:spPr>
          <a:xfrm>
            <a:off x="557103" y="0"/>
            <a:ext cx="10972800" cy="817124"/>
          </a:xfrm>
        </p:spPr>
        <p:txBody>
          <a:bodyPr anchor="ctr"/>
          <a:lstStyle/>
          <a:p>
            <a:pPr algn="l"/>
            <a:r>
              <a:rPr lang="en-US" altLang="ko-KR" sz="3600" b="1" dirty="0" smtClean="0">
                <a:latin typeface="Arial" pitchFamily="34" charset="0"/>
                <a:cs typeface="Arial" pitchFamily="34" charset="0"/>
              </a:rPr>
              <a:t>Ray Matching </a:t>
            </a:r>
            <a:r>
              <a:rPr lang="en-US" altLang="ko-KR" sz="3400" b="1" dirty="0" smtClean="0">
                <a:solidFill>
                  <a:srgbClr val="FF0000"/>
                </a:solidFill>
                <a:latin typeface="Arial" pitchFamily="34" charset="0"/>
                <a:cs typeface="Arial" pitchFamily="34" charset="0"/>
              </a:rPr>
              <a:t>VIIRS</a:t>
            </a:r>
            <a:r>
              <a:rPr lang="en-US" altLang="ko-KR" sz="3600" b="1" dirty="0" smtClean="0">
                <a:solidFill>
                  <a:srgbClr val="FF0000"/>
                </a:solidFill>
                <a:latin typeface="Arial" pitchFamily="34" charset="0"/>
                <a:cs typeface="Arial" pitchFamily="34" charset="0"/>
              </a:rPr>
              <a:t> </a:t>
            </a:r>
            <a:r>
              <a:rPr lang="en-US" altLang="ko-KR" sz="3600" b="1" dirty="0" smtClean="0">
                <a:latin typeface="Arial" pitchFamily="34" charset="0"/>
                <a:cs typeface="Arial" pitchFamily="34" charset="0"/>
              </a:rPr>
              <a:t>results</a:t>
            </a:r>
            <a:r>
              <a:rPr lang="en-US" altLang="ko-KR" sz="3000" b="1" dirty="0" smtClean="0">
                <a:latin typeface="Arial" pitchFamily="34" charset="0"/>
                <a:cs typeface="Arial" pitchFamily="34" charset="0"/>
              </a:rPr>
              <a:t>(</a:t>
            </a:r>
            <a:r>
              <a:rPr lang="en-US" altLang="ko-KR" sz="3000" b="1" dirty="0" err="1" smtClean="0">
                <a:solidFill>
                  <a:srgbClr val="FF0000"/>
                </a:solidFill>
                <a:latin typeface="Arial" pitchFamily="34" charset="0"/>
                <a:cs typeface="Arial" pitchFamily="34" charset="0"/>
              </a:rPr>
              <a:t>Feb.~Mar</a:t>
            </a:r>
            <a:r>
              <a:rPr lang="en-US" altLang="ko-KR" sz="3000" b="1" dirty="0" smtClean="0">
                <a:solidFill>
                  <a:srgbClr val="FF0000"/>
                </a:solidFill>
                <a:latin typeface="Arial" pitchFamily="34" charset="0"/>
                <a:cs typeface="Arial" pitchFamily="34" charset="0"/>
              </a:rPr>
              <a:t>. </a:t>
            </a:r>
            <a:r>
              <a:rPr lang="en-US" altLang="ko-KR" sz="3000" b="1" dirty="0">
                <a:solidFill>
                  <a:srgbClr val="FF0000"/>
                </a:solidFill>
                <a:latin typeface="Arial" pitchFamily="34" charset="0"/>
                <a:cs typeface="Arial" pitchFamily="34" charset="0"/>
              </a:rPr>
              <a:t>2020.</a:t>
            </a:r>
            <a:r>
              <a:rPr lang="en-US" altLang="ko-KR" sz="3000" b="1" dirty="0">
                <a:latin typeface="Arial" pitchFamily="34" charset="0"/>
                <a:cs typeface="Arial" pitchFamily="34" charset="0"/>
              </a:rPr>
              <a:t>)</a:t>
            </a:r>
            <a:endParaRPr lang="ko-KR" altLang="en-US" sz="3000" b="1" dirty="0">
              <a:latin typeface="Arial" pitchFamily="34" charset="0"/>
              <a:cs typeface="Arial" pitchFamily="34" charset="0"/>
            </a:endParaRPr>
          </a:p>
        </p:txBody>
      </p:sp>
      <p:pic>
        <p:nvPicPr>
          <p:cNvPr id="2" name="그림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54" y="840000"/>
            <a:ext cx="3987574" cy="2879997"/>
          </a:xfrm>
          <a:prstGeom prst="rect">
            <a:avLst/>
          </a:prstGeom>
        </p:spPr>
      </p:pic>
      <p:pic>
        <p:nvPicPr>
          <p:cNvPr id="4" name="그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931" y="840000"/>
            <a:ext cx="3987574" cy="2879997"/>
          </a:xfrm>
          <a:prstGeom prst="rect">
            <a:avLst/>
          </a:prstGeom>
        </p:spPr>
      </p:pic>
      <p:pic>
        <p:nvPicPr>
          <p:cNvPr id="5" name="그림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508" y="840000"/>
            <a:ext cx="3987574" cy="2879997"/>
          </a:xfrm>
          <a:prstGeom prst="rect">
            <a:avLst/>
          </a:prstGeom>
        </p:spPr>
      </p:pic>
      <p:pic>
        <p:nvPicPr>
          <p:cNvPr id="7" name="그림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53" y="3720000"/>
            <a:ext cx="3987574" cy="2879998"/>
          </a:xfrm>
          <a:prstGeom prst="rect">
            <a:avLst/>
          </a:prstGeom>
        </p:spPr>
      </p:pic>
      <p:pic>
        <p:nvPicPr>
          <p:cNvPr id="8" name="그림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6931" y="3720000"/>
            <a:ext cx="3987574" cy="2879998"/>
          </a:xfrm>
          <a:prstGeom prst="rect">
            <a:avLst/>
          </a:prstGeom>
        </p:spPr>
      </p:pic>
      <p:pic>
        <p:nvPicPr>
          <p:cNvPr id="9" name="그림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74507" y="3720000"/>
            <a:ext cx="3987574" cy="2879998"/>
          </a:xfrm>
          <a:prstGeom prst="rect">
            <a:avLst/>
          </a:prstGeom>
        </p:spPr>
      </p:pic>
      <p:sp>
        <p:nvSpPr>
          <p:cNvPr id="17" name="TextBox 16"/>
          <p:cNvSpPr txBox="1"/>
          <p:nvPr/>
        </p:nvSpPr>
        <p:spPr>
          <a:xfrm>
            <a:off x="2804034" y="3063754"/>
            <a:ext cx="7460697" cy="492443"/>
          </a:xfrm>
          <a:prstGeom prst="rect">
            <a:avLst/>
          </a:prstGeom>
          <a:solidFill>
            <a:schemeClr val="bg1"/>
          </a:solidFill>
        </p:spPr>
        <p:txBody>
          <a:bodyPr wrap="none" rtlCol="0">
            <a:spAutoFit/>
          </a:bodyPr>
          <a:lstStyle/>
          <a:p>
            <a:r>
              <a:rPr lang="en-US" altLang="ko-KR" sz="2600" dirty="0" smtClean="0">
                <a:solidFill>
                  <a:schemeClr val="tx1"/>
                </a:solidFill>
                <a:latin typeface="Arial" pitchFamily="34" charset="0"/>
                <a:cs typeface="Arial" pitchFamily="34" charset="0"/>
              </a:rPr>
              <a:t>Slopes show </a:t>
            </a:r>
            <a:r>
              <a:rPr lang="en-US" altLang="ko-KR" sz="2600" dirty="0" smtClean="0">
                <a:solidFill>
                  <a:srgbClr val="FF0000"/>
                </a:solidFill>
                <a:latin typeface="Arial" pitchFamily="34" charset="0"/>
                <a:cs typeface="Arial" pitchFamily="34" charset="0"/>
              </a:rPr>
              <a:t>negative</a:t>
            </a:r>
            <a:r>
              <a:rPr lang="en-US" altLang="ko-KR" sz="2600" dirty="0" smtClean="0">
                <a:solidFill>
                  <a:schemeClr val="tx1"/>
                </a:solidFill>
                <a:latin typeface="Arial" pitchFamily="34" charset="0"/>
                <a:cs typeface="Arial" pitchFamily="34" charset="0"/>
              </a:rPr>
              <a:t> value in February 2020.</a:t>
            </a:r>
          </a:p>
        </p:txBody>
      </p:sp>
    </p:spTree>
    <p:extLst>
      <p:ext uri="{BB962C8B-B14F-4D97-AF65-F5344CB8AC3E}">
        <p14:creationId xmlns:p14="http://schemas.microsoft.com/office/powerpoint/2010/main" val="4031897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1730"/>
            <a:ext cx="4320000" cy="3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0479" y="241730"/>
            <a:ext cx="4320000" cy="3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8348" y="241730"/>
            <a:ext cx="4320000" cy="3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25011"/>
            <a:ext cx="4320000" cy="3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0479" y="3525011"/>
            <a:ext cx="4320000" cy="3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38348" y="3525011"/>
            <a:ext cx="4320000" cy="3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0"/>
            <a:ext cx="2520242" cy="353943"/>
          </a:xfrm>
          <a:prstGeom prst="rect">
            <a:avLst/>
          </a:prstGeom>
          <a:noFill/>
        </p:spPr>
        <p:txBody>
          <a:bodyPr wrap="none" rtlCol="0">
            <a:spAutoFit/>
          </a:bodyPr>
          <a:lstStyle/>
          <a:p>
            <a:r>
              <a:rPr lang="en-US" altLang="ko-KR" sz="1700" dirty="0" smtClean="0">
                <a:solidFill>
                  <a:schemeClr val="tx1"/>
                </a:solidFill>
              </a:rPr>
              <a:t>SCT Averaged Gain M</a:t>
            </a:r>
            <a:endParaRPr lang="ko-KR" altLang="en-US" sz="1700" dirty="0">
              <a:solidFill>
                <a:schemeClr val="tx1"/>
              </a:solidFill>
            </a:endParaRPr>
          </a:p>
        </p:txBody>
      </p:sp>
    </p:spTree>
    <p:extLst>
      <p:ext uri="{BB962C8B-B14F-4D97-AF65-F5344CB8AC3E}">
        <p14:creationId xmlns:p14="http://schemas.microsoft.com/office/powerpoint/2010/main" val="2360554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3" y="262750"/>
            <a:ext cx="4080000" cy="3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2000" y="262750"/>
            <a:ext cx="4080000" cy="3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3" y="3499729"/>
            <a:ext cx="4080000" cy="3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7457" y="3499729"/>
            <a:ext cx="4080000" cy="3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2000" y="3499729"/>
            <a:ext cx="4080000" cy="3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7457" y="262750"/>
            <a:ext cx="4080000" cy="3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0"/>
            <a:ext cx="2520242" cy="353943"/>
          </a:xfrm>
          <a:prstGeom prst="rect">
            <a:avLst/>
          </a:prstGeom>
          <a:solidFill>
            <a:schemeClr val="bg1"/>
          </a:solidFill>
        </p:spPr>
        <p:txBody>
          <a:bodyPr wrap="none" rtlCol="0">
            <a:spAutoFit/>
          </a:bodyPr>
          <a:lstStyle/>
          <a:p>
            <a:r>
              <a:rPr lang="en-US" altLang="ko-KR" sz="1700" dirty="0" smtClean="0">
                <a:solidFill>
                  <a:schemeClr val="tx1"/>
                </a:solidFill>
              </a:rPr>
              <a:t>SCT Averaged Gain M</a:t>
            </a:r>
            <a:endParaRPr lang="ko-KR" altLang="en-US" sz="1700" dirty="0">
              <a:solidFill>
                <a:schemeClr val="tx1"/>
              </a:solidFill>
            </a:endParaRPr>
          </a:p>
        </p:txBody>
      </p:sp>
    </p:spTree>
    <p:extLst>
      <p:ext uri="{BB962C8B-B14F-4D97-AF65-F5344CB8AC3E}">
        <p14:creationId xmlns:p14="http://schemas.microsoft.com/office/powerpoint/2010/main" val="1321016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981" y="2624248"/>
            <a:ext cx="4474528" cy="426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82" r="1779" b="3359"/>
          <a:stretch/>
        </p:blipFill>
        <p:spPr bwMode="auto">
          <a:xfrm>
            <a:off x="0" y="2624248"/>
            <a:ext cx="7963755" cy="426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제목 1"/>
          <p:cNvSpPr>
            <a:spLocks noGrp="1"/>
          </p:cNvSpPr>
          <p:nvPr>
            <p:ph type="title"/>
          </p:nvPr>
        </p:nvSpPr>
        <p:spPr>
          <a:xfrm>
            <a:off x="191348" y="0"/>
            <a:ext cx="9361593" cy="657013"/>
          </a:xfrm>
        </p:spPr>
        <p:txBody>
          <a:bodyPr>
            <a:normAutofit fontScale="90000"/>
          </a:bodyPr>
          <a:lstStyle/>
          <a:p>
            <a:r>
              <a:rPr lang="en-US" altLang="ko-KR" dirty="0" smtClean="0"/>
              <a:t>GSICS DCC</a:t>
            </a:r>
            <a:r>
              <a:rPr lang="en-US" altLang="ko-KR" sz="2900" dirty="0"/>
              <a:t>(Deep Convective Cloud)</a:t>
            </a:r>
            <a:endParaRPr lang="ko-KR" altLang="en-US" dirty="0"/>
          </a:p>
        </p:txBody>
      </p:sp>
      <p:sp>
        <p:nvSpPr>
          <p:cNvPr id="4" name="슬라이드 번호 개체 틀 3"/>
          <p:cNvSpPr>
            <a:spLocks noGrp="1"/>
          </p:cNvSpPr>
          <p:nvPr>
            <p:ph type="sldNum" sz="quarter" idx="12"/>
          </p:nvPr>
        </p:nvSpPr>
        <p:spPr>
          <a:xfrm>
            <a:off x="11200554" y="6514253"/>
            <a:ext cx="994833" cy="365760"/>
          </a:xfrm>
        </p:spPr>
        <p:txBody>
          <a:bodyPr/>
          <a:lstStyle/>
          <a:p>
            <a:fld id="{5555D124-8283-4C8F-A8D2-E075402C1099}" type="slidenum">
              <a:rPr lang="en-US" altLang="ko-KR" smtClean="0"/>
              <a:pPr/>
              <a:t>26</a:t>
            </a:fld>
            <a:endParaRPr lang="en-US" dirty="0"/>
          </a:p>
        </p:txBody>
      </p:sp>
      <p:grpSp>
        <p:nvGrpSpPr>
          <p:cNvPr id="6" name="그룹 5"/>
          <p:cNvGrpSpPr/>
          <p:nvPr/>
        </p:nvGrpSpPr>
        <p:grpSpPr>
          <a:xfrm>
            <a:off x="664032" y="5541235"/>
            <a:ext cx="6155844" cy="738664"/>
            <a:chOff x="611560" y="2355725"/>
            <a:chExt cx="4616883" cy="553998"/>
          </a:xfrm>
        </p:grpSpPr>
        <p:sp>
          <p:nvSpPr>
            <p:cNvPr id="3" name="TextBox 2"/>
            <p:cNvSpPr txBox="1"/>
            <p:nvPr/>
          </p:nvSpPr>
          <p:spPr>
            <a:xfrm>
              <a:off x="611560" y="2355725"/>
              <a:ext cx="3312445" cy="553998"/>
            </a:xfrm>
            <a:prstGeom prst="rect">
              <a:avLst/>
            </a:prstGeom>
            <a:noFill/>
          </p:spPr>
          <p:txBody>
            <a:bodyPr wrap="none" rtlCol="0">
              <a:spAutoFit/>
            </a:bodyPr>
            <a:lstStyle/>
            <a:p>
              <a:r>
                <a:rPr lang="en-US" altLang="ko-KR" sz="2100" dirty="0">
                  <a:latin typeface="Arial" pitchFamily="34" charset="0"/>
                  <a:cs typeface="Arial" pitchFamily="34" charset="0"/>
                </a:rPr>
                <a:t>Degradation Rate(Mode) [%/year]</a:t>
              </a:r>
            </a:p>
            <a:p>
              <a:r>
                <a:rPr lang="en-US" altLang="ko-KR" sz="2100" dirty="0">
                  <a:latin typeface="Arial" pitchFamily="34" charset="0"/>
                  <a:cs typeface="Arial" pitchFamily="34" charset="0"/>
                </a:rPr>
                <a:t>Degradation Rate(Mean) [%/year]</a:t>
              </a:r>
            </a:p>
          </p:txBody>
        </p:sp>
        <p:sp>
          <p:nvSpPr>
            <p:cNvPr id="5" name="TextBox 4"/>
            <p:cNvSpPr txBox="1"/>
            <p:nvPr/>
          </p:nvSpPr>
          <p:spPr>
            <a:xfrm>
              <a:off x="3749432" y="2355725"/>
              <a:ext cx="1479011" cy="553998"/>
            </a:xfrm>
            <a:prstGeom prst="rect">
              <a:avLst/>
            </a:prstGeom>
            <a:noFill/>
          </p:spPr>
          <p:txBody>
            <a:bodyPr wrap="none" rtlCol="0">
              <a:spAutoFit/>
            </a:bodyPr>
            <a:lstStyle/>
            <a:p>
              <a:r>
                <a:rPr lang="en-US" altLang="ko-KR" sz="2100" dirty="0">
                  <a:latin typeface="Arial" pitchFamily="34" charset="0"/>
                  <a:cs typeface="Arial" pitchFamily="34" charset="0"/>
                </a:rPr>
                <a:t> =  -1.34 ±0.08</a:t>
              </a:r>
            </a:p>
            <a:p>
              <a:r>
                <a:rPr lang="en-US" altLang="ko-KR" sz="2100" dirty="0">
                  <a:latin typeface="Arial" pitchFamily="34" charset="0"/>
                  <a:cs typeface="Arial" pitchFamily="34" charset="0"/>
                </a:rPr>
                <a:t> =  -1.25 ±0.17</a:t>
              </a:r>
              <a:endParaRPr lang="ko-KR" altLang="en-US" sz="2100" dirty="0">
                <a:latin typeface="Arial" pitchFamily="34" charset="0"/>
                <a:cs typeface="Arial" pitchFamily="34" charset="0"/>
              </a:endParaRPr>
            </a:p>
          </p:txBody>
        </p:sp>
      </p:grpSp>
      <p:sp>
        <p:nvSpPr>
          <p:cNvPr id="11" name="내용 개체 틀 2"/>
          <p:cNvSpPr txBox="1">
            <a:spLocks/>
          </p:cNvSpPr>
          <p:nvPr/>
        </p:nvSpPr>
        <p:spPr>
          <a:xfrm>
            <a:off x="239349" y="657013"/>
            <a:ext cx="10972800" cy="1967235"/>
          </a:xfrm>
          <a:prstGeom prst="rect">
            <a:avLst/>
          </a:prstGeom>
        </p:spPr>
        <p:txBody>
          <a:bodyPr vert="horz" lIns="121917" tIns="60958" rIns="121917" bIns="60958" rtlCol="0">
            <a:noAutofit/>
          </a:bodyPr>
          <a:lstStyle>
            <a:lvl1pPr marL="114300" indent="-114300" algn="l" defTabSz="914400" rtl="0" eaLnBrk="1" latinLnBrk="0" hangingPunct="1">
              <a:lnSpc>
                <a:spcPct val="130000"/>
              </a:lnSpc>
              <a:spcBef>
                <a:spcPct val="20000"/>
              </a:spcBef>
              <a:spcAft>
                <a:spcPts val="200"/>
              </a:spcAft>
              <a:buFont typeface="Arial"/>
              <a:buBlip>
                <a:blip r:embed="rId5"/>
              </a:buBlip>
              <a:defRPr lang="ko-KR" altLang="en-US" sz="1600" kern="1200" spc="0" baseline="0" dirty="0" smtClean="0">
                <a:ln>
                  <a:solidFill>
                    <a:schemeClr val="accent1">
                      <a:alpha val="0"/>
                    </a:schemeClr>
                  </a:solidFill>
                </a:ln>
                <a:solidFill>
                  <a:schemeClr val="tx1">
                    <a:lumMod val="75000"/>
                    <a:lumOff val="25000"/>
                  </a:schemeClr>
                </a:solidFill>
                <a:latin typeface="Arial" pitchFamily="34" charset="0"/>
                <a:ea typeface="맑은 고딕" panose="020B0503020000020004" pitchFamily="50" charset="-127"/>
                <a:cs typeface="Arial" pitchFamily="34" charset="0"/>
              </a:defRPr>
            </a:lvl1pPr>
            <a:lvl2pPr marL="742950" indent="-285750" algn="l" defTabSz="914400" rtl="0" eaLnBrk="1" latinLnBrk="1" hangingPunct="1">
              <a:spcBef>
                <a:spcPct val="20000"/>
              </a:spcBef>
              <a:buFont typeface="Arial"/>
              <a:buChar char="–"/>
              <a:defRPr lang="ko-KR" altLang="en-US" sz="1600" kern="1200" spc="-150" dirty="0" smtClean="0">
                <a:ln>
                  <a:solidFill>
                    <a:schemeClr val="accent1">
                      <a:alpha val="0"/>
                    </a:schemeClr>
                  </a:solidFill>
                </a:ln>
                <a:solidFill>
                  <a:schemeClr val="tx1">
                    <a:lumMod val="75000"/>
                    <a:lumOff val="25000"/>
                  </a:schemeClr>
                </a:solidFill>
                <a:latin typeface="맑은 고딕" panose="020B0503020000020004" pitchFamily="50" charset="-127"/>
                <a:ea typeface="맑은 고딕" panose="020B0503020000020004" pitchFamily="50" charset="-127"/>
                <a:cs typeface="+mn-cs"/>
              </a:defRPr>
            </a:lvl2pPr>
            <a:lvl3pPr marL="1143000" indent="-228600" algn="l" defTabSz="914400" rtl="0" eaLnBrk="1" latinLnBrk="1" hangingPunct="1">
              <a:spcBef>
                <a:spcPct val="20000"/>
              </a:spcBef>
              <a:buFont typeface="Arial"/>
              <a:buChar char="•"/>
              <a:defRPr lang="ko-KR" altLang="en-US" sz="1600" kern="1200" spc="-150" dirty="0" smtClean="0">
                <a:ln>
                  <a:solidFill>
                    <a:schemeClr val="accent1">
                      <a:alpha val="0"/>
                    </a:schemeClr>
                  </a:solidFill>
                </a:ln>
                <a:solidFill>
                  <a:schemeClr val="tx1">
                    <a:lumMod val="75000"/>
                    <a:lumOff val="25000"/>
                  </a:schemeClr>
                </a:solidFill>
                <a:latin typeface="맑은 고딕" panose="020B0503020000020004" pitchFamily="50" charset="-127"/>
                <a:ea typeface="맑은 고딕" panose="020B0503020000020004" pitchFamily="50" charset="-127"/>
                <a:cs typeface="+mn-cs"/>
              </a:defRPr>
            </a:lvl3pPr>
            <a:lvl4pPr marL="1600200" indent="-228600" algn="l" defTabSz="914400" rtl="0" eaLnBrk="1" latinLnBrk="1" hangingPunct="1">
              <a:spcBef>
                <a:spcPct val="20000"/>
              </a:spcBef>
              <a:buFont typeface="Arial"/>
              <a:buChar char="–"/>
              <a:defRPr lang="ko-KR" altLang="en-US" sz="1600" kern="1200" spc="-150" dirty="0" smtClean="0">
                <a:ln>
                  <a:solidFill>
                    <a:schemeClr val="accent1">
                      <a:alpha val="0"/>
                    </a:schemeClr>
                  </a:solidFill>
                </a:ln>
                <a:solidFill>
                  <a:schemeClr val="tx1">
                    <a:lumMod val="75000"/>
                    <a:lumOff val="25000"/>
                  </a:schemeClr>
                </a:solidFill>
                <a:latin typeface="맑은 고딕" panose="020B0503020000020004" pitchFamily="50" charset="-127"/>
                <a:ea typeface="맑은 고딕" panose="020B0503020000020004" pitchFamily="50" charset="-127"/>
                <a:cs typeface="+mn-cs"/>
              </a:defRPr>
            </a:lvl4pPr>
            <a:lvl5pPr marL="2057400" indent="-228600" algn="l" defTabSz="914400" rtl="0" eaLnBrk="1" latinLnBrk="1" hangingPunct="1">
              <a:spcBef>
                <a:spcPct val="20000"/>
              </a:spcBef>
              <a:buFont typeface="Arial"/>
              <a:buChar char="»"/>
              <a:defRPr lang="ko-KR" altLang="en-US" sz="1600" kern="1200" spc="-150" dirty="0">
                <a:ln>
                  <a:solidFill>
                    <a:schemeClr val="accent1">
                      <a:alpha val="0"/>
                    </a:schemeClr>
                  </a:solidFill>
                </a:ln>
                <a:solidFill>
                  <a:schemeClr val="tx1">
                    <a:lumMod val="75000"/>
                    <a:lumOff val="25000"/>
                  </a:schemeClr>
                </a:solidFill>
                <a:latin typeface="맑은 고딕" panose="020B0503020000020004" pitchFamily="50" charset="-127"/>
                <a:ea typeface="맑은 고딕" panose="020B0503020000020004" pitchFamily="50" charset="-127"/>
                <a:cs typeface="+mn-cs"/>
              </a:defRPr>
            </a:lvl5pPr>
            <a:lvl6pPr marL="2514600" indent="-228600" algn="l" defTabSz="914400"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a:buChar char="•"/>
              <a:defRPr sz="2000" kern="1200">
                <a:solidFill>
                  <a:schemeClr val="tx1"/>
                </a:solidFill>
                <a:latin typeface="+mn-lt"/>
                <a:ea typeface="+mn-ea"/>
                <a:cs typeface="+mn-cs"/>
              </a:defRPr>
            </a:lvl9pPr>
          </a:lstStyle>
          <a:p>
            <a:pPr marL="380990" indent="-380990">
              <a:lnSpc>
                <a:spcPct val="120000"/>
              </a:lnSpc>
              <a:spcBef>
                <a:spcPts val="0"/>
              </a:spcBef>
              <a:spcAft>
                <a:spcPts val="0"/>
              </a:spcAft>
              <a:buFont typeface="Wingdings" panose="05000000000000000000" pitchFamily="2" charset="2"/>
              <a:buChar char="v"/>
            </a:pPr>
            <a:r>
              <a:rPr lang="en-US" altLang="ko-KR" sz="2700" dirty="0"/>
              <a:t>Implementation of GSICS DCC method</a:t>
            </a:r>
          </a:p>
          <a:p>
            <a:pPr marL="671983" indent="-380990">
              <a:lnSpc>
                <a:spcPct val="120000"/>
              </a:lnSpc>
              <a:spcBef>
                <a:spcPts val="0"/>
              </a:spcBef>
              <a:spcAft>
                <a:spcPts val="0"/>
              </a:spcAft>
              <a:buFont typeface="Wingdings" pitchFamily="2" charset="2"/>
              <a:buChar char="Ø"/>
            </a:pPr>
            <a:r>
              <a:rPr lang="en-US" altLang="ko-KR" dirty="0" smtClean="0"/>
              <a:t>To select DCC pixels using TB(IR) and homogeneity checks</a:t>
            </a:r>
          </a:p>
          <a:p>
            <a:pPr marL="1510162" lvl="1">
              <a:lnSpc>
                <a:spcPct val="120000"/>
              </a:lnSpc>
              <a:spcBef>
                <a:spcPts val="0"/>
              </a:spcBef>
              <a:buFont typeface="Wingdings" pitchFamily="2" charset="2"/>
              <a:buChar char="ü"/>
            </a:pPr>
            <a:r>
              <a:rPr lang="en-US" altLang="ko-KR" sz="1900" spc="0" dirty="0">
                <a:latin typeface="Arial" pitchFamily="34" charset="0"/>
                <a:cs typeface="Arial" pitchFamily="34" charset="0"/>
              </a:rPr>
              <a:t>TB(IR) &lt; 205K;  STDV(RB) &lt; 1K;  STDV/Mean(rad) &lt; 0.03%</a:t>
            </a:r>
          </a:p>
          <a:p>
            <a:pPr marL="1510162" lvl="1">
              <a:lnSpc>
                <a:spcPct val="120000"/>
              </a:lnSpc>
              <a:spcBef>
                <a:spcPts val="0"/>
              </a:spcBef>
              <a:buFont typeface="Wingdings" pitchFamily="2" charset="2"/>
              <a:buChar char="ü"/>
            </a:pPr>
            <a:r>
              <a:rPr lang="en-US" altLang="ko-KR" sz="1900" spc="0" dirty="0">
                <a:latin typeface="Arial" pitchFamily="34" charset="0"/>
                <a:cs typeface="Arial" pitchFamily="34" charset="0"/>
              </a:rPr>
              <a:t>Use Hu BRDF model to consider the DCC reflectance</a:t>
            </a:r>
          </a:p>
          <a:p>
            <a:pPr marL="671983" indent="-380990">
              <a:lnSpc>
                <a:spcPct val="120000"/>
              </a:lnSpc>
              <a:spcBef>
                <a:spcPts val="0"/>
              </a:spcBef>
              <a:spcAft>
                <a:spcPts val="0"/>
              </a:spcAft>
              <a:buFont typeface="Wingdings" pitchFamily="2" charset="2"/>
              <a:buChar char="Ø"/>
            </a:pPr>
            <a:r>
              <a:rPr lang="en-US" altLang="ko-KR" dirty="0" smtClean="0"/>
              <a:t>To investigate degradation rate using MODE and MEAN of monthly DCC pixels </a:t>
            </a:r>
          </a:p>
        </p:txBody>
      </p:sp>
      <p:sp>
        <p:nvSpPr>
          <p:cNvPr id="12" name="TextBox 11"/>
          <p:cNvSpPr txBox="1"/>
          <p:nvPr/>
        </p:nvSpPr>
        <p:spPr>
          <a:xfrm>
            <a:off x="8613669" y="740702"/>
            <a:ext cx="3759998" cy="415494"/>
          </a:xfrm>
          <a:prstGeom prst="rect">
            <a:avLst/>
          </a:prstGeom>
          <a:noFill/>
        </p:spPr>
        <p:txBody>
          <a:bodyPr wrap="none" lIns="121917" tIns="60958" rIns="121917" bIns="60958" rtlCol="0">
            <a:spAutoFit/>
          </a:bodyPr>
          <a:lstStyle/>
          <a:p>
            <a:r>
              <a:rPr lang="en-US" altLang="ko-KR" sz="1900" dirty="0">
                <a:latin typeface="Arial" pitchFamily="34" charset="0"/>
                <a:ea typeface="Arial Unicode MS"/>
                <a:cs typeface="Arial" pitchFamily="34" charset="0"/>
              </a:rPr>
              <a:t>*</a:t>
            </a:r>
            <a:r>
              <a:rPr lang="en-US" altLang="ko-KR" sz="1900" dirty="0">
                <a:latin typeface="Arial" pitchFamily="34" charset="0"/>
                <a:cs typeface="Arial" pitchFamily="34" charset="0"/>
              </a:rPr>
              <a:t>Shading area: 3 sigma values</a:t>
            </a:r>
            <a:endParaRPr lang="ko-KR" altLang="en-US" sz="1900" dirty="0">
              <a:latin typeface="Arial" pitchFamily="34" charset="0"/>
              <a:cs typeface="Arial" pitchFamily="34" charset="0"/>
            </a:endParaRPr>
          </a:p>
        </p:txBody>
      </p:sp>
      <p:sp>
        <p:nvSpPr>
          <p:cNvPr id="1029" name="Text Box 1"/>
          <p:cNvSpPr txBox="1">
            <a:spLocks noGrp="1" noChangeArrowheads="1"/>
          </p:cNvSpPr>
          <p:nvPr/>
        </p:nvSpPr>
        <p:spPr>
          <a:xfrm>
            <a:off x="8531013" y="3029374"/>
            <a:ext cx="1841524" cy="494149"/>
          </a:xfrm>
          <a:prstGeom prst="rect">
            <a:avLst/>
          </a:prstGeom>
          <a:ln w="0">
            <a:noFill/>
            <a:prstDash/>
          </a:ln>
        </p:spPr>
        <p:txBody>
          <a:bodyPr vert="horz" wrap="none" lIns="119377" tIns="61805" rIns="119377" bIns="61805" anchor="t">
            <a:spAutoFit/>
          </a:bodyPr>
          <a:lstStyle/>
          <a:p>
            <a:pPr defTabSz="677316" fontAlgn="auto">
              <a:spcBef>
                <a:spcPts val="0"/>
              </a:spcBef>
              <a:spcAft>
                <a:spcPts val="0"/>
              </a:spcAft>
            </a:pPr>
            <a:r>
              <a:rPr lang="en-US" altLang="ko-KR" sz="2400" dirty="0">
                <a:solidFill>
                  <a:schemeClr val="tx1"/>
                </a:solidFill>
                <a:latin typeface="NanumGothic" charset="0"/>
                <a:ea typeface="NanumGothic" charset="0"/>
              </a:rPr>
              <a:t>Red = 2011</a:t>
            </a:r>
            <a:endParaRPr lang="ko-KR" altLang="en-US" sz="2400" dirty="0">
              <a:solidFill>
                <a:schemeClr val="tx1"/>
              </a:solidFill>
              <a:latin typeface="NanumGothic" charset="0"/>
              <a:ea typeface="NanumGothic" charset="0"/>
            </a:endParaRPr>
          </a:p>
        </p:txBody>
      </p:sp>
      <p:sp>
        <p:nvSpPr>
          <p:cNvPr id="1030" name="Text Box 1"/>
          <p:cNvSpPr txBox="1">
            <a:spLocks noGrp="1" noChangeArrowheads="1"/>
          </p:cNvSpPr>
          <p:nvPr/>
        </p:nvSpPr>
        <p:spPr>
          <a:xfrm>
            <a:off x="8470053" y="3379048"/>
            <a:ext cx="2118360" cy="491913"/>
          </a:xfrm>
          <a:prstGeom prst="rect">
            <a:avLst/>
          </a:prstGeom>
          <a:ln w="0">
            <a:noFill/>
            <a:prstDash/>
          </a:ln>
        </p:spPr>
        <p:txBody>
          <a:bodyPr vert="horz" wrap="square" lIns="119377" tIns="61805" rIns="119377" bIns="61805" anchor="t"/>
          <a:lstStyle/>
          <a:p>
            <a:pPr defTabSz="677316" fontAlgn="auto">
              <a:spcBef>
                <a:spcPts val="0"/>
              </a:spcBef>
              <a:spcAft>
                <a:spcPts val="0"/>
              </a:spcAft>
            </a:pPr>
            <a:r>
              <a:rPr lang="en-US" altLang="ko-KR" sz="2400" dirty="0">
                <a:solidFill>
                  <a:schemeClr val="tx1"/>
                </a:solidFill>
                <a:latin typeface="NanumGothic" charset="0"/>
                <a:ea typeface="NanumGothic" charset="0"/>
              </a:rPr>
              <a:t>Blue = 2017</a:t>
            </a:r>
            <a:endParaRPr lang="ko-KR" altLang="en-US" sz="2400" dirty="0">
              <a:solidFill>
                <a:schemeClr val="tx1"/>
              </a:solidFill>
              <a:latin typeface="NanumGothic" charset="0"/>
              <a:ea typeface="NanumGothic" charset="0"/>
            </a:endParaRPr>
          </a:p>
        </p:txBody>
      </p:sp>
    </p:spTree>
    <p:extLst>
      <p:ext uri="{BB962C8B-B14F-4D97-AF65-F5344CB8AC3E}">
        <p14:creationId xmlns:p14="http://schemas.microsoft.com/office/powerpoint/2010/main" val="2527878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8359" y="4406862"/>
            <a:ext cx="4320000" cy="2400000"/>
          </a:xfrm>
          <a:prstGeom prst="rect">
            <a:avLst/>
          </a:prstGeom>
        </p:spPr>
      </p:pic>
      <p:pic>
        <p:nvPicPr>
          <p:cNvPr id="12" name="그림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1547" y="4406862"/>
            <a:ext cx="4320000" cy="2400000"/>
          </a:xfrm>
          <a:prstGeom prst="rect">
            <a:avLst/>
          </a:prstGeom>
        </p:spPr>
      </p:pic>
      <p:pic>
        <p:nvPicPr>
          <p:cNvPr id="13" name="그림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8359" y="2378860"/>
            <a:ext cx="4320000" cy="2400000"/>
          </a:xfrm>
          <a:prstGeom prst="rect">
            <a:avLst/>
          </a:prstGeom>
        </p:spPr>
      </p:pic>
      <p:pic>
        <p:nvPicPr>
          <p:cNvPr id="21" name="그림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1547" y="2378860"/>
            <a:ext cx="4320000" cy="2400000"/>
          </a:xfrm>
          <a:prstGeom prst="rect">
            <a:avLst/>
          </a:prstGeom>
        </p:spPr>
      </p:pic>
      <p:pic>
        <p:nvPicPr>
          <p:cNvPr id="22" name="그림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7053" y="350858"/>
            <a:ext cx="4320000" cy="2400000"/>
          </a:xfrm>
          <a:prstGeom prst="rect">
            <a:avLst/>
          </a:prstGeom>
        </p:spPr>
      </p:pic>
      <p:pic>
        <p:nvPicPr>
          <p:cNvPr id="23" name="그림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8359" y="350858"/>
            <a:ext cx="4320000" cy="2400000"/>
          </a:xfrm>
          <a:prstGeom prst="rect">
            <a:avLst/>
          </a:prstGeom>
        </p:spPr>
      </p:pic>
      <p:pic>
        <p:nvPicPr>
          <p:cNvPr id="24" name="그림 23"/>
          <p:cNvPicPr>
            <a:picLocks noChangeAspect="1"/>
          </p:cNvPicPr>
          <p:nvPr/>
        </p:nvPicPr>
        <p:blipFill rotWithShape="1">
          <a:blip r:embed="rId9">
            <a:extLst>
              <a:ext uri="{28A0092B-C50C-407E-A947-70E740481C1C}">
                <a14:useLocalDpi xmlns:a14="http://schemas.microsoft.com/office/drawing/2010/main" val="0"/>
              </a:ext>
            </a:extLst>
          </a:blip>
          <a:srcRect l="7604" r="7084" b="87687"/>
          <a:stretch/>
        </p:blipFill>
        <p:spPr>
          <a:xfrm>
            <a:off x="3820106" y="66477"/>
            <a:ext cx="7315200" cy="586526"/>
          </a:xfrm>
          <a:prstGeom prst="rect">
            <a:avLst/>
          </a:prstGeom>
        </p:spPr>
      </p:pic>
      <p:sp>
        <p:nvSpPr>
          <p:cNvPr id="25" name="TextBox 15"/>
          <p:cNvSpPr txBox="1"/>
          <p:nvPr/>
        </p:nvSpPr>
        <p:spPr>
          <a:xfrm>
            <a:off x="138458" y="3392991"/>
            <a:ext cx="2650084"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defPPr>
              <a:defRPr lang="ko-KR"/>
            </a:defPPr>
            <a:lvl1pPr marL="0" algn="l" defTabSz="914400" rtl="0" eaLnBrk="1" latinLnBrk="1" hangingPunct="1">
              <a:defRPr sz="1800" kern="1200">
                <a:solidFill>
                  <a:schemeClr val="dk1"/>
                </a:solidFill>
                <a:latin typeface="+mn-lt"/>
                <a:ea typeface="+mn-ea"/>
                <a:cs typeface="+mn-cs"/>
              </a:defRPr>
            </a:lvl1pPr>
            <a:lvl2pPr marL="457200" algn="l" defTabSz="914400" rtl="0" eaLnBrk="1" latinLnBrk="1" hangingPunct="1">
              <a:defRPr sz="1800" kern="1200">
                <a:solidFill>
                  <a:schemeClr val="dk1"/>
                </a:solidFill>
                <a:latin typeface="+mn-lt"/>
                <a:ea typeface="+mn-ea"/>
                <a:cs typeface="+mn-cs"/>
              </a:defRPr>
            </a:lvl2pPr>
            <a:lvl3pPr marL="914400" algn="l" defTabSz="914400" rtl="0" eaLnBrk="1" latinLnBrk="1" hangingPunct="1">
              <a:defRPr sz="1800" kern="1200">
                <a:solidFill>
                  <a:schemeClr val="dk1"/>
                </a:solidFill>
                <a:latin typeface="+mn-lt"/>
                <a:ea typeface="+mn-ea"/>
                <a:cs typeface="+mn-cs"/>
              </a:defRPr>
            </a:lvl3pPr>
            <a:lvl4pPr marL="1371600" algn="l" defTabSz="914400" rtl="0" eaLnBrk="1" latinLnBrk="1" hangingPunct="1">
              <a:defRPr sz="1800" kern="1200">
                <a:solidFill>
                  <a:schemeClr val="dk1"/>
                </a:solidFill>
                <a:latin typeface="+mn-lt"/>
                <a:ea typeface="+mn-ea"/>
                <a:cs typeface="+mn-cs"/>
              </a:defRPr>
            </a:lvl4pPr>
            <a:lvl5pPr marL="1828800" algn="l" defTabSz="914400" rtl="0" eaLnBrk="1" latinLnBrk="1" hangingPunct="1">
              <a:defRPr sz="1800" kern="1200">
                <a:solidFill>
                  <a:schemeClr val="dk1"/>
                </a:solidFill>
                <a:latin typeface="+mn-lt"/>
                <a:ea typeface="+mn-ea"/>
                <a:cs typeface="+mn-cs"/>
              </a:defRPr>
            </a:lvl5pPr>
            <a:lvl6pPr marL="2286000" algn="l" defTabSz="914400" rtl="0" eaLnBrk="1" latinLnBrk="1" hangingPunct="1">
              <a:defRPr sz="1800" kern="1200">
                <a:solidFill>
                  <a:schemeClr val="dk1"/>
                </a:solidFill>
                <a:latin typeface="+mn-lt"/>
                <a:ea typeface="+mn-ea"/>
                <a:cs typeface="+mn-cs"/>
              </a:defRPr>
            </a:lvl6pPr>
            <a:lvl7pPr marL="2743200" algn="l" defTabSz="914400" rtl="0" eaLnBrk="1" latinLnBrk="1" hangingPunct="1">
              <a:defRPr sz="1800" kern="1200">
                <a:solidFill>
                  <a:schemeClr val="dk1"/>
                </a:solidFill>
                <a:latin typeface="+mn-lt"/>
                <a:ea typeface="+mn-ea"/>
                <a:cs typeface="+mn-cs"/>
              </a:defRPr>
            </a:lvl7pPr>
            <a:lvl8pPr marL="3200400" algn="l" defTabSz="914400" rtl="0" eaLnBrk="1" latinLnBrk="1" hangingPunct="1">
              <a:defRPr sz="1800" kern="1200">
                <a:solidFill>
                  <a:schemeClr val="dk1"/>
                </a:solidFill>
                <a:latin typeface="+mn-lt"/>
                <a:ea typeface="+mn-ea"/>
                <a:cs typeface="+mn-cs"/>
              </a:defRPr>
            </a:lvl8pPr>
            <a:lvl9pPr marL="3657600" algn="l" defTabSz="914400" rtl="0" eaLnBrk="1" latinLnBrk="1" hangingPunct="1">
              <a:defRPr sz="1800" kern="1200">
                <a:solidFill>
                  <a:schemeClr val="dk1"/>
                </a:solidFill>
                <a:latin typeface="+mn-lt"/>
                <a:ea typeface="+mn-ea"/>
                <a:cs typeface="+mn-cs"/>
              </a:defRPr>
            </a:lvl9pPr>
          </a:lstStyle>
          <a:p>
            <a:r>
              <a:rPr lang="en-US" altLang="ko-KR" dirty="0" smtClean="0"/>
              <a:t>* : monthly mean of </a:t>
            </a:r>
          </a:p>
          <a:p>
            <a:r>
              <a:rPr lang="en-US" altLang="ko-KR" dirty="0"/>
              <a:t> </a:t>
            </a:r>
            <a:r>
              <a:rPr lang="en-US" altLang="ko-KR" dirty="0" smtClean="0"/>
              <a:t>   VNIR channels Gain(m)</a:t>
            </a:r>
          </a:p>
        </p:txBody>
      </p:sp>
      <mc:AlternateContent xmlns:mc="http://schemas.openxmlformats.org/markup-compatibility/2006" xmlns:a14="http://schemas.microsoft.com/office/drawing/2010/main">
        <mc:Choice Requires="a14">
          <p:sp>
            <p:nvSpPr>
              <p:cNvPr id="26" name="TextBox 8"/>
              <p:cNvSpPr txBox="1"/>
              <p:nvPr/>
            </p:nvSpPr>
            <p:spPr>
              <a:xfrm>
                <a:off x="16215" y="1244410"/>
                <a:ext cx="3370522" cy="179427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ko-KR" dirty="0" smtClean="0"/>
                  <a:t>Lunar Irradiance Ratio (%)</a:t>
                </a:r>
              </a:p>
              <a:p>
                <a:pPr marL="285750" indent="-285750">
                  <a:buFont typeface="Wingdings" panose="05000000000000000000" pitchFamily="2" charset="2"/>
                  <a:buChar char="Ø"/>
                </a:pPr>
                <a:endParaRPr lang="en-US" altLang="ko-KR" dirty="0" smtClean="0"/>
              </a:p>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𝑅𝑎𝑡𝑖𝑜</m:t>
                          </m:r>
                        </m:e>
                        <m:sub>
                          <m:r>
                            <a:rPr lang="en-US" altLang="ko-KR" b="0" i="1" smtClean="0">
                              <a:latin typeface="Cambria Math" panose="02040503050406030204" pitchFamily="18" charset="0"/>
                            </a:rPr>
                            <m:t>𝑡</m:t>
                          </m:r>
                        </m:sub>
                      </m:sSub>
                      <m:r>
                        <a:rPr lang="en-US" altLang="ko-KR" b="0" i="1" smtClean="0">
                          <a:latin typeface="Cambria Math" panose="02040503050406030204" pitchFamily="18" charset="0"/>
                        </a:rPr>
                        <m:t>= </m:t>
                      </m:r>
                      <m:f>
                        <m:fPr>
                          <m:ctrlPr>
                            <a:rPr lang="en-US" altLang="ko-KR" b="0" i="1" smtClean="0">
                              <a:latin typeface="Cambria Math" panose="02040503050406030204" pitchFamily="18" charset="0"/>
                            </a:rPr>
                          </m:ctrlPr>
                        </m:fPr>
                        <m:num>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𝑂𝑏𝑠</m:t>
                              </m:r>
                            </m:e>
                            <m:sub>
                              <m:r>
                                <a:rPr lang="en-US" altLang="ko-KR" b="0" i="1" smtClean="0">
                                  <a:latin typeface="Cambria Math" panose="02040503050406030204" pitchFamily="18" charset="0"/>
                                </a:rPr>
                                <m:t>𝑖𝑟𝑟</m:t>
                              </m:r>
                              <m:r>
                                <a:rPr lang="en-US" altLang="ko-KR" b="0" i="1" smtClean="0">
                                  <a:latin typeface="Cambria Math" panose="02040503050406030204" pitchFamily="18" charset="0"/>
                                </a:rPr>
                                <m:t>,  </m:t>
                              </m:r>
                              <m:r>
                                <a:rPr lang="en-US" altLang="ko-KR" b="0" i="1" smtClean="0">
                                  <a:latin typeface="Cambria Math" panose="02040503050406030204" pitchFamily="18" charset="0"/>
                                </a:rPr>
                                <m:t>𝑡</m:t>
                              </m:r>
                            </m:sub>
                          </m:sSub>
                        </m:num>
                        <m:den>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𝑅𝑜𝑙𝑜</m:t>
                              </m:r>
                            </m:e>
                            <m:sub>
                              <m:r>
                                <a:rPr lang="en-US" altLang="ko-KR" b="0" i="1" smtClean="0">
                                  <a:latin typeface="Cambria Math" panose="02040503050406030204" pitchFamily="18" charset="0"/>
                                </a:rPr>
                                <m:t>𝑖𝑟𝑟</m:t>
                              </m:r>
                              <m:r>
                                <a:rPr lang="en-US" altLang="ko-KR" b="0" i="1" smtClean="0">
                                  <a:latin typeface="Cambria Math" panose="02040503050406030204" pitchFamily="18" charset="0"/>
                                </a:rPr>
                                <m:t>,</m:t>
                              </m:r>
                              <m:r>
                                <a:rPr lang="en-US" altLang="ko-KR" b="0" i="1" smtClean="0">
                                  <a:latin typeface="Cambria Math" panose="02040503050406030204" pitchFamily="18" charset="0"/>
                                </a:rPr>
                                <m:t>𝑡</m:t>
                              </m:r>
                            </m:sub>
                          </m:sSub>
                        </m:den>
                      </m:f>
                    </m:oMath>
                  </m:oMathPara>
                </a14:m>
                <a:endParaRPr lang="en-US" altLang="ko-KR" dirty="0"/>
              </a:p>
              <a:p>
                <a:endParaRPr lang="en-US" altLang="ko-KR" dirty="0" smtClean="0"/>
              </a:p>
              <a:p>
                <a:endParaRPr lang="ko-KR" altLang="en-US" dirty="0"/>
              </a:p>
            </p:txBody>
          </p:sp>
        </mc:Choice>
        <mc:Fallback xmlns="">
          <p:sp>
            <p:nvSpPr>
              <p:cNvPr id="26" name="TextBox 8"/>
              <p:cNvSpPr txBox="1">
                <a:spLocks noRot="1" noChangeAspect="1" noMove="1" noResize="1" noEditPoints="1" noAdjustHandles="1" noChangeArrowheads="1" noChangeShapeType="1" noTextEdit="1"/>
              </p:cNvSpPr>
              <p:nvPr/>
            </p:nvSpPr>
            <p:spPr>
              <a:xfrm>
                <a:off x="16215" y="1244410"/>
                <a:ext cx="3370522" cy="1794274"/>
              </a:xfrm>
              <a:prstGeom prst="rect">
                <a:avLst/>
              </a:prstGeom>
              <a:blipFill>
                <a:blip r:embed="rId10"/>
                <a:stretch>
                  <a:fillRect l="-1266" t="-1701"/>
                </a:stretch>
              </a:blipFill>
            </p:spPr>
            <p:txBody>
              <a:bodyPr/>
              <a:lstStyle/>
              <a:p>
                <a:r>
                  <a:rPr lang="ko-KR" altLang="en-US">
                    <a:noFill/>
                  </a:rPr>
                  <a:t> </a:t>
                </a:r>
              </a:p>
            </p:txBody>
          </p:sp>
        </mc:Fallback>
      </mc:AlternateContent>
      <p:sp>
        <p:nvSpPr>
          <p:cNvPr id="2" name="제목 1"/>
          <p:cNvSpPr>
            <a:spLocks noGrp="1"/>
          </p:cNvSpPr>
          <p:nvPr>
            <p:ph type="title"/>
          </p:nvPr>
        </p:nvSpPr>
        <p:spPr/>
        <p:txBody>
          <a:bodyPr/>
          <a:lstStyle/>
          <a:p>
            <a:pPr algn="l"/>
            <a:r>
              <a:rPr lang="ko-KR" altLang="en-US" sz="4000" b="1" dirty="0" smtClean="0">
                <a:latin typeface="Arial" panose="020B0604020202020204" pitchFamily="34" charset="0"/>
                <a:cs typeface="Arial" panose="020B0604020202020204" pitchFamily="34" charset="0"/>
              </a:rPr>
              <a:t>   </a:t>
            </a:r>
            <a:r>
              <a:rPr lang="en-US" altLang="ko-KR" sz="4000" b="1" dirty="0" smtClean="0">
                <a:latin typeface="Arial" panose="020B0604020202020204" pitchFamily="34" charset="0"/>
                <a:cs typeface="Arial" panose="020B0604020202020204" pitchFamily="34" charset="0"/>
              </a:rPr>
              <a:t>Lunar Calibration results</a:t>
            </a:r>
            <a:endParaRPr lang="ko-KR" alt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729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그룹 18"/>
          <p:cNvGrpSpPr/>
          <p:nvPr/>
        </p:nvGrpSpPr>
        <p:grpSpPr>
          <a:xfrm>
            <a:off x="374329" y="3508069"/>
            <a:ext cx="8352927" cy="2504805"/>
            <a:chOff x="323529" y="2923869"/>
            <a:chExt cx="8352927" cy="2504805"/>
          </a:xfrm>
        </p:grpSpPr>
        <p:pic>
          <p:nvPicPr>
            <p:cNvPr id="20" name="그림 19">
              <a:extLst>
                <a:ext uri="{FF2B5EF4-FFF2-40B4-BE49-F238E27FC236}">
                  <a16:creationId xmlns:a16="http://schemas.microsoft.com/office/drawing/2014/main" id="{BF150ABD-33D1-4FF9-96FD-ED8BBE2CAEA0}"/>
                </a:ext>
              </a:extLst>
            </p:cNvPr>
            <p:cNvPicPr>
              <a:picLocks noChangeAspect="1"/>
            </p:cNvPicPr>
            <p:nvPr/>
          </p:nvPicPr>
          <p:blipFill rotWithShape="1">
            <a:blip r:embed="rId3">
              <a:extLst>
                <a:ext uri="{28A0092B-C50C-407E-A947-70E740481C1C}">
                  <a14:useLocalDpi xmlns:a14="http://schemas.microsoft.com/office/drawing/2010/main" val="0"/>
                </a:ext>
              </a:extLst>
            </a:blip>
            <a:srcRect r="16572"/>
            <a:stretch/>
          </p:blipFill>
          <p:spPr>
            <a:xfrm>
              <a:off x="323529" y="2923869"/>
              <a:ext cx="8352927" cy="2504805"/>
            </a:xfrm>
            <a:prstGeom prst="rect">
              <a:avLst/>
            </a:prstGeom>
          </p:spPr>
        </p:pic>
        <p:sp>
          <p:nvSpPr>
            <p:cNvPr id="27" name="직사각형 26">
              <a:extLst>
                <a:ext uri="{FF2B5EF4-FFF2-40B4-BE49-F238E27FC236}">
                  <a16:creationId xmlns:a16="http://schemas.microsoft.com/office/drawing/2014/main" id="{C510F897-A4F7-44B9-A9C3-9C9599853A81}"/>
                </a:ext>
              </a:extLst>
            </p:cNvPr>
            <p:cNvSpPr/>
            <p:nvPr/>
          </p:nvSpPr>
          <p:spPr>
            <a:xfrm>
              <a:off x="323529" y="2923869"/>
              <a:ext cx="2603476" cy="584775"/>
            </a:xfrm>
            <a:prstGeom prst="rect">
              <a:avLst/>
            </a:prstGeom>
          </p:spPr>
          <p:txBody>
            <a:bodyPr wrap="square">
              <a:spAutoFit/>
            </a:bodyPr>
            <a:lstStyle/>
            <a:p>
              <a:r>
                <a:rPr lang="en-US" altLang="ko-KR" sz="1600" b="1" dirty="0" smtClean="0">
                  <a:solidFill>
                    <a:srgbClr val="002060"/>
                  </a:solidFill>
                  <a:latin typeface="Arial" panose="020B0604020202020204" pitchFamily="34" charset="0"/>
                  <a:cs typeface="Arial" panose="020B0604020202020204" pitchFamily="34" charset="0"/>
                </a:rPr>
                <a:t>IR133 </a:t>
              </a:r>
              <a:endParaRPr lang="en-US" altLang="ko-KR" sz="1600" b="1" dirty="0">
                <a:solidFill>
                  <a:srgbClr val="002060"/>
                </a:solidFill>
                <a:latin typeface="Arial" panose="020B0604020202020204" pitchFamily="34" charset="0"/>
                <a:cs typeface="Arial" panose="020B0604020202020204" pitchFamily="34" charset="0"/>
              </a:endParaRPr>
            </a:p>
            <a:p>
              <a:r>
                <a:rPr lang="en-US" altLang="ko-KR" sz="1600" b="1" dirty="0">
                  <a:solidFill>
                    <a:srgbClr val="002060"/>
                  </a:solidFill>
                  <a:latin typeface="Arial" panose="020B0604020202020204" pitchFamily="34" charset="0"/>
                  <a:cs typeface="Arial" panose="020B0604020202020204" pitchFamily="34" charset="0"/>
                </a:rPr>
                <a:t>(20190517_013119_L0)</a:t>
              </a:r>
              <a:endParaRPr lang="ko-KR" altLang="en-US" sz="1600" b="1" dirty="0">
                <a:solidFill>
                  <a:srgbClr val="002060"/>
                </a:solidFill>
                <a:latin typeface="Arial" panose="020B0604020202020204" pitchFamily="34" charset="0"/>
                <a:cs typeface="Arial" panose="020B0604020202020204" pitchFamily="34" charset="0"/>
              </a:endParaRPr>
            </a:p>
          </p:txBody>
        </p:sp>
      </p:grpSp>
      <p:sp>
        <p:nvSpPr>
          <p:cNvPr id="3" name="제목 2"/>
          <p:cNvSpPr>
            <a:spLocks noGrp="1"/>
          </p:cNvSpPr>
          <p:nvPr>
            <p:ph type="title"/>
          </p:nvPr>
        </p:nvSpPr>
        <p:spPr/>
        <p:txBody>
          <a:bodyPr/>
          <a:lstStyle/>
          <a:p>
            <a:endParaRPr lang="ko-KR" altLang="en-US"/>
          </a:p>
        </p:txBody>
      </p:sp>
      <p:pic>
        <p:nvPicPr>
          <p:cNvPr id="14" name="그림 13">
            <a:extLst>
              <a:ext uri="{FF2B5EF4-FFF2-40B4-BE49-F238E27FC236}">
                <a16:creationId xmlns:a16="http://schemas.microsoft.com/office/drawing/2014/main" id="{C0EAEB48-513D-41AA-A234-E7B30987CF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572"/>
          <a:stretch/>
        </p:blipFill>
        <p:spPr>
          <a:xfrm>
            <a:off x="374330" y="1156877"/>
            <a:ext cx="8352927" cy="2209367"/>
          </a:xfrm>
          <a:prstGeom prst="rect">
            <a:avLst/>
          </a:prstGeom>
        </p:spPr>
      </p:pic>
      <p:sp>
        <p:nvSpPr>
          <p:cNvPr id="15" name="직사각형 14">
            <a:extLst>
              <a:ext uri="{FF2B5EF4-FFF2-40B4-BE49-F238E27FC236}">
                <a16:creationId xmlns:a16="http://schemas.microsoft.com/office/drawing/2014/main" id="{F746AD53-D005-4D56-8021-572805129571}"/>
              </a:ext>
            </a:extLst>
          </p:cNvPr>
          <p:cNvSpPr/>
          <p:nvPr/>
        </p:nvSpPr>
        <p:spPr>
          <a:xfrm>
            <a:off x="374329" y="1136323"/>
            <a:ext cx="2383640" cy="523220"/>
          </a:xfrm>
          <a:prstGeom prst="rect">
            <a:avLst/>
          </a:prstGeom>
        </p:spPr>
        <p:txBody>
          <a:bodyPr wrap="square">
            <a:spAutoFit/>
          </a:bodyPr>
          <a:lstStyle/>
          <a:p>
            <a:r>
              <a:rPr lang="en-US" altLang="ko-KR" sz="1400" b="1" dirty="0" smtClean="0">
                <a:solidFill>
                  <a:schemeClr val="bg1"/>
                </a:solidFill>
                <a:latin typeface="Arial" panose="020B0604020202020204" pitchFamily="34" charset="0"/>
                <a:cs typeface="Arial" panose="020B0604020202020204" pitchFamily="34" charset="0"/>
              </a:rPr>
              <a:t>VI004 </a:t>
            </a:r>
            <a:endParaRPr lang="en-US" altLang="ko-KR" sz="1400" b="1" dirty="0">
              <a:solidFill>
                <a:schemeClr val="bg1"/>
              </a:solidFill>
              <a:latin typeface="Arial" panose="020B0604020202020204" pitchFamily="34" charset="0"/>
              <a:cs typeface="Arial" panose="020B0604020202020204" pitchFamily="34" charset="0"/>
            </a:endParaRPr>
          </a:p>
          <a:p>
            <a:r>
              <a:rPr lang="en-US" altLang="ko-KR" sz="1400" b="1" dirty="0">
                <a:solidFill>
                  <a:schemeClr val="bg1"/>
                </a:solidFill>
                <a:latin typeface="Arial" panose="020B0604020202020204" pitchFamily="34" charset="0"/>
                <a:cs typeface="Arial" panose="020B0604020202020204" pitchFamily="34" charset="0"/>
              </a:rPr>
              <a:t>(20190517_013119_L0)</a:t>
            </a:r>
            <a:endParaRPr lang="ko-KR" altLang="en-US" sz="1400" b="1" dirty="0">
              <a:solidFill>
                <a:schemeClr val="bg1"/>
              </a:solidFill>
              <a:latin typeface="Arial" panose="020B0604020202020204" pitchFamily="34" charset="0"/>
              <a:cs typeface="Arial" panose="020B0604020202020204" pitchFamily="34" charset="0"/>
            </a:endParaRPr>
          </a:p>
        </p:txBody>
      </p:sp>
      <p:grpSp>
        <p:nvGrpSpPr>
          <p:cNvPr id="16" name="그룹 15"/>
          <p:cNvGrpSpPr/>
          <p:nvPr/>
        </p:nvGrpSpPr>
        <p:grpSpPr>
          <a:xfrm>
            <a:off x="7583489" y="1136323"/>
            <a:ext cx="4608511" cy="4854299"/>
            <a:chOff x="4211960" y="580052"/>
            <a:chExt cx="4608511" cy="4854299"/>
          </a:xfrm>
        </p:grpSpPr>
        <p:pic>
          <p:nvPicPr>
            <p:cNvPr id="17" name="그림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960" y="580052"/>
              <a:ext cx="4608511" cy="4854299"/>
            </a:xfrm>
            <a:prstGeom prst="rect">
              <a:avLst/>
            </a:prstGeom>
          </p:spPr>
        </p:pic>
        <p:sp>
          <p:nvSpPr>
            <p:cNvPr id="18" name="타원 17"/>
            <p:cNvSpPr/>
            <p:nvPr/>
          </p:nvSpPr>
          <p:spPr>
            <a:xfrm rot="2270808">
              <a:off x="6534902" y="1721739"/>
              <a:ext cx="1706368" cy="648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2882315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endParaRPr lang="ko-KR" altLang="en-US"/>
          </a:p>
        </p:txBody>
      </p:sp>
      <p:pic>
        <p:nvPicPr>
          <p:cNvPr id="14" name="그림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678" y="2013602"/>
            <a:ext cx="2802531" cy="2952000"/>
          </a:xfrm>
          <a:prstGeom prst="rect">
            <a:avLst/>
          </a:prstGeom>
        </p:spPr>
      </p:pic>
      <p:pic>
        <p:nvPicPr>
          <p:cNvPr id="15" name="그림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9470" y="2013602"/>
            <a:ext cx="2802530" cy="2952000"/>
          </a:xfrm>
          <a:prstGeom prst="rect">
            <a:avLst/>
          </a:prstGeom>
        </p:spPr>
      </p:pic>
      <p:pic>
        <p:nvPicPr>
          <p:cNvPr id="16" name="그림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258" y="1655778"/>
            <a:ext cx="6120000" cy="1373523"/>
          </a:xfrm>
          <a:prstGeom prst="rect">
            <a:avLst/>
          </a:prstGeom>
        </p:spPr>
      </p:pic>
      <p:sp>
        <p:nvSpPr>
          <p:cNvPr id="17" name="직사각형 16"/>
          <p:cNvSpPr/>
          <p:nvPr/>
        </p:nvSpPr>
        <p:spPr>
          <a:xfrm>
            <a:off x="251520" y="1036396"/>
            <a:ext cx="2324675" cy="400110"/>
          </a:xfrm>
          <a:prstGeom prst="rect">
            <a:avLst/>
          </a:prstGeom>
        </p:spPr>
        <p:txBody>
          <a:bodyPr wrap="none" anchor="ctr">
            <a:spAutoFit/>
          </a:bodyPr>
          <a:lstStyle/>
          <a:p>
            <a:r>
              <a:rPr lang="en-US" altLang="ko-KR" sz="2000" dirty="0" smtClean="0">
                <a:solidFill>
                  <a:srgbClr val="002060"/>
                </a:solidFill>
                <a:latin typeface="Arial" panose="020B0604020202020204" pitchFamily="34" charset="0"/>
                <a:cs typeface="Arial" panose="020B0604020202020204" pitchFamily="34" charset="0"/>
              </a:rPr>
              <a:t>20190820_061058</a:t>
            </a:r>
            <a:endParaRPr lang="en-US" altLang="ko-KR" sz="2000" dirty="0">
              <a:solidFill>
                <a:srgbClr val="002060"/>
              </a:solidFill>
              <a:latin typeface="Arial" panose="020B0604020202020204" pitchFamily="34" charset="0"/>
              <a:cs typeface="Arial" panose="020B0604020202020204" pitchFamily="34" charset="0"/>
              <a:sym typeface="Wingdings" panose="05000000000000000000" pitchFamily="2" charset="2"/>
            </a:endParaRPr>
          </a:p>
        </p:txBody>
      </p:sp>
      <p:sp>
        <p:nvSpPr>
          <p:cNvPr id="18" name="직사각형 17"/>
          <p:cNvSpPr/>
          <p:nvPr/>
        </p:nvSpPr>
        <p:spPr>
          <a:xfrm>
            <a:off x="3441700" y="1655778"/>
            <a:ext cx="1276276" cy="13735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002060"/>
              </a:solidFill>
            </a:endParaRPr>
          </a:p>
        </p:txBody>
      </p:sp>
      <p:pic>
        <p:nvPicPr>
          <p:cNvPr id="20" name="그림 19"/>
          <p:cNvPicPr>
            <a:picLocks noChangeAspect="1"/>
          </p:cNvPicPr>
          <p:nvPr/>
        </p:nvPicPr>
        <p:blipFill rotWithShape="1">
          <a:blip r:embed="rId6"/>
          <a:srcRect l="41287" t="41273" r="8232" b="34617"/>
          <a:stretch/>
        </p:blipFill>
        <p:spPr>
          <a:xfrm flipV="1">
            <a:off x="154258" y="3289547"/>
            <a:ext cx="6120000" cy="1644180"/>
          </a:xfrm>
          <a:prstGeom prst="rect">
            <a:avLst/>
          </a:prstGeom>
        </p:spPr>
      </p:pic>
      <p:sp>
        <p:nvSpPr>
          <p:cNvPr id="27" name="직사각형 26"/>
          <p:cNvSpPr/>
          <p:nvPr/>
        </p:nvSpPr>
        <p:spPr>
          <a:xfrm>
            <a:off x="199753" y="3289547"/>
            <a:ext cx="869149" cy="400110"/>
          </a:xfrm>
          <a:prstGeom prst="rect">
            <a:avLst/>
          </a:prstGeom>
        </p:spPr>
        <p:txBody>
          <a:bodyPr wrap="none">
            <a:spAutoFit/>
          </a:bodyPr>
          <a:lstStyle/>
          <a:p>
            <a:r>
              <a:rPr lang="en-US" altLang="ko-KR" sz="2000" b="1" dirty="0">
                <a:solidFill>
                  <a:srgbClr val="002060"/>
                </a:solidFill>
                <a:latin typeface="Arial" panose="020B0604020202020204" pitchFamily="34" charset="0"/>
                <a:cs typeface="Arial" panose="020B0604020202020204" pitchFamily="34" charset="0"/>
              </a:rPr>
              <a:t>IR133</a:t>
            </a:r>
          </a:p>
        </p:txBody>
      </p:sp>
      <p:sp>
        <p:nvSpPr>
          <p:cNvPr id="28" name="직사각형 27"/>
          <p:cNvSpPr/>
          <p:nvPr/>
        </p:nvSpPr>
        <p:spPr>
          <a:xfrm>
            <a:off x="233415" y="1970809"/>
            <a:ext cx="854721" cy="400110"/>
          </a:xfrm>
          <a:prstGeom prst="rect">
            <a:avLst/>
          </a:prstGeom>
        </p:spPr>
        <p:txBody>
          <a:bodyPr wrap="none">
            <a:spAutoFit/>
          </a:bodyPr>
          <a:lstStyle/>
          <a:p>
            <a:r>
              <a:rPr lang="en-US" altLang="ko-KR" sz="2000" dirty="0">
                <a:latin typeface="Arial" panose="020B0604020202020204" pitchFamily="34" charset="0"/>
                <a:cs typeface="Arial" panose="020B0604020202020204" pitchFamily="34" charset="0"/>
              </a:rPr>
              <a:t>VI005</a:t>
            </a:r>
          </a:p>
        </p:txBody>
      </p:sp>
      <p:sp>
        <p:nvSpPr>
          <p:cNvPr id="19" name="오른쪽 화살표 18"/>
          <p:cNvSpPr/>
          <p:nvPr/>
        </p:nvSpPr>
        <p:spPr>
          <a:xfrm>
            <a:off x="5667850" y="2753592"/>
            <a:ext cx="903681" cy="733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2060"/>
              </a:solidFill>
            </a:endParaRPr>
          </a:p>
        </p:txBody>
      </p:sp>
    </p:spTree>
    <p:extLst>
      <p:ext uri="{BB962C8B-B14F-4D97-AF65-F5344CB8AC3E}">
        <p14:creationId xmlns:p14="http://schemas.microsoft.com/office/powerpoint/2010/main" val="1804825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7"/>
          <p:cNvPicPr preferRelativeResize="0">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73283" y="900228"/>
            <a:ext cx="3988800" cy="281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preferRelativeResize="0">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73283" y="3780228"/>
            <a:ext cx="3988800" cy="281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preferRelativeResize="0">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121103" y="3780227"/>
            <a:ext cx="3988800" cy="281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6"/>
          <p:cNvPicPr preferRelativeResize="0">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121103" y="900228"/>
            <a:ext cx="3988800" cy="281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8"/>
          <p:cNvPicPr preferRelativeResize="0">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7698" y="3780227"/>
            <a:ext cx="3988800" cy="281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5"/>
          <p:cNvPicPr preferRelativeResize="0">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97698" y="900227"/>
            <a:ext cx="3988800" cy="281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19403" y="188640"/>
            <a:ext cx="530915" cy="230832"/>
          </a:xfrm>
          <a:prstGeom prst="rect">
            <a:avLst/>
          </a:prstGeom>
          <a:noFill/>
        </p:spPr>
        <p:txBody>
          <a:bodyPr wrap="none" rtlCol="0">
            <a:spAutoFit/>
          </a:bodyPr>
          <a:lstStyle/>
          <a:p>
            <a:r>
              <a:rPr lang="ko-KR" altLang="en-US" smtClean="0"/>
              <a:t>일평</a:t>
            </a:r>
            <a:r>
              <a:rPr lang="ko-KR" altLang="en-US"/>
              <a:t>균</a:t>
            </a:r>
            <a:endParaRPr lang="ko-KR" altLang="en-US" dirty="0"/>
          </a:p>
        </p:txBody>
      </p:sp>
      <p:sp>
        <p:nvSpPr>
          <p:cNvPr id="6" name="제목 5"/>
          <p:cNvSpPr>
            <a:spLocks noGrp="1"/>
          </p:cNvSpPr>
          <p:nvPr>
            <p:ph type="title"/>
          </p:nvPr>
        </p:nvSpPr>
        <p:spPr>
          <a:xfrm>
            <a:off x="557103" y="0"/>
            <a:ext cx="10972800" cy="817124"/>
          </a:xfrm>
        </p:spPr>
        <p:txBody>
          <a:bodyPr anchor="ctr"/>
          <a:lstStyle/>
          <a:p>
            <a:pPr algn="l"/>
            <a:r>
              <a:rPr lang="en-US" altLang="ko-KR" sz="3400" b="1" dirty="0" smtClean="0">
                <a:latin typeface="Arial" pitchFamily="34" charset="0"/>
                <a:cs typeface="Arial" pitchFamily="34" charset="0"/>
              </a:rPr>
              <a:t>AMI &amp; Terra MODIS &amp; SNPP VIIRS SRF</a:t>
            </a:r>
            <a:endParaRPr lang="ko-KR" altLang="en-US" sz="3400" b="1" dirty="0">
              <a:latin typeface="Arial" pitchFamily="34" charset="0"/>
              <a:cs typeface="Arial" pitchFamily="34" charset="0"/>
            </a:endParaRPr>
          </a:p>
        </p:txBody>
      </p:sp>
    </p:spTree>
    <p:extLst>
      <p:ext uri="{BB962C8B-B14F-4D97-AF65-F5344CB8AC3E}">
        <p14:creationId xmlns:p14="http://schemas.microsoft.com/office/powerpoint/2010/main" val="2370105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9403" y="188640"/>
            <a:ext cx="530915" cy="230832"/>
          </a:xfrm>
          <a:prstGeom prst="rect">
            <a:avLst/>
          </a:prstGeom>
          <a:noFill/>
        </p:spPr>
        <p:txBody>
          <a:bodyPr wrap="none" rtlCol="0">
            <a:spAutoFit/>
          </a:bodyPr>
          <a:lstStyle/>
          <a:p>
            <a:r>
              <a:rPr lang="ko-KR" altLang="en-US" smtClean="0"/>
              <a:t>일평</a:t>
            </a:r>
            <a:r>
              <a:rPr lang="ko-KR" altLang="en-US"/>
              <a:t>균</a:t>
            </a:r>
            <a:endParaRPr lang="ko-KR" altLang="en-US" dirty="0"/>
          </a:p>
        </p:txBody>
      </p:sp>
      <p:sp>
        <p:nvSpPr>
          <p:cNvPr id="6" name="제목 5"/>
          <p:cNvSpPr>
            <a:spLocks noGrp="1"/>
          </p:cNvSpPr>
          <p:nvPr>
            <p:ph type="title"/>
          </p:nvPr>
        </p:nvSpPr>
        <p:spPr>
          <a:xfrm>
            <a:off x="557103" y="0"/>
            <a:ext cx="10972800" cy="817124"/>
          </a:xfrm>
        </p:spPr>
        <p:txBody>
          <a:bodyPr anchor="ctr"/>
          <a:lstStyle/>
          <a:p>
            <a:pPr algn="l"/>
            <a:r>
              <a:rPr lang="en-US" altLang="ko-KR" sz="3600" b="1" dirty="0">
                <a:latin typeface="Arial" pitchFamily="34" charset="0"/>
                <a:cs typeface="Arial" pitchFamily="34" charset="0"/>
              </a:rPr>
              <a:t>Ray Matching </a:t>
            </a:r>
            <a:r>
              <a:rPr lang="en-US" altLang="ko-KR" sz="3600" b="1" dirty="0">
                <a:solidFill>
                  <a:srgbClr val="FF0000"/>
                </a:solidFill>
                <a:latin typeface="Arial" pitchFamily="34" charset="0"/>
                <a:cs typeface="Arial" pitchFamily="34" charset="0"/>
              </a:rPr>
              <a:t>MODIS</a:t>
            </a:r>
            <a:r>
              <a:rPr lang="en-US" altLang="ko-KR" sz="3600" b="1" dirty="0">
                <a:latin typeface="Arial" pitchFamily="34" charset="0"/>
                <a:cs typeface="Arial" pitchFamily="34" charset="0"/>
              </a:rPr>
              <a:t> results</a:t>
            </a:r>
            <a:r>
              <a:rPr lang="en-US" altLang="ko-KR" sz="3000" b="1" dirty="0">
                <a:latin typeface="Arial" pitchFamily="34" charset="0"/>
                <a:cs typeface="Arial" pitchFamily="34" charset="0"/>
              </a:rPr>
              <a:t>(Aug. 2019</a:t>
            </a:r>
            <a:r>
              <a:rPr lang="en-US" altLang="ko-KR" sz="3000" b="1" dirty="0" smtClean="0">
                <a:latin typeface="Arial" pitchFamily="34" charset="0"/>
                <a:cs typeface="Arial" pitchFamily="34" charset="0"/>
              </a:rPr>
              <a:t>.~Mar. </a:t>
            </a:r>
            <a:r>
              <a:rPr lang="en-US" altLang="ko-KR" sz="3000" b="1" dirty="0">
                <a:latin typeface="Arial" pitchFamily="34" charset="0"/>
                <a:cs typeface="Arial" pitchFamily="34" charset="0"/>
              </a:rPr>
              <a:t>2020.)</a:t>
            </a:r>
            <a:endParaRPr lang="ko-KR" altLang="en-US" sz="3000" b="1" dirty="0">
              <a:latin typeface="Arial" pitchFamily="34" charset="0"/>
              <a:cs typeface="Arial" pitchFamily="34" charset="0"/>
            </a:endParaRPr>
          </a:p>
        </p:txBody>
      </p:sp>
      <p:pic>
        <p:nvPicPr>
          <p:cNvPr id="10" name="그림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940" y="840260"/>
            <a:ext cx="3571438" cy="3059999"/>
          </a:xfrm>
          <a:prstGeom prst="rect">
            <a:avLst/>
          </a:prstGeom>
        </p:spPr>
      </p:pic>
      <p:pic>
        <p:nvPicPr>
          <p:cNvPr id="11" name="그림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0140" y="840260"/>
            <a:ext cx="3571438" cy="3059999"/>
          </a:xfrm>
          <a:prstGeom prst="rect">
            <a:avLst/>
          </a:prstGeom>
        </p:spPr>
      </p:pic>
      <p:pic>
        <p:nvPicPr>
          <p:cNvPr id="12" name="그림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6340" y="840260"/>
            <a:ext cx="3571438" cy="3059999"/>
          </a:xfrm>
          <a:prstGeom prst="rect">
            <a:avLst/>
          </a:prstGeom>
        </p:spPr>
      </p:pic>
      <p:pic>
        <p:nvPicPr>
          <p:cNvPr id="13" name="그림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940" y="3900260"/>
            <a:ext cx="3571438" cy="3059999"/>
          </a:xfrm>
          <a:prstGeom prst="rect">
            <a:avLst/>
          </a:prstGeom>
        </p:spPr>
      </p:pic>
      <p:pic>
        <p:nvPicPr>
          <p:cNvPr id="14" name="그림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0140" y="3900260"/>
            <a:ext cx="3571438" cy="3059999"/>
          </a:xfrm>
          <a:prstGeom prst="rect">
            <a:avLst/>
          </a:prstGeom>
        </p:spPr>
      </p:pic>
      <p:pic>
        <p:nvPicPr>
          <p:cNvPr id="15" name="그림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36340" y="3900260"/>
            <a:ext cx="3571438" cy="3059999"/>
          </a:xfrm>
          <a:prstGeom prst="rect">
            <a:avLst/>
          </a:prstGeom>
        </p:spPr>
      </p:pic>
    </p:spTree>
    <p:extLst>
      <p:ext uri="{BB962C8B-B14F-4D97-AF65-F5344CB8AC3E}">
        <p14:creationId xmlns:p14="http://schemas.microsoft.com/office/powerpoint/2010/main" val="1525894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9403" y="188640"/>
            <a:ext cx="530915" cy="230832"/>
          </a:xfrm>
          <a:prstGeom prst="rect">
            <a:avLst/>
          </a:prstGeom>
          <a:noFill/>
        </p:spPr>
        <p:txBody>
          <a:bodyPr wrap="none" rtlCol="0">
            <a:spAutoFit/>
          </a:bodyPr>
          <a:lstStyle/>
          <a:p>
            <a:r>
              <a:rPr lang="ko-KR" altLang="en-US" smtClean="0"/>
              <a:t>일평</a:t>
            </a:r>
            <a:r>
              <a:rPr lang="ko-KR" altLang="en-US"/>
              <a:t>균</a:t>
            </a:r>
            <a:endParaRPr lang="ko-KR" altLang="en-US" dirty="0"/>
          </a:p>
        </p:txBody>
      </p:sp>
      <p:sp>
        <p:nvSpPr>
          <p:cNvPr id="6" name="제목 5"/>
          <p:cNvSpPr>
            <a:spLocks noGrp="1"/>
          </p:cNvSpPr>
          <p:nvPr>
            <p:ph type="title"/>
          </p:nvPr>
        </p:nvSpPr>
        <p:spPr>
          <a:xfrm>
            <a:off x="557103" y="0"/>
            <a:ext cx="10972800" cy="817124"/>
          </a:xfrm>
        </p:spPr>
        <p:txBody>
          <a:bodyPr anchor="ctr"/>
          <a:lstStyle/>
          <a:p>
            <a:pPr algn="l"/>
            <a:r>
              <a:rPr lang="en-US" altLang="ko-KR" sz="3600" b="1" dirty="0" smtClean="0">
                <a:latin typeface="Arial" pitchFamily="34" charset="0"/>
                <a:cs typeface="Arial" pitchFamily="34" charset="0"/>
              </a:rPr>
              <a:t>Ray Matching </a:t>
            </a:r>
            <a:r>
              <a:rPr lang="en-US" altLang="ko-KR" sz="3400" b="1" dirty="0" smtClean="0">
                <a:solidFill>
                  <a:srgbClr val="FF0000"/>
                </a:solidFill>
                <a:latin typeface="Arial" pitchFamily="34" charset="0"/>
                <a:cs typeface="Arial" pitchFamily="34" charset="0"/>
              </a:rPr>
              <a:t>MODIS</a:t>
            </a:r>
            <a:r>
              <a:rPr lang="en-US" altLang="ko-KR" sz="3600" b="1" dirty="0" smtClean="0">
                <a:solidFill>
                  <a:srgbClr val="FF0000"/>
                </a:solidFill>
                <a:latin typeface="Arial" pitchFamily="34" charset="0"/>
                <a:cs typeface="Arial" pitchFamily="34" charset="0"/>
              </a:rPr>
              <a:t> </a:t>
            </a:r>
            <a:r>
              <a:rPr lang="en-US" altLang="ko-KR" sz="3600" b="1" dirty="0" smtClean="0">
                <a:latin typeface="Arial" pitchFamily="34" charset="0"/>
                <a:cs typeface="Arial" pitchFamily="34" charset="0"/>
              </a:rPr>
              <a:t>results</a:t>
            </a:r>
            <a:r>
              <a:rPr lang="en-US" altLang="ko-KR" sz="3000" b="1" dirty="0" smtClean="0">
                <a:latin typeface="Arial" pitchFamily="34" charset="0"/>
                <a:cs typeface="Arial" pitchFamily="34" charset="0"/>
              </a:rPr>
              <a:t>(Aug. </a:t>
            </a:r>
            <a:r>
              <a:rPr lang="en-US" altLang="ko-KR" sz="3000" b="1" dirty="0">
                <a:latin typeface="Arial" pitchFamily="34" charset="0"/>
                <a:cs typeface="Arial" pitchFamily="34" charset="0"/>
              </a:rPr>
              <a:t>2019</a:t>
            </a:r>
            <a:r>
              <a:rPr lang="en-US" altLang="ko-KR" sz="3000" b="1" dirty="0" smtClean="0">
                <a:latin typeface="Arial" pitchFamily="34" charset="0"/>
                <a:cs typeface="Arial" pitchFamily="34" charset="0"/>
              </a:rPr>
              <a:t>.~Mar. </a:t>
            </a:r>
            <a:r>
              <a:rPr lang="en-US" altLang="ko-KR" sz="3000" b="1" dirty="0">
                <a:latin typeface="Arial" pitchFamily="34" charset="0"/>
                <a:cs typeface="Arial" pitchFamily="34" charset="0"/>
              </a:rPr>
              <a:t>2020.)</a:t>
            </a:r>
            <a:endParaRPr lang="ko-KR" altLang="en-US" sz="3000" b="1" dirty="0">
              <a:latin typeface="Arial" pitchFamily="34" charset="0"/>
              <a:cs typeface="Arial" pitchFamily="34" charset="0"/>
            </a:endParaRPr>
          </a:p>
        </p:txBody>
      </p:sp>
      <p:pic>
        <p:nvPicPr>
          <p:cNvPr id="2" name="그림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54" y="840000"/>
            <a:ext cx="3987575" cy="2879999"/>
          </a:xfrm>
          <a:prstGeom prst="rect">
            <a:avLst/>
          </a:prstGeom>
        </p:spPr>
      </p:pic>
      <p:pic>
        <p:nvPicPr>
          <p:cNvPr id="4" name="그림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6931" y="840000"/>
            <a:ext cx="3987575" cy="2879999"/>
          </a:xfrm>
          <a:prstGeom prst="rect">
            <a:avLst/>
          </a:prstGeom>
        </p:spPr>
      </p:pic>
      <p:pic>
        <p:nvPicPr>
          <p:cNvPr id="5" name="그림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4508" y="840000"/>
            <a:ext cx="3987575" cy="2879999"/>
          </a:xfrm>
          <a:prstGeom prst="rect">
            <a:avLst/>
          </a:prstGeom>
        </p:spPr>
      </p:pic>
      <p:pic>
        <p:nvPicPr>
          <p:cNvPr id="7" name="그림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53" y="3720000"/>
            <a:ext cx="3987575" cy="2879999"/>
          </a:xfrm>
          <a:prstGeom prst="rect">
            <a:avLst/>
          </a:prstGeom>
        </p:spPr>
      </p:pic>
      <p:pic>
        <p:nvPicPr>
          <p:cNvPr id="8" name="그림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6931" y="3720000"/>
            <a:ext cx="3987575" cy="2879999"/>
          </a:xfrm>
          <a:prstGeom prst="rect">
            <a:avLst/>
          </a:prstGeom>
        </p:spPr>
      </p:pic>
      <p:pic>
        <p:nvPicPr>
          <p:cNvPr id="9" name="그림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4507" y="3720000"/>
            <a:ext cx="3987575" cy="2879999"/>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1" y="6488668"/>
                <a:ext cx="3183244" cy="369332"/>
              </a:xfrm>
              <a:prstGeom prst="rect">
                <a:avLst/>
              </a:prstGeom>
              <a:solidFill>
                <a:schemeClr val="bg1"/>
              </a:solidFill>
              <a:ln>
                <a:solidFill>
                  <a:srgbClr val="EE2D24"/>
                </a:solidFill>
              </a:ln>
            </p:spPr>
            <p:txBody>
              <a:bodyPr wrap="none" rtlCol="0">
                <a:spAutoFit/>
              </a:bodyPr>
              <a:lstStyle/>
              <a:p>
                <a:r>
                  <a:rPr lang="en-US" altLang="ko-KR" sz="1800" b="0" dirty="0" smtClean="0">
                    <a:solidFill>
                      <a:schemeClr val="tx1"/>
                    </a:solidFill>
                    <a:latin typeface="Arial" pitchFamily="34" charset="0"/>
                    <a:cs typeface="Arial" pitchFamily="34" charset="0"/>
                  </a:rPr>
                  <a:t>Y Axis =</a:t>
                </a:r>
                <a14:m>
                  <m:oMath xmlns:m="http://schemas.openxmlformats.org/officeDocument/2006/math">
                    <m:r>
                      <a:rPr lang="en-US" altLang="ko-KR" sz="1800" b="0" i="1">
                        <a:solidFill>
                          <a:schemeClr val="tx1"/>
                        </a:solidFill>
                        <a:latin typeface="Cambria Math"/>
                      </a:rPr>
                      <m:t>𝐴𝑀𝐼</m:t>
                    </m:r>
                    <m:r>
                      <a:rPr lang="en-US" altLang="ko-KR" sz="1800" b="0" i="1">
                        <a:solidFill>
                          <a:schemeClr val="tx1"/>
                        </a:solidFill>
                        <a:latin typeface="Cambria Math"/>
                      </a:rPr>
                      <m:t> </m:t>
                    </m:r>
                    <m:r>
                      <a:rPr lang="en-US" altLang="ko-KR" sz="1800" b="0" i="1">
                        <a:solidFill>
                          <a:schemeClr val="tx1"/>
                        </a:solidFill>
                        <a:latin typeface="Cambria Math"/>
                      </a:rPr>
                      <m:t>𝑅𝑒𝑓</m:t>
                    </m:r>
                    <m:r>
                      <a:rPr lang="en-US" altLang="ko-KR" sz="1800" b="0" i="1">
                        <a:solidFill>
                          <a:schemeClr val="tx1"/>
                        </a:solidFill>
                        <a:latin typeface="Cambria Math"/>
                      </a:rPr>
                      <m:t>.  / </m:t>
                    </m:r>
                    <m:r>
                      <a:rPr lang="en-US" altLang="ko-KR" sz="1800" b="0" i="1">
                        <a:solidFill>
                          <a:schemeClr val="tx1"/>
                        </a:solidFill>
                        <a:latin typeface="Cambria Math"/>
                      </a:rPr>
                      <m:t>𝑀𝑂𝐷</m:t>
                    </m:r>
                    <m:r>
                      <a:rPr lang="en-US" altLang="ko-KR" sz="1800" b="0" i="1">
                        <a:solidFill>
                          <a:schemeClr val="tx1"/>
                        </a:solidFill>
                        <a:latin typeface="Cambria Math"/>
                      </a:rPr>
                      <m:t> </m:t>
                    </m:r>
                    <m:r>
                      <a:rPr lang="en-US" altLang="ko-KR" sz="1800" b="0" i="1">
                        <a:solidFill>
                          <a:schemeClr val="tx1"/>
                        </a:solidFill>
                        <a:latin typeface="Cambria Math"/>
                      </a:rPr>
                      <m:t>𝑅𝑒𝑓</m:t>
                    </m:r>
                    <m:r>
                      <a:rPr lang="en-US" altLang="ko-KR" sz="1800" b="0" i="1">
                        <a:solidFill>
                          <a:schemeClr val="tx1"/>
                        </a:solidFill>
                        <a:latin typeface="Cambria Math"/>
                      </a:rPr>
                      <m:t>.</m:t>
                    </m:r>
                  </m:oMath>
                </a14:m>
                <a:endParaRPr lang="ko-KR" altLang="en-US" sz="1800" b="0" dirty="0">
                  <a:solidFill>
                    <a:schemeClr val="tx1"/>
                  </a:solidFill>
                  <a:latin typeface="Arial" pitchFamily="34" charset="0"/>
                  <a:cs typeface="Arial"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 y="6488668"/>
                <a:ext cx="3183244" cy="369332"/>
              </a:xfrm>
              <a:prstGeom prst="rect">
                <a:avLst/>
              </a:prstGeom>
              <a:blipFill rotWithShape="1">
                <a:blip r:embed="rId9"/>
                <a:stretch>
                  <a:fillRect l="-1336" t="-6349" b="-22222"/>
                </a:stretch>
              </a:blipFill>
              <a:ln>
                <a:solidFill>
                  <a:srgbClr val="EE2D24"/>
                </a:solidFill>
              </a:ln>
            </p:spPr>
            <p:txBody>
              <a:bodyPr/>
              <a:lstStyle/>
              <a:p>
                <a:r>
                  <a:rPr lang="ko-KR" altLang="en-US">
                    <a:noFill/>
                  </a:rPr>
                  <a:t> </a:t>
                </a:r>
              </a:p>
            </p:txBody>
          </p:sp>
        </mc:Fallback>
      </mc:AlternateContent>
    </p:spTree>
    <p:extLst>
      <p:ext uri="{BB962C8B-B14F-4D97-AF65-F5344CB8AC3E}">
        <p14:creationId xmlns:p14="http://schemas.microsoft.com/office/powerpoint/2010/main" val="2023858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9403" y="188640"/>
            <a:ext cx="530915" cy="230832"/>
          </a:xfrm>
          <a:prstGeom prst="rect">
            <a:avLst/>
          </a:prstGeom>
          <a:noFill/>
        </p:spPr>
        <p:txBody>
          <a:bodyPr wrap="none" rtlCol="0">
            <a:spAutoFit/>
          </a:bodyPr>
          <a:lstStyle/>
          <a:p>
            <a:r>
              <a:rPr lang="ko-KR" altLang="en-US" smtClean="0"/>
              <a:t>일평</a:t>
            </a:r>
            <a:r>
              <a:rPr lang="ko-KR" altLang="en-US"/>
              <a:t>균</a:t>
            </a:r>
            <a:endParaRPr lang="ko-KR" altLang="en-US" dirty="0"/>
          </a:p>
        </p:txBody>
      </p:sp>
      <p:sp>
        <p:nvSpPr>
          <p:cNvPr id="6" name="제목 5"/>
          <p:cNvSpPr>
            <a:spLocks noGrp="1"/>
          </p:cNvSpPr>
          <p:nvPr>
            <p:ph type="title"/>
          </p:nvPr>
        </p:nvSpPr>
        <p:spPr>
          <a:xfrm>
            <a:off x="557103" y="0"/>
            <a:ext cx="10972800" cy="817124"/>
          </a:xfrm>
        </p:spPr>
        <p:txBody>
          <a:bodyPr anchor="ctr"/>
          <a:lstStyle/>
          <a:p>
            <a:pPr algn="l"/>
            <a:r>
              <a:rPr lang="en-US" altLang="ko-KR" sz="3600" b="1" dirty="0" smtClean="0">
                <a:latin typeface="Arial" pitchFamily="34" charset="0"/>
                <a:cs typeface="Arial" pitchFamily="34" charset="0"/>
              </a:rPr>
              <a:t>Ray Matching </a:t>
            </a:r>
            <a:r>
              <a:rPr lang="en-US" altLang="ko-KR" sz="3400" b="1" dirty="0" smtClean="0">
                <a:solidFill>
                  <a:srgbClr val="FF0000"/>
                </a:solidFill>
                <a:latin typeface="Arial" pitchFamily="34" charset="0"/>
                <a:cs typeface="Arial" pitchFamily="34" charset="0"/>
              </a:rPr>
              <a:t>MODIS</a:t>
            </a:r>
            <a:r>
              <a:rPr lang="en-US" altLang="ko-KR" sz="3600" b="1" dirty="0" smtClean="0">
                <a:solidFill>
                  <a:srgbClr val="FF0000"/>
                </a:solidFill>
                <a:latin typeface="Arial" pitchFamily="34" charset="0"/>
                <a:cs typeface="Arial" pitchFamily="34" charset="0"/>
              </a:rPr>
              <a:t> </a:t>
            </a:r>
            <a:r>
              <a:rPr lang="en-US" altLang="ko-KR" sz="3600" b="1" dirty="0" smtClean="0">
                <a:latin typeface="Arial" pitchFamily="34" charset="0"/>
                <a:cs typeface="Arial" pitchFamily="34" charset="0"/>
              </a:rPr>
              <a:t>results</a:t>
            </a:r>
            <a:r>
              <a:rPr lang="en-US" altLang="ko-KR" sz="3000" b="1" dirty="0" smtClean="0">
                <a:latin typeface="Arial" pitchFamily="34" charset="0"/>
                <a:cs typeface="Arial" pitchFamily="34" charset="0"/>
              </a:rPr>
              <a:t>(Aug. </a:t>
            </a:r>
            <a:r>
              <a:rPr lang="en-US" altLang="ko-KR" sz="3000" b="1" dirty="0">
                <a:latin typeface="Arial" pitchFamily="34" charset="0"/>
                <a:cs typeface="Arial" pitchFamily="34" charset="0"/>
              </a:rPr>
              <a:t>2019</a:t>
            </a:r>
            <a:r>
              <a:rPr lang="en-US" altLang="ko-KR" sz="3000" b="1" dirty="0" smtClean="0">
                <a:latin typeface="Arial" pitchFamily="34" charset="0"/>
                <a:cs typeface="Arial" pitchFamily="34" charset="0"/>
              </a:rPr>
              <a:t>.~Mar. </a:t>
            </a:r>
            <a:r>
              <a:rPr lang="en-US" altLang="ko-KR" sz="3000" b="1" dirty="0">
                <a:latin typeface="Arial" pitchFamily="34" charset="0"/>
                <a:cs typeface="Arial" pitchFamily="34" charset="0"/>
              </a:rPr>
              <a:t>2020.)</a:t>
            </a:r>
            <a:endParaRPr lang="ko-KR" altLang="en-US" sz="3000" b="1" dirty="0">
              <a:latin typeface="Arial" pitchFamily="34" charset="0"/>
              <a:cs typeface="Arial" pitchFamily="34" charset="0"/>
            </a:endParaRPr>
          </a:p>
        </p:txBody>
      </p:sp>
      <p:pic>
        <p:nvPicPr>
          <p:cNvPr id="2" name="그림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54" y="840000"/>
            <a:ext cx="3987575" cy="2879999"/>
          </a:xfrm>
          <a:prstGeom prst="rect">
            <a:avLst/>
          </a:prstGeom>
        </p:spPr>
      </p:pic>
      <p:pic>
        <p:nvPicPr>
          <p:cNvPr id="4" name="그림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6931" y="840000"/>
            <a:ext cx="3987575" cy="2879999"/>
          </a:xfrm>
          <a:prstGeom prst="rect">
            <a:avLst/>
          </a:prstGeom>
        </p:spPr>
      </p:pic>
      <p:pic>
        <p:nvPicPr>
          <p:cNvPr id="5" name="그림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4508" y="840000"/>
            <a:ext cx="3987575" cy="2879999"/>
          </a:xfrm>
          <a:prstGeom prst="rect">
            <a:avLst/>
          </a:prstGeom>
        </p:spPr>
      </p:pic>
      <p:pic>
        <p:nvPicPr>
          <p:cNvPr id="7" name="그림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53" y="3720000"/>
            <a:ext cx="3987575" cy="2879999"/>
          </a:xfrm>
          <a:prstGeom prst="rect">
            <a:avLst/>
          </a:prstGeom>
        </p:spPr>
      </p:pic>
      <p:pic>
        <p:nvPicPr>
          <p:cNvPr id="8" name="그림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6931" y="3720000"/>
            <a:ext cx="3987575" cy="2879999"/>
          </a:xfrm>
          <a:prstGeom prst="rect">
            <a:avLst/>
          </a:prstGeom>
        </p:spPr>
      </p:pic>
      <p:pic>
        <p:nvPicPr>
          <p:cNvPr id="9" name="그림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4507" y="3720000"/>
            <a:ext cx="3987575" cy="2879999"/>
          </a:xfrm>
          <a:prstGeom prst="rect">
            <a:avLst/>
          </a:prstGeom>
        </p:spPr>
      </p:pic>
      <p:sp>
        <p:nvSpPr>
          <p:cNvPr id="19" name="자유형 18"/>
          <p:cNvSpPr/>
          <p:nvPr/>
        </p:nvSpPr>
        <p:spPr>
          <a:xfrm>
            <a:off x="691978" y="2172744"/>
            <a:ext cx="3220995" cy="191515"/>
          </a:xfrm>
          <a:custGeom>
            <a:avLst/>
            <a:gdLst>
              <a:gd name="connsiteX0" fmla="*/ 0 w 3220995"/>
              <a:gd name="connsiteY0" fmla="*/ 191515 h 191515"/>
              <a:gd name="connsiteX1" fmla="*/ 2388973 w 3220995"/>
              <a:gd name="connsiteY1" fmla="*/ 2045 h 191515"/>
              <a:gd name="connsiteX2" fmla="*/ 3220995 w 3220995"/>
              <a:gd name="connsiteY2" fmla="*/ 92661 h 191515"/>
            </a:gdLst>
            <a:ahLst/>
            <a:cxnLst>
              <a:cxn ang="0">
                <a:pos x="connsiteX0" y="connsiteY0"/>
              </a:cxn>
              <a:cxn ang="0">
                <a:pos x="connsiteX1" y="connsiteY1"/>
              </a:cxn>
              <a:cxn ang="0">
                <a:pos x="connsiteX2" y="connsiteY2"/>
              </a:cxn>
            </a:cxnLst>
            <a:rect l="l" t="t" r="r" b="b"/>
            <a:pathLst>
              <a:path w="3220995" h="191515">
                <a:moveTo>
                  <a:pt x="0" y="191515"/>
                </a:moveTo>
                <a:cubicBezTo>
                  <a:pt x="926070" y="105018"/>
                  <a:pt x="1852141" y="18521"/>
                  <a:pt x="2388973" y="2045"/>
                </a:cubicBezTo>
                <a:cubicBezTo>
                  <a:pt x="2925806" y="-14431"/>
                  <a:pt x="3032898" y="73439"/>
                  <a:pt x="3220995" y="92661"/>
                </a:cubicBezTo>
              </a:path>
            </a:pathLst>
          </a:custGeom>
          <a:ln w="28575">
            <a:solidFill>
              <a:srgbClr val="EE2D2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0" name="자유형 19"/>
          <p:cNvSpPr/>
          <p:nvPr/>
        </p:nvSpPr>
        <p:spPr>
          <a:xfrm>
            <a:off x="4716162" y="2431213"/>
            <a:ext cx="3220995" cy="191515"/>
          </a:xfrm>
          <a:custGeom>
            <a:avLst/>
            <a:gdLst>
              <a:gd name="connsiteX0" fmla="*/ 0 w 3220995"/>
              <a:gd name="connsiteY0" fmla="*/ 191515 h 191515"/>
              <a:gd name="connsiteX1" fmla="*/ 2388973 w 3220995"/>
              <a:gd name="connsiteY1" fmla="*/ 2045 h 191515"/>
              <a:gd name="connsiteX2" fmla="*/ 3220995 w 3220995"/>
              <a:gd name="connsiteY2" fmla="*/ 92661 h 191515"/>
            </a:gdLst>
            <a:ahLst/>
            <a:cxnLst>
              <a:cxn ang="0">
                <a:pos x="connsiteX0" y="connsiteY0"/>
              </a:cxn>
              <a:cxn ang="0">
                <a:pos x="connsiteX1" y="connsiteY1"/>
              </a:cxn>
              <a:cxn ang="0">
                <a:pos x="connsiteX2" y="connsiteY2"/>
              </a:cxn>
            </a:cxnLst>
            <a:rect l="l" t="t" r="r" b="b"/>
            <a:pathLst>
              <a:path w="3220995" h="191515">
                <a:moveTo>
                  <a:pt x="0" y="191515"/>
                </a:moveTo>
                <a:cubicBezTo>
                  <a:pt x="926070" y="105018"/>
                  <a:pt x="1852141" y="18521"/>
                  <a:pt x="2388973" y="2045"/>
                </a:cubicBezTo>
                <a:cubicBezTo>
                  <a:pt x="2925806" y="-14431"/>
                  <a:pt x="3032898" y="73439"/>
                  <a:pt x="3220995" y="92661"/>
                </a:cubicBezTo>
              </a:path>
            </a:pathLst>
          </a:custGeom>
          <a:ln w="28575">
            <a:solidFill>
              <a:srgbClr val="EE2D2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1" name="자유형 20"/>
          <p:cNvSpPr/>
          <p:nvPr/>
        </p:nvSpPr>
        <p:spPr>
          <a:xfrm>
            <a:off x="691977" y="5066272"/>
            <a:ext cx="3220995" cy="260530"/>
          </a:xfrm>
          <a:custGeom>
            <a:avLst/>
            <a:gdLst>
              <a:gd name="connsiteX0" fmla="*/ 0 w 3220995"/>
              <a:gd name="connsiteY0" fmla="*/ 191515 h 191515"/>
              <a:gd name="connsiteX1" fmla="*/ 2388973 w 3220995"/>
              <a:gd name="connsiteY1" fmla="*/ 2045 h 191515"/>
              <a:gd name="connsiteX2" fmla="*/ 3220995 w 3220995"/>
              <a:gd name="connsiteY2" fmla="*/ 92661 h 191515"/>
            </a:gdLst>
            <a:ahLst/>
            <a:cxnLst>
              <a:cxn ang="0">
                <a:pos x="connsiteX0" y="connsiteY0"/>
              </a:cxn>
              <a:cxn ang="0">
                <a:pos x="connsiteX1" y="connsiteY1"/>
              </a:cxn>
              <a:cxn ang="0">
                <a:pos x="connsiteX2" y="connsiteY2"/>
              </a:cxn>
            </a:cxnLst>
            <a:rect l="l" t="t" r="r" b="b"/>
            <a:pathLst>
              <a:path w="3220995" h="191515">
                <a:moveTo>
                  <a:pt x="0" y="191515"/>
                </a:moveTo>
                <a:cubicBezTo>
                  <a:pt x="926070" y="105018"/>
                  <a:pt x="1852141" y="18521"/>
                  <a:pt x="2388973" y="2045"/>
                </a:cubicBezTo>
                <a:cubicBezTo>
                  <a:pt x="2925806" y="-14431"/>
                  <a:pt x="3032898" y="73439"/>
                  <a:pt x="3220995" y="92661"/>
                </a:cubicBezTo>
              </a:path>
            </a:pathLst>
          </a:custGeom>
          <a:ln w="28575">
            <a:solidFill>
              <a:srgbClr val="EE2D2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2" name="자유형 21"/>
          <p:cNvSpPr/>
          <p:nvPr/>
        </p:nvSpPr>
        <p:spPr>
          <a:xfrm>
            <a:off x="4658496" y="5357175"/>
            <a:ext cx="3220995" cy="260530"/>
          </a:xfrm>
          <a:custGeom>
            <a:avLst/>
            <a:gdLst>
              <a:gd name="connsiteX0" fmla="*/ 0 w 3220995"/>
              <a:gd name="connsiteY0" fmla="*/ 191515 h 191515"/>
              <a:gd name="connsiteX1" fmla="*/ 2388973 w 3220995"/>
              <a:gd name="connsiteY1" fmla="*/ 2045 h 191515"/>
              <a:gd name="connsiteX2" fmla="*/ 3220995 w 3220995"/>
              <a:gd name="connsiteY2" fmla="*/ 92661 h 191515"/>
            </a:gdLst>
            <a:ahLst/>
            <a:cxnLst>
              <a:cxn ang="0">
                <a:pos x="connsiteX0" y="connsiteY0"/>
              </a:cxn>
              <a:cxn ang="0">
                <a:pos x="connsiteX1" y="connsiteY1"/>
              </a:cxn>
              <a:cxn ang="0">
                <a:pos x="connsiteX2" y="connsiteY2"/>
              </a:cxn>
            </a:cxnLst>
            <a:rect l="l" t="t" r="r" b="b"/>
            <a:pathLst>
              <a:path w="3220995" h="191515">
                <a:moveTo>
                  <a:pt x="0" y="191515"/>
                </a:moveTo>
                <a:cubicBezTo>
                  <a:pt x="926070" y="105018"/>
                  <a:pt x="1852141" y="18521"/>
                  <a:pt x="2388973" y="2045"/>
                </a:cubicBezTo>
                <a:cubicBezTo>
                  <a:pt x="2925806" y="-14431"/>
                  <a:pt x="3032898" y="73439"/>
                  <a:pt x="3220995" y="92661"/>
                </a:cubicBezTo>
              </a:path>
            </a:pathLst>
          </a:custGeom>
          <a:ln w="28575">
            <a:solidFill>
              <a:srgbClr val="EE2D2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3" name="자유형 22"/>
          <p:cNvSpPr/>
          <p:nvPr/>
        </p:nvSpPr>
        <p:spPr>
          <a:xfrm>
            <a:off x="8711512" y="5106455"/>
            <a:ext cx="3220995" cy="260530"/>
          </a:xfrm>
          <a:custGeom>
            <a:avLst/>
            <a:gdLst>
              <a:gd name="connsiteX0" fmla="*/ 0 w 3220995"/>
              <a:gd name="connsiteY0" fmla="*/ 191515 h 191515"/>
              <a:gd name="connsiteX1" fmla="*/ 2388973 w 3220995"/>
              <a:gd name="connsiteY1" fmla="*/ 2045 h 191515"/>
              <a:gd name="connsiteX2" fmla="*/ 3220995 w 3220995"/>
              <a:gd name="connsiteY2" fmla="*/ 92661 h 191515"/>
            </a:gdLst>
            <a:ahLst/>
            <a:cxnLst>
              <a:cxn ang="0">
                <a:pos x="connsiteX0" y="connsiteY0"/>
              </a:cxn>
              <a:cxn ang="0">
                <a:pos x="connsiteX1" y="connsiteY1"/>
              </a:cxn>
              <a:cxn ang="0">
                <a:pos x="connsiteX2" y="connsiteY2"/>
              </a:cxn>
            </a:cxnLst>
            <a:rect l="l" t="t" r="r" b="b"/>
            <a:pathLst>
              <a:path w="3220995" h="191515">
                <a:moveTo>
                  <a:pt x="0" y="191515"/>
                </a:moveTo>
                <a:cubicBezTo>
                  <a:pt x="926070" y="105018"/>
                  <a:pt x="1852141" y="18521"/>
                  <a:pt x="2388973" y="2045"/>
                </a:cubicBezTo>
                <a:cubicBezTo>
                  <a:pt x="2925806" y="-14431"/>
                  <a:pt x="3032898" y="73439"/>
                  <a:pt x="3220995" y="92661"/>
                </a:cubicBezTo>
              </a:path>
            </a:pathLst>
          </a:custGeom>
          <a:ln w="28575">
            <a:solidFill>
              <a:srgbClr val="EE2D2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5" name="자유형 24"/>
          <p:cNvSpPr/>
          <p:nvPr/>
        </p:nvSpPr>
        <p:spPr>
          <a:xfrm>
            <a:off x="8711511" y="2189220"/>
            <a:ext cx="3220995" cy="236851"/>
          </a:xfrm>
          <a:custGeom>
            <a:avLst/>
            <a:gdLst>
              <a:gd name="connsiteX0" fmla="*/ 0 w 3220995"/>
              <a:gd name="connsiteY0" fmla="*/ 191515 h 191515"/>
              <a:gd name="connsiteX1" fmla="*/ 2388973 w 3220995"/>
              <a:gd name="connsiteY1" fmla="*/ 2045 h 191515"/>
              <a:gd name="connsiteX2" fmla="*/ 3220995 w 3220995"/>
              <a:gd name="connsiteY2" fmla="*/ 92661 h 191515"/>
            </a:gdLst>
            <a:ahLst/>
            <a:cxnLst>
              <a:cxn ang="0">
                <a:pos x="connsiteX0" y="connsiteY0"/>
              </a:cxn>
              <a:cxn ang="0">
                <a:pos x="connsiteX1" y="connsiteY1"/>
              </a:cxn>
              <a:cxn ang="0">
                <a:pos x="connsiteX2" y="connsiteY2"/>
              </a:cxn>
            </a:cxnLst>
            <a:rect l="l" t="t" r="r" b="b"/>
            <a:pathLst>
              <a:path w="3220995" h="191515">
                <a:moveTo>
                  <a:pt x="0" y="191515"/>
                </a:moveTo>
                <a:cubicBezTo>
                  <a:pt x="926070" y="105018"/>
                  <a:pt x="1852141" y="18521"/>
                  <a:pt x="2388973" y="2045"/>
                </a:cubicBezTo>
                <a:cubicBezTo>
                  <a:pt x="2925806" y="-14431"/>
                  <a:pt x="3032898" y="73439"/>
                  <a:pt x="3220995" y="92661"/>
                </a:cubicBezTo>
              </a:path>
            </a:pathLst>
          </a:custGeom>
          <a:ln w="28575">
            <a:solidFill>
              <a:srgbClr val="EE2D2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6" name="TextBox 25"/>
          <p:cNvSpPr txBox="1"/>
          <p:nvPr/>
        </p:nvSpPr>
        <p:spPr>
          <a:xfrm>
            <a:off x="3850242" y="3147530"/>
            <a:ext cx="4763676" cy="892552"/>
          </a:xfrm>
          <a:prstGeom prst="rect">
            <a:avLst/>
          </a:prstGeom>
          <a:solidFill>
            <a:schemeClr val="bg1"/>
          </a:solidFill>
        </p:spPr>
        <p:txBody>
          <a:bodyPr wrap="none" rtlCol="0">
            <a:spAutoFit/>
          </a:bodyPr>
          <a:lstStyle/>
          <a:p>
            <a:pPr algn="ctr"/>
            <a:r>
              <a:rPr lang="en-US" altLang="ko-KR" sz="2600" dirty="0" smtClean="0">
                <a:solidFill>
                  <a:schemeClr val="tx1"/>
                </a:solidFill>
                <a:latin typeface="Arial" pitchFamily="34" charset="0"/>
                <a:cs typeface="Arial" pitchFamily="34" charset="0"/>
              </a:rPr>
              <a:t>Monthly Variation…</a:t>
            </a:r>
          </a:p>
          <a:p>
            <a:r>
              <a:rPr lang="en-US" altLang="ko-KR" sz="2600" dirty="0" smtClean="0">
                <a:solidFill>
                  <a:schemeClr val="tx1"/>
                </a:solidFill>
                <a:latin typeface="Arial" pitchFamily="34" charset="0"/>
                <a:cs typeface="Arial" pitchFamily="34" charset="0"/>
              </a:rPr>
              <a:t>We have to keep watching…</a:t>
            </a:r>
            <a:endParaRPr lang="ko-KR" altLang="en-US" sz="2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214919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9403" y="188640"/>
            <a:ext cx="530915" cy="230832"/>
          </a:xfrm>
          <a:prstGeom prst="rect">
            <a:avLst/>
          </a:prstGeom>
          <a:noFill/>
        </p:spPr>
        <p:txBody>
          <a:bodyPr wrap="none" rtlCol="0">
            <a:spAutoFit/>
          </a:bodyPr>
          <a:lstStyle/>
          <a:p>
            <a:r>
              <a:rPr lang="ko-KR" altLang="en-US" smtClean="0"/>
              <a:t>일평</a:t>
            </a:r>
            <a:r>
              <a:rPr lang="ko-KR" altLang="en-US"/>
              <a:t>균</a:t>
            </a:r>
            <a:endParaRPr lang="ko-KR" altLang="en-US" dirty="0"/>
          </a:p>
        </p:txBody>
      </p:sp>
      <p:sp>
        <p:nvSpPr>
          <p:cNvPr id="6" name="제목 5"/>
          <p:cNvSpPr>
            <a:spLocks noGrp="1"/>
          </p:cNvSpPr>
          <p:nvPr>
            <p:ph type="title"/>
          </p:nvPr>
        </p:nvSpPr>
        <p:spPr>
          <a:xfrm>
            <a:off x="557103" y="0"/>
            <a:ext cx="10972800" cy="817124"/>
          </a:xfrm>
        </p:spPr>
        <p:txBody>
          <a:bodyPr anchor="ctr"/>
          <a:lstStyle/>
          <a:p>
            <a:pPr algn="l"/>
            <a:r>
              <a:rPr lang="en-US" altLang="ko-KR" sz="3600" b="1" dirty="0" smtClean="0">
                <a:latin typeface="Arial" pitchFamily="34" charset="0"/>
                <a:cs typeface="Arial" pitchFamily="34" charset="0"/>
              </a:rPr>
              <a:t>Ray Matching </a:t>
            </a:r>
            <a:r>
              <a:rPr lang="en-US" altLang="ko-KR" sz="3400" b="1" dirty="0" smtClean="0">
                <a:solidFill>
                  <a:srgbClr val="FF0000"/>
                </a:solidFill>
                <a:latin typeface="Arial" pitchFamily="34" charset="0"/>
                <a:cs typeface="Arial" pitchFamily="34" charset="0"/>
              </a:rPr>
              <a:t>MODIS</a:t>
            </a:r>
            <a:r>
              <a:rPr lang="en-US" altLang="ko-KR" sz="3600" b="1" dirty="0" smtClean="0">
                <a:solidFill>
                  <a:srgbClr val="FF0000"/>
                </a:solidFill>
                <a:latin typeface="Arial" pitchFamily="34" charset="0"/>
                <a:cs typeface="Arial" pitchFamily="34" charset="0"/>
              </a:rPr>
              <a:t> </a:t>
            </a:r>
            <a:r>
              <a:rPr lang="en-US" altLang="ko-KR" sz="3600" b="1" dirty="0" smtClean="0">
                <a:latin typeface="Arial" pitchFamily="34" charset="0"/>
                <a:cs typeface="Arial" pitchFamily="34" charset="0"/>
              </a:rPr>
              <a:t>results</a:t>
            </a:r>
            <a:r>
              <a:rPr lang="en-US" altLang="ko-KR" sz="3000" b="1" dirty="0" smtClean="0">
                <a:latin typeface="Arial" pitchFamily="34" charset="0"/>
                <a:cs typeface="Arial" pitchFamily="34" charset="0"/>
              </a:rPr>
              <a:t>(</a:t>
            </a:r>
            <a:r>
              <a:rPr lang="en-US" altLang="ko-KR" sz="3000" b="1" dirty="0" smtClean="0">
                <a:solidFill>
                  <a:srgbClr val="FF0000"/>
                </a:solidFill>
                <a:latin typeface="Arial" pitchFamily="34" charset="0"/>
                <a:cs typeface="Arial" pitchFamily="34" charset="0"/>
              </a:rPr>
              <a:t>Feb</a:t>
            </a:r>
            <a:r>
              <a:rPr lang="en-US" altLang="ko-KR" sz="3000" b="1" dirty="0">
                <a:solidFill>
                  <a:srgbClr val="FF0000"/>
                </a:solidFill>
                <a:latin typeface="Arial" pitchFamily="34" charset="0"/>
                <a:cs typeface="Arial" pitchFamily="34" charset="0"/>
              </a:rPr>
              <a:t>. </a:t>
            </a:r>
            <a:r>
              <a:rPr lang="en-US" altLang="ko-KR" sz="3000" b="1" smtClean="0">
                <a:solidFill>
                  <a:srgbClr val="FF0000"/>
                </a:solidFill>
                <a:latin typeface="Arial" pitchFamily="34" charset="0"/>
                <a:cs typeface="Arial" pitchFamily="34" charset="0"/>
              </a:rPr>
              <a:t>~Mar. 2020</a:t>
            </a:r>
            <a:r>
              <a:rPr lang="en-US" altLang="ko-KR" sz="3000" b="1" dirty="0">
                <a:solidFill>
                  <a:srgbClr val="FF0000"/>
                </a:solidFill>
                <a:latin typeface="Arial" pitchFamily="34" charset="0"/>
                <a:cs typeface="Arial" pitchFamily="34" charset="0"/>
              </a:rPr>
              <a:t>.</a:t>
            </a:r>
            <a:r>
              <a:rPr lang="en-US" altLang="ko-KR" sz="3000" b="1" dirty="0">
                <a:latin typeface="Arial" pitchFamily="34" charset="0"/>
                <a:cs typeface="Arial" pitchFamily="34" charset="0"/>
              </a:rPr>
              <a:t>)</a:t>
            </a:r>
            <a:endParaRPr lang="ko-KR" altLang="en-US" sz="3000" b="1" dirty="0">
              <a:latin typeface="Arial" pitchFamily="34" charset="0"/>
              <a:cs typeface="Arial" pitchFamily="34" charset="0"/>
            </a:endParaRPr>
          </a:p>
        </p:txBody>
      </p:sp>
      <p:pic>
        <p:nvPicPr>
          <p:cNvPr id="2" name="그림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54" y="840000"/>
            <a:ext cx="3987575" cy="2879998"/>
          </a:xfrm>
          <a:prstGeom prst="rect">
            <a:avLst/>
          </a:prstGeom>
        </p:spPr>
      </p:pic>
      <p:pic>
        <p:nvPicPr>
          <p:cNvPr id="4" name="그림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6931" y="840000"/>
            <a:ext cx="3987575" cy="2879998"/>
          </a:xfrm>
          <a:prstGeom prst="rect">
            <a:avLst/>
          </a:prstGeom>
        </p:spPr>
      </p:pic>
      <p:pic>
        <p:nvPicPr>
          <p:cNvPr id="5" name="그림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4508" y="840000"/>
            <a:ext cx="3987575" cy="2879998"/>
          </a:xfrm>
          <a:prstGeom prst="rect">
            <a:avLst/>
          </a:prstGeom>
        </p:spPr>
      </p:pic>
      <p:pic>
        <p:nvPicPr>
          <p:cNvPr id="7" name="그림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53" y="3720000"/>
            <a:ext cx="3987575" cy="2879998"/>
          </a:xfrm>
          <a:prstGeom prst="rect">
            <a:avLst/>
          </a:prstGeom>
        </p:spPr>
      </p:pic>
      <p:pic>
        <p:nvPicPr>
          <p:cNvPr id="8" name="그림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6931" y="3720000"/>
            <a:ext cx="3987575" cy="2879998"/>
          </a:xfrm>
          <a:prstGeom prst="rect">
            <a:avLst/>
          </a:prstGeom>
        </p:spPr>
      </p:pic>
      <p:pic>
        <p:nvPicPr>
          <p:cNvPr id="9" name="그림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4507" y="3720000"/>
            <a:ext cx="3987575" cy="2879998"/>
          </a:xfrm>
          <a:prstGeom prst="rect">
            <a:avLst/>
          </a:prstGeom>
        </p:spPr>
      </p:pic>
      <p:sp>
        <p:nvSpPr>
          <p:cNvPr id="17" name="TextBox 16"/>
          <p:cNvSpPr txBox="1"/>
          <p:nvPr/>
        </p:nvSpPr>
        <p:spPr>
          <a:xfrm>
            <a:off x="2015784" y="3209674"/>
            <a:ext cx="8943474" cy="492443"/>
          </a:xfrm>
          <a:prstGeom prst="rect">
            <a:avLst/>
          </a:prstGeom>
          <a:solidFill>
            <a:schemeClr val="bg1"/>
          </a:solidFill>
        </p:spPr>
        <p:txBody>
          <a:bodyPr wrap="none" rtlCol="0">
            <a:spAutoFit/>
          </a:bodyPr>
          <a:lstStyle/>
          <a:p>
            <a:r>
              <a:rPr lang="en-US" altLang="ko-KR" sz="2600" dirty="0" smtClean="0">
                <a:solidFill>
                  <a:schemeClr val="tx1"/>
                </a:solidFill>
                <a:latin typeface="Arial" pitchFamily="34" charset="0"/>
                <a:cs typeface="Arial" pitchFamily="34" charset="0"/>
              </a:rPr>
              <a:t>Slopes show </a:t>
            </a:r>
            <a:r>
              <a:rPr lang="en-US" altLang="ko-KR" sz="2600" dirty="0" smtClean="0">
                <a:solidFill>
                  <a:srgbClr val="FF0000"/>
                </a:solidFill>
                <a:latin typeface="Arial" pitchFamily="34" charset="0"/>
                <a:cs typeface="Arial" pitchFamily="34" charset="0"/>
              </a:rPr>
              <a:t>negative</a:t>
            </a:r>
            <a:r>
              <a:rPr lang="en-US" altLang="ko-KR" sz="2600" dirty="0" smtClean="0">
                <a:solidFill>
                  <a:schemeClr val="tx1"/>
                </a:solidFill>
                <a:latin typeface="Arial" pitchFamily="34" charset="0"/>
                <a:cs typeface="Arial" pitchFamily="34" charset="0"/>
              </a:rPr>
              <a:t> value in February to March 2020.</a:t>
            </a:r>
          </a:p>
        </p:txBody>
      </p:sp>
      <p:pic>
        <p:nvPicPr>
          <p:cNvPr id="18" name="그림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034" y="2448518"/>
            <a:ext cx="1993787" cy="1439999"/>
          </a:xfrm>
          <a:prstGeom prst="rect">
            <a:avLst/>
          </a:prstGeom>
        </p:spPr>
      </p:pic>
      <p:sp>
        <p:nvSpPr>
          <p:cNvPr id="24" name="자유형 23"/>
          <p:cNvSpPr/>
          <p:nvPr/>
        </p:nvSpPr>
        <p:spPr>
          <a:xfrm>
            <a:off x="304801" y="3112400"/>
            <a:ext cx="1566292" cy="144813"/>
          </a:xfrm>
          <a:custGeom>
            <a:avLst/>
            <a:gdLst>
              <a:gd name="connsiteX0" fmla="*/ 0 w 3220995"/>
              <a:gd name="connsiteY0" fmla="*/ 191515 h 191515"/>
              <a:gd name="connsiteX1" fmla="*/ 2388973 w 3220995"/>
              <a:gd name="connsiteY1" fmla="*/ 2045 h 191515"/>
              <a:gd name="connsiteX2" fmla="*/ 3220995 w 3220995"/>
              <a:gd name="connsiteY2" fmla="*/ 92661 h 191515"/>
            </a:gdLst>
            <a:ahLst/>
            <a:cxnLst>
              <a:cxn ang="0">
                <a:pos x="connsiteX0" y="connsiteY0"/>
              </a:cxn>
              <a:cxn ang="0">
                <a:pos x="connsiteX1" y="connsiteY1"/>
              </a:cxn>
              <a:cxn ang="0">
                <a:pos x="connsiteX2" y="connsiteY2"/>
              </a:cxn>
            </a:cxnLst>
            <a:rect l="l" t="t" r="r" b="b"/>
            <a:pathLst>
              <a:path w="3220995" h="191515">
                <a:moveTo>
                  <a:pt x="0" y="191515"/>
                </a:moveTo>
                <a:cubicBezTo>
                  <a:pt x="926070" y="105018"/>
                  <a:pt x="1852141" y="18521"/>
                  <a:pt x="2388973" y="2045"/>
                </a:cubicBezTo>
                <a:cubicBezTo>
                  <a:pt x="2925806" y="-14431"/>
                  <a:pt x="3032898" y="73439"/>
                  <a:pt x="3220995" y="92661"/>
                </a:cubicBezTo>
              </a:path>
            </a:pathLst>
          </a:custGeom>
          <a:ln w="12700">
            <a:solidFill>
              <a:srgbClr val="EE2D2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0" name="타원 9"/>
          <p:cNvSpPr/>
          <p:nvPr/>
        </p:nvSpPr>
        <p:spPr>
          <a:xfrm>
            <a:off x="1651875" y="2968256"/>
            <a:ext cx="330244" cy="330244"/>
          </a:xfrm>
          <a:prstGeom prst="ellipse">
            <a:avLst/>
          </a:prstGeom>
          <a:noFill/>
          <a:ln>
            <a:solidFill>
              <a:srgbClr val="EE2D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650064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98" y="3720000"/>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103" y="3720000"/>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3283" y="3719999"/>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3283" y="840000"/>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1103" y="840000"/>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698" y="839999"/>
            <a:ext cx="39888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19403" y="188640"/>
            <a:ext cx="530915" cy="230832"/>
          </a:xfrm>
          <a:prstGeom prst="rect">
            <a:avLst/>
          </a:prstGeom>
          <a:noFill/>
        </p:spPr>
        <p:txBody>
          <a:bodyPr wrap="none" rtlCol="0">
            <a:spAutoFit/>
          </a:bodyPr>
          <a:lstStyle/>
          <a:p>
            <a:r>
              <a:rPr lang="ko-KR" altLang="en-US" smtClean="0"/>
              <a:t>일평</a:t>
            </a:r>
            <a:r>
              <a:rPr lang="ko-KR" altLang="en-US"/>
              <a:t>균</a:t>
            </a:r>
            <a:endParaRPr lang="ko-KR" altLang="en-US" dirty="0"/>
          </a:p>
        </p:txBody>
      </p:sp>
      <p:sp>
        <p:nvSpPr>
          <p:cNvPr id="6" name="제목 5"/>
          <p:cNvSpPr>
            <a:spLocks noGrp="1"/>
          </p:cNvSpPr>
          <p:nvPr>
            <p:ph type="title"/>
          </p:nvPr>
        </p:nvSpPr>
        <p:spPr>
          <a:xfrm>
            <a:off x="557103" y="0"/>
            <a:ext cx="10972800" cy="817124"/>
          </a:xfrm>
        </p:spPr>
        <p:txBody>
          <a:bodyPr anchor="ctr"/>
          <a:lstStyle/>
          <a:p>
            <a:pPr algn="l"/>
            <a:r>
              <a:rPr lang="en-US" altLang="ko-KR" sz="3000" b="1" dirty="0" smtClean="0">
                <a:latin typeface="Arial" pitchFamily="34" charset="0"/>
                <a:cs typeface="Arial" pitchFamily="34" charset="0"/>
              </a:rPr>
              <a:t>Ray Matching </a:t>
            </a:r>
            <a:r>
              <a:rPr lang="en-US" altLang="ko-KR" sz="3000" b="1" dirty="0" smtClean="0">
                <a:solidFill>
                  <a:srgbClr val="FF0000"/>
                </a:solidFill>
                <a:latin typeface="Arial" pitchFamily="34" charset="0"/>
                <a:cs typeface="Arial" pitchFamily="34" charset="0"/>
              </a:rPr>
              <a:t>MODIS</a:t>
            </a:r>
            <a:r>
              <a:rPr lang="en-US" altLang="ko-KR" sz="3000" b="1" dirty="0" smtClean="0">
                <a:latin typeface="Arial" pitchFamily="34" charset="0"/>
                <a:cs typeface="Arial" pitchFamily="34" charset="0"/>
              </a:rPr>
              <a:t> Mean Diff.(Aug. </a:t>
            </a:r>
            <a:r>
              <a:rPr lang="en-US" altLang="ko-KR" sz="3000" b="1" dirty="0">
                <a:latin typeface="Arial" pitchFamily="34" charset="0"/>
                <a:cs typeface="Arial" pitchFamily="34" charset="0"/>
              </a:rPr>
              <a:t>2019</a:t>
            </a:r>
            <a:r>
              <a:rPr lang="en-US" altLang="ko-KR" sz="3000" b="1" dirty="0" smtClean="0">
                <a:latin typeface="Arial" pitchFamily="34" charset="0"/>
                <a:cs typeface="Arial" pitchFamily="34" charset="0"/>
              </a:rPr>
              <a:t>.~Mar. </a:t>
            </a:r>
            <a:r>
              <a:rPr lang="en-US" altLang="ko-KR" sz="3000" b="1" dirty="0">
                <a:latin typeface="Arial" pitchFamily="34" charset="0"/>
                <a:cs typeface="Arial" pitchFamily="34" charset="0"/>
              </a:rPr>
              <a:t>2020.)</a:t>
            </a:r>
            <a:endParaRPr lang="ko-KR" altLang="en-US" sz="3000" b="1" dirty="0">
              <a:latin typeface="Arial" pitchFamily="34" charset="0"/>
              <a:cs typeface="Arial" pitchFamily="34" charset="0"/>
            </a:endParaRPr>
          </a:p>
        </p:txBody>
      </p:sp>
      <p:sp>
        <p:nvSpPr>
          <p:cNvPr id="10" name="TextBox 9"/>
          <p:cNvSpPr txBox="1"/>
          <p:nvPr/>
        </p:nvSpPr>
        <p:spPr>
          <a:xfrm>
            <a:off x="-12701" y="6532146"/>
            <a:ext cx="4314001" cy="338554"/>
          </a:xfrm>
          <a:prstGeom prst="rect">
            <a:avLst/>
          </a:prstGeom>
          <a:solidFill>
            <a:schemeClr val="bg1"/>
          </a:solidFill>
        </p:spPr>
        <p:txBody>
          <a:bodyPr wrap="none" rtlCol="0">
            <a:spAutoFit/>
          </a:bodyPr>
          <a:lstStyle/>
          <a:p>
            <a:r>
              <a:rPr lang="en-US" altLang="ko-KR" sz="1600" dirty="0" smtClean="0">
                <a:solidFill>
                  <a:schemeClr val="tx1"/>
                </a:solidFill>
              </a:rPr>
              <a:t>Mean Difference  &amp;  Uncertainty(k=1) </a:t>
            </a:r>
            <a:endParaRPr lang="ko-KR" altLang="en-US" sz="1600" dirty="0">
              <a:solidFill>
                <a:schemeClr val="tx1"/>
              </a:solidFill>
            </a:endParaRPr>
          </a:p>
        </p:txBody>
      </p:sp>
      <p:sp>
        <p:nvSpPr>
          <p:cNvPr id="11" name="타원 10"/>
          <p:cNvSpPr/>
          <p:nvPr/>
        </p:nvSpPr>
        <p:spPr>
          <a:xfrm>
            <a:off x="2771029" y="1007279"/>
            <a:ext cx="1254057" cy="1254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584725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9403" y="188640"/>
            <a:ext cx="530915" cy="230832"/>
          </a:xfrm>
          <a:prstGeom prst="rect">
            <a:avLst/>
          </a:prstGeom>
          <a:noFill/>
        </p:spPr>
        <p:txBody>
          <a:bodyPr wrap="none" rtlCol="0">
            <a:spAutoFit/>
          </a:bodyPr>
          <a:lstStyle/>
          <a:p>
            <a:r>
              <a:rPr lang="ko-KR" altLang="en-US" smtClean="0"/>
              <a:t>일평</a:t>
            </a:r>
            <a:r>
              <a:rPr lang="ko-KR" altLang="en-US"/>
              <a:t>균</a:t>
            </a:r>
            <a:endParaRPr lang="ko-KR" altLang="en-US" dirty="0"/>
          </a:p>
        </p:txBody>
      </p:sp>
      <p:sp>
        <p:nvSpPr>
          <p:cNvPr id="6" name="제목 5"/>
          <p:cNvSpPr>
            <a:spLocks noGrp="1"/>
          </p:cNvSpPr>
          <p:nvPr>
            <p:ph type="title"/>
          </p:nvPr>
        </p:nvSpPr>
        <p:spPr>
          <a:xfrm>
            <a:off x="557103" y="0"/>
            <a:ext cx="10972800" cy="817124"/>
          </a:xfrm>
        </p:spPr>
        <p:txBody>
          <a:bodyPr/>
          <a:lstStyle/>
          <a:p>
            <a:pPr algn="l"/>
            <a:r>
              <a:rPr lang="en-US" altLang="ko-KR" sz="4000" b="1" dirty="0" smtClean="0">
                <a:latin typeface="Arial" pitchFamily="34" charset="0"/>
                <a:cs typeface="Arial" pitchFamily="34" charset="0"/>
              </a:rPr>
              <a:t>Monthly Histogram(Radiance, Over DCC)</a:t>
            </a:r>
            <a:endParaRPr lang="ko-KR" altLang="en-US" sz="4000" b="1" dirty="0">
              <a:latin typeface="Arial" pitchFamily="34" charset="0"/>
              <a:cs typeface="Arial" pitchFamily="34" charset="0"/>
            </a:endParaRPr>
          </a:p>
        </p:txBody>
      </p:sp>
      <p:pic>
        <p:nvPicPr>
          <p:cNvPr id="2" name="그림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503" y="830807"/>
            <a:ext cx="3571439" cy="3060000"/>
          </a:xfrm>
          <a:prstGeom prst="rect">
            <a:avLst/>
          </a:prstGeom>
        </p:spPr>
      </p:pic>
      <p:pic>
        <p:nvPicPr>
          <p:cNvPr id="4" name="그림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2703" y="830807"/>
            <a:ext cx="3571439" cy="3060000"/>
          </a:xfrm>
          <a:prstGeom prst="rect">
            <a:avLst/>
          </a:prstGeom>
        </p:spPr>
      </p:pic>
      <p:pic>
        <p:nvPicPr>
          <p:cNvPr id="5" name="그림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8903" y="830807"/>
            <a:ext cx="3571439" cy="3060000"/>
          </a:xfrm>
          <a:prstGeom prst="rect">
            <a:avLst/>
          </a:prstGeom>
        </p:spPr>
      </p:pic>
      <p:pic>
        <p:nvPicPr>
          <p:cNvPr id="7" name="그림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371" y="3841379"/>
            <a:ext cx="3571439" cy="3060000"/>
          </a:xfrm>
          <a:prstGeom prst="rect">
            <a:avLst/>
          </a:prstGeom>
        </p:spPr>
      </p:pic>
      <p:pic>
        <p:nvPicPr>
          <p:cNvPr id="8" name="그림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2703" y="3841379"/>
            <a:ext cx="3571439" cy="3060000"/>
          </a:xfrm>
          <a:prstGeom prst="rect">
            <a:avLst/>
          </a:prstGeom>
        </p:spPr>
      </p:pic>
      <p:pic>
        <p:nvPicPr>
          <p:cNvPr id="9" name="그림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98903" y="3841379"/>
            <a:ext cx="3571439" cy="3060000"/>
          </a:xfrm>
          <a:prstGeom prst="rect">
            <a:avLst/>
          </a:prstGeom>
        </p:spPr>
      </p:pic>
      <p:sp>
        <p:nvSpPr>
          <p:cNvPr id="10" name="TextBox 9"/>
          <p:cNvSpPr txBox="1"/>
          <p:nvPr/>
        </p:nvSpPr>
        <p:spPr>
          <a:xfrm>
            <a:off x="0" y="661530"/>
            <a:ext cx="2616422" cy="338554"/>
          </a:xfrm>
          <a:prstGeom prst="rect">
            <a:avLst/>
          </a:prstGeom>
          <a:solidFill>
            <a:schemeClr val="bg1"/>
          </a:solidFill>
        </p:spPr>
        <p:txBody>
          <a:bodyPr wrap="none" rtlCol="0">
            <a:spAutoFit/>
          </a:bodyPr>
          <a:lstStyle/>
          <a:p>
            <a:r>
              <a:rPr lang="en-US" altLang="ko-KR" sz="1600" dirty="0" smtClean="0">
                <a:solidFill>
                  <a:schemeClr val="tx1"/>
                </a:solidFill>
              </a:rPr>
              <a:t>Aug. 2019. ~ Feb.2020.</a:t>
            </a:r>
            <a:endParaRPr lang="ko-KR" altLang="en-US" sz="1600" dirty="0">
              <a:solidFill>
                <a:schemeClr val="tx1"/>
              </a:solidFill>
            </a:endParaRPr>
          </a:p>
        </p:txBody>
      </p:sp>
      <p:sp>
        <p:nvSpPr>
          <p:cNvPr id="11" name="직사각형 10"/>
          <p:cNvSpPr/>
          <p:nvPr/>
        </p:nvSpPr>
        <p:spPr>
          <a:xfrm>
            <a:off x="4132385" y="3823130"/>
            <a:ext cx="7437957" cy="30187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304454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15612</TotalTime>
  <Words>1457</Words>
  <Application>Microsoft Office PowerPoint</Application>
  <PresentationFormat>와이드스크린</PresentationFormat>
  <Paragraphs>336</Paragraphs>
  <Slides>29</Slides>
  <Notes>20</Notes>
  <HiddenSlides>0</HiddenSlides>
  <MMClips>0</MMClips>
  <ScaleCrop>false</ScaleCrop>
  <HeadingPairs>
    <vt:vector size="6" baseType="variant">
      <vt:variant>
        <vt:lpstr>사용한 글꼴</vt:lpstr>
      </vt:variant>
      <vt:variant>
        <vt:i4>15</vt:i4>
      </vt:variant>
      <vt:variant>
        <vt:lpstr>테마</vt:lpstr>
      </vt:variant>
      <vt:variant>
        <vt:i4>1</vt:i4>
      </vt:variant>
      <vt:variant>
        <vt:lpstr>슬라이드 제목</vt:lpstr>
      </vt:variant>
      <vt:variant>
        <vt:i4>29</vt:i4>
      </vt:variant>
    </vt:vector>
  </HeadingPairs>
  <TitlesOfParts>
    <vt:vector size="45" baseType="lpstr">
      <vt:lpstr>Arial Unicode MS</vt:lpstr>
      <vt:lpstr>HY헤드라인M</vt:lpstr>
      <vt:lpstr>ＭＳ Ｐゴシック</vt:lpstr>
      <vt:lpstr>NanumGothic</vt:lpstr>
      <vt:lpstr>宋体</vt:lpstr>
      <vt:lpstr>굴림</vt:lpstr>
      <vt:lpstr>굴림체</vt:lpstr>
      <vt:lpstr>맑은 고딕</vt:lpstr>
      <vt:lpstr>Arial</vt:lpstr>
      <vt:lpstr>Calibri</vt:lpstr>
      <vt:lpstr>Cambria Math</vt:lpstr>
      <vt:lpstr>Helvetica</vt:lpstr>
      <vt:lpstr>Tahoma</vt:lpstr>
      <vt:lpstr>Times New Roman</vt:lpstr>
      <vt:lpstr>Wingdings</vt:lpstr>
      <vt:lpstr>Office Theme</vt:lpstr>
      <vt:lpstr>The preliminary results of GK2A AMI VIS/NIR calibration</vt:lpstr>
      <vt:lpstr>Introduction</vt:lpstr>
      <vt:lpstr>AMI &amp; Terra MODIS &amp; SNPP VIIRS SRF</vt:lpstr>
      <vt:lpstr>Ray Matching MODIS results(Aug. 2019.~Mar. 2020.)</vt:lpstr>
      <vt:lpstr>Ray Matching MODIS results(Aug. 2019.~Mar. 2020.)</vt:lpstr>
      <vt:lpstr>Ray Matching MODIS results(Aug. 2019.~Mar. 2020.)</vt:lpstr>
      <vt:lpstr>Ray Matching MODIS results(Feb. ~Mar. 2020.)</vt:lpstr>
      <vt:lpstr>Ray Matching MODIS Mean Diff.(Aug. 2019.~Mar. 2020.)</vt:lpstr>
      <vt:lpstr>Monthly Histogram(Radiance, Over DCC)</vt:lpstr>
      <vt:lpstr>Time Series(Mean, Mode)</vt:lpstr>
      <vt:lpstr>Ray Matching VIIRS results(Oct. 2019.~Mar. 2020.)</vt:lpstr>
      <vt:lpstr>Ray Matching VIIRS results(Oct. 2019.~Mar. 2020.)</vt:lpstr>
      <vt:lpstr>Ray Matching VIIRS Mean Diff.(Oct. 2019.~Mar. 2020.)</vt:lpstr>
      <vt:lpstr>   Lunar Calibration</vt:lpstr>
      <vt:lpstr>   Lunar Calibration results</vt:lpstr>
      <vt:lpstr>   Summary</vt:lpstr>
      <vt:lpstr>PowerPoint 프레젠테이션</vt:lpstr>
      <vt:lpstr>Ray Matching method</vt:lpstr>
      <vt:lpstr>GSICS DCC method</vt:lpstr>
      <vt:lpstr>Ray Matching MODIS results(Aug.2019.~Mar. 2020.)</vt:lpstr>
      <vt:lpstr>Ray Matching VIIRS results(Oct.2019.~Mar. 2020.)</vt:lpstr>
      <vt:lpstr>Ray Matching VIIRS results(Oct. 2019.~Mar. 2020.)</vt:lpstr>
      <vt:lpstr>Ray Matching VIIRS results(Feb.~Mar. 2020.)</vt:lpstr>
      <vt:lpstr>PowerPoint 프레젠테이션</vt:lpstr>
      <vt:lpstr>PowerPoint 프레젠테이션</vt:lpstr>
      <vt:lpstr>GSICS DCC(Deep Convective Cloud)</vt:lpstr>
      <vt:lpstr>   Lunar Calibration results</vt:lpstr>
      <vt:lpstr>PowerPoint 프레젠테이션</vt:lpstr>
      <vt:lpstr>PowerPoint 프레젠테이션</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Dohy</cp:lastModifiedBy>
  <cp:revision>1373</cp:revision>
  <cp:lastPrinted>2020-04-22T00:33:02Z</cp:lastPrinted>
  <dcterms:created xsi:type="dcterms:W3CDTF">1997-07-23T08:21:02Z</dcterms:created>
  <dcterms:modified xsi:type="dcterms:W3CDTF">2020-04-23T07:44:42Z</dcterms:modified>
</cp:coreProperties>
</file>