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36"/>
  </p:notesMasterIdLst>
  <p:handoutMasterIdLst>
    <p:handoutMasterId r:id="rId37"/>
  </p:handoutMasterIdLst>
  <p:sldIdLst>
    <p:sldId id="664" r:id="rId2"/>
    <p:sldId id="665" r:id="rId3"/>
    <p:sldId id="802" r:id="rId4"/>
    <p:sldId id="500" r:id="rId5"/>
    <p:sldId id="798" r:id="rId6"/>
    <p:sldId id="666" r:id="rId7"/>
    <p:sldId id="799" r:id="rId8"/>
    <p:sldId id="264" r:id="rId9"/>
    <p:sldId id="669" r:id="rId10"/>
    <p:sldId id="667" r:id="rId11"/>
    <p:sldId id="796" r:id="rId12"/>
    <p:sldId id="795" r:id="rId13"/>
    <p:sldId id="623" r:id="rId14"/>
    <p:sldId id="622" r:id="rId15"/>
    <p:sldId id="670" r:id="rId16"/>
    <p:sldId id="642" r:id="rId17"/>
    <p:sldId id="639" r:id="rId18"/>
    <p:sldId id="651" r:id="rId19"/>
    <p:sldId id="661" r:id="rId20"/>
    <p:sldId id="617" r:id="rId21"/>
    <p:sldId id="619" r:id="rId22"/>
    <p:sldId id="638" r:id="rId23"/>
    <p:sldId id="650" r:id="rId24"/>
    <p:sldId id="672" r:id="rId25"/>
    <p:sldId id="627" r:id="rId26"/>
    <p:sldId id="634" r:id="rId27"/>
    <p:sldId id="801" r:id="rId28"/>
    <p:sldId id="800" r:id="rId29"/>
    <p:sldId id="797" r:id="rId30"/>
    <p:sldId id="292" r:id="rId31"/>
    <p:sldId id="259" r:id="rId32"/>
    <p:sldId id="260" r:id="rId33"/>
    <p:sldId id="257" r:id="rId34"/>
    <p:sldId id="803" r:id="rId35"/>
  </p:sldIdLst>
  <p:sldSz cx="12192000" cy="6858000"/>
  <p:notesSz cx="6797675" cy="9926638"/>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 Hewison" initials="TH" lastIdx="1" clrIdx="0">
    <p:extLst>
      <p:ext uri="{19B8F6BF-5375-455C-9EA6-DF929625EA0E}">
        <p15:presenceInfo xmlns:p15="http://schemas.microsoft.com/office/powerpoint/2012/main" userId="S-1-5-21-993398506-3102826466-2400345913-28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F1F1"/>
    <a:srgbClr val="00B5E2"/>
    <a:srgbClr val="FEDB00"/>
    <a:srgbClr val="99C221"/>
    <a:srgbClr val="00205B"/>
    <a:srgbClr val="FE5000"/>
    <a:srgbClr val="C5B9AC"/>
    <a:srgbClr val="CB333B"/>
    <a:srgbClr val="968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14" autoAdjust="0"/>
    <p:restoredTop sz="88278" autoAdjust="0"/>
  </p:normalViewPr>
  <p:slideViewPr>
    <p:cSldViewPr>
      <p:cViewPr varScale="1">
        <p:scale>
          <a:sx n="150" d="100"/>
          <a:sy n="150" d="100"/>
        </p:scale>
        <p:origin x="440" y="160"/>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482"/>
    </p:cViewPr>
  </p:sorterViewPr>
  <p:notesViewPr>
    <p:cSldViewPr>
      <p:cViewPr varScale="1">
        <p:scale>
          <a:sx n="57" d="100"/>
          <a:sy n="57" d="100"/>
        </p:scale>
        <p:origin x="3096" y="78"/>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fsw0642\user2\HewisonT\MY%20DOCUMENTS\GSICS\ATBD\PrimaryGSICSReferenceTransferStrategy.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sw0642\user2\HewisonT\MY%20DOCUMENTS\GSICS\ATBD\PrimaryGSICSReferenceTransferStrateg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sw0642\user2\HewisonT\MY%20DOCUMENTS\GSICS\ATBD\PrimaryGSICSReferenceTransferStrategy.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sw0642\user2\HewisonT\MY%20DOCUMENTS\GSICS\ATBD\PrimaryGSICSReferenceTransferStrategy.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fsw0642\user2\HewisonT\MY%20DOCUMENTS\GSICS\presentations\SchematicGSICSCorrec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600" b="0" dirty="0"/>
              <a:t>Availability of References</a:t>
            </a:r>
          </a:p>
        </c:rich>
      </c:tx>
      <c:layout>
        <c:manualLayout>
          <c:xMode val="edge"/>
          <c:yMode val="edge"/>
          <c:x val="0.24935333514345356"/>
          <c:y val="2.3494860499265812E-2"/>
        </c:manualLayout>
      </c:layout>
      <c:overlay val="0"/>
    </c:title>
    <c:autoTitleDeleted val="0"/>
    <c:plotArea>
      <c:layout>
        <c:manualLayout>
          <c:layoutTarget val="inner"/>
          <c:xMode val="edge"/>
          <c:yMode val="edge"/>
          <c:x val="0.1444444444444489"/>
          <c:y val="0.16607340236093013"/>
          <c:w val="0.67200000000000981"/>
          <c:h val="0.65091291881053881"/>
        </c:manualLayout>
      </c:layout>
      <c:lineChart>
        <c:grouping val="standard"/>
        <c:varyColors val="0"/>
        <c:ser>
          <c:idx val="0"/>
          <c:order val="0"/>
          <c:tx>
            <c:strRef>
              <c:f>Simple!$A$1</c:f>
              <c:strCache>
                <c:ptCount val="1"/>
                <c:pt idx="0">
                  <c:v>Mon</c:v>
                </c:pt>
              </c:strCache>
            </c:strRef>
          </c:tx>
          <c:val>
            <c:numRef>
              <c:f>Simple!$C$1:$V$1</c:f>
              <c:numCache>
                <c:formatCode>General</c:formatCode>
                <c:ptCount val="20"/>
                <c:pt idx="2">
                  <c:v>4</c:v>
                </c:pt>
                <c:pt idx="3">
                  <c:v>4</c:v>
                </c:pt>
                <c:pt idx="4">
                  <c:v>4</c:v>
                </c:pt>
                <c:pt idx="5">
                  <c:v>4</c:v>
                </c:pt>
                <c:pt idx="6">
                  <c:v>4</c:v>
                </c:pt>
                <c:pt idx="7">
                  <c:v>4</c:v>
                </c:pt>
                <c:pt idx="8">
                  <c:v>4</c:v>
                </c:pt>
                <c:pt idx="9">
                  <c:v>4</c:v>
                </c:pt>
                <c:pt idx="10">
                  <c:v>4</c:v>
                </c:pt>
                <c:pt idx="11">
                  <c:v>4</c:v>
                </c:pt>
                <c:pt idx="12">
                  <c:v>4</c:v>
                </c:pt>
                <c:pt idx="13">
                  <c:v>4</c:v>
                </c:pt>
                <c:pt idx="14">
                  <c:v>4</c:v>
                </c:pt>
                <c:pt idx="15">
                  <c:v>4</c:v>
                </c:pt>
                <c:pt idx="16">
                  <c:v>4</c:v>
                </c:pt>
                <c:pt idx="17">
                  <c:v>4</c:v>
                </c:pt>
                <c:pt idx="18">
                  <c:v>4</c:v>
                </c:pt>
              </c:numCache>
            </c:numRef>
          </c:val>
          <c:smooth val="0"/>
          <c:extLst>
            <c:ext xmlns:c16="http://schemas.microsoft.com/office/drawing/2014/chart" uri="{C3380CC4-5D6E-409C-BE32-E72D297353CC}">
              <c16:uniqueId val="{00000000-AC26-4492-AEEF-130BC7584524}"/>
            </c:ext>
          </c:extLst>
        </c:ser>
        <c:ser>
          <c:idx val="1"/>
          <c:order val="1"/>
          <c:tx>
            <c:strRef>
              <c:f>Simple!$A$2</c:f>
              <c:strCache>
                <c:ptCount val="1"/>
                <c:pt idx="0">
                  <c:v>Ref1</c:v>
                </c:pt>
              </c:strCache>
            </c:strRef>
          </c:tx>
          <c:val>
            <c:numRef>
              <c:f>Simple!$C$2:$V$2</c:f>
              <c:numCache>
                <c:formatCode>General</c:formatCode>
                <c:ptCount val="20"/>
                <c:pt idx="1">
                  <c:v>3</c:v>
                </c:pt>
                <c:pt idx="2">
                  <c:v>3</c:v>
                </c:pt>
                <c:pt idx="3">
                  <c:v>3</c:v>
                </c:pt>
                <c:pt idx="4">
                  <c:v>3</c:v>
                </c:pt>
                <c:pt idx="5">
                  <c:v>3</c:v>
                </c:pt>
                <c:pt idx="6">
                  <c:v>3</c:v>
                </c:pt>
                <c:pt idx="7">
                  <c:v>3</c:v>
                </c:pt>
                <c:pt idx="8">
                  <c:v>3</c:v>
                </c:pt>
                <c:pt idx="9">
                  <c:v>3</c:v>
                </c:pt>
                <c:pt idx="10">
                  <c:v>3</c:v>
                </c:pt>
                <c:pt idx="11">
                  <c:v>3</c:v>
                </c:pt>
              </c:numCache>
            </c:numRef>
          </c:val>
          <c:smooth val="0"/>
          <c:extLst>
            <c:ext xmlns:c16="http://schemas.microsoft.com/office/drawing/2014/chart" uri="{C3380CC4-5D6E-409C-BE32-E72D297353CC}">
              <c16:uniqueId val="{00000001-AC26-4492-AEEF-130BC7584524}"/>
            </c:ext>
          </c:extLst>
        </c:ser>
        <c:ser>
          <c:idx val="2"/>
          <c:order val="2"/>
          <c:tx>
            <c:strRef>
              <c:f>Simple!$A$3</c:f>
              <c:strCache>
                <c:ptCount val="1"/>
                <c:pt idx="0">
                  <c:v>Ref2</c:v>
                </c:pt>
              </c:strCache>
            </c:strRef>
          </c:tx>
          <c:spPr>
            <a:ln>
              <a:solidFill>
                <a:srgbClr val="CB333B"/>
              </a:solidFill>
            </a:ln>
          </c:spPr>
          <c:marker>
            <c:spPr>
              <a:solidFill>
                <a:srgbClr val="90281C"/>
              </a:solidFill>
            </c:spPr>
          </c:marker>
          <c:val>
            <c:numRef>
              <c:f>Simple!$C$3:$V$3</c:f>
              <c:numCache>
                <c:formatCode>General</c:formatCode>
                <c:ptCount val="20"/>
                <c:pt idx="8">
                  <c:v>2</c:v>
                </c:pt>
                <c:pt idx="9">
                  <c:v>2</c:v>
                </c:pt>
                <c:pt idx="10">
                  <c:v>2</c:v>
                </c:pt>
                <c:pt idx="11">
                  <c:v>2</c:v>
                </c:pt>
                <c:pt idx="12">
                  <c:v>2</c:v>
                </c:pt>
                <c:pt idx="13">
                  <c:v>2</c:v>
                </c:pt>
                <c:pt idx="14">
                  <c:v>2</c:v>
                </c:pt>
                <c:pt idx="15">
                  <c:v>2</c:v>
                </c:pt>
                <c:pt idx="16">
                  <c:v>2</c:v>
                </c:pt>
              </c:numCache>
            </c:numRef>
          </c:val>
          <c:smooth val="0"/>
          <c:extLst>
            <c:ext xmlns:c16="http://schemas.microsoft.com/office/drawing/2014/chart" uri="{C3380CC4-5D6E-409C-BE32-E72D297353CC}">
              <c16:uniqueId val="{00000002-AC26-4492-AEEF-130BC7584524}"/>
            </c:ext>
          </c:extLst>
        </c:ser>
        <c:ser>
          <c:idx val="3"/>
          <c:order val="3"/>
          <c:tx>
            <c:strRef>
              <c:f>Simple!$A$4</c:f>
              <c:strCache>
                <c:ptCount val="1"/>
                <c:pt idx="0">
                  <c:v>Ref3</c:v>
                </c:pt>
              </c:strCache>
            </c:strRef>
          </c:tx>
          <c:val>
            <c:numRef>
              <c:f>Simple!$C$4:$V$4</c:f>
              <c:numCache>
                <c:formatCode>General</c:formatCode>
                <c:ptCount val="20"/>
                <c:pt idx="11">
                  <c:v>1</c:v>
                </c:pt>
                <c:pt idx="12">
                  <c:v>1</c:v>
                </c:pt>
                <c:pt idx="13">
                  <c:v>1</c:v>
                </c:pt>
                <c:pt idx="14">
                  <c:v>1</c:v>
                </c:pt>
                <c:pt idx="15">
                  <c:v>1</c:v>
                </c:pt>
                <c:pt idx="16">
                  <c:v>1</c:v>
                </c:pt>
                <c:pt idx="17">
                  <c:v>1</c:v>
                </c:pt>
                <c:pt idx="18">
                  <c:v>1</c:v>
                </c:pt>
                <c:pt idx="19">
                  <c:v>1</c:v>
                </c:pt>
              </c:numCache>
            </c:numRef>
          </c:val>
          <c:smooth val="0"/>
          <c:extLst>
            <c:ext xmlns:c16="http://schemas.microsoft.com/office/drawing/2014/chart" uri="{C3380CC4-5D6E-409C-BE32-E72D297353CC}">
              <c16:uniqueId val="{00000003-AC26-4492-AEEF-130BC7584524}"/>
            </c:ext>
          </c:extLst>
        </c:ser>
        <c:dLbls>
          <c:showLegendKey val="0"/>
          <c:showVal val="0"/>
          <c:showCatName val="0"/>
          <c:showSerName val="0"/>
          <c:showPercent val="0"/>
          <c:showBubbleSize val="0"/>
        </c:dLbls>
        <c:marker val="1"/>
        <c:smooth val="0"/>
        <c:axId val="525764920"/>
        <c:axId val="525765312"/>
      </c:lineChart>
      <c:catAx>
        <c:axId val="525764920"/>
        <c:scaling>
          <c:orientation val="minMax"/>
        </c:scaling>
        <c:delete val="0"/>
        <c:axPos val="b"/>
        <c:title>
          <c:tx>
            <c:rich>
              <a:bodyPr/>
              <a:lstStyle/>
              <a:p>
                <a:pPr>
                  <a:defRPr/>
                </a:pPr>
                <a:r>
                  <a:rPr lang="en-GB"/>
                  <a:t>Time /years</a:t>
                </a:r>
              </a:p>
            </c:rich>
          </c:tx>
          <c:overlay val="0"/>
        </c:title>
        <c:majorTickMark val="out"/>
        <c:minorTickMark val="none"/>
        <c:tickLblPos val="nextTo"/>
        <c:crossAx val="525765312"/>
        <c:crosses val="autoZero"/>
        <c:auto val="1"/>
        <c:lblAlgn val="ctr"/>
        <c:lblOffset val="100"/>
        <c:noMultiLvlLbl val="0"/>
      </c:catAx>
      <c:valAx>
        <c:axId val="525765312"/>
        <c:scaling>
          <c:orientation val="minMax"/>
          <c:min val="0.5"/>
        </c:scaling>
        <c:delete val="0"/>
        <c:axPos val="l"/>
        <c:majorGridlines/>
        <c:numFmt formatCode="General" sourceLinked="1"/>
        <c:majorTickMark val="out"/>
        <c:minorTickMark val="none"/>
        <c:tickLblPos val="none"/>
        <c:crossAx val="525764920"/>
        <c:crosses val="autoZero"/>
        <c:crossBetween val="between"/>
      </c:valAx>
    </c:plotArea>
    <c:legend>
      <c:legendPos val="r"/>
      <c:overlay val="0"/>
    </c:legend>
    <c:plotVisOnly val="1"/>
    <c:dispBlanksAs val="gap"/>
    <c:showDLblsOverMax val="0"/>
  </c:chart>
  <c:spPr>
    <a:solidFill>
      <a:schemeClr val="bg1"/>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600" b="0" dirty="0"/>
              <a:t>       Modified   References      </a:t>
            </a:r>
          </a:p>
        </c:rich>
      </c:tx>
      <c:layout>
        <c:manualLayout>
          <c:xMode val="edge"/>
          <c:yMode val="edge"/>
          <c:x val="0.21702574893655535"/>
          <c:y val="1.7621145374449341E-2"/>
        </c:manualLayout>
      </c:layout>
      <c:overlay val="0"/>
      <c:spPr>
        <a:solidFill>
          <a:prstClr val="white"/>
        </a:solidFill>
      </c:spPr>
    </c:title>
    <c:autoTitleDeleted val="0"/>
    <c:plotArea>
      <c:layout>
        <c:manualLayout>
          <c:layoutTarget val="inner"/>
          <c:xMode val="edge"/>
          <c:yMode val="edge"/>
          <c:x val="0.14444444444444901"/>
          <c:y val="0.16607340236092849"/>
          <c:w val="0.67200000000001003"/>
          <c:h val="0.65091291881053881"/>
        </c:manualLayout>
      </c:layout>
      <c:lineChart>
        <c:grouping val="standard"/>
        <c:varyColors val="0"/>
        <c:ser>
          <c:idx val="0"/>
          <c:order val="0"/>
          <c:tx>
            <c:strRef>
              <c:f>Simple!$A$1</c:f>
              <c:strCache>
                <c:ptCount val="1"/>
                <c:pt idx="0">
                  <c:v>Mon</c:v>
                </c:pt>
              </c:strCache>
            </c:strRef>
          </c:tx>
          <c:val>
            <c:numRef>
              <c:f>Simple!$C$1:$V$1</c:f>
              <c:numCache>
                <c:formatCode>General</c:formatCode>
                <c:ptCount val="20"/>
                <c:pt idx="2">
                  <c:v>4</c:v>
                </c:pt>
                <c:pt idx="3">
                  <c:v>4</c:v>
                </c:pt>
                <c:pt idx="4">
                  <c:v>4</c:v>
                </c:pt>
                <c:pt idx="5">
                  <c:v>4</c:v>
                </c:pt>
                <c:pt idx="6">
                  <c:v>4</c:v>
                </c:pt>
                <c:pt idx="7">
                  <c:v>4</c:v>
                </c:pt>
                <c:pt idx="8">
                  <c:v>4</c:v>
                </c:pt>
                <c:pt idx="9">
                  <c:v>4</c:v>
                </c:pt>
                <c:pt idx="10">
                  <c:v>4</c:v>
                </c:pt>
                <c:pt idx="11">
                  <c:v>4</c:v>
                </c:pt>
                <c:pt idx="12">
                  <c:v>4</c:v>
                </c:pt>
                <c:pt idx="13">
                  <c:v>4</c:v>
                </c:pt>
                <c:pt idx="14">
                  <c:v>4</c:v>
                </c:pt>
                <c:pt idx="15">
                  <c:v>4</c:v>
                </c:pt>
                <c:pt idx="16">
                  <c:v>4</c:v>
                </c:pt>
                <c:pt idx="17">
                  <c:v>4</c:v>
                </c:pt>
                <c:pt idx="18">
                  <c:v>4</c:v>
                </c:pt>
              </c:numCache>
            </c:numRef>
          </c:val>
          <c:smooth val="0"/>
          <c:extLst>
            <c:ext xmlns:c16="http://schemas.microsoft.com/office/drawing/2014/chart" uri="{C3380CC4-5D6E-409C-BE32-E72D297353CC}">
              <c16:uniqueId val="{00000000-86F6-4A24-A973-9682A6526AEE}"/>
            </c:ext>
          </c:extLst>
        </c:ser>
        <c:ser>
          <c:idx val="1"/>
          <c:order val="1"/>
          <c:tx>
            <c:strRef>
              <c:f>Simple!$A$2</c:f>
              <c:strCache>
                <c:ptCount val="1"/>
                <c:pt idx="0">
                  <c:v>Ref1</c:v>
                </c:pt>
              </c:strCache>
            </c:strRef>
          </c:tx>
          <c:val>
            <c:numRef>
              <c:f>Simple!$C$2:$V$2</c:f>
              <c:numCache>
                <c:formatCode>General</c:formatCode>
                <c:ptCount val="20"/>
                <c:pt idx="1">
                  <c:v>3</c:v>
                </c:pt>
                <c:pt idx="2">
                  <c:v>3</c:v>
                </c:pt>
                <c:pt idx="3">
                  <c:v>3</c:v>
                </c:pt>
                <c:pt idx="4">
                  <c:v>3</c:v>
                </c:pt>
                <c:pt idx="5">
                  <c:v>3</c:v>
                </c:pt>
                <c:pt idx="6">
                  <c:v>3</c:v>
                </c:pt>
                <c:pt idx="7">
                  <c:v>3</c:v>
                </c:pt>
                <c:pt idx="8">
                  <c:v>3</c:v>
                </c:pt>
                <c:pt idx="9">
                  <c:v>3</c:v>
                </c:pt>
                <c:pt idx="10">
                  <c:v>3</c:v>
                </c:pt>
                <c:pt idx="11">
                  <c:v>3</c:v>
                </c:pt>
              </c:numCache>
            </c:numRef>
          </c:val>
          <c:smooth val="0"/>
          <c:extLst>
            <c:ext xmlns:c16="http://schemas.microsoft.com/office/drawing/2014/chart" uri="{C3380CC4-5D6E-409C-BE32-E72D297353CC}">
              <c16:uniqueId val="{00000001-86F6-4A24-A973-9682A6526AEE}"/>
            </c:ext>
          </c:extLst>
        </c:ser>
        <c:ser>
          <c:idx val="2"/>
          <c:order val="2"/>
          <c:tx>
            <c:strRef>
              <c:f>Simple!$A$3</c:f>
              <c:strCache>
                <c:ptCount val="1"/>
                <c:pt idx="0">
                  <c:v>Ref2</c:v>
                </c:pt>
              </c:strCache>
            </c:strRef>
          </c:tx>
          <c:spPr>
            <a:ln>
              <a:solidFill>
                <a:schemeClr val="accent6">
                  <a:lumMod val="60000"/>
                  <a:lumOff val="40000"/>
                </a:schemeClr>
              </a:solidFill>
            </a:ln>
          </c:spPr>
          <c:marker>
            <c:spPr>
              <a:solidFill>
                <a:schemeClr val="accent6"/>
              </a:solidFill>
            </c:spPr>
          </c:marker>
          <c:val>
            <c:numRef>
              <c:f>Simple!$C$3:$V$3</c:f>
              <c:numCache>
                <c:formatCode>General</c:formatCode>
                <c:ptCount val="20"/>
                <c:pt idx="8">
                  <c:v>3</c:v>
                </c:pt>
                <c:pt idx="9">
                  <c:v>3</c:v>
                </c:pt>
                <c:pt idx="10">
                  <c:v>3</c:v>
                </c:pt>
                <c:pt idx="11">
                  <c:v>3</c:v>
                </c:pt>
                <c:pt idx="12">
                  <c:v>3</c:v>
                </c:pt>
                <c:pt idx="13">
                  <c:v>3</c:v>
                </c:pt>
                <c:pt idx="14">
                  <c:v>3</c:v>
                </c:pt>
                <c:pt idx="15">
                  <c:v>3</c:v>
                </c:pt>
                <c:pt idx="16">
                  <c:v>3</c:v>
                </c:pt>
              </c:numCache>
            </c:numRef>
          </c:val>
          <c:smooth val="0"/>
          <c:extLst>
            <c:ext xmlns:c16="http://schemas.microsoft.com/office/drawing/2014/chart" uri="{C3380CC4-5D6E-409C-BE32-E72D297353CC}">
              <c16:uniqueId val="{00000002-86F6-4A24-A973-9682A6526AEE}"/>
            </c:ext>
          </c:extLst>
        </c:ser>
        <c:ser>
          <c:idx val="3"/>
          <c:order val="3"/>
          <c:tx>
            <c:strRef>
              <c:f>Simple!$A$4</c:f>
              <c:strCache>
                <c:ptCount val="1"/>
                <c:pt idx="0">
                  <c:v>Ref3</c:v>
                </c:pt>
              </c:strCache>
            </c:strRef>
          </c:tx>
          <c:val>
            <c:numRef>
              <c:f>Simple!$C$4:$V$4</c:f>
              <c:numCache>
                <c:formatCode>General</c:formatCode>
                <c:ptCount val="20"/>
                <c:pt idx="11">
                  <c:v>3</c:v>
                </c:pt>
                <c:pt idx="12">
                  <c:v>3</c:v>
                </c:pt>
                <c:pt idx="13">
                  <c:v>3</c:v>
                </c:pt>
                <c:pt idx="14">
                  <c:v>3</c:v>
                </c:pt>
                <c:pt idx="15">
                  <c:v>3</c:v>
                </c:pt>
                <c:pt idx="16">
                  <c:v>3</c:v>
                </c:pt>
                <c:pt idx="17">
                  <c:v>3</c:v>
                </c:pt>
                <c:pt idx="18">
                  <c:v>3</c:v>
                </c:pt>
                <c:pt idx="19">
                  <c:v>3</c:v>
                </c:pt>
              </c:numCache>
            </c:numRef>
          </c:val>
          <c:smooth val="0"/>
          <c:extLst>
            <c:ext xmlns:c16="http://schemas.microsoft.com/office/drawing/2014/chart" uri="{C3380CC4-5D6E-409C-BE32-E72D297353CC}">
              <c16:uniqueId val="{00000003-86F6-4A24-A973-9682A6526AEE}"/>
            </c:ext>
          </c:extLst>
        </c:ser>
        <c:dLbls>
          <c:showLegendKey val="0"/>
          <c:showVal val="0"/>
          <c:showCatName val="0"/>
          <c:showSerName val="0"/>
          <c:showPercent val="0"/>
          <c:showBubbleSize val="0"/>
        </c:dLbls>
        <c:marker val="1"/>
        <c:smooth val="0"/>
        <c:axId val="525766096"/>
        <c:axId val="525766488"/>
      </c:lineChart>
      <c:catAx>
        <c:axId val="525766096"/>
        <c:scaling>
          <c:orientation val="minMax"/>
        </c:scaling>
        <c:delete val="0"/>
        <c:axPos val="b"/>
        <c:title>
          <c:tx>
            <c:rich>
              <a:bodyPr/>
              <a:lstStyle/>
              <a:p>
                <a:pPr>
                  <a:defRPr/>
                </a:pPr>
                <a:r>
                  <a:rPr lang="en-GB"/>
                  <a:t>Time /years</a:t>
                </a:r>
              </a:p>
            </c:rich>
          </c:tx>
          <c:overlay val="0"/>
        </c:title>
        <c:majorTickMark val="out"/>
        <c:minorTickMark val="none"/>
        <c:tickLblPos val="nextTo"/>
        <c:crossAx val="525766488"/>
        <c:crosses val="autoZero"/>
        <c:auto val="1"/>
        <c:lblAlgn val="ctr"/>
        <c:lblOffset val="100"/>
        <c:noMultiLvlLbl val="0"/>
      </c:catAx>
      <c:valAx>
        <c:axId val="525766488"/>
        <c:scaling>
          <c:orientation val="minMax"/>
          <c:min val="0.5"/>
        </c:scaling>
        <c:delete val="0"/>
        <c:axPos val="l"/>
        <c:majorGridlines/>
        <c:numFmt formatCode="General" sourceLinked="1"/>
        <c:majorTickMark val="out"/>
        <c:minorTickMark val="none"/>
        <c:tickLblPos val="none"/>
        <c:crossAx val="525766096"/>
        <c:crosses val="autoZero"/>
        <c:crossBetween val="between"/>
      </c:valAx>
      <c:spPr>
        <a:solidFill>
          <a:schemeClr val="bg1"/>
        </a:solidFill>
      </c:spPr>
    </c:plotArea>
    <c:legend>
      <c:legendPos val="r"/>
      <c:overlay val="0"/>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600" b="0" dirty="0"/>
              <a:t>Simple Weighting of Each Reference</a:t>
            </a:r>
          </a:p>
        </c:rich>
      </c:tx>
      <c:overlay val="0"/>
    </c:title>
    <c:autoTitleDeleted val="0"/>
    <c:plotArea>
      <c:layout/>
      <c:lineChart>
        <c:grouping val="standard"/>
        <c:varyColors val="0"/>
        <c:ser>
          <c:idx val="0"/>
          <c:order val="0"/>
          <c:tx>
            <c:strRef>
              <c:f>Simple!$A$14</c:f>
              <c:strCache>
                <c:ptCount val="1"/>
                <c:pt idx="0">
                  <c:v>%Ref1</c:v>
                </c:pt>
              </c:strCache>
            </c:strRef>
          </c:tx>
          <c:spPr>
            <a:ln>
              <a:solidFill>
                <a:schemeClr val="accent2"/>
              </a:solidFill>
            </a:ln>
          </c:spPr>
          <c:marker>
            <c:symbol val="none"/>
          </c:marker>
          <c:val>
            <c:numRef>
              <c:f>Simple!$C$14:$V$14</c:f>
              <c:numCache>
                <c:formatCode>0</c:formatCode>
                <c:ptCount val="20"/>
                <c:pt idx="1">
                  <c:v>103</c:v>
                </c:pt>
                <c:pt idx="2">
                  <c:v>103</c:v>
                </c:pt>
                <c:pt idx="3">
                  <c:v>103</c:v>
                </c:pt>
                <c:pt idx="4">
                  <c:v>103</c:v>
                </c:pt>
                <c:pt idx="5">
                  <c:v>103</c:v>
                </c:pt>
                <c:pt idx="6">
                  <c:v>103</c:v>
                </c:pt>
                <c:pt idx="7">
                  <c:v>103</c:v>
                </c:pt>
                <c:pt idx="8">
                  <c:v>53</c:v>
                </c:pt>
                <c:pt idx="9">
                  <c:v>53</c:v>
                </c:pt>
                <c:pt idx="10">
                  <c:v>53</c:v>
                </c:pt>
                <c:pt idx="11">
                  <c:v>36.333333333333336</c:v>
                </c:pt>
                <c:pt idx="12">
                  <c:v>0</c:v>
                </c:pt>
                <c:pt idx="13">
                  <c:v>0</c:v>
                </c:pt>
                <c:pt idx="14">
                  <c:v>0</c:v>
                </c:pt>
                <c:pt idx="15">
                  <c:v>0</c:v>
                </c:pt>
                <c:pt idx="16">
                  <c:v>0</c:v>
                </c:pt>
                <c:pt idx="17">
                  <c:v>0</c:v>
                </c:pt>
                <c:pt idx="18">
                  <c:v>0</c:v>
                </c:pt>
                <c:pt idx="19">
                  <c:v>0</c:v>
                </c:pt>
              </c:numCache>
            </c:numRef>
          </c:val>
          <c:smooth val="0"/>
          <c:extLst>
            <c:ext xmlns:c16="http://schemas.microsoft.com/office/drawing/2014/chart" uri="{C3380CC4-5D6E-409C-BE32-E72D297353CC}">
              <c16:uniqueId val="{00000000-4ACD-48EF-8410-97E24D2E10B0}"/>
            </c:ext>
          </c:extLst>
        </c:ser>
        <c:ser>
          <c:idx val="1"/>
          <c:order val="1"/>
          <c:tx>
            <c:strRef>
              <c:f>Simple!$A$15</c:f>
              <c:strCache>
                <c:ptCount val="1"/>
                <c:pt idx="0">
                  <c:v>%Ref2</c:v>
                </c:pt>
              </c:strCache>
            </c:strRef>
          </c:tx>
          <c:spPr>
            <a:ln>
              <a:solidFill>
                <a:srgbClr val="CB333B"/>
              </a:solidFill>
            </a:ln>
          </c:spPr>
          <c:marker>
            <c:symbol val="none"/>
          </c:marker>
          <c:val>
            <c:numRef>
              <c:f>Simple!$C$15:$V$15</c:f>
              <c:numCache>
                <c:formatCode>0</c:formatCode>
                <c:ptCount val="20"/>
                <c:pt idx="1">
                  <c:v>0</c:v>
                </c:pt>
                <c:pt idx="2">
                  <c:v>0</c:v>
                </c:pt>
                <c:pt idx="3">
                  <c:v>0</c:v>
                </c:pt>
                <c:pt idx="4">
                  <c:v>0</c:v>
                </c:pt>
                <c:pt idx="5">
                  <c:v>0</c:v>
                </c:pt>
                <c:pt idx="6">
                  <c:v>0</c:v>
                </c:pt>
                <c:pt idx="7">
                  <c:v>0</c:v>
                </c:pt>
                <c:pt idx="8">
                  <c:v>52</c:v>
                </c:pt>
                <c:pt idx="9">
                  <c:v>52</c:v>
                </c:pt>
                <c:pt idx="10">
                  <c:v>52</c:v>
                </c:pt>
                <c:pt idx="11">
                  <c:v>35.333333333333336</c:v>
                </c:pt>
                <c:pt idx="12">
                  <c:v>52</c:v>
                </c:pt>
                <c:pt idx="13">
                  <c:v>52</c:v>
                </c:pt>
                <c:pt idx="14">
                  <c:v>52</c:v>
                </c:pt>
                <c:pt idx="15">
                  <c:v>52</c:v>
                </c:pt>
                <c:pt idx="16">
                  <c:v>52</c:v>
                </c:pt>
                <c:pt idx="17">
                  <c:v>0</c:v>
                </c:pt>
                <c:pt idx="18">
                  <c:v>0</c:v>
                </c:pt>
                <c:pt idx="19">
                  <c:v>0</c:v>
                </c:pt>
              </c:numCache>
            </c:numRef>
          </c:val>
          <c:smooth val="0"/>
          <c:extLst>
            <c:ext xmlns:c16="http://schemas.microsoft.com/office/drawing/2014/chart" uri="{C3380CC4-5D6E-409C-BE32-E72D297353CC}">
              <c16:uniqueId val="{00000001-4ACD-48EF-8410-97E24D2E10B0}"/>
            </c:ext>
          </c:extLst>
        </c:ser>
        <c:ser>
          <c:idx val="2"/>
          <c:order val="2"/>
          <c:tx>
            <c:strRef>
              <c:f>Simple!$A$16</c:f>
              <c:strCache>
                <c:ptCount val="1"/>
                <c:pt idx="0">
                  <c:v>%Ref3</c:v>
                </c:pt>
              </c:strCache>
            </c:strRef>
          </c:tx>
          <c:spPr>
            <a:ln>
              <a:solidFill>
                <a:schemeClr val="accent4"/>
              </a:solidFill>
            </a:ln>
          </c:spPr>
          <c:marker>
            <c:symbol val="none"/>
          </c:marker>
          <c:val>
            <c:numRef>
              <c:f>Simple!$C$16:$V$16</c:f>
              <c:numCache>
                <c:formatCode>0</c:formatCode>
                <c:ptCount val="20"/>
                <c:pt idx="1">
                  <c:v>0</c:v>
                </c:pt>
                <c:pt idx="2">
                  <c:v>0</c:v>
                </c:pt>
                <c:pt idx="3">
                  <c:v>0</c:v>
                </c:pt>
                <c:pt idx="4">
                  <c:v>0</c:v>
                </c:pt>
                <c:pt idx="5">
                  <c:v>0</c:v>
                </c:pt>
                <c:pt idx="6">
                  <c:v>0</c:v>
                </c:pt>
                <c:pt idx="7">
                  <c:v>0</c:v>
                </c:pt>
                <c:pt idx="8">
                  <c:v>0</c:v>
                </c:pt>
                <c:pt idx="9">
                  <c:v>0</c:v>
                </c:pt>
                <c:pt idx="10">
                  <c:v>0</c:v>
                </c:pt>
                <c:pt idx="11">
                  <c:v>34.333333333333336</c:v>
                </c:pt>
                <c:pt idx="12">
                  <c:v>51</c:v>
                </c:pt>
                <c:pt idx="13">
                  <c:v>51</c:v>
                </c:pt>
                <c:pt idx="14">
                  <c:v>51</c:v>
                </c:pt>
                <c:pt idx="15">
                  <c:v>51</c:v>
                </c:pt>
                <c:pt idx="16">
                  <c:v>51</c:v>
                </c:pt>
                <c:pt idx="17">
                  <c:v>101</c:v>
                </c:pt>
                <c:pt idx="18">
                  <c:v>101</c:v>
                </c:pt>
                <c:pt idx="19">
                  <c:v>101</c:v>
                </c:pt>
              </c:numCache>
            </c:numRef>
          </c:val>
          <c:smooth val="0"/>
          <c:extLst>
            <c:ext xmlns:c16="http://schemas.microsoft.com/office/drawing/2014/chart" uri="{C3380CC4-5D6E-409C-BE32-E72D297353CC}">
              <c16:uniqueId val="{00000002-4ACD-48EF-8410-97E24D2E10B0}"/>
            </c:ext>
          </c:extLst>
        </c:ser>
        <c:dLbls>
          <c:showLegendKey val="0"/>
          <c:showVal val="0"/>
          <c:showCatName val="0"/>
          <c:showSerName val="0"/>
          <c:showPercent val="0"/>
          <c:showBubbleSize val="0"/>
        </c:dLbls>
        <c:smooth val="0"/>
        <c:axId val="429241560"/>
        <c:axId val="559714368"/>
      </c:lineChart>
      <c:catAx>
        <c:axId val="429241560"/>
        <c:scaling>
          <c:orientation val="minMax"/>
        </c:scaling>
        <c:delete val="0"/>
        <c:axPos val="b"/>
        <c:title>
          <c:tx>
            <c:rich>
              <a:bodyPr/>
              <a:lstStyle/>
              <a:p>
                <a:pPr>
                  <a:defRPr/>
                </a:pPr>
                <a:r>
                  <a:rPr lang="en-GB"/>
                  <a:t>Time /years</a:t>
                </a:r>
              </a:p>
            </c:rich>
          </c:tx>
          <c:overlay val="0"/>
        </c:title>
        <c:majorTickMark val="out"/>
        <c:minorTickMark val="none"/>
        <c:tickLblPos val="nextTo"/>
        <c:crossAx val="559714368"/>
        <c:crosses val="autoZero"/>
        <c:auto val="1"/>
        <c:lblAlgn val="ctr"/>
        <c:lblOffset val="100"/>
        <c:noMultiLvlLbl val="0"/>
      </c:catAx>
      <c:valAx>
        <c:axId val="559714368"/>
        <c:scaling>
          <c:orientation val="minMax"/>
          <c:max val="105"/>
          <c:min val="0"/>
        </c:scaling>
        <c:delete val="0"/>
        <c:axPos val="l"/>
        <c:majorGridlines/>
        <c:title>
          <c:tx>
            <c:rich>
              <a:bodyPr rot="-5400000" vert="horz"/>
              <a:lstStyle/>
              <a:p>
                <a:pPr>
                  <a:defRPr/>
                </a:pPr>
                <a:r>
                  <a:rPr lang="en-GB"/>
                  <a:t>Weighting /%</a:t>
                </a:r>
              </a:p>
            </c:rich>
          </c:tx>
          <c:overlay val="0"/>
        </c:title>
        <c:numFmt formatCode="0" sourceLinked="1"/>
        <c:majorTickMark val="out"/>
        <c:minorTickMark val="none"/>
        <c:tickLblPos val="nextTo"/>
        <c:crossAx val="429241560"/>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sz="1600" b="0" dirty="0"/>
              <a:t>Availability of References</a:t>
            </a:r>
          </a:p>
        </c:rich>
      </c:tx>
      <c:layout>
        <c:manualLayout>
          <c:xMode val="edge"/>
          <c:yMode val="edge"/>
          <c:x val="0.24935333514345356"/>
          <c:y val="2.3494860499265812E-2"/>
        </c:manualLayout>
      </c:layout>
      <c:overlay val="0"/>
    </c:title>
    <c:autoTitleDeleted val="0"/>
    <c:plotArea>
      <c:layout>
        <c:manualLayout>
          <c:layoutTarget val="inner"/>
          <c:xMode val="edge"/>
          <c:yMode val="edge"/>
          <c:x val="0.1444444444444489"/>
          <c:y val="0.16607340236093013"/>
          <c:w val="0.67200000000000981"/>
          <c:h val="0.65091291881053881"/>
        </c:manualLayout>
      </c:layout>
      <c:lineChart>
        <c:grouping val="standard"/>
        <c:varyColors val="0"/>
        <c:ser>
          <c:idx val="0"/>
          <c:order val="0"/>
          <c:tx>
            <c:strRef>
              <c:f>Simple!$A$1</c:f>
              <c:strCache>
                <c:ptCount val="1"/>
                <c:pt idx="0">
                  <c:v>Mon</c:v>
                </c:pt>
              </c:strCache>
            </c:strRef>
          </c:tx>
          <c:val>
            <c:numRef>
              <c:f>Simple!$C$1:$V$1</c:f>
              <c:numCache>
                <c:formatCode>General</c:formatCode>
                <c:ptCount val="20"/>
                <c:pt idx="2">
                  <c:v>4</c:v>
                </c:pt>
                <c:pt idx="3">
                  <c:v>4</c:v>
                </c:pt>
                <c:pt idx="4">
                  <c:v>4</c:v>
                </c:pt>
                <c:pt idx="5">
                  <c:v>4</c:v>
                </c:pt>
                <c:pt idx="6">
                  <c:v>4</c:v>
                </c:pt>
                <c:pt idx="7">
                  <c:v>4</c:v>
                </c:pt>
                <c:pt idx="8">
                  <c:v>4</c:v>
                </c:pt>
                <c:pt idx="9">
                  <c:v>4</c:v>
                </c:pt>
                <c:pt idx="10">
                  <c:v>4</c:v>
                </c:pt>
                <c:pt idx="11">
                  <c:v>4</c:v>
                </c:pt>
                <c:pt idx="12">
                  <c:v>4</c:v>
                </c:pt>
                <c:pt idx="13">
                  <c:v>4</c:v>
                </c:pt>
                <c:pt idx="14">
                  <c:v>4</c:v>
                </c:pt>
                <c:pt idx="15">
                  <c:v>4</c:v>
                </c:pt>
                <c:pt idx="16">
                  <c:v>4</c:v>
                </c:pt>
                <c:pt idx="17">
                  <c:v>4</c:v>
                </c:pt>
                <c:pt idx="18">
                  <c:v>4</c:v>
                </c:pt>
              </c:numCache>
            </c:numRef>
          </c:val>
          <c:smooth val="0"/>
          <c:extLst>
            <c:ext xmlns:c16="http://schemas.microsoft.com/office/drawing/2014/chart" uri="{C3380CC4-5D6E-409C-BE32-E72D297353CC}">
              <c16:uniqueId val="{00000000-D7F9-457C-9CB1-0A291907C5EC}"/>
            </c:ext>
          </c:extLst>
        </c:ser>
        <c:ser>
          <c:idx val="1"/>
          <c:order val="1"/>
          <c:tx>
            <c:strRef>
              <c:f>Simple!$A$2</c:f>
              <c:strCache>
                <c:ptCount val="1"/>
                <c:pt idx="0">
                  <c:v>Ref1</c:v>
                </c:pt>
              </c:strCache>
            </c:strRef>
          </c:tx>
          <c:val>
            <c:numRef>
              <c:f>Simple!$C$2:$V$2</c:f>
              <c:numCache>
                <c:formatCode>General</c:formatCode>
                <c:ptCount val="20"/>
                <c:pt idx="1">
                  <c:v>3</c:v>
                </c:pt>
                <c:pt idx="2">
                  <c:v>3</c:v>
                </c:pt>
                <c:pt idx="3">
                  <c:v>3</c:v>
                </c:pt>
                <c:pt idx="4">
                  <c:v>3</c:v>
                </c:pt>
                <c:pt idx="5">
                  <c:v>3</c:v>
                </c:pt>
                <c:pt idx="6">
                  <c:v>3</c:v>
                </c:pt>
                <c:pt idx="7">
                  <c:v>3</c:v>
                </c:pt>
                <c:pt idx="8">
                  <c:v>3</c:v>
                </c:pt>
                <c:pt idx="9">
                  <c:v>3</c:v>
                </c:pt>
                <c:pt idx="10">
                  <c:v>3</c:v>
                </c:pt>
                <c:pt idx="11">
                  <c:v>3</c:v>
                </c:pt>
              </c:numCache>
            </c:numRef>
          </c:val>
          <c:smooth val="0"/>
          <c:extLst>
            <c:ext xmlns:c16="http://schemas.microsoft.com/office/drawing/2014/chart" uri="{C3380CC4-5D6E-409C-BE32-E72D297353CC}">
              <c16:uniqueId val="{00000001-D7F9-457C-9CB1-0A291907C5EC}"/>
            </c:ext>
          </c:extLst>
        </c:ser>
        <c:ser>
          <c:idx val="2"/>
          <c:order val="2"/>
          <c:tx>
            <c:strRef>
              <c:f>Simple!$A$3</c:f>
              <c:strCache>
                <c:ptCount val="1"/>
                <c:pt idx="0">
                  <c:v>Ref2</c:v>
                </c:pt>
              </c:strCache>
            </c:strRef>
          </c:tx>
          <c:spPr>
            <a:ln>
              <a:solidFill>
                <a:srgbClr val="CB333B"/>
              </a:solidFill>
            </a:ln>
          </c:spPr>
          <c:marker>
            <c:spPr>
              <a:solidFill>
                <a:srgbClr val="90281C"/>
              </a:solidFill>
            </c:spPr>
          </c:marker>
          <c:val>
            <c:numRef>
              <c:f>Simple!$C$3:$V$3</c:f>
              <c:numCache>
                <c:formatCode>General</c:formatCode>
                <c:ptCount val="20"/>
                <c:pt idx="8">
                  <c:v>2</c:v>
                </c:pt>
                <c:pt idx="9">
                  <c:v>2</c:v>
                </c:pt>
                <c:pt idx="10">
                  <c:v>2</c:v>
                </c:pt>
                <c:pt idx="11">
                  <c:v>2</c:v>
                </c:pt>
                <c:pt idx="12">
                  <c:v>2</c:v>
                </c:pt>
                <c:pt idx="13">
                  <c:v>2</c:v>
                </c:pt>
                <c:pt idx="14">
                  <c:v>2</c:v>
                </c:pt>
                <c:pt idx="15">
                  <c:v>2</c:v>
                </c:pt>
                <c:pt idx="16">
                  <c:v>2</c:v>
                </c:pt>
              </c:numCache>
            </c:numRef>
          </c:val>
          <c:smooth val="0"/>
          <c:extLst>
            <c:ext xmlns:c16="http://schemas.microsoft.com/office/drawing/2014/chart" uri="{C3380CC4-5D6E-409C-BE32-E72D297353CC}">
              <c16:uniqueId val="{00000002-D7F9-457C-9CB1-0A291907C5EC}"/>
            </c:ext>
          </c:extLst>
        </c:ser>
        <c:ser>
          <c:idx val="3"/>
          <c:order val="3"/>
          <c:tx>
            <c:strRef>
              <c:f>Simple!$A$4</c:f>
              <c:strCache>
                <c:ptCount val="1"/>
                <c:pt idx="0">
                  <c:v>Ref3</c:v>
                </c:pt>
              </c:strCache>
            </c:strRef>
          </c:tx>
          <c:val>
            <c:numRef>
              <c:f>Simple!$C$4:$V$4</c:f>
              <c:numCache>
                <c:formatCode>General</c:formatCode>
                <c:ptCount val="20"/>
                <c:pt idx="11">
                  <c:v>1</c:v>
                </c:pt>
                <c:pt idx="12">
                  <c:v>1</c:v>
                </c:pt>
                <c:pt idx="13">
                  <c:v>1</c:v>
                </c:pt>
                <c:pt idx="14">
                  <c:v>1</c:v>
                </c:pt>
                <c:pt idx="15">
                  <c:v>1</c:v>
                </c:pt>
                <c:pt idx="16">
                  <c:v>1</c:v>
                </c:pt>
                <c:pt idx="17">
                  <c:v>1</c:v>
                </c:pt>
                <c:pt idx="18">
                  <c:v>1</c:v>
                </c:pt>
                <c:pt idx="19">
                  <c:v>1</c:v>
                </c:pt>
              </c:numCache>
            </c:numRef>
          </c:val>
          <c:smooth val="0"/>
          <c:extLst>
            <c:ext xmlns:c16="http://schemas.microsoft.com/office/drawing/2014/chart" uri="{C3380CC4-5D6E-409C-BE32-E72D297353CC}">
              <c16:uniqueId val="{00000003-D7F9-457C-9CB1-0A291907C5EC}"/>
            </c:ext>
          </c:extLst>
        </c:ser>
        <c:dLbls>
          <c:showLegendKey val="0"/>
          <c:showVal val="0"/>
          <c:showCatName val="0"/>
          <c:showSerName val="0"/>
          <c:showPercent val="0"/>
          <c:showBubbleSize val="0"/>
        </c:dLbls>
        <c:marker val="1"/>
        <c:smooth val="0"/>
        <c:axId val="556686376"/>
        <c:axId val="556686768"/>
      </c:lineChart>
      <c:catAx>
        <c:axId val="556686376"/>
        <c:scaling>
          <c:orientation val="minMax"/>
        </c:scaling>
        <c:delete val="0"/>
        <c:axPos val="b"/>
        <c:title>
          <c:tx>
            <c:rich>
              <a:bodyPr/>
              <a:lstStyle/>
              <a:p>
                <a:pPr>
                  <a:defRPr/>
                </a:pPr>
                <a:r>
                  <a:rPr lang="en-GB"/>
                  <a:t>Time /years</a:t>
                </a:r>
              </a:p>
            </c:rich>
          </c:tx>
          <c:overlay val="0"/>
        </c:title>
        <c:majorTickMark val="out"/>
        <c:minorTickMark val="none"/>
        <c:tickLblPos val="nextTo"/>
        <c:crossAx val="556686768"/>
        <c:crosses val="autoZero"/>
        <c:auto val="1"/>
        <c:lblAlgn val="ctr"/>
        <c:lblOffset val="100"/>
        <c:noMultiLvlLbl val="0"/>
      </c:catAx>
      <c:valAx>
        <c:axId val="556686768"/>
        <c:scaling>
          <c:orientation val="minMax"/>
          <c:min val="0.5"/>
        </c:scaling>
        <c:delete val="0"/>
        <c:axPos val="l"/>
        <c:majorGridlines/>
        <c:numFmt formatCode="General" sourceLinked="1"/>
        <c:majorTickMark val="out"/>
        <c:minorTickMark val="none"/>
        <c:tickLblPos val="none"/>
        <c:crossAx val="556686376"/>
        <c:crosses val="autoZero"/>
        <c:crossBetween val="between"/>
      </c:valAx>
    </c:plotArea>
    <c:legend>
      <c:legendPos val="r"/>
      <c:overlay val="0"/>
    </c:legend>
    <c:plotVisOnly val="1"/>
    <c:dispBlanksAs val="gap"/>
    <c:showDLblsOverMax val="0"/>
  </c:chart>
  <c:spPr>
    <a:solidFill>
      <a:schemeClr val="bg1"/>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GSICS Correction for GEO IR</a:t>
            </a:r>
          </a:p>
        </c:rich>
      </c:tx>
      <c:layout>
        <c:manualLayout>
          <c:xMode val="edge"/>
          <c:yMode val="edge"/>
          <c:x val="0.3054686772999663"/>
          <c:y val="4.699430033997572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Sheet1!$C$1</c:f>
              <c:strCache>
                <c:ptCount val="1"/>
                <c:pt idx="0">
                  <c:v>Radiance Correction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Sheet1!$G$2:$G$11</c:f>
                <c:numCache>
                  <c:formatCode>General</c:formatCode>
                  <c:ptCount val="10"/>
                  <c:pt idx="0">
                    <c:v>5</c:v>
                  </c:pt>
                  <c:pt idx="1">
                    <c:v>3</c:v>
                  </c:pt>
                  <c:pt idx="2">
                    <c:v>2</c:v>
                  </c:pt>
                  <c:pt idx="3">
                    <c:v>1.6</c:v>
                  </c:pt>
                  <c:pt idx="4">
                    <c:v>1.3</c:v>
                  </c:pt>
                  <c:pt idx="5">
                    <c:v>1</c:v>
                  </c:pt>
                  <c:pt idx="6">
                    <c:v>0.8</c:v>
                  </c:pt>
                  <c:pt idx="7">
                    <c:v>0.6</c:v>
                  </c:pt>
                  <c:pt idx="8">
                    <c:v>0.6</c:v>
                  </c:pt>
                  <c:pt idx="9">
                    <c:v>1</c:v>
                  </c:pt>
                </c:numCache>
              </c:numRef>
            </c:plus>
            <c:minus>
              <c:numRef>
                <c:f>Sheet1!$G$2:$G$11</c:f>
                <c:numCache>
                  <c:formatCode>General</c:formatCode>
                  <c:ptCount val="10"/>
                  <c:pt idx="0">
                    <c:v>5</c:v>
                  </c:pt>
                  <c:pt idx="1">
                    <c:v>3</c:v>
                  </c:pt>
                  <c:pt idx="2">
                    <c:v>2</c:v>
                  </c:pt>
                  <c:pt idx="3">
                    <c:v>1.6</c:v>
                  </c:pt>
                  <c:pt idx="4">
                    <c:v>1.3</c:v>
                  </c:pt>
                  <c:pt idx="5">
                    <c:v>1</c:v>
                  </c:pt>
                  <c:pt idx="6">
                    <c:v>0.8</c:v>
                  </c:pt>
                  <c:pt idx="7">
                    <c:v>0.6</c:v>
                  </c:pt>
                  <c:pt idx="8">
                    <c:v>0.6</c:v>
                  </c:pt>
                  <c:pt idx="9">
                    <c:v>1</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Sheet1!$B$2:$B$11</c:f>
              <c:numCache>
                <c:formatCode>General</c:formatCode>
                <c:ptCount val="10"/>
                <c:pt idx="0">
                  <c:v>10</c:v>
                </c:pt>
                <c:pt idx="1">
                  <c:v>20</c:v>
                </c:pt>
                <c:pt idx="2">
                  <c:v>30</c:v>
                </c:pt>
                <c:pt idx="3">
                  <c:v>40</c:v>
                </c:pt>
                <c:pt idx="4">
                  <c:v>50</c:v>
                </c:pt>
                <c:pt idx="5">
                  <c:v>60</c:v>
                </c:pt>
                <c:pt idx="6">
                  <c:v>70</c:v>
                </c:pt>
                <c:pt idx="7">
                  <c:v>80</c:v>
                </c:pt>
                <c:pt idx="8">
                  <c:v>90</c:v>
                </c:pt>
                <c:pt idx="9">
                  <c:v>100</c:v>
                </c:pt>
              </c:numCache>
            </c:numRef>
          </c:xVal>
          <c:yVal>
            <c:numRef>
              <c:f>Sheet1!$C$2:$C$11</c:f>
              <c:numCache>
                <c:formatCode>General</c:formatCode>
                <c:ptCount val="10"/>
                <c:pt idx="0">
                  <c:v>-1</c:v>
                </c:pt>
                <c:pt idx="1">
                  <c:v>0</c:v>
                </c:pt>
                <c:pt idx="2">
                  <c:v>1</c:v>
                </c:pt>
                <c:pt idx="3">
                  <c:v>2</c:v>
                </c:pt>
                <c:pt idx="4">
                  <c:v>3</c:v>
                </c:pt>
                <c:pt idx="5">
                  <c:v>4</c:v>
                </c:pt>
                <c:pt idx="6">
                  <c:v>5</c:v>
                </c:pt>
                <c:pt idx="7">
                  <c:v>6</c:v>
                </c:pt>
                <c:pt idx="8">
                  <c:v>7</c:v>
                </c:pt>
                <c:pt idx="9">
                  <c:v>8</c:v>
                </c:pt>
              </c:numCache>
            </c:numRef>
          </c:yVal>
          <c:smooth val="0"/>
          <c:extLst>
            <c:ext xmlns:c16="http://schemas.microsoft.com/office/drawing/2014/chart" uri="{C3380CC4-5D6E-409C-BE32-E72D297353CC}">
              <c16:uniqueId val="{00000000-A495-49E4-9BD4-5DBF80548D9A}"/>
            </c:ext>
          </c:extLst>
        </c:ser>
        <c:dLbls>
          <c:showLegendKey val="0"/>
          <c:showVal val="0"/>
          <c:showCatName val="0"/>
          <c:showSerName val="0"/>
          <c:showPercent val="0"/>
          <c:showBubbleSize val="0"/>
        </c:dLbls>
        <c:axId val="351877536"/>
        <c:axId val="351877928"/>
      </c:scatterChart>
      <c:valAx>
        <c:axId val="3518775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rgbClr val="002569">
                        <a:lumMod val="65000"/>
                        <a:lumOff val="35000"/>
                      </a:srgbClr>
                    </a:solidFill>
                    <a:latin typeface="+mn-lt"/>
                    <a:ea typeface="+mn-ea"/>
                    <a:cs typeface="+mn-cs"/>
                  </a:defRPr>
                </a:pPr>
                <a:r>
                  <a:rPr lang="en-GB" sz="1400" dirty="0"/>
                  <a:t>SEVIRI</a:t>
                </a:r>
                <a:r>
                  <a:rPr lang="en-GB" sz="1400" baseline="0" dirty="0"/>
                  <a:t> Radiance </a:t>
                </a:r>
                <a:r>
                  <a:rPr lang="en-GB" sz="1400" b="0" dirty="0">
                    <a:effectLst/>
                  </a:rPr>
                  <a:t>[</a:t>
                </a:r>
                <a:r>
                  <a:rPr lang="en-GB" sz="1400" b="0" dirty="0" err="1">
                    <a:effectLst/>
                  </a:rPr>
                  <a:t>mW</a:t>
                </a:r>
                <a:r>
                  <a:rPr lang="en-GB" sz="1400" b="0" dirty="0">
                    <a:effectLst/>
                  </a:rPr>
                  <a:t>/m</a:t>
                </a:r>
                <a:r>
                  <a:rPr lang="en-GB" sz="1400" b="0" baseline="30000" dirty="0">
                    <a:effectLst/>
                  </a:rPr>
                  <a:t>2</a:t>
                </a:r>
                <a:r>
                  <a:rPr lang="en-GB" sz="1400" b="0" dirty="0">
                    <a:effectLst/>
                  </a:rPr>
                  <a:t>/</a:t>
                </a:r>
                <a:r>
                  <a:rPr lang="en-GB" sz="1400" b="0" dirty="0" err="1">
                    <a:effectLst/>
                  </a:rPr>
                  <a:t>sr</a:t>
                </a:r>
                <a:r>
                  <a:rPr lang="en-GB" sz="1400" b="0" dirty="0">
                    <a:effectLst/>
                  </a:rPr>
                  <a:t>/cm</a:t>
                </a:r>
                <a:r>
                  <a:rPr lang="en-GB" sz="1400" b="0" baseline="30000" dirty="0">
                    <a:effectLst/>
                  </a:rPr>
                  <a:t>-1</a:t>
                </a:r>
                <a:r>
                  <a:rPr lang="en-GB" sz="1400" b="0" dirty="0">
                    <a:effectLst/>
                  </a:rPr>
                  <a:t>]</a:t>
                </a:r>
                <a:endParaRPr lang="en-GB" sz="14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100">
                    <a:solidFill>
                      <a:srgbClr val="002569">
                        <a:lumMod val="65000"/>
                        <a:lumOff val="35000"/>
                      </a:srgbClr>
                    </a:solidFill>
                  </a:defRPr>
                </a:pPr>
                <a:endParaRPr lang="en-GB" sz="1400" b="0" i="0" u="none" strike="noStrike" kern="1200" baseline="0" dirty="0">
                  <a:solidFill>
                    <a:srgbClr val="002569">
                      <a:lumMod val="65000"/>
                      <a:lumOff val="35000"/>
                    </a:srgbClr>
                  </a:solidFill>
                  <a:latin typeface="+mn-lt"/>
                  <a:ea typeface="+mn-ea"/>
                  <a:cs typeface="+mn-cs"/>
                </a:endParaRPr>
              </a:p>
            </c:rich>
          </c:tx>
          <c:layout>
            <c:manualLayout>
              <c:xMode val="edge"/>
              <c:yMode val="edge"/>
              <c:x val="0.32108269089333441"/>
              <c:y val="0.84979898622107741"/>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rgbClr val="002569">
                      <a:lumMod val="65000"/>
                      <a:lumOff val="35000"/>
                    </a:srgb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1877928"/>
        <c:crosses val="autoZero"/>
        <c:crossBetween val="midCat"/>
      </c:valAx>
      <c:valAx>
        <c:axId val="351877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rgbClr val="002569">
                        <a:lumMod val="65000"/>
                        <a:lumOff val="35000"/>
                      </a:srgbClr>
                    </a:solidFill>
                    <a:latin typeface="+mn-lt"/>
                    <a:ea typeface="+mn-ea"/>
                    <a:cs typeface="+mn-cs"/>
                  </a:defRPr>
                </a:pPr>
                <a:r>
                  <a:rPr lang="en-GB" sz="1400" dirty="0"/>
                  <a:t>Radiance Correction </a:t>
                </a:r>
                <a:r>
                  <a:rPr lang="en-GB" sz="1400" b="0" dirty="0">
                    <a:effectLst/>
                  </a:rPr>
                  <a:t>[</a:t>
                </a:r>
                <a:r>
                  <a:rPr lang="en-GB" sz="1400" b="0" dirty="0" err="1">
                    <a:effectLst/>
                  </a:rPr>
                  <a:t>mW</a:t>
                </a:r>
                <a:r>
                  <a:rPr lang="en-GB" sz="1400" b="0" dirty="0">
                    <a:effectLst/>
                  </a:rPr>
                  <a:t>/m</a:t>
                </a:r>
                <a:r>
                  <a:rPr lang="en-GB" sz="1400" b="0" baseline="30000" dirty="0">
                    <a:effectLst/>
                  </a:rPr>
                  <a:t>2</a:t>
                </a:r>
                <a:r>
                  <a:rPr lang="en-GB" sz="1400" b="0" dirty="0">
                    <a:effectLst/>
                  </a:rPr>
                  <a:t>/</a:t>
                </a:r>
                <a:r>
                  <a:rPr lang="en-GB" sz="1400" b="0" dirty="0" err="1">
                    <a:effectLst/>
                  </a:rPr>
                  <a:t>sr</a:t>
                </a:r>
                <a:r>
                  <a:rPr lang="en-GB" sz="1400" b="0" dirty="0">
                    <a:effectLst/>
                  </a:rPr>
                  <a:t>/cm</a:t>
                </a:r>
                <a:r>
                  <a:rPr lang="en-GB" sz="1400" b="0" baseline="30000" dirty="0">
                    <a:effectLst/>
                  </a:rPr>
                  <a:t>-1</a:t>
                </a:r>
                <a:r>
                  <a:rPr lang="en-GB" sz="1400" b="0" dirty="0">
                    <a:effectLst/>
                  </a:rPr>
                  <a:t>]</a:t>
                </a:r>
                <a:endParaRPr lang="en-GB" sz="1400" dirty="0">
                  <a:effectLst/>
                </a:endParaRPr>
              </a:p>
            </c:rich>
          </c:tx>
          <c:layout>
            <c:manualLayout>
              <c:xMode val="edge"/>
              <c:yMode val="edge"/>
              <c:x val="1.0814800869050026E-2"/>
              <c:y val="0.22287167908841873"/>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rgbClr val="002569">
                      <a:lumMod val="65000"/>
                      <a:lumOff val="35000"/>
                    </a:srgb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18775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png"/></Relationships>
</file>

<file path=ppt/drawings/drawing1.xml><?xml version="1.0" encoding="utf-8"?>
<c:userShapes xmlns:c="http://schemas.openxmlformats.org/drawingml/2006/chart">
  <cdr:relSizeAnchor xmlns:cdr="http://schemas.openxmlformats.org/drawingml/2006/chartDrawing">
    <cdr:from>
      <cdr:x>0.02708</cdr:x>
      <cdr:y>0.15864</cdr:y>
    </cdr:from>
    <cdr:to>
      <cdr:x>0.07757</cdr:x>
      <cdr:y>0.22598</cdr:y>
    </cdr:to>
    <cdr:sp macro="" textlink="">
      <cdr:nvSpPr>
        <cdr:cNvPr id="2" name="Rectangle 1"/>
        <cdr:cNvSpPr/>
      </cdr:nvSpPr>
      <cdr:spPr>
        <a:xfrm xmlns:a="http://schemas.openxmlformats.org/drawingml/2006/main" rot="16200000">
          <a:off x="146847" y="412133"/>
          <a:ext cx="184731" cy="23083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a:lstStyle>
        <a:p xmlns:a="http://schemas.openxmlformats.org/drawingml/2006/main">
          <a:endParaRPr lang="en-GB" b="0" dirty="0">
            <a:solidFill>
              <a:schemeClr val="tx1">
                <a:lumMod val="60000"/>
                <a:lumOff val="4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1"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6832381"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1" y="9734293"/>
            <a:ext cx="6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20225" eaLnBrk="0" hangingPunct="0">
              <a:spcBef>
                <a:spcPct val="0"/>
              </a:spcBef>
              <a:defRPr sz="12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6644894" y="9734293"/>
            <a:ext cx="187552"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20225" eaLnBrk="0" hangingPunct="0">
              <a:spcBef>
                <a:spcPct val="0"/>
              </a:spcBef>
              <a:defRPr sz="12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44645" cy="496991"/>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853031" y="0"/>
            <a:ext cx="2944645" cy="496991"/>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90488" y="742950"/>
            <a:ext cx="66167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5126" y="4713179"/>
            <a:ext cx="4987425" cy="4470718"/>
          </a:xfrm>
          <a:prstGeom prst="rect">
            <a:avLst/>
          </a:prstGeom>
          <a:noFill/>
          <a:ln w="9525">
            <a:noFill/>
            <a:miter lim="800000"/>
            <a:headEnd/>
            <a:tailEnd/>
          </a:ln>
          <a:effectLst/>
        </p:spPr>
        <p:txBody>
          <a:bodyPr vert="horz" wrap="square" lIns="91958" tIns="45978" rIns="91958" bIns="45978"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078" name="Rectangle 6"/>
          <p:cNvSpPr>
            <a:spLocks noGrp="1" noChangeArrowheads="1"/>
          </p:cNvSpPr>
          <p:nvPr>
            <p:ph type="ftr" sz="quarter" idx="4"/>
          </p:nvPr>
        </p:nvSpPr>
        <p:spPr bwMode="auto">
          <a:xfrm>
            <a:off x="1" y="9429648"/>
            <a:ext cx="2944645" cy="496990"/>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defTabSz="920225" eaLnBrk="0" hangingPunct="0">
              <a:spcBef>
                <a:spcPct val="0"/>
              </a:spcBef>
              <a:defRPr sz="12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853031" y="9429648"/>
            <a:ext cx="2944645" cy="496990"/>
          </a:xfrm>
          <a:prstGeom prst="rect">
            <a:avLst/>
          </a:prstGeom>
          <a:noFill/>
          <a:ln w="9525">
            <a:noFill/>
            <a:miter lim="800000"/>
            <a:headEnd/>
            <a:tailEnd/>
          </a:ln>
          <a:effectLst/>
        </p:spPr>
        <p:txBody>
          <a:bodyPr vert="horz" wrap="square" lIns="91958" tIns="45978" rIns="91958" bIns="45978" numCol="1" anchor="b" anchorCtr="0" compatLnSpc="1">
            <a:prstTxWarp prst="textNoShape">
              <a:avLst/>
            </a:prstTxWarp>
          </a:bodyPr>
          <a:lstStyle>
            <a:lvl1pPr algn="r" defTabSz="920225" eaLnBrk="0" hangingPunct="0">
              <a:spcBef>
                <a:spcPct val="0"/>
              </a:spcBef>
              <a:defRPr sz="12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a:t>
            </a:fld>
            <a:endParaRPr lang="de-DE"/>
          </a:p>
        </p:txBody>
      </p:sp>
      <p:sp>
        <p:nvSpPr>
          <p:cNvPr id="206851" name="Rectangle 2"/>
          <p:cNvSpPr>
            <a:spLocks noGrp="1" noRot="1" noChangeAspect="1" noChangeArrowheads="1" noTextEdit="1"/>
          </p:cNvSpPr>
          <p:nvPr>
            <p:ph type="sldImg"/>
          </p:nvPr>
        </p:nvSpPr>
        <p:spPr>
          <a:xfrm>
            <a:off x="177800" y="1074738"/>
            <a:ext cx="9575800" cy="5386387"/>
          </a:xfrm>
          <a:ln/>
        </p:spPr>
      </p:sp>
      <p:sp>
        <p:nvSpPr>
          <p:cNvPr id="206852"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215033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FE02029-9BE2-4139-82E8-7E205433FD51}" type="slidenum">
              <a:rPr lang="de-DE" smtClean="0"/>
              <a:pPr>
                <a:defRPr/>
              </a:pPr>
              <a:t>8</a:t>
            </a:fld>
            <a:endParaRPr lang="de-DE"/>
          </a:p>
        </p:txBody>
      </p:sp>
    </p:spTree>
    <p:extLst>
      <p:ext uri="{BB962C8B-B14F-4D97-AF65-F5344CB8AC3E}">
        <p14:creationId xmlns:p14="http://schemas.microsoft.com/office/powerpoint/2010/main" val="376177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Shows</a:t>
            </a:r>
            <a:r>
              <a:rPr lang="en-US" baseline="0" dirty="0"/>
              <a:t> </a:t>
            </a:r>
            <a:r>
              <a:rPr lang="en-US" dirty="0"/>
              <a:t>Prime GSICS Correction approach applied</a:t>
            </a:r>
            <a:r>
              <a:rPr lang="en-US" baseline="0" dirty="0"/>
              <a:t> </a:t>
            </a:r>
            <a:r>
              <a:rPr lang="en-US" dirty="0"/>
              <a:t>to re-calibration of Japanese geostationary imagers to generate for Fundamental Climate Data Records </a:t>
            </a:r>
          </a:p>
          <a:p>
            <a:pPr lvl="1"/>
            <a:r>
              <a:rPr lang="en-US" dirty="0"/>
              <a:t>using historical references based on a series of double-differences to tie whole time series to the anchor reference at one point in time</a:t>
            </a:r>
          </a:p>
          <a:p>
            <a:pPr lvl="1"/>
            <a:r>
              <a:rPr lang="en-US" dirty="0"/>
              <a:t>Top figure</a:t>
            </a:r>
            <a:r>
              <a:rPr lang="en-US" baseline="0" dirty="0"/>
              <a:t> shows timeline of different reference instruments’ relative calibration (HIRS/2, AIRS and IASI-A) – before and after adjustment</a:t>
            </a:r>
          </a:p>
          <a:p>
            <a:pPr lvl="1"/>
            <a:r>
              <a:rPr lang="en-US" baseline="0" dirty="0"/>
              <a:t>Bottom figure shows timeline of mean BT from series of </a:t>
            </a:r>
            <a:r>
              <a:rPr lang="en-US" baseline="0" dirty="0" err="1"/>
              <a:t>geostartionary</a:t>
            </a:r>
            <a:r>
              <a:rPr lang="en-US" baseline="0" dirty="0"/>
              <a:t> imagers’ IR window channels – before and after applying the prime correction – including uncertainties</a:t>
            </a:r>
            <a:endParaRPr lang="en-US" dirty="0"/>
          </a:p>
        </p:txBody>
      </p:sp>
      <p:sp>
        <p:nvSpPr>
          <p:cNvPr id="13316" name="Slide Number Placeholder 3"/>
          <p:cNvSpPr txBox="1">
            <a:spLocks noGrp="1"/>
          </p:cNvSpPr>
          <p:nvPr/>
        </p:nvSpPr>
        <p:spPr bwMode="auto">
          <a:xfrm>
            <a:off x="3853031" y="9429648"/>
            <a:ext cx="2944645" cy="49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58" tIns="45978" rIns="91958" bIns="45978" anchor="b"/>
          <a:lstStyle>
            <a:lvl1pPr defTabSz="1336675">
              <a:spcBef>
                <a:spcPct val="30000"/>
              </a:spcBef>
              <a:defRPr sz="1200">
                <a:solidFill>
                  <a:schemeClr val="tx1"/>
                </a:solidFill>
                <a:latin typeface="Times New Roman" panose="02020603050405020304" pitchFamily="18" charset="0"/>
              </a:defRPr>
            </a:lvl1pPr>
            <a:lvl2pPr marL="742950" indent="-285750" defTabSz="1336675">
              <a:spcBef>
                <a:spcPct val="30000"/>
              </a:spcBef>
              <a:defRPr sz="1200">
                <a:solidFill>
                  <a:schemeClr val="tx1"/>
                </a:solidFill>
                <a:latin typeface="Times New Roman" panose="02020603050405020304" pitchFamily="18" charset="0"/>
              </a:defRPr>
            </a:lvl2pPr>
            <a:lvl3pPr marL="1143000" indent="-228600" defTabSz="1336675">
              <a:spcBef>
                <a:spcPct val="30000"/>
              </a:spcBef>
              <a:defRPr sz="1200">
                <a:solidFill>
                  <a:schemeClr val="tx1"/>
                </a:solidFill>
                <a:latin typeface="Times New Roman" panose="02020603050405020304" pitchFamily="18" charset="0"/>
              </a:defRPr>
            </a:lvl3pPr>
            <a:lvl4pPr marL="1600200" indent="-228600" defTabSz="1336675">
              <a:spcBef>
                <a:spcPct val="30000"/>
              </a:spcBef>
              <a:defRPr sz="1200">
                <a:solidFill>
                  <a:schemeClr val="tx1"/>
                </a:solidFill>
                <a:latin typeface="Times New Roman" panose="02020603050405020304" pitchFamily="18" charset="0"/>
              </a:defRPr>
            </a:lvl4pPr>
            <a:lvl5pPr marL="2057400" indent="-228600" defTabSz="1336675">
              <a:spcBef>
                <a:spcPct val="30000"/>
              </a:spcBef>
              <a:defRPr sz="1200">
                <a:solidFill>
                  <a:schemeClr val="tx1"/>
                </a:solidFill>
                <a:latin typeface="Times New Roman" panose="02020603050405020304" pitchFamily="18" charset="0"/>
              </a:defRPr>
            </a:lvl5pPr>
            <a:lvl6pPr marL="2514600" indent="-228600" defTabSz="133667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133667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133667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1336675" eaLnBrk="0" fontAlgn="base" hangingPunct="0">
              <a:spcBef>
                <a:spcPct val="30000"/>
              </a:spcBef>
              <a:spcAft>
                <a:spcPct val="0"/>
              </a:spcAft>
              <a:defRPr sz="1200">
                <a:solidFill>
                  <a:schemeClr val="tx1"/>
                </a:solidFill>
                <a:latin typeface="Times New Roman" panose="02020603050405020304" pitchFamily="18" charset="0"/>
              </a:defRPr>
            </a:lvl9pPr>
          </a:lstStyle>
          <a:p>
            <a:pPr algn="r">
              <a:spcBef>
                <a:spcPct val="0"/>
              </a:spcBef>
            </a:pPr>
            <a:fld id="{981AEF5D-D3B9-4A89-A109-D33A8E21B45C}" type="slidenum">
              <a:rPr lang="de-DE" altLang="en-US" b="0"/>
              <a:pPr algn="r">
                <a:spcBef>
                  <a:spcPct val="0"/>
                </a:spcBef>
              </a:pPr>
              <a:t>13</a:t>
            </a:fld>
            <a:endParaRPr lang="de-DE" altLang="en-US" b="0"/>
          </a:p>
        </p:txBody>
      </p:sp>
    </p:spTree>
    <p:extLst>
      <p:ext uri="{BB962C8B-B14F-4D97-AF65-F5344CB8AC3E}">
        <p14:creationId xmlns:p14="http://schemas.microsoft.com/office/powerpoint/2010/main" val="260764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3"/>
          <p:cNvSpPr>
            <a:spLocks noGrp="1" noChangeArrowheads="1"/>
          </p:cNvSpPr>
          <p:nvPr>
            <p:ph type="dt"/>
          </p:nvPr>
        </p:nvSpPr>
        <p:spPr>
          <a:ln/>
        </p:spPr>
        <p:txBody>
          <a:bodyPr/>
          <a:lstStyle/>
          <a:p>
            <a:fld id="{A42F737B-C8E3-45D0-A216-4600EBA8B23D}" type="datetime1">
              <a:rPr lang="en-GB"/>
              <a:pPr/>
              <a:t>18/06/2020</a:t>
            </a:fld>
            <a:endParaRPr lang="en-GB" dirty="0"/>
          </a:p>
        </p:txBody>
      </p:sp>
      <p:sp>
        <p:nvSpPr>
          <p:cNvPr id="6" name="Rectangle 7"/>
          <p:cNvSpPr>
            <a:spLocks noGrp="1" noChangeArrowheads="1"/>
          </p:cNvSpPr>
          <p:nvPr>
            <p:ph type="sldNum"/>
          </p:nvPr>
        </p:nvSpPr>
        <p:spPr>
          <a:ln/>
        </p:spPr>
        <p:txBody>
          <a:bodyPr/>
          <a:lstStyle/>
          <a:p>
            <a:fld id="{46B30926-4EBD-4B2B-9178-155116E1B94F}" type="slidenum">
              <a:rPr lang="de-DE"/>
              <a:pPr/>
              <a:t>17</a:t>
            </a:fld>
            <a:endParaRPr lang="de-DE"/>
          </a:p>
        </p:txBody>
      </p:sp>
      <p:sp>
        <p:nvSpPr>
          <p:cNvPr id="33793" name="Text Box 1"/>
          <p:cNvSpPr txBox="1">
            <a:spLocks noChangeArrowheads="1"/>
          </p:cNvSpPr>
          <p:nvPr/>
        </p:nvSpPr>
        <p:spPr bwMode="auto">
          <a:xfrm>
            <a:off x="2636416" y="6516883"/>
            <a:ext cx="2015235" cy="343339"/>
          </a:xfrm>
          <a:prstGeom prst="rect">
            <a:avLst/>
          </a:prstGeom>
          <a:noFill/>
          <a:ln w="9525" cap="flat">
            <a:noFill/>
            <a:round/>
            <a:headEnd/>
            <a:tailEnd/>
          </a:ln>
          <a:effectLst/>
        </p:spPr>
        <p:txBody>
          <a:bodyPr lIns="63657" tIns="31954" rIns="63657" bIns="31954" anchor="b"/>
          <a:lstStyle/>
          <a:p>
            <a:pPr algn="r">
              <a:tabLst>
                <a:tab pos="0" algn="l"/>
                <a:tab pos="634080" algn="l"/>
                <a:tab pos="1268160" algn="l"/>
                <a:tab pos="1902239" algn="l"/>
                <a:tab pos="2536319" algn="l"/>
                <a:tab pos="3170398" algn="l"/>
                <a:tab pos="3804478" algn="l"/>
                <a:tab pos="4438558" algn="l"/>
                <a:tab pos="5072637" algn="l"/>
                <a:tab pos="5706717" algn="l"/>
                <a:tab pos="6340796" algn="l"/>
                <a:tab pos="6974876" algn="l"/>
              </a:tabLst>
            </a:pPr>
            <a:fld id="{A66DCA8D-F001-475E-BE7B-9E85E212CC49}" type="slidenum">
              <a:rPr lang="de-DE" sz="800">
                <a:solidFill>
                  <a:srgbClr val="000000"/>
                </a:solidFill>
                <a:latin typeface="Times New Roman" pitchFamily="16" charset="0"/>
              </a:rPr>
              <a:pPr algn="r">
                <a:tabLst>
                  <a:tab pos="0" algn="l"/>
                  <a:tab pos="634080" algn="l"/>
                  <a:tab pos="1268160" algn="l"/>
                  <a:tab pos="1902239" algn="l"/>
                  <a:tab pos="2536319" algn="l"/>
                  <a:tab pos="3170398" algn="l"/>
                  <a:tab pos="3804478" algn="l"/>
                  <a:tab pos="4438558" algn="l"/>
                  <a:tab pos="5072637" algn="l"/>
                  <a:tab pos="5706717" algn="l"/>
                  <a:tab pos="6340796" algn="l"/>
                  <a:tab pos="6974876" algn="l"/>
                </a:tabLst>
              </a:pPr>
              <a:t>17</a:t>
            </a:fld>
            <a:endParaRPr lang="de-DE" sz="800" dirty="0">
              <a:solidFill>
                <a:srgbClr val="000000"/>
              </a:solidFill>
              <a:latin typeface="Times New Roman" pitchFamily="16" charset="0"/>
            </a:endParaRPr>
          </a:p>
        </p:txBody>
      </p:sp>
      <p:sp>
        <p:nvSpPr>
          <p:cNvPr id="33794" name="Rectangle 2"/>
          <p:cNvSpPr txBox="1">
            <a:spLocks noGrp="1" noRot="1" noChangeAspect="1" noChangeArrowheads="1"/>
          </p:cNvSpPr>
          <p:nvPr>
            <p:ph type="sldImg"/>
          </p:nvPr>
        </p:nvSpPr>
        <p:spPr bwMode="auto">
          <a:xfrm>
            <a:off x="41275" y="514350"/>
            <a:ext cx="4570413" cy="2571750"/>
          </a:xfrm>
          <a:prstGeom prst="rect">
            <a:avLst/>
          </a:prstGeom>
          <a:solidFill>
            <a:srgbClr val="FFFFFF"/>
          </a:solidFill>
          <a:ln>
            <a:solidFill>
              <a:srgbClr val="000000"/>
            </a:solidFill>
            <a:miter lim="800000"/>
            <a:headEnd/>
            <a:tailEnd/>
          </a:ln>
        </p:spPr>
      </p:sp>
      <p:sp>
        <p:nvSpPr>
          <p:cNvPr id="33795" name="Text Box 3"/>
          <p:cNvSpPr txBox="1">
            <a:spLocks noChangeArrowheads="1"/>
          </p:cNvSpPr>
          <p:nvPr/>
        </p:nvSpPr>
        <p:spPr bwMode="auto">
          <a:xfrm>
            <a:off x="465056" y="3257893"/>
            <a:ext cx="3721541" cy="3087867"/>
          </a:xfrm>
          <a:prstGeom prst="rect">
            <a:avLst/>
          </a:prstGeom>
          <a:noFill/>
          <a:ln w="9525" cap="flat">
            <a:noFill/>
            <a:round/>
            <a:headEnd/>
            <a:tailEnd/>
          </a:ln>
          <a:effectLst/>
        </p:spPr>
        <p:txBody>
          <a:bodyPr lIns="63657" tIns="31954" rIns="63657" bIns="31954"/>
          <a:lstStyle/>
          <a:p>
            <a:pPr>
              <a:spcBef>
                <a:spcPts val="312"/>
              </a:spcBef>
              <a:tabLst>
                <a:tab pos="0" algn="l"/>
                <a:tab pos="634080" algn="l"/>
                <a:tab pos="1268160" algn="l"/>
                <a:tab pos="1902239" algn="l"/>
                <a:tab pos="2536319" algn="l"/>
                <a:tab pos="3170398" algn="l"/>
                <a:tab pos="3804478" algn="l"/>
                <a:tab pos="4438558" algn="l"/>
                <a:tab pos="5072637" algn="l"/>
                <a:tab pos="5706717" algn="l"/>
                <a:tab pos="6340796" algn="l"/>
                <a:tab pos="6974876" algn="l"/>
              </a:tabLst>
            </a:pPr>
            <a:endParaRPr lang="en-GB" sz="800" dirty="0">
              <a:solidFill>
                <a:srgbClr val="000000"/>
              </a:solidFill>
              <a:latin typeface="Times New Roman" pitchFamily="16" charset="0"/>
            </a:endParaRPr>
          </a:p>
          <a:p>
            <a:pPr>
              <a:spcBef>
                <a:spcPts val="312"/>
              </a:spcBef>
              <a:tabLst>
                <a:tab pos="0" algn="l"/>
                <a:tab pos="634080" algn="l"/>
                <a:tab pos="1268160" algn="l"/>
                <a:tab pos="1902239" algn="l"/>
                <a:tab pos="2536319" algn="l"/>
                <a:tab pos="3170398" algn="l"/>
                <a:tab pos="3804478" algn="l"/>
                <a:tab pos="4438558" algn="l"/>
                <a:tab pos="5072637" algn="l"/>
                <a:tab pos="5706717" algn="l"/>
                <a:tab pos="6340796" algn="l"/>
                <a:tab pos="6974876" algn="l"/>
              </a:tabLst>
            </a:pPr>
            <a:r>
              <a:rPr lang="en-GB" sz="800" dirty="0">
                <a:solidFill>
                  <a:srgbClr val="000000"/>
                </a:solidFill>
                <a:latin typeface="Times New Roman" pitchFamily="16" charset="0"/>
              </a:rPr>
              <a:t>Well, what is GSICS?</a:t>
            </a:r>
          </a:p>
          <a:p>
            <a:pPr>
              <a:spcBef>
                <a:spcPts val="312"/>
              </a:spcBef>
              <a:tabLst>
                <a:tab pos="0" algn="l"/>
                <a:tab pos="634080" algn="l"/>
                <a:tab pos="1268160" algn="l"/>
                <a:tab pos="1902239" algn="l"/>
                <a:tab pos="2536319" algn="l"/>
                <a:tab pos="3170398" algn="l"/>
                <a:tab pos="3804478" algn="l"/>
                <a:tab pos="4438558" algn="l"/>
                <a:tab pos="5072637" algn="l"/>
                <a:tab pos="5706717" algn="l"/>
                <a:tab pos="6340796" algn="l"/>
                <a:tab pos="6974876" algn="l"/>
              </a:tabLst>
            </a:pPr>
            <a:r>
              <a:rPr lang="en-GB" sz="800" dirty="0">
                <a:solidFill>
                  <a:srgbClr val="000000"/>
                </a:solidFill>
                <a:latin typeface="Times New Roman" pitchFamily="16" charset="0"/>
              </a:rPr>
              <a:t>The Global Space-based Inter-Calibration System (GSICS) is an initiative of CGMS and WMO, which aims to ensure consistent calibration and inter-calibration of operational meteorological satellite instruments. </a:t>
            </a:r>
          </a:p>
          <a:p>
            <a:pPr>
              <a:spcBef>
                <a:spcPts val="312"/>
              </a:spcBef>
              <a:tabLst>
                <a:tab pos="0" algn="l"/>
                <a:tab pos="634080" algn="l"/>
                <a:tab pos="1268160" algn="l"/>
                <a:tab pos="1902239" algn="l"/>
                <a:tab pos="2536319" algn="l"/>
                <a:tab pos="3170398" algn="l"/>
                <a:tab pos="3804478" algn="l"/>
                <a:tab pos="4438558" algn="l"/>
                <a:tab pos="5072637" algn="l"/>
                <a:tab pos="5706717" algn="l"/>
                <a:tab pos="6340796" algn="l"/>
                <a:tab pos="6974876" algn="l"/>
              </a:tabLst>
            </a:pPr>
            <a:r>
              <a:rPr lang="en-GB" sz="800" dirty="0">
                <a:solidFill>
                  <a:srgbClr val="000000"/>
                </a:solidFill>
                <a:latin typeface="Times New Roman" pitchFamily="16" charset="0"/>
              </a:rPr>
              <a:t>One of the basic strategies of GSICS is to develop an integrated on-orbit cal/</a:t>
            </a:r>
            <a:r>
              <a:rPr lang="en-GB" sz="800" dirty="0" err="1">
                <a:solidFill>
                  <a:srgbClr val="000000"/>
                </a:solidFill>
                <a:latin typeface="Times New Roman" pitchFamily="16" charset="0"/>
              </a:rPr>
              <a:t>val</a:t>
            </a:r>
            <a:r>
              <a:rPr lang="en-GB" sz="800" dirty="0">
                <a:solidFill>
                  <a:srgbClr val="000000"/>
                </a:solidFill>
                <a:latin typeface="Times New Roman" pitchFamily="16" charset="0"/>
              </a:rPr>
              <a:t> system - initially by LEO-GEO Inter-satellite/inter-sensor calibration.</a:t>
            </a:r>
          </a:p>
          <a:p>
            <a:pPr>
              <a:spcBef>
                <a:spcPts val="312"/>
              </a:spcBef>
              <a:tabLst>
                <a:tab pos="0" algn="l"/>
                <a:tab pos="634080" algn="l"/>
                <a:tab pos="1268160" algn="l"/>
                <a:tab pos="1902239" algn="l"/>
                <a:tab pos="2536319" algn="l"/>
                <a:tab pos="3170398" algn="l"/>
                <a:tab pos="3804478" algn="l"/>
                <a:tab pos="4438558" algn="l"/>
                <a:tab pos="5072637" algn="l"/>
                <a:tab pos="5706717" algn="l"/>
                <a:tab pos="6340796" algn="l"/>
                <a:tab pos="6974876" algn="l"/>
              </a:tabLst>
            </a:pPr>
            <a:r>
              <a:rPr lang="en-GB" sz="800" dirty="0">
                <a:solidFill>
                  <a:srgbClr val="000000"/>
                </a:solidFill>
                <a:latin typeface="Times New Roman" pitchFamily="16" charset="0"/>
              </a:rPr>
              <a:t>This will then allow us to provide corrections to improve the consistency between instruments, produce less biased level 1, and therefore, level 2 data, and ultimately, retrospectively re-calibrate archive data, which is of great interest in the climate monitoring community</a:t>
            </a:r>
          </a:p>
          <a:p>
            <a:pPr>
              <a:spcBef>
                <a:spcPts val="312"/>
              </a:spcBef>
              <a:tabLst>
                <a:tab pos="0" algn="l"/>
                <a:tab pos="634080" algn="l"/>
                <a:tab pos="1268160" algn="l"/>
                <a:tab pos="1902239" algn="l"/>
                <a:tab pos="2536319" algn="l"/>
                <a:tab pos="3170398" algn="l"/>
                <a:tab pos="3804478" algn="l"/>
                <a:tab pos="4438558" algn="l"/>
                <a:tab pos="5072637" algn="l"/>
                <a:tab pos="5706717" algn="l"/>
                <a:tab pos="6340796" algn="l"/>
                <a:tab pos="6974876" algn="l"/>
              </a:tabLst>
            </a:pPr>
            <a:endParaRPr lang="en-GB" sz="800" dirty="0">
              <a:solidFill>
                <a:srgbClr val="000000"/>
              </a:solidFill>
              <a:latin typeface="Times New Roman" pitchFamily="16" charset="0"/>
            </a:endParaRPr>
          </a:p>
        </p:txBody>
      </p:sp>
      <p:sp>
        <p:nvSpPr>
          <p:cNvPr id="2" name="Notes Placeholder 1"/>
          <p:cNvSpPr>
            <a:spLocks noGrp="1"/>
          </p:cNvSpPr>
          <p:nvPr>
            <p:ph type="body" idx="1"/>
          </p:nvPr>
        </p:nvSpPr>
        <p:spPr/>
        <p:txBody>
          <a:bodyPr/>
          <a:lstStyle/>
          <a:p>
            <a:r>
              <a:rPr lang="en-GB" dirty="0"/>
              <a:t>CGMS= Coordination Group for</a:t>
            </a:r>
            <a:r>
              <a:rPr lang="en-GB" baseline="0" dirty="0"/>
              <a:t> Meteorological Satellites</a:t>
            </a:r>
            <a:endParaRPr lang="en-GB" dirty="0"/>
          </a:p>
        </p:txBody>
      </p:sp>
    </p:spTree>
    <p:extLst>
      <p:ext uri="{BB962C8B-B14F-4D97-AF65-F5344CB8AC3E}">
        <p14:creationId xmlns:p14="http://schemas.microsoft.com/office/powerpoint/2010/main" val="39735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19</a:t>
            </a:fld>
            <a:endParaRPr lang="de-DE"/>
          </a:p>
        </p:txBody>
      </p:sp>
    </p:spTree>
    <p:extLst>
      <p:ext uri="{BB962C8B-B14F-4D97-AF65-F5344CB8AC3E}">
        <p14:creationId xmlns:p14="http://schemas.microsoft.com/office/powerpoint/2010/main" val="114340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a:spLocks noGrp="1" noChangeArrowheads="1"/>
          </p:cNvSpPr>
          <p:nvPr>
            <p:ph type="dt"/>
          </p:nvPr>
        </p:nvSpPr>
        <p:spPr>
          <a:ln/>
        </p:spPr>
        <p:txBody>
          <a:bodyPr/>
          <a:lstStyle/>
          <a:p>
            <a:fld id="{A42F737B-C8E3-45D0-A216-4600EBA8B23D}" type="datetime1">
              <a:rPr lang="en-GB"/>
              <a:pPr/>
              <a:t>18/06/2020</a:t>
            </a:fld>
            <a:endParaRPr lang="en-GB"/>
          </a:p>
        </p:txBody>
      </p:sp>
      <p:sp>
        <p:nvSpPr>
          <p:cNvPr id="5" name="Rectangle 7"/>
          <p:cNvSpPr>
            <a:spLocks noGrp="1" noChangeArrowheads="1"/>
          </p:cNvSpPr>
          <p:nvPr>
            <p:ph type="sldNum"/>
          </p:nvPr>
        </p:nvSpPr>
        <p:spPr>
          <a:ln/>
        </p:spPr>
        <p:txBody>
          <a:bodyPr/>
          <a:lstStyle/>
          <a:p>
            <a:fld id="{F40BE0BC-606A-4E00-8A36-47E045F780CC}" type="slidenum">
              <a:rPr lang="de-DE"/>
              <a:pPr/>
              <a:t>20</a:t>
            </a:fld>
            <a:endParaRPr lang="de-DE"/>
          </a:p>
        </p:txBody>
      </p:sp>
      <p:sp>
        <p:nvSpPr>
          <p:cNvPr id="34817" name="Rectangle 1"/>
          <p:cNvSpPr txBox="1">
            <a:spLocks noGrp="1" noRot="1" noChangeAspect="1" noChangeArrowheads="1"/>
          </p:cNvSpPr>
          <p:nvPr>
            <p:ph type="sldImg"/>
          </p:nvPr>
        </p:nvSpPr>
        <p:spPr bwMode="auto">
          <a:xfrm>
            <a:off x="-3175" y="514350"/>
            <a:ext cx="4570413" cy="2571750"/>
          </a:xfrm>
          <a:prstGeom prst="rect">
            <a:avLst/>
          </a:prstGeom>
          <a:solidFill>
            <a:srgbClr val="FFFFFF"/>
          </a:solidFill>
          <a:ln>
            <a:solidFill>
              <a:srgbClr val="000000"/>
            </a:solidFill>
            <a:miter lim="800000"/>
            <a:headEnd/>
            <a:tailEnd/>
          </a:ln>
        </p:spPr>
      </p:sp>
      <p:sp>
        <p:nvSpPr>
          <p:cNvPr id="34818" name="Rectangle 2"/>
          <p:cNvSpPr txBox="1">
            <a:spLocks noGrp="1" noChangeArrowheads="1"/>
          </p:cNvSpPr>
          <p:nvPr>
            <p:ph type="body" idx="1"/>
          </p:nvPr>
        </p:nvSpPr>
        <p:spPr bwMode="auto">
          <a:xfrm>
            <a:off x="607257" y="3258412"/>
            <a:ext cx="3349144" cy="3089458"/>
          </a:xfrm>
          <a:prstGeom prst="rect">
            <a:avLst/>
          </a:prstGeom>
          <a:noFill/>
          <a:ln cap="flat">
            <a:round/>
            <a:headEnd/>
            <a:tailEnd/>
          </a:ln>
        </p:spPr>
        <p:txBody>
          <a:bodyPr wrap="none" anchor="ctr"/>
          <a:lstStyle/>
          <a:p>
            <a:endParaRPr lang="en-US"/>
          </a:p>
        </p:txBody>
      </p:sp>
    </p:spTree>
    <p:extLst>
      <p:ext uri="{BB962C8B-B14F-4D97-AF65-F5344CB8AC3E}">
        <p14:creationId xmlns:p14="http://schemas.microsoft.com/office/powerpoint/2010/main" val="2019605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within GSICS we have started to develop a report to …</a:t>
            </a:r>
          </a:p>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25</a:t>
            </a:fld>
            <a:endParaRPr lang="de-DE"/>
          </a:p>
        </p:txBody>
      </p:sp>
    </p:spTree>
    <p:extLst>
      <p:ext uri="{BB962C8B-B14F-4D97-AF65-F5344CB8AC3E}">
        <p14:creationId xmlns:p14="http://schemas.microsoft.com/office/powerpoint/2010/main" val="83105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For example results are shown here for the double-differences for all the IR channels of Met-10</a:t>
            </a:r>
          </a:p>
          <a:p>
            <a:pPr marL="118009" indent="-118009">
              <a:buFontTx/>
              <a:buChar char="-"/>
            </a:pPr>
            <a:r>
              <a:rPr lang="en-GB" baseline="0" dirty="0"/>
              <a:t>as a function of the scene TB with different channels in different colours</a:t>
            </a:r>
          </a:p>
          <a:p>
            <a:pPr marL="118009" marR="0" lvl="0" indent="-118009" algn="l" defTabSz="914400" rtl="0" eaLnBrk="0" fontAlgn="base" latinLnBrk="0" hangingPunct="0">
              <a:lnSpc>
                <a:spcPct val="100000"/>
              </a:lnSpc>
              <a:spcBef>
                <a:spcPct val="30000"/>
              </a:spcBef>
              <a:spcAft>
                <a:spcPct val="0"/>
              </a:spcAft>
              <a:buClrTx/>
              <a:buSzTx/>
              <a:buFontTx/>
              <a:buChar char="-"/>
              <a:tabLst/>
              <a:defRPr/>
            </a:pPr>
            <a:r>
              <a:rPr lang="en-GB" baseline="0" dirty="0"/>
              <a:t>Bullets summarise results</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26</a:t>
            </a:fld>
            <a:endParaRPr lang="de-DE"/>
          </a:p>
        </p:txBody>
      </p:sp>
    </p:spTree>
    <p:extLst>
      <p:ext uri="{BB962C8B-B14F-4D97-AF65-F5344CB8AC3E}">
        <p14:creationId xmlns:p14="http://schemas.microsoft.com/office/powerpoint/2010/main" val="39514465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4.png"/><Relationship Id="rId7" Type="http://schemas.openxmlformats.org/officeDocument/2006/relationships/image" Target="../media/image3.wmf"/><Relationship Id="rId12"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oleObject" Target="../embeddings/oleObject1.bin"/><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grpSp>
        <p:nvGrpSpPr>
          <p:cNvPr id="5" name="Group 4"/>
          <p:cNvGrpSpPr/>
          <p:nvPr userDrawn="1"/>
        </p:nvGrpSpPr>
        <p:grpSpPr>
          <a:xfrm>
            <a:off x="8097605" y="6145001"/>
            <a:ext cx="3858471"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1108"/>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1108"/>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1108"/>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1108"/>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1108"/>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1108"/>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1108"/>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1108"/>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1108"/>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1108"/>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1108"/>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1108"/>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1108"/>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1108"/>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1108"/>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1108"/>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1108"/>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1108"/>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1108"/>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1108"/>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1108"/>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1108"/>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1108"/>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1108"/>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1108"/>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1108"/>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1108"/>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1108"/>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1108"/>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1108"/>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1108"/>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1108"/>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108"/>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1108"/>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1108"/>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1108"/>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1108"/>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1108"/>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1108"/>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1108"/>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1108"/>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1108"/>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1108"/>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1108"/>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1108"/>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1108"/>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1108"/>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1108"/>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1108"/>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1108"/>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1108"/>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1108"/>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1108"/>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1108"/>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1108"/>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1108"/>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1108"/>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1108"/>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1108"/>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1108"/>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1108"/>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1108"/>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1108"/>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1108"/>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1108"/>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1108"/>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108"/>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108"/>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1108"/>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1108"/>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1108"/>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1108"/>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1108"/>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1108"/>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1108"/>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1108"/>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1108"/>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1108"/>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1108"/>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1108"/>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108"/>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1108"/>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1108"/>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1108"/>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1108"/>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1108"/>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1108"/>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1108"/>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1108"/>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1108"/>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1108"/>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1108"/>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1108"/>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1108"/>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366200" name="Clip" r:id="rId4" imgW="3809524" imgH="2619048" progId="">
                    <p:embed/>
                  </p:oleObj>
                </mc:Choice>
                <mc:Fallback>
                  <p:oleObj name="Clip" r:id="rId4" imgW="3809524" imgH="2619048" progId="">
                    <p:embed/>
                    <p:pic>
                      <p:nvPicPr>
                        <p:cNvPr id="0" name="Object 1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1108"/>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1108"/>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1108"/>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1108"/>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1108"/>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1108"/>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1108"/>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1108"/>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1108"/>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1108"/>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1108"/>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1108"/>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108"/>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1108"/>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1108"/>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366201" name="Clip" r:id="rId6" imgW="2835360" imgH="1920600" progId="">
                    <p:embed/>
                  </p:oleObj>
                </mc:Choice>
                <mc:Fallback>
                  <p:oleObj name="Clip" r:id="rId6" imgW="2835360" imgH="1920600" progId="">
                    <p:embed/>
                    <p:pic>
                      <p:nvPicPr>
                        <p:cNvPr id="0" name="Object 2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1108"/>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108"/>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1108"/>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108"/>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1108"/>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1108"/>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1108"/>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1108"/>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108"/>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1108"/>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1108"/>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108"/>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108"/>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1108"/>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1108"/>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1108"/>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1108"/>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1108"/>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1108"/>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1108"/>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1108"/>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1108"/>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1108"/>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1108"/>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1108"/>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1108"/>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108"/>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1108"/>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1108"/>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1108"/>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1108"/>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1108"/>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1108"/>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108"/>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1108"/>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1108"/>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108"/>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1108"/>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1108"/>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1108"/>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1108"/>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1108"/>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1108"/>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1108"/>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1108"/>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1108"/>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1108"/>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1108"/>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1108"/>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1108"/>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1108"/>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1108"/>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1108"/>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1108"/>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1108"/>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1108"/>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1108"/>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1108"/>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1108"/>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1108"/>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108"/>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1108"/>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1108"/>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1108"/>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1108"/>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1108"/>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1108"/>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1108"/>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1108"/>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1108"/>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1108">
                  <a:latin typeface="Arial" pitchFamily="34" charset="0"/>
                  <a:cs typeface="Arial" pitchFamily="34" charset="0"/>
                </a:endParaRPr>
              </a:p>
            </p:txBody>
          </p:sp>
        </p:grpSp>
        <p:pic>
          <p:nvPicPr>
            <p:cNvPr id="34" name="Picture 268"/>
            <p:cNvPicPr>
              <a:picLocks noChangeAspect="1" noChangeArrowheads="1"/>
            </p:cNvPicPr>
            <p:nvPr userDrawn="1"/>
          </p:nvPicPr>
          <p:blipFill>
            <a:blip r:embed="rId8"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1108"/>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1108"/>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1108"/>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1108"/>
              </a:p>
            </p:txBody>
          </p:sp>
        </p:grpSp>
      </p:grpSp>
      <p:sp>
        <p:nvSpPr>
          <p:cNvPr id="247" name="Rectangle 246"/>
          <p:cNvSpPr/>
          <p:nvPr userDrawn="1"/>
        </p:nvSpPr>
        <p:spPr bwMode="auto">
          <a:xfrm>
            <a:off x="10852843" y="6598214"/>
            <a:ext cx="1134139" cy="244549"/>
          </a:xfrm>
          <a:prstGeom prst="rect">
            <a:avLst/>
          </a:prstGeom>
          <a:solidFill>
            <a:srgbClr val="F1F1F1"/>
          </a:solidFill>
          <a:ln w="9525" cap="flat" cmpd="sng" algn="ctr">
            <a:noFill/>
            <a:prstDash val="solid"/>
            <a:round/>
            <a:headEnd type="none" w="med" len="med"/>
            <a:tailEnd type="none" w="med" len="med"/>
          </a:ln>
          <a:effectLst/>
        </p:spPr>
        <p:txBody>
          <a:bodyPr vert="horz" wrap="square" lIns="44308" tIns="44308" rIns="44308" bIns="44308" numCol="1" rtlCol="0" anchor="t" anchorCtr="0" compatLnSpc="1">
            <a:prstTxWarp prst="textNoShape">
              <a:avLst/>
            </a:prstTxWarp>
          </a:bodyPr>
          <a:lstStyle/>
          <a:p>
            <a:pPr marL="0" marR="0" indent="0" algn="l" defTabSz="1125444" rtl="0" eaLnBrk="0" fontAlgn="base" latinLnBrk="0" hangingPunct="0">
              <a:lnSpc>
                <a:spcPct val="100000"/>
              </a:lnSpc>
              <a:spcBef>
                <a:spcPct val="50000"/>
              </a:spcBef>
              <a:spcAft>
                <a:spcPct val="0"/>
              </a:spcAft>
              <a:buClrTx/>
              <a:buSzTx/>
              <a:buFontTx/>
              <a:buNone/>
              <a:tabLst/>
            </a:pPr>
            <a:endParaRPr kumimoji="0" lang="en-GB" sz="1108" b="1" i="0" u="none" strike="noStrike" cap="none" normalizeH="0" baseline="0">
              <a:ln>
                <a:noFill/>
              </a:ln>
              <a:solidFill>
                <a:schemeClr val="bg1"/>
              </a:solidFill>
              <a:effectLst/>
              <a:latin typeface="Tahoma" pitchFamily="34" charset="0"/>
            </a:endParaRPr>
          </a:p>
        </p:txBody>
      </p:sp>
      <p:pic>
        <p:nvPicPr>
          <p:cNvPr id="248" name="Content Placeholder 3" descr="msg.png"/>
          <p:cNvPicPr>
            <a:picLocks noChangeAspect="1"/>
          </p:cNvPicPr>
          <p:nvPr userDrawn="1"/>
        </p:nvPicPr>
        <p:blipFill>
          <a:blip r:embed="rId9" cstate="print"/>
          <a:srcRect/>
          <a:stretch>
            <a:fillRect/>
          </a:stretch>
        </p:blipFill>
        <p:spPr bwMode="auto">
          <a:xfrm>
            <a:off x="932150" y="5108992"/>
            <a:ext cx="1095942" cy="1106347"/>
          </a:xfrm>
          <a:prstGeom prst="rect">
            <a:avLst/>
          </a:prstGeom>
          <a:noFill/>
          <a:ln w="9525">
            <a:noFill/>
            <a:miter lim="800000"/>
            <a:headEnd/>
            <a:tailEnd/>
          </a:ln>
        </p:spPr>
      </p:pic>
      <p:pic>
        <p:nvPicPr>
          <p:cNvPr id="249" name="Content Placeholder 3" descr="msg.png"/>
          <p:cNvPicPr>
            <a:picLocks noChangeAspect="1"/>
          </p:cNvPicPr>
          <p:nvPr userDrawn="1"/>
        </p:nvPicPr>
        <p:blipFill>
          <a:blip r:embed="rId9" cstate="print"/>
          <a:srcRect/>
          <a:stretch>
            <a:fillRect/>
          </a:stretch>
        </p:blipFill>
        <p:spPr bwMode="auto">
          <a:xfrm>
            <a:off x="1948701" y="5244217"/>
            <a:ext cx="1095942" cy="1106347"/>
          </a:xfrm>
          <a:prstGeom prst="rect">
            <a:avLst/>
          </a:prstGeom>
          <a:noFill/>
          <a:ln w="9525">
            <a:noFill/>
            <a:miter lim="800000"/>
            <a:headEnd/>
            <a:tailEnd/>
          </a:ln>
        </p:spPr>
      </p:pic>
      <p:pic>
        <p:nvPicPr>
          <p:cNvPr id="250" name="Content Placeholder 3" descr="msg.png"/>
          <p:cNvPicPr>
            <a:picLocks noChangeAspect="1"/>
          </p:cNvPicPr>
          <p:nvPr userDrawn="1"/>
        </p:nvPicPr>
        <p:blipFill>
          <a:blip r:embed="rId9" cstate="print"/>
          <a:srcRect/>
          <a:stretch>
            <a:fillRect/>
          </a:stretch>
        </p:blipFill>
        <p:spPr bwMode="auto">
          <a:xfrm>
            <a:off x="2970656" y="4939417"/>
            <a:ext cx="1095942" cy="1106347"/>
          </a:xfrm>
          <a:prstGeom prst="rect">
            <a:avLst/>
          </a:prstGeom>
          <a:noFill/>
          <a:ln w="9525">
            <a:noFill/>
            <a:miter lim="800000"/>
            <a:headEnd/>
            <a:tailEnd/>
          </a:ln>
        </p:spPr>
      </p:pic>
      <p:pic>
        <p:nvPicPr>
          <p:cNvPr id="254" name="Picture 5" descr="jason-big.png"/>
          <p:cNvPicPr>
            <a:picLocks noChangeAspect="1"/>
          </p:cNvPicPr>
          <p:nvPr userDrawn="1"/>
        </p:nvPicPr>
        <p:blipFill>
          <a:blip r:embed="rId10" cstate="print"/>
          <a:srcRect/>
          <a:stretch>
            <a:fillRect/>
          </a:stretch>
        </p:blipFill>
        <p:spPr bwMode="auto">
          <a:xfrm rot="445958">
            <a:off x="2919287" y="3156926"/>
            <a:ext cx="1191409" cy="850181"/>
          </a:xfrm>
          <a:prstGeom prst="rect">
            <a:avLst/>
          </a:prstGeom>
          <a:noFill/>
          <a:ln w="9525">
            <a:noFill/>
            <a:miter lim="800000"/>
            <a:headEnd/>
            <a:tailEnd/>
          </a:ln>
        </p:spPr>
      </p:pic>
      <p:sp>
        <p:nvSpPr>
          <p:cNvPr id="2" name="Oval 1"/>
          <p:cNvSpPr/>
          <p:nvPr userDrawn="1"/>
        </p:nvSpPr>
        <p:spPr bwMode="auto">
          <a:xfrm>
            <a:off x="2314237" y="1608858"/>
            <a:ext cx="1558951" cy="1558951"/>
          </a:xfrm>
          <a:prstGeom prst="ellipse">
            <a:avLst/>
          </a:prstGeom>
          <a:gradFill flip="none" rotWithShape="1">
            <a:gsLst>
              <a:gs pos="67000">
                <a:schemeClr val="bg1">
                  <a:alpha val="0"/>
                </a:schemeClr>
              </a:gs>
              <a:gs pos="0">
                <a:srgbClr val="FFC000">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2" name="Picture 6" descr="metop.png"/>
          <p:cNvPicPr>
            <a:picLocks noChangeAspect="1"/>
          </p:cNvPicPr>
          <p:nvPr userDrawn="1"/>
        </p:nvPicPr>
        <p:blipFill>
          <a:blip r:embed="rId11" cstate="print"/>
          <a:srcRect/>
          <a:stretch>
            <a:fillRect/>
          </a:stretch>
        </p:blipFill>
        <p:spPr bwMode="auto">
          <a:xfrm rot="20313837">
            <a:off x="2737293" y="1966704"/>
            <a:ext cx="968240" cy="727054"/>
          </a:xfrm>
          <a:prstGeom prst="rect">
            <a:avLst/>
          </a:prstGeom>
          <a:noFill/>
          <a:ln w="9525">
            <a:noFill/>
            <a:miter lim="800000"/>
            <a:headEnd/>
            <a:tailEnd/>
          </a:ln>
        </p:spPr>
      </p:pic>
      <p:sp>
        <p:nvSpPr>
          <p:cNvPr id="258" name="Oval 257"/>
          <p:cNvSpPr/>
          <p:nvPr userDrawn="1"/>
        </p:nvSpPr>
        <p:spPr bwMode="auto">
          <a:xfrm>
            <a:off x="160257" y="447025"/>
            <a:ext cx="1998280" cy="1998280"/>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3" name="Picture 6" descr="metop.png"/>
          <p:cNvPicPr>
            <a:picLocks noChangeAspect="1"/>
          </p:cNvPicPr>
          <p:nvPr userDrawn="1"/>
        </p:nvPicPr>
        <p:blipFill>
          <a:blip r:embed="rId11" cstate="print"/>
          <a:srcRect/>
          <a:stretch>
            <a:fillRect/>
          </a:stretch>
        </p:blipFill>
        <p:spPr bwMode="auto">
          <a:xfrm rot="20313837">
            <a:off x="1270996" y="3937937"/>
            <a:ext cx="1768882" cy="1328258"/>
          </a:xfrm>
          <a:prstGeom prst="rect">
            <a:avLst/>
          </a:prstGeom>
          <a:noFill/>
          <a:ln w="9525">
            <a:noFill/>
            <a:miter lim="800000"/>
            <a:headEnd/>
            <a:tailEnd/>
          </a:ln>
        </p:spPr>
      </p:pic>
      <p:pic>
        <p:nvPicPr>
          <p:cNvPr id="256" name="Picture 255" descr="sentinel3.png"/>
          <p:cNvPicPr>
            <a:picLocks noChangeAspect="1"/>
          </p:cNvPicPr>
          <p:nvPr userDrawn="1"/>
        </p:nvPicPr>
        <p:blipFill rotWithShape="1">
          <a:blip r:embed="rId12" cstate="print"/>
          <a:srcRect l="5998" t="2705" r="25074"/>
          <a:stretch/>
        </p:blipFill>
        <p:spPr>
          <a:xfrm>
            <a:off x="667857" y="1145124"/>
            <a:ext cx="843209" cy="669798"/>
          </a:xfrm>
          <a:prstGeom prst="rect">
            <a:avLst/>
          </a:prstGeom>
        </p:spPr>
      </p:pic>
      <p:sp>
        <p:nvSpPr>
          <p:cNvPr id="259" name="Oval 258"/>
          <p:cNvSpPr/>
          <p:nvPr userDrawn="1"/>
        </p:nvSpPr>
        <p:spPr bwMode="auto">
          <a:xfrm>
            <a:off x="228845" y="2573024"/>
            <a:ext cx="1998280" cy="1998280"/>
          </a:xfrm>
          <a:prstGeom prst="ellipse">
            <a:avLst/>
          </a:prstGeom>
          <a:gradFill flip="none" rotWithShape="1">
            <a:gsLst>
              <a:gs pos="67000">
                <a:schemeClr val="bg1">
                  <a:alpha val="0"/>
                </a:schemeClr>
              </a:gs>
              <a:gs pos="0">
                <a:srgbClr val="FFC000">
                  <a:alpha val="59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7" name="Picture 256" descr="sentinel3.png"/>
          <p:cNvPicPr>
            <a:picLocks noChangeAspect="1"/>
          </p:cNvPicPr>
          <p:nvPr userDrawn="1"/>
        </p:nvPicPr>
        <p:blipFill rotWithShape="1">
          <a:blip r:embed="rId12" cstate="print"/>
          <a:srcRect l="5998" t="2705" r="25074"/>
          <a:stretch/>
        </p:blipFill>
        <p:spPr>
          <a:xfrm>
            <a:off x="523299" y="3178572"/>
            <a:ext cx="1409372" cy="1119526"/>
          </a:xfrm>
          <a:prstGeom prst="rect">
            <a:avLst/>
          </a:prstGeom>
        </p:spPr>
      </p:pic>
      <p:sp>
        <p:nvSpPr>
          <p:cNvPr id="260" name="Oval 259"/>
          <p:cNvSpPr/>
          <p:nvPr userDrawn="1"/>
        </p:nvSpPr>
        <p:spPr bwMode="auto">
          <a:xfrm>
            <a:off x="3697435" y="1918079"/>
            <a:ext cx="1558951" cy="1558951"/>
          </a:xfrm>
          <a:prstGeom prst="ellipse">
            <a:avLst/>
          </a:prstGeom>
          <a:gradFill flip="none" rotWithShape="1">
            <a:gsLst>
              <a:gs pos="57000">
                <a:schemeClr val="bg1">
                  <a:alpha val="0"/>
                </a:schemeClr>
              </a:gs>
              <a:gs pos="0">
                <a:schemeClr val="accent2">
                  <a:lumMod val="75000"/>
                  <a:alpha val="48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5" name="Picture 5" descr="jason-big.png"/>
          <p:cNvPicPr>
            <a:picLocks noChangeAspect="1"/>
          </p:cNvPicPr>
          <p:nvPr userDrawn="1"/>
        </p:nvPicPr>
        <p:blipFill>
          <a:blip r:embed="rId10" cstate="print"/>
          <a:srcRect/>
          <a:stretch>
            <a:fillRect/>
          </a:stretch>
        </p:blipFill>
        <p:spPr bwMode="auto">
          <a:xfrm rot="445958">
            <a:off x="4079004" y="2466463"/>
            <a:ext cx="795814" cy="567887"/>
          </a:xfrm>
          <a:prstGeom prst="rect">
            <a:avLst/>
          </a:prstGeom>
          <a:noFill/>
          <a:ln w="9525">
            <a:noFill/>
            <a:miter lim="800000"/>
            <a:headEnd/>
            <a:tailEnd/>
          </a:ln>
        </p:spPr>
      </p:pic>
      <p:sp>
        <p:nvSpPr>
          <p:cNvPr id="261" name="Oval 260"/>
          <p:cNvSpPr/>
          <p:nvPr userDrawn="1"/>
        </p:nvSpPr>
        <p:spPr bwMode="auto">
          <a:xfrm>
            <a:off x="5546139" y="3626136"/>
            <a:ext cx="1558951" cy="1558951"/>
          </a:xfrm>
          <a:prstGeom prst="ellipse">
            <a:avLst/>
          </a:prstGeom>
          <a:gradFill flip="none" rotWithShape="1">
            <a:gsLst>
              <a:gs pos="57000">
                <a:schemeClr val="bg1">
                  <a:alpha val="0"/>
                </a:schemeClr>
              </a:gs>
              <a:gs pos="0">
                <a:srgbClr val="00B5E2">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51" name="Content Placeholder 3" descr="msg.png"/>
          <p:cNvPicPr>
            <a:picLocks noChangeAspect="1"/>
          </p:cNvPicPr>
          <p:nvPr userDrawn="1"/>
        </p:nvPicPr>
        <p:blipFill>
          <a:blip r:embed="rId9" cstate="print"/>
          <a:srcRect/>
          <a:stretch>
            <a:fillRect/>
          </a:stretch>
        </p:blipFill>
        <p:spPr bwMode="auto">
          <a:xfrm rot="19090163">
            <a:off x="5949465" y="4025891"/>
            <a:ext cx="752301" cy="759443"/>
          </a:xfrm>
          <a:prstGeom prst="rect">
            <a:avLst/>
          </a:prstGeom>
          <a:noFill/>
          <a:ln w="9525">
            <a:noFill/>
            <a:miter lim="800000"/>
            <a:headEnd/>
            <a:tailEnd/>
          </a:ln>
        </p:spPr>
      </p:pic>
      <p:sp>
        <p:nvSpPr>
          <p:cNvPr id="265" name="Oval 264"/>
          <p:cNvSpPr/>
          <p:nvPr userDrawn="1"/>
        </p:nvSpPr>
        <p:spPr bwMode="auto">
          <a:xfrm>
            <a:off x="427125" y="1786399"/>
            <a:ext cx="1558951" cy="1417228"/>
          </a:xfrm>
          <a:prstGeom prst="ellipse">
            <a:avLst/>
          </a:prstGeom>
          <a:gradFill flip="none" rotWithShape="1">
            <a:gsLst>
              <a:gs pos="67000">
                <a:schemeClr val="bg1">
                  <a:alpha val="0"/>
                </a:schemeClr>
              </a:gs>
              <a:gs pos="0">
                <a:srgbClr val="FFC000">
                  <a:alpha val="43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pic>
        <p:nvPicPr>
          <p:cNvPr id="266" name="Picture 6" descr="metop.png"/>
          <p:cNvPicPr>
            <a:picLocks noChangeAspect="1"/>
          </p:cNvPicPr>
          <p:nvPr userDrawn="1"/>
        </p:nvPicPr>
        <p:blipFill>
          <a:blip r:embed="rId11" cstate="print"/>
          <a:srcRect/>
          <a:stretch>
            <a:fillRect/>
          </a:stretch>
        </p:blipFill>
        <p:spPr bwMode="auto">
          <a:xfrm rot="20313837">
            <a:off x="729832" y="1901522"/>
            <a:ext cx="1280557" cy="961574"/>
          </a:xfrm>
          <a:prstGeom prst="rect">
            <a:avLst/>
          </a:prstGeom>
          <a:noFill/>
          <a:ln w="9525">
            <a:noFill/>
            <a:miter lim="800000"/>
            <a:headEnd/>
            <a:tailEnd/>
          </a:ln>
        </p:spPr>
      </p:pic>
      <p:sp>
        <p:nvSpPr>
          <p:cNvPr id="262" name="Rectangle 261"/>
          <p:cNvSpPr/>
          <p:nvPr userDrawn="1"/>
        </p:nvSpPr>
        <p:spPr bwMode="auto">
          <a:xfrm>
            <a:off x="228845" y="6598213"/>
            <a:ext cx="353547" cy="244549"/>
          </a:xfrm>
          <a:prstGeom prst="rect">
            <a:avLst/>
          </a:prstGeom>
          <a:solidFill>
            <a:srgbClr val="F2F2F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19907"/>
          </a:xfrm>
        </p:spPr>
        <p:txBody>
          <a:bodyPr/>
          <a:lstStyle>
            <a:lvl1pPr marL="221544">
              <a:defRPr/>
            </a:lvl1pPr>
          </a:lstStyle>
          <a:p>
            <a:r>
              <a:rPr lang="en-US"/>
              <a:t>Click to edit Master title style</a:t>
            </a:r>
            <a:endParaRPr lang="en-GB" dirty="0"/>
          </a:p>
        </p:txBody>
      </p:sp>
      <p:sp>
        <p:nvSpPr>
          <p:cNvPr id="3" name="Content Placeholder 2"/>
          <p:cNvSpPr>
            <a:spLocks noGrp="1"/>
          </p:cNvSpPr>
          <p:nvPr>
            <p:ph idx="1"/>
          </p:nvPr>
        </p:nvSpPr>
        <p:spPr>
          <a:xfrm>
            <a:off x="328248" y="1237127"/>
            <a:ext cx="11627339" cy="5262675"/>
          </a:xfrm>
        </p:spPr>
        <p:txBody>
          <a:bodyPr>
            <a:normAutofit/>
          </a:bodyPr>
          <a:lstStyle>
            <a:lvl1pPr marL="310162" indent="-310162">
              <a:spcBef>
                <a:spcPts val="0"/>
              </a:spcBef>
              <a:defRPr/>
            </a:lvl1pPr>
            <a:lvl2pPr>
              <a:defRPr/>
            </a:lvl2pPr>
            <a:lvl3pPr>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52"/>
          <p:cNvGrpSpPr>
            <a:grpSpLocks/>
          </p:cNvGrpSpPr>
          <p:nvPr userDrawn="1"/>
        </p:nvGrpSpPr>
        <p:grpSpPr bwMode="auto">
          <a:xfrm>
            <a:off x="5863" y="1090614"/>
            <a:ext cx="12186138" cy="128587"/>
            <a:chOff x="3" y="2044"/>
            <a:chExt cx="6237" cy="179"/>
          </a:xfrm>
        </p:grpSpPr>
        <p:sp>
          <p:nvSpPr>
            <p:cNvPr id="3"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900"/>
            </a:p>
          </p:txBody>
        </p:sp>
        <p:sp>
          <p:nvSpPr>
            <p:cNvPr id="4"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900"/>
            </a:p>
          </p:txBody>
        </p:sp>
        <p:sp>
          <p:nvSpPr>
            <p:cNvPr id="5"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900"/>
            </a:p>
          </p:txBody>
        </p:sp>
        <p:sp>
          <p:nvSpPr>
            <p:cNvPr id="6"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900"/>
            </a:p>
          </p:txBody>
        </p:sp>
        <p:sp>
          <p:nvSpPr>
            <p:cNvPr id="7"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sz="900"/>
            </a:p>
          </p:txBody>
        </p:sp>
      </p:grpSp>
    </p:spTree>
    <p:extLst>
      <p:ext uri="{BB962C8B-B14F-4D97-AF65-F5344CB8AC3E}">
        <p14:creationId xmlns:p14="http://schemas.microsoft.com/office/powerpoint/2010/main" val="304234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60401" y="1600206"/>
            <a:ext cx="584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705601" y="1600206"/>
            <a:ext cx="488852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130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00541" y="128588"/>
            <a:ext cx="11060722" cy="1090612"/>
          </a:xfrm>
          <a:prstGeom prst="rect">
            <a:avLst/>
          </a:prstGeom>
        </p:spPr>
        <p:txBody>
          <a:bodyPr/>
          <a:lstStyle/>
          <a:p>
            <a:r>
              <a:rPr lang="en-US"/>
              <a:t>Click to edit Master title style</a:t>
            </a:r>
            <a:endParaRPr lang="en-GB"/>
          </a:p>
        </p:txBody>
      </p:sp>
      <p:sp>
        <p:nvSpPr>
          <p:cNvPr id="3" name="Content Placeholder 2"/>
          <p:cNvSpPr>
            <a:spLocks noGrp="1"/>
          </p:cNvSpPr>
          <p:nvPr>
            <p:ph sz="quarter" idx="1"/>
          </p:nvPr>
        </p:nvSpPr>
        <p:spPr>
          <a:xfrm>
            <a:off x="394678" y="1606553"/>
            <a:ext cx="5439508" cy="216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021754" y="1606553"/>
            <a:ext cx="5439508" cy="216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394678" y="3921126"/>
            <a:ext cx="5439508" cy="2163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021754" y="3921126"/>
            <a:ext cx="5439508" cy="2163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13784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95400"/>
            <a:ext cx="5386917" cy="639763"/>
          </a:xfrm>
        </p:spPr>
        <p:txBody>
          <a:bodyPr anchor="t" anchorCtr="0"/>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935164"/>
            <a:ext cx="5386917" cy="41910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295400"/>
            <a:ext cx="5389033" cy="639763"/>
          </a:xfrm>
        </p:spPr>
        <p:txBody>
          <a:bodyPr anchor="t" anchorCtr="0"/>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1935164"/>
            <a:ext cx="5389033" cy="419100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56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3235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PRS title and text">
    <p:spTree>
      <p:nvGrpSpPr>
        <p:cNvPr id="1" name=""/>
        <p:cNvGrpSpPr/>
        <p:nvPr/>
      </p:nvGrpSpPr>
      <p:grpSpPr>
        <a:xfrm>
          <a:off x="0" y="0"/>
          <a:ext cx="0" cy="0"/>
          <a:chOff x="0" y="0"/>
          <a:chExt cx="0" cy="0"/>
        </a:xfrm>
      </p:grpSpPr>
      <p:sp>
        <p:nvSpPr>
          <p:cNvPr id="6" name="Content Placeholder 2"/>
          <p:cNvSpPr>
            <a:spLocks noGrp="1"/>
          </p:cNvSpPr>
          <p:nvPr>
            <p:ph idx="1"/>
          </p:nvPr>
        </p:nvSpPr>
        <p:spPr>
          <a:xfrm>
            <a:off x="639193" y="1056106"/>
            <a:ext cx="11008311" cy="5176018"/>
          </a:xfrm>
          <a:prstGeom prst="rect">
            <a:avLst/>
          </a:prstGeom>
        </p:spPr>
        <p:txBody>
          <a:bodyPr>
            <a:normAutofit/>
          </a:bodyPr>
          <a:lstStyle>
            <a:lvl1pPr>
              <a:buClr>
                <a:srgbClr val="0000FF"/>
              </a:buClr>
              <a:defRPr/>
            </a:lvl1pPr>
            <a:lvl2pPr>
              <a:buClr>
                <a:schemeClr val="accent1"/>
              </a:buCl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pPr>
              <a:defRPr/>
            </a:pPr>
            <a:r>
              <a:rPr lang="en-US"/>
              <a:t>Laboratory for Atmospheric and Space Physics</a:t>
            </a:r>
          </a:p>
          <a:p>
            <a:pPr>
              <a:defRPr/>
            </a:pPr>
            <a:r>
              <a:rPr lang="en-US"/>
              <a:t>University of Colorado, Boulder</a:t>
            </a:r>
            <a:endParaRPr lang="en-US" dirty="0"/>
          </a:p>
        </p:txBody>
      </p:sp>
      <p:sp>
        <p:nvSpPr>
          <p:cNvPr id="9" name="Slide Number Placeholder 8"/>
          <p:cNvSpPr>
            <a:spLocks noGrp="1"/>
          </p:cNvSpPr>
          <p:nvPr>
            <p:ph type="sldNum" sz="quarter" idx="12"/>
          </p:nvPr>
        </p:nvSpPr>
        <p:spPr/>
        <p:txBody>
          <a:bodyPr/>
          <a:lstStyle/>
          <a:p>
            <a:fld id="{68168AD1-D7EA-40BB-BE7F-F9D53CA95324}" type="slidenum">
              <a:rPr lang="en-US" altLang="en-US" smtClean="0"/>
              <a:pPr/>
              <a:t>‹#›</a:t>
            </a:fld>
            <a:endParaRPr lang="en-US" altLang="en-US" dirty="0"/>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545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b="5000"/>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2" y="4"/>
            <a:ext cx="12191998" cy="10081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29700" name="Rectangle 58"/>
          <p:cNvSpPr>
            <a:spLocks noGrp="1" noChangeArrowheads="1"/>
          </p:cNvSpPr>
          <p:nvPr>
            <p:ph type="body" idx="1"/>
          </p:nvPr>
        </p:nvSpPr>
        <p:spPr bwMode="auto">
          <a:xfrm>
            <a:off x="328248" y="1290111"/>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Rectangle 61" title="[DM_E_CONFID]"/>
          <p:cNvSpPr>
            <a:spLocks noChangeArrowheads="1"/>
          </p:cNvSpPr>
          <p:nvPr userDrawn="1"/>
        </p:nvSpPr>
        <p:spPr bwMode="auto">
          <a:xfrm>
            <a:off x="4736126" y="6649210"/>
            <a:ext cx="3113648" cy="151580"/>
          </a:xfrm>
          <a:prstGeom prst="rect">
            <a:avLst/>
          </a:prstGeom>
          <a:noFill/>
          <a:ln w="9525">
            <a:noFill/>
            <a:miter lim="800000"/>
            <a:headEnd/>
            <a:tailEnd/>
          </a:ln>
        </p:spPr>
        <p:txBody>
          <a:bodyPr wrap="square" lIns="0" tIns="0" rIns="0" bIns="0">
            <a:spAutoFit/>
          </a:bodyPr>
          <a:lstStyle/>
          <a:p>
            <a:pPr algn="ctr" eaLnBrk="0" hangingPunct="0">
              <a:defRPr/>
            </a:pPr>
            <a:endParaRPr lang="de-DE" sz="985" b="0" baseline="0" dirty="0">
              <a:solidFill>
                <a:srgbClr val="00B5E2"/>
              </a:solidFill>
              <a:latin typeface="Arial" pitchFamily="34" charset="0"/>
              <a:cs typeface="Arial" pitchFamily="34" charset="0"/>
            </a:endParaRPr>
          </a:p>
        </p:txBody>
      </p:sp>
      <p:sp>
        <p:nvSpPr>
          <p:cNvPr id="13" name="Rectangle 61" title="[DM_E_DOC_NO], v[DM_E_VER_NO], [DM_E_ISS_DATE]"/>
          <p:cNvSpPr>
            <a:spLocks noChangeArrowheads="1"/>
          </p:cNvSpPr>
          <p:nvPr userDrawn="1"/>
        </p:nvSpPr>
        <p:spPr bwMode="auto">
          <a:xfrm>
            <a:off x="665872" y="6649210"/>
            <a:ext cx="3395003" cy="151580"/>
          </a:xfrm>
          <a:prstGeom prst="rect">
            <a:avLst/>
          </a:prstGeom>
          <a:noFill/>
          <a:ln w="9525">
            <a:noFill/>
            <a:miter lim="800000"/>
            <a:headEnd/>
            <a:tailEnd/>
          </a:ln>
        </p:spPr>
        <p:txBody>
          <a:bodyPr wrap="square" lIns="0" tIns="0" rIns="0" bIns="0">
            <a:spAutoFit/>
          </a:bodyPr>
          <a:lstStyle/>
          <a:p>
            <a:pPr eaLnBrk="0" hangingPunct="0">
              <a:defRPr/>
            </a:pPr>
            <a:r>
              <a:rPr lang="en-US" sz="985" b="0" baseline="0" smtClean="0">
                <a:solidFill>
                  <a:srgbClr val="00B5E2"/>
                </a:solidFill>
                <a:latin typeface="Arial" pitchFamily="34" charset="0"/>
                <a:cs typeface="Arial" pitchFamily="34" charset="0"/>
              </a:rPr>
              <a:t>EUM/RSP/VWG/19/1111767, v1 Draft, 20 August 2019</a:t>
            </a:r>
            <a:endParaRPr lang="de-DE" sz="985" b="0" baseline="0" dirty="0">
              <a:solidFill>
                <a:srgbClr val="00B5E2"/>
              </a:solidFill>
              <a:latin typeface="Arial" pitchFamily="34" charset="0"/>
              <a:cs typeface="Arial" pitchFamily="34" charset="0"/>
            </a:endParaRPr>
          </a:p>
        </p:txBody>
      </p:sp>
      <p:sp>
        <p:nvSpPr>
          <p:cNvPr id="2" name="Rectangle 1"/>
          <p:cNvSpPr/>
          <p:nvPr userDrawn="1"/>
        </p:nvSpPr>
        <p:spPr>
          <a:xfrm>
            <a:off x="218080" y="6593586"/>
            <a:ext cx="359394" cy="262829"/>
          </a:xfrm>
          <a:prstGeom prst="rect">
            <a:avLst/>
          </a:prstGeom>
        </p:spPr>
        <p:txBody>
          <a:bodyPr wrap="none">
            <a:spAutoFit/>
          </a:bodyPr>
          <a:lstStyle/>
          <a:p>
            <a:fld id="{FF9CC606-8418-49EA-9DB7-3FFD72983DD3}" type="slidenum">
              <a:rPr lang="de-DE" sz="1108" b="0" smtClean="0">
                <a:solidFill>
                  <a:srgbClr val="00B5E2"/>
                </a:solidFill>
                <a:latin typeface="Arial" pitchFamily="34" charset="0"/>
                <a:cs typeface="Arial" pitchFamily="34" charset="0"/>
              </a:rPr>
              <a:pPr/>
              <a:t>‹#›</a:t>
            </a:fld>
            <a:endParaRPr lang="en-GB" sz="1108" dirty="0"/>
          </a:p>
        </p:txBody>
      </p:sp>
      <p:sp>
        <p:nvSpPr>
          <p:cNvPr id="9" name="Rectangle 61" title="[DM_E_DOC_NO], v[DM_E_VER_NO], [DM_E_ISS_DATE]">
            <a:extLst>
              <a:ext uri="{FF2B5EF4-FFF2-40B4-BE49-F238E27FC236}">
                <a16:creationId xmlns:a16="http://schemas.microsoft.com/office/drawing/2014/main" id="{237CC143-B113-914D-B4C1-0DC69D25ADB5}"/>
              </a:ext>
            </a:extLst>
          </p:cNvPr>
          <p:cNvSpPr>
            <a:spLocks noChangeArrowheads="1"/>
          </p:cNvSpPr>
          <p:nvPr userDrawn="1"/>
        </p:nvSpPr>
        <p:spPr bwMode="auto">
          <a:xfrm>
            <a:off x="8560584" y="6649210"/>
            <a:ext cx="3395003" cy="151580"/>
          </a:xfrm>
          <a:prstGeom prst="rect">
            <a:avLst/>
          </a:prstGeom>
          <a:noFill/>
          <a:ln w="9525">
            <a:noFill/>
            <a:miter lim="800000"/>
            <a:headEnd/>
            <a:tailEnd/>
          </a:ln>
        </p:spPr>
        <p:txBody>
          <a:bodyPr wrap="square" lIns="0" tIns="0" rIns="0" bIns="0">
            <a:spAutoFit/>
          </a:bodyPr>
          <a:lstStyle/>
          <a:p>
            <a:pPr algn="r" eaLnBrk="0" hangingPunct="0">
              <a:defRPr/>
            </a:pPr>
            <a:r>
              <a:rPr lang="en-US" sz="985" b="0" baseline="0" smtClean="0">
                <a:solidFill>
                  <a:srgbClr val="00B5E2"/>
                </a:solidFill>
                <a:latin typeface="Arial" pitchFamily="34" charset="0"/>
                <a:cs typeface="Arial" pitchFamily="34" charset="0"/>
              </a:rPr>
              <a:t>EUM/RSP/VWG/19/1111767, v1 Draft, 20 August 2019</a:t>
            </a:r>
            <a:endParaRPr lang="de-DE" sz="985" b="0" baseline="0" dirty="0">
              <a:solidFill>
                <a:srgbClr val="00B5E2"/>
              </a:solidFill>
              <a:latin typeface="Arial" pitchFamily="34" charset="0"/>
              <a:cs typeface="Arial" pitchFamily="34" charset="0"/>
            </a:endParaRPr>
          </a:p>
        </p:txBody>
      </p:sp>
      <p:sp>
        <p:nvSpPr>
          <p:cNvPr id="10" name="Rectangle 61" title="[DM_E_DOC_NO], v[DM_E_VER_NO], [DM_E_ISS_DATE]">
            <a:extLst>
              <a:ext uri="{FF2B5EF4-FFF2-40B4-BE49-F238E27FC236}">
                <a16:creationId xmlns:a16="http://schemas.microsoft.com/office/drawing/2014/main" id="{FD599548-9631-8C4B-A993-37A8DF987A43}"/>
              </a:ext>
            </a:extLst>
          </p:cNvPr>
          <p:cNvSpPr>
            <a:spLocks noChangeArrowheads="1"/>
          </p:cNvSpPr>
          <p:nvPr userDrawn="1"/>
        </p:nvSpPr>
        <p:spPr bwMode="auto">
          <a:xfrm>
            <a:off x="4398499" y="6649210"/>
            <a:ext cx="3395003" cy="151580"/>
          </a:xfrm>
          <a:prstGeom prst="rect">
            <a:avLst/>
          </a:prstGeom>
          <a:noFill/>
          <a:ln w="9525">
            <a:noFill/>
            <a:miter lim="800000"/>
            <a:headEnd/>
            <a:tailEnd/>
          </a:ln>
        </p:spPr>
        <p:txBody>
          <a:bodyPr wrap="square" lIns="0" tIns="0" rIns="0" bIns="0">
            <a:spAutoFit/>
          </a:bodyPr>
          <a:lstStyle/>
          <a:p>
            <a:pPr algn="ctr" eaLnBrk="0" hangingPunct="0">
              <a:defRPr/>
            </a:pPr>
            <a:r>
              <a:rPr lang="en-US" sz="985" b="0" baseline="0" smtClean="0">
                <a:solidFill>
                  <a:srgbClr val="00B5E2"/>
                </a:solidFill>
                <a:latin typeface="Arial" pitchFamily="34" charset="0"/>
                <a:cs typeface="Arial" pitchFamily="34" charset="0"/>
              </a:rPr>
              <a:t>EUM/RSP/VWG/19/1111767, v1 Draft, 20 August 2019</a:t>
            </a:r>
            <a:endParaRPr lang="de-DE" sz="985" b="0" baseline="0" dirty="0">
              <a:solidFill>
                <a:srgbClr val="00B5E2"/>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7670" r:id="rId1"/>
    <p:sldLayoutId id="2147487664" r:id="rId2"/>
    <p:sldLayoutId id="2147487671" r:id="rId3"/>
    <p:sldLayoutId id="2147487672" r:id="rId4"/>
    <p:sldLayoutId id="2147487673" r:id="rId5"/>
    <p:sldLayoutId id="2147487674" r:id="rId6"/>
    <p:sldLayoutId id="2147487675" r:id="rId7"/>
    <p:sldLayoutId id="2147487676" r:id="rId8"/>
  </p:sldLayoutIdLst>
  <p:transition/>
  <p:txStyles>
    <p:titleStyle>
      <a:lvl1pPr marL="220791" algn="l" rtl="0" eaLnBrk="1" fontAlgn="base" hangingPunct="1">
        <a:spcBef>
          <a:spcPct val="0"/>
        </a:spcBef>
        <a:spcAft>
          <a:spcPct val="0"/>
        </a:spcAft>
        <a:defRPr sz="3446" b="1">
          <a:solidFill>
            <a:schemeClr val="bg1"/>
          </a:solidFill>
          <a:latin typeface="Arial"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gif"/><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7.gif"/><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48.gif"/></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p:cNvSpPr txBox="1">
            <a:spLocks noChangeArrowheads="1"/>
          </p:cNvSpPr>
          <p:nvPr/>
        </p:nvSpPr>
        <p:spPr>
          <a:xfrm>
            <a:off x="6098650" y="2681207"/>
            <a:ext cx="5951481" cy="1906291"/>
          </a:xfrm>
          <a:prstGeom prst="rect">
            <a:avLst/>
          </a:prstGeom>
        </p:spPr>
        <p:txBody>
          <a:bodyPr anchor="t"/>
          <a:lstStyle>
            <a:lvl1pPr marL="0" indent="0" algn="r">
              <a:lnSpc>
                <a:spcPts val="3400"/>
              </a:lnSpc>
              <a:buNone/>
              <a:defRPr sz="2400" b="0" cap="none" baseline="0">
                <a:solidFill>
                  <a:srgbClr val="00205B"/>
                </a:solidFill>
              </a:defRPr>
            </a:lvl1pPr>
          </a:lstStyle>
          <a:p>
            <a:pPr lvl="0">
              <a:spcBef>
                <a:spcPct val="20000"/>
              </a:spcBef>
              <a:defRPr/>
            </a:pPr>
            <a:r>
              <a:rPr lang="en-US" sz="2000" kern="0" dirty="0">
                <a:solidFill>
                  <a:schemeClr val="bg1"/>
                </a:solidFill>
                <a:latin typeface="Arial" pitchFamily="34" charset="0"/>
                <a:cs typeface="Arial" pitchFamily="34" charset="0"/>
              </a:rPr>
              <a:t>Greg Kopp</a:t>
            </a:r>
            <a:r>
              <a:rPr lang="en-US" sz="2000" kern="0" baseline="30000" dirty="0">
                <a:solidFill>
                  <a:schemeClr val="bg1"/>
                </a:solidFill>
                <a:latin typeface="Arial" pitchFamily="34" charset="0"/>
                <a:cs typeface="Arial" pitchFamily="34" charset="0"/>
              </a:rPr>
              <a:t>1</a:t>
            </a:r>
            <a:r>
              <a:rPr lang="en-US" sz="2000" kern="0" dirty="0">
                <a:solidFill>
                  <a:schemeClr val="bg1"/>
                </a:solidFill>
                <a:latin typeface="Arial" pitchFamily="34" charset="0"/>
                <a:cs typeface="Arial" pitchFamily="34" charset="0"/>
              </a:rPr>
              <a:t> and Tim Hewison</a:t>
            </a:r>
            <a:r>
              <a:rPr lang="en-US" sz="2000" kern="0" baseline="30000" dirty="0">
                <a:solidFill>
                  <a:schemeClr val="bg1"/>
                </a:solidFill>
                <a:latin typeface="Arial" pitchFamily="34" charset="0"/>
                <a:cs typeface="Arial" pitchFamily="34" charset="0"/>
              </a:rPr>
              <a:t>2</a:t>
            </a:r>
          </a:p>
          <a:p>
            <a:pPr lvl="0">
              <a:spcBef>
                <a:spcPct val="20000"/>
              </a:spcBef>
              <a:defRPr/>
            </a:pPr>
            <a:r>
              <a:rPr lang="en-US" sz="2000" kern="0" baseline="30000" dirty="0">
                <a:solidFill>
                  <a:schemeClr val="bg1"/>
                </a:solidFill>
                <a:latin typeface="Arial" pitchFamily="34" charset="0"/>
                <a:cs typeface="Arial" pitchFamily="34" charset="0"/>
              </a:rPr>
              <a:t>1 </a:t>
            </a:r>
            <a:r>
              <a:rPr lang="en-US" sz="2000" kern="0" dirty="0">
                <a:solidFill>
                  <a:schemeClr val="bg1"/>
                </a:solidFill>
                <a:latin typeface="Arial" pitchFamily="34" charset="0"/>
                <a:cs typeface="Arial" pitchFamily="34" charset="0"/>
              </a:rPr>
              <a:t>Univ. of Colorado / LASP</a:t>
            </a:r>
          </a:p>
          <a:p>
            <a:pPr>
              <a:spcBef>
                <a:spcPct val="20000"/>
              </a:spcBef>
              <a:defRPr/>
            </a:pPr>
            <a:r>
              <a:rPr lang="en-GB" sz="2000" kern="0" baseline="30000" dirty="0">
                <a:solidFill>
                  <a:schemeClr val="bg1"/>
                </a:solidFill>
                <a:latin typeface="Arial" pitchFamily="34" charset="0"/>
                <a:cs typeface="Arial" pitchFamily="34" charset="0"/>
              </a:rPr>
              <a:t>2 </a:t>
            </a:r>
            <a:r>
              <a:rPr lang="en-GB" sz="2000" kern="0" dirty="0">
                <a:solidFill>
                  <a:schemeClr val="bg1"/>
                </a:solidFill>
                <a:latin typeface="Arial" pitchFamily="34" charset="0"/>
                <a:cs typeface="Arial" pitchFamily="34" charset="0"/>
              </a:rPr>
              <a:t>EUMETSAT</a:t>
            </a:r>
          </a:p>
        </p:txBody>
      </p:sp>
      <p:sp>
        <p:nvSpPr>
          <p:cNvPr id="3" name="TextBox 2" title="[DM_DOCNAME]"/>
          <p:cNvSpPr txBox="1"/>
          <p:nvPr/>
        </p:nvSpPr>
        <p:spPr>
          <a:xfrm>
            <a:off x="2795451" y="1543859"/>
            <a:ext cx="9118887" cy="1050115"/>
          </a:xfrm>
          <a:prstGeom prst="rect">
            <a:avLst/>
          </a:prstGeom>
          <a:noFill/>
        </p:spPr>
        <p:txBody>
          <a:bodyPr wrap="square" rtlCol="0" anchor="b" anchorCtr="0">
            <a:noAutofit/>
          </a:bodyPr>
          <a:lstStyle/>
          <a:p>
            <a:pPr algn="r"/>
            <a:r>
              <a:rPr lang="en-GB" sz="2800" kern="0" dirty="0">
                <a:latin typeface="Arial" panose="020B0604020202020204" pitchFamily="34" charset="0"/>
                <a:cs typeface="Arial" panose="020B0604020202020204" pitchFamily="34" charset="0"/>
              </a:rPr>
              <a:t>Input from CEOS/GSICS Workshop of SI-traceable Space-based Climate Observing System</a:t>
            </a:r>
            <a:endParaRPr lang="en-GB" sz="2800" b="0" kern="0" dirty="0"/>
          </a:p>
        </p:txBody>
      </p:sp>
      <p:pic>
        <p:nvPicPr>
          <p:cNvPr id="6" name="Picture 2" descr="http://gsics.atmos.umd.edu/pub/Development/Logos/GSICS30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6838" y="190072"/>
            <a:ext cx="2857500"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71335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70E5-9658-3844-A0DB-166836726D7C}"/>
              </a:ext>
            </a:extLst>
          </p:cNvPr>
          <p:cNvSpPr>
            <a:spLocks noGrp="1"/>
          </p:cNvSpPr>
          <p:nvPr>
            <p:ph type="title" idx="4294967295"/>
          </p:nvPr>
        </p:nvSpPr>
        <p:spPr>
          <a:xfrm>
            <a:off x="0" y="0"/>
            <a:ext cx="12192000" cy="1019175"/>
          </a:xfrm>
        </p:spPr>
        <p:txBody>
          <a:bodyPr/>
          <a:lstStyle/>
          <a:p>
            <a:r>
              <a:rPr lang="en-US" dirty="0"/>
              <a:t>SI Traceability Relies on Thorough Uncertainty Budgets:</a:t>
            </a:r>
            <a:br>
              <a:rPr lang="en-US" dirty="0"/>
            </a:br>
            <a:r>
              <a:rPr lang="en-US" dirty="0"/>
              <a:t>Example – TSI Instrument Uncertainties</a:t>
            </a:r>
          </a:p>
        </p:txBody>
      </p:sp>
      <p:pic>
        <p:nvPicPr>
          <p:cNvPr id="5" name="Picture 4">
            <a:extLst>
              <a:ext uri="{FF2B5EF4-FFF2-40B4-BE49-F238E27FC236}">
                <a16:creationId xmlns:a16="http://schemas.microsoft.com/office/drawing/2014/main" id="{56AB6BAC-63CD-E544-BD0E-C0C1CA919C9C}"/>
              </a:ext>
            </a:extLst>
          </p:cNvPr>
          <p:cNvPicPr>
            <a:picLocks noChangeAspect="1"/>
          </p:cNvPicPr>
          <p:nvPr/>
        </p:nvPicPr>
        <p:blipFill>
          <a:blip r:embed="rId2"/>
          <a:stretch>
            <a:fillRect/>
          </a:stretch>
        </p:blipFill>
        <p:spPr>
          <a:xfrm>
            <a:off x="1507429" y="1099525"/>
            <a:ext cx="9177143" cy="5497827"/>
          </a:xfrm>
          <a:prstGeom prst="rect">
            <a:avLst/>
          </a:prstGeom>
        </p:spPr>
      </p:pic>
    </p:spTree>
    <p:extLst>
      <p:ext uri="{BB962C8B-B14F-4D97-AF65-F5344CB8AC3E}">
        <p14:creationId xmlns:p14="http://schemas.microsoft.com/office/powerpoint/2010/main" val="676406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39E6EF-C8E3-B14B-98E9-F6A58E80ADB4}"/>
              </a:ext>
            </a:extLst>
          </p:cNvPr>
          <p:cNvSpPr>
            <a:spLocks noGrp="1"/>
          </p:cNvSpPr>
          <p:nvPr>
            <p:ph type="title" idx="4294967295"/>
          </p:nvPr>
        </p:nvSpPr>
        <p:spPr>
          <a:xfrm>
            <a:off x="0" y="0"/>
            <a:ext cx="12192000" cy="1019175"/>
          </a:xfrm>
        </p:spPr>
        <p:txBody>
          <a:bodyPr/>
          <a:lstStyle/>
          <a:p>
            <a:pPr algn="ctr"/>
            <a:r>
              <a:rPr lang="en-US" dirty="0"/>
              <a:t>Issues With Continuity and Stability Approach:</a:t>
            </a:r>
            <a:br>
              <a:rPr lang="en-US" dirty="0"/>
            </a:br>
            <a:r>
              <a:rPr lang="en-US" dirty="0"/>
              <a:t>Example – Total Solar Irradiance Composite</a:t>
            </a:r>
          </a:p>
        </p:txBody>
      </p:sp>
      <p:pic>
        <p:nvPicPr>
          <p:cNvPr id="3" name="Picture 2">
            <a:extLst>
              <a:ext uri="{FF2B5EF4-FFF2-40B4-BE49-F238E27FC236}">
                <a16:creationId xmlns:a16="http://schemas.microsoft.com/office/drawing/2014/main" id="{5B314B43-7AFA-AA4D-98C1-34F64A234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1038944"/>
            <a:ext cx="8229600" cy="5486400"/>
          </a:xfrm>
          <a:prstGeom prst="rect">
            <a:avLst/>
          </a:prstGeom>
        </p:spPr>
      </p:pic>
      <p:pic>
        <p:nvPicPr>
          <p:cNvPr id="5" name="Picture 4">
            <a:extLst>
              <a:ext uri="{FF2B5EF4-FFF2-40B4-BE49-F238E27FC236}">
                <a16:creationId xmlns:a16="http://schemas.microsoft.com/office/drawing/2014/main" id="{1F2A30A2-FA10-794C-A7E9-1B827001A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038944"/>
            <a:ext cx="8229600" cy="5486400"/>
          </a:xfrm>
          <a:prstGeom prst="rect">
            <a:avLst/>
          </a:prstGeom>
        </p:spPr>
      </p:pic>
    </p:spTree>
    <p:extLst>
      <p:ext uri="{BB962C8B-B14F-4D97-AF65-F5344CB8AC3E}">
        <p14:creationId xmlns:p14="http://schemas.microsoft.com/office/powerpoint/2010/main" val="17598919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Issues With Continuity and Stability Approach:</a:t>
            </a:r>
            <a:br>
              <a:rPr lang="en-US" dirty="0"/>
            </a:br>
            <a:r>
              <a:rPr lang="en-US" dirty="0"/>
              <a:t>Problems with Traditional TSI Composites</a:t>
            </a:r>
          </a:p>
        </p:txBody>
      </p:sp>
      <p:sp>
        <p:nvSpPr>
          <p:cNvPr id="3" name="Content Placeholder 2"/>
          <p:cNvSpPr>
            <a:spLocks noGrp="1"/>
          </p:cNvSpPr>
          <p:nvPr>
            <p:ph idx="1"/>
          </p:nvPr>
        </p:nvSpPr>
        <p:spPr>
          <a:xfrm>
            <a:off x="328249" y="1237128"/>
            <a:ext cx="6478953" cy="2578509"/>
          </a:xfrm>
        </p:spPr>
        <p:txBody>
          <a:bodyPr>
            <a:normAutofit fontScale="55000" lnSpcReduction="20000"/>
          </a:bodyPr>
          <a:lstStyle/>
          <a:p>
            <a:r>
              <a:rPr lang="en-US" dirty="0"/>
              <a:t>Created by individuals (PIs)</a:t>
            </a:r>
          </a:p>
          <a:p>
            <a:r>
              <a:rPr lang="en-US" dirty="0"/>
              <a:t>Binary (and biased) selection of instrument data used</a:t>
            </a:r>
          </a:p>
          <a:p>
            <a:pPr lvl="1"/>
            <a:r>
              <a:rPr lang="en-US" dirty="0"/>
              <a:t>Discontinuities at boundaries</a:t>
            </a:r>
          </a:p>
          <a:p>
            <a:r>
              <a:rPr lang="en-US" dirty="0"/>
              <a:t>Controversial corrections applied to data records</a:t>
            </a:r>
          </a:p>
          <a:p>
            <a:r>
              <a:rPr lang="en-US" dirty="0"/>
              <a:t>Normalizations incorrect</a:t>
            </a:r>
          </a:p>
          <a:p>
            <a:r>
              <a:rPr lang="en-US" dirty="0"/>
              <a:t>Lack uncertainties</a:t>
            </a:r>
          </a:p>
        </p:txBody>
      </p:sp>
      <p:pic>
        <p:nvPicPr>
          <p:cNvPr id="6" name="Picture 5"/>
          <p:cNvPicPr>
            <a:picLocks noChangeAspect="1"/>
          </p:cNvPicPr>
          <p:nvPr/>
        </p:nvPicPr>
        <p:blipFill>
          <a:blip r:embed="rId2"/>
          <a:stretch>
            <a:fillRect/>
          </a:stretch>
        </p:blipFill>
        <p:spPr>
          <a:xfrm>
            <a:off x="155123" y="3787395"/>
            <a:ext cx="6855279" cy="2665941"/>
          </a:xfrm>
          <a:prstGeom prst="rect">
            <a:avLst/>
          </a:prstGeom>
          <a:ln w="19050">
            <a:solidFill>
              <a:schemeClr val="tx1"/>
            </a:solidFill>
          </a:ln>
        </p:spPr>
      </p:pic>
      <p:pic>
        <p:nvPicPr>
          <p:cNvPr id="5" name="Picture 4"/>
          <p:cNvPicPr>
            <a:picLocks noChangeAspect="1"/>
          </p:cNvPicPr>
          <p:nvPr/>
        </p:nvPicPr>
        <p:blipFill>
          <a:blip r:embed="rId3"/>
          <a:srcRect/>
          <a:stretch/>
        </p:blipFill>
        <p:spPr>
          <a:xfrm>
            <a:off x="6807202" y="3815637"/>
            <a:ext cx="5324489" cy="2070635"/>
          </a:xfrm>
          <a:prstGeom prst="rect">
            <a:avLst/>
          </a:prstGeom>
          <a:ln>
            <a:solidFill>
              <a:schemeClr val="tx1"/>
            </a:solidFill>
          </a:ln>
        </p:spPr>
      </p:pic>
      <p:pic>
        <p:nvPicPr>
          <p:cNvPr id="8" name="Picture 7">
            <a:extLst>
              <a:ext uri="{FF2B5EF4-FFF2-40B4-BE49-F238E27FC236}">
                <a16:creationId xmlns:a16="http://schemas.microsoft.com/office/drawing/2014/main" id="{5BA32500-AED4-C84A-84A1-886725286396}"/>
              </a:ext>
            </a:extLst>
          </p:cNvPr>
          <p:cNvPicPr>
            <a:picLocks noChangeAspect="1"/>
          </p:cNvPicPr>
          <p:nvPr/>
        </p:nvPicPr>
        <p:blipFill>
          <a:blip r:embed="rId4"/>
          <a:stretch>
            <a:fillRect/>
          </a:stretch>
        </p:blipFill>
        <p:spPr>
          <a:xfrm>
            <a:off x="6807202" y="1532468"/>
            <a:ext cx="5324489" cy="2070635"/>
          </a:xfrm>
          <a:prstGeom prst="rect">
            <a:avLst/>
          </a:prstGeom>
          <a:ln>
            <a:solidFill>
              <a:schemeClr val="tx1"/>
            </a:solidFill>
          </a:ln>
        </p:spPr>
      </p:pic>
    </p:spTree>
    <p:extLst>
      <p:ext uri="{BB962C8B-B14F-4D97-AF65-F5344CB8AC3E}">
        <p14:creationId xmlns:p14="http://schemas.microsoft.com/office/powerpoint/2010/main" val="757546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1000"/>
                                        <p:tgtEl>
                                          <p:spTgt spid="3">
                                            <p:txEl>
                                              <p:pRg st="1" end="1"/>
                                            </p:txEl>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up)">
                                      <p:cBhvr>
                                        <p:cTn id="14" dur="1000"/>
                                        <p:tgtEl>
                                          <p:spTgt spid="3">
                                            <p:txEl>
                                              <p:pRg st="2" end="2"/>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up)">
                                      <p:cBhvr>
                                        <p:cTn id="23" dur="1000"/>
                                        <p:tgtEl>
                                          <p:spTgt spid="3">
                                            <p:txEl>
                                              <p:pRg st="3" end="3"/>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1000"/>
                                        <p:tgtEl>
                                          <p:spTgt spid="3">
                                            <p:txEl>
                                              <p:pRg st="4" end="4"/>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up)">
                                      <p:cBhvr>
                                        <p:cTn id="4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ounded Rectangle 82"/>
          <p:cNvSpPr>
            <a:spLocks noChangeArrowheads="1"/>
          </p:cNvSpPr>
          <p:nvPr/>
        </p:nvSpPr>
        <p:spPr bwMode="auto">
          <a:xfrm>
            <a:off x="1739902" y="1104186"/>
            <a:ext cx="8748713" cy="2078965"/>
          </a:xfrm>
          <a:prstGeom prst="roundRect">
            <a:avLst>
              <a:gd name="adj" fmla="val 7427"/>
            </a:avLst>
          </a:prstGeom>
          <a:solidFill>
            <a:srgbClr val="FFC000">
              <a:alpha val="10000"/>
            </a:srgbClr>
          </a:solidFill>
          <a:ln w="25400" cap="flat" cmpd="sng" algn="ctr">
            <a:solidFill>
              <a:srgbClr val="FFC000"/>
            </a:solidFill>
            <a:prstDash val="solid"/>
            <a:headEnd/>
            <a:tailEnd/>
          </a:ln>
          <a:effectLst/>
        </p:spPr>
        <p:txBody>
          <a:bodyPr lIns="0" tIns="0" rIns="0" bIns="0" anchor="b"/>
          <a:lstStyle/>
          <a:p>
            <a:pPr algn="ctr" fontAlgn="auto">
              <a:spcBef>
                <a:spcPts val="0"/>
              </a:spcBef>
              <a:spcAft>
                <a:spcPts val="0"/>
              </a:spcAft>
              <a:defRPr/>
            </a:pPr>
            <a:r>
              <a:rPr lang="en-US" sz="1800" kern="0" dirty="0">
                <a:solidFill>
                  <a:schemeClr val="bg1">
                    <a:lumMod val="50000"/>
                  </a:schemeClr>
                </a:solidFill>
                <a:latin typeface="Arial"/>
                <a:cs typeface="Arial" charset="0"/>
              </a:rPr>
              <a:t>Harmonization</a:t>
            </a:r>
            <a:endParaRPr lang="en-US" sz="1800" b="0" kern="0" dirty="0">
              <a:solidFill>
                <a:schemeClr val="bg1">
                  <a:lumMod val="50000"/>
                </a:schemeClr>
              </a:solidFill>
              <a:latin typeface="Arial"/>
              <a:cs typeface="Arial" charset="0"/>
            </a:endParaRPr>
          </a:p>
        </p:txBody>
      </p:sp>
      <p:sp>
        <p:nvSpPr>
          <p:cNvPr id="12301" name="Title 3"/>
          <p:cNvSpPr>
            <a:spLocks noGrp="1"/>
          </p:cNvSpPr>
          <p:nvPr>
            <p:ph type="title"/>
          </p:nvPr>
        </p:nvSpPr>
        <p:spPr>
          <a:xfrm>
            <a:off x="38515" y="0"/>
            <a:ext cx="12191999" cy="1022596"/>
          </a:xfrm>
        </p:spPr>
        <p:txBody>
          <a:bodyPr>
            <a:noAutofit/>
          </a:bodyPr>
          <a:lstStyle/>
          <a:p>
            <a:pPr marL="165593"/>
            <a:r>
              <a:rPr lang="en-US" altLang="en-US" sz="3200" dirty="0"/>
              <a:t>Example – </a:t>
            </a:r>
            <a:r>
              <a:rPr lang="en-US" altLang="en-US" sz="3200" i="1" dirty="0"/>
              <a:t>Prime Corrections </a:t>
            </a:r>
            <a:r>
              <a:rPr lang="en-US" altLang="en-US" sz="3200" dirty="0"/>
              <a:t/>
            </a:r>
            <a:br>
              <a:rPr lang="en-US" altLang="en-US" sz="3200" dirty="0"/>
            </a:br>
            <a:r>
              <a:rPr lang="en-US" altLang="en-US" sz="2000" dirty="0"/>
              <a:t>- Applying Prime Corrections to create a Fundamental Climate Data Record -</a:t>
            </a:r>
            <a:endParaRPr lang="en-GB" altLang="en-US" sz="2000" dirty="0"/>
          </a:p>
        </p:txBody>
      </p:sp>
      <p:sp>
        <p:nvSpPr>
          <p:cNvPr id="5" name="Line Callout 1 4"/>
          <p:cNvSpPr/>
          <p:nvPr/>
        </p:nvSpPr>
        <p:spPr bwMode="auto">
          <a:xfrm>
            <a:off x="8819833" y="1272551"/>
            <a:ext cx="720000" cy="216000"/>
          </a:xfrm>
          <a:prstGeom prst="borderCallout1">
            <a:avLst>
              <a:gd name="adj1" fmla="val 99730"/>
              <a:gd name="adj2" fmla="val 49704"/>
              <a:gd name="adj3" fmla="val 262114"/>
              <a:gd name="adj4" fmla="val 50508"/>
            </a:avLst>
          </a:prstGeom>
          <a:noFill/>
          <a:ln w="9525" cap="flat" cmpd="sng" algn="ctr">
            <a:solidFill>
              <a:schemeClr val="accent3">
                <a:lumMod val="50000"/>
              </a:schemeClr>
            </a:solidFill>
            <a:prstDash val="solid"/>
            <a:round/>
            <a:headEnd type="none" w="med" len="med"/>
            <a:tailEnd type="none" w="med" len="med"/>
          </a:ln>
          <a:effectLst/>
        </p:spPr>
        <p:txBody>
          <a:bodyPr lIns="36000" tIns="36000" rIns="36000" bIns="36000"/>
          <a:lstStyle/>
          <a:p>
            <a:pPr algn="ctr" eaLnBrk="0" hangingPunct="0">
              <a:spcBef>
                <a:spcPct val="50000"/>
              </a:spcBef>
              <a:defRPr/>
            </a:pPr>
            <a:r>
              <a:rPr lang="en-US" sz="1100" dirty="0">
                <a:solidFill>
                  <a:schemeClr val="accent3">
                    <a:lumMod val="65000"/>
                  </a:schemeClr>
                </a:solidFill>
                <a:cs typeface="Arial" charset="0"/>
              </a:rPr>
              <a:t>Sensor X</a:t>
            </a:r>
          </a:p>
        </p:txBody>
      </p:sp>
      <p:sp>
        <p:nvSpPr>
          <p:cNvPr id="6" name="Line Callout 1 5"/>
          <p:cNvSpPr/>
          <p:nvPr/>
        </p:nvSpPr>
        <p:spPr bwMode="auto">
          <a:xfrm>
            <a:off x="2576036" y="1283702"/>
            <a:ext cx="720000" cy="216000"/>
          </a:xfrm>
          <a:prstGeom prst="borderCallout1">
            <a:avLst>
              <a:gd name="adj1" fmla="val 99730"/>
              <a:gd name="adj2" fmla="val 49704"/>
              <a:gd name="adj3" fmla="val 236858"/>
              <a:gd name="adj4" fmla="val 49290"/>
            </a:avLst>
          </a:prstGeom>
          <a:noFill/>
          <a:ln w="9525" cap="flat" cmpd="sng" algn="ctr">
            <a:solidFill>
              <a:schemeClr val="accent3">
                <a:lumMod val="50000"/>
              </a:schemeClr>
            </a:solidFill>
            <a:prstDash val="solid"/>
            <a:round/>
            <a:headEnd type="none" w="med" len="med"/>
            <a:tailEnd type="none" w="med" len="med"/>
          </a:ln>
          <a:effectLst/>
        </p:spPr>
        <p:txBody>
          <a:bodyPr lIns="36000" tIns="36000" rIns="36000" bIns="36000"/>
          <a:lstStyle/>
          <a:p>
            <a:pPr algn="ctr" eaLnBrk="0" hangingPunct="0">
              <a:spcBef>
                <a:spcPct val="50000"/>
              </a:spcBef>
              <a:defRPr/>
            </a:pPr>
            <a:r>
              <a:rPr lang="en-US" sz="1100" dirty="0">
                <a:solidFill>
                  <a:schemeClr val="accent3">
                    <a:lumMod val="65000"/>
                  </a:schemeClr>
                </a:solidFill>
                <a:cs typeface="Arial" charset="0"/>
              </a:rPr>
              <a:t>Sensor 1</a:t>
            </a:r>
          </a:p>
        </p:txBody>
      </p:sp>
      <p:grpSp>
        <p:nvGrpSpPr>
          <p:cNvPr id="7" name="Group 80"/>
          <p:cNvGrpSpPr>
            <a:grpSpLocks/>
          </p:cNvGrpSpPr>
          <p:nvPr/>
        </p:nvGrpSpPr>
        <p:grpSpPr bwMode="auto">
          <a:xfrm>
            <a:off x="1809518" y="1197159"/>
            <a:ext cx="8394932" cy="1790886"/>
            <a:chOff x="461679" y="3339211"/>
            <a:chExt cx="8486172" cy="2205508"/>
          </a:xfrm>
        </p:grpSpPr>
        <p:cxnSp>
          <p:nvCxnSpPr>
            <p:cNvPr id="8" name="Straight Connector 13"/>
            <p:cNvCxnSpPr>
              <a:cxnSpLocks noChangeShapeType="1"/>
            </p:cNvCxnSpPr>
            <p:nvPr/>
          </p:nvCxnSpPr>
          <p:spPr bwMode="auto">
            <a:xfrm flipH="1">
              <a:off x="859335" y="5122157"/>
              <a:ext cx="8088516" cy="0"/>
            </a:xfrm>
            <a:prstGeom prst="line">
              <a:avLst/>
            </a:prstGeom>
            <a:noFill/>
            <a:ln w="38100" algn="ctr">
              <a:solidFill>
                <a:schemeClr val="tx2"/>
              </a:solidFill>
              <a:round/>
              <a:headEnd/>
              <a:tailEnd/>
            </a:ln>
            <a:extLst>
              <a:ext uri="{909E8E84-426E-40DD-AFC4-6F175D3DCCD1}">
                <a14:hiddenFill xmlns:a14="http://schemas.microsoft.com/office/drawing/2010/main">
                  <a:noFill/>
                </a14:hiddenFill>
              </a:ext>
            </a:extLst>
          </p:spPr>
        </p:cxnSp>
        <p:cxnSp>
          <p:nvCxnSpPr>
            <p:cNvPr id="9" name="Straight Connector 16"/>
            <p:cNvCxnSpPr>
              <a:cxnSpLocks noChangeShapeType="1"/>
            </p:cNvCxnSpPr>
            <p:nvPr/>
          </p:nvCxnSpPr>
          <p:spPr bwMode="auto">
            <a:xfrm>
              <a:off x="866312" y="3339211"/>
              <a:ext cx="9333" cy="1773383"/>
            </a:xfrm>
            <a:prstGeom prst="line">
              <a:avLst/>
            </a:prstGeom>
            <a:noFill/>
            <a:ln w="38100" algn="ctr">
              <a:solidFill>
                <a:schemeClr val="tx2"/>
              </a:solidFill>
              <a:round/>
              <a:headEnd/>
              <a:tailEnd/>
            </a:ln>
            <a:extLst>
              <a:ext uri="{909E8E84-426E-40DD-AFC4-6F175D3DCCD1}">
                <a14:hiddenFill xmlns:a14="http://schemas.microsoft.com/office/drawing/2010/main">
                  <a:noFill/>
                </a14:hiddenFill>
              </a:ext>
            </a:extLst>
          </p:spPr>
        </p:cxnSp>
        <p:sp>
          <p:nvSpPr>
            <p:cNvPr id="10" name="TextBox 36"/>
            <p:cNvSpPr txBox="1">
              <a:spLocks noChangeArrowheads="1"/>
            </p:cNvSpPr>
            <p:nvPr/>
          </p:nvSpPr>
          <p:spPr bwMode="auto">
            <a:xfrm>
              <a:off x="4418020" y="5127784"/>
              <a:ext cx="697107" cy="41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b="1">
                  <a:solidFill>
                    <a:schemeClr val="bg1"/>
                  </a:solidFill>
                  <a:latin typeface="Tahoma" panose="020B0604030504040204" pitchFamily="34" charset="0"/>
                  <a:cs typeface="Arial" panose="020B0604020202020204" pitchFamily="34" charset="0"/>
                </a:defRPr>
              </a:lvl1pPr>
              <a:lvl2pPr marL="742950" indent="-285750" eaLnBrk="0" hangingPunct="0">
                <a:defRPr sz="900" b="1">
                  <a:solidFill>
                    <a:schemeClr val="bg1"/>
                  </a:solidFill>
                  <a:latin typeface="Tahoma" panose="020B0604030504040204" pitchFamily="34" charset="0"/>
                  <a:cs typeface="Arial" panose="020B0604020202020204" pitchFamily="34" charset="0"/>
                </a:defRPr>
              </a:lvl2pPr>
              <a:lvl3pPr marL="1143000" indent="-228600" eaLnBrk="0" hangingPunct="0">
                <a:defRPr sz="900" b="1">
                  <a:solidFill>
                    <a:schemeClr val="bg1"/>
                  </a:solidFill>
                  <a:latin typeface="Tahoma" panose="020B0604030504040204" pitchFamily="34" charset="0"/>
                  <a:cs typeface="Arial" panose="020B0604020202020204" pitchFamily="34" charset="0"/>
                </a:defRPr>
              </a:lvl3pPr>
              <a:lvl4pPr marL="1600200" indent="-228600" eaLnBrk="0" hangingPunct="0">
                <a:defRPr sz="900" b="1">
                  <a:solidFill>
                    <a:schemeClr val="bg1"/>
                  </a:solidFill>
                  <a:latin typeface="Tahoma" panose="020B0604030504040204" pitchFamily="34" charset="0"/>
                  <a:cs typeface="Arial" panose="020B0604020202020204" pitchFamily="34" charset="0"/>
                </a:defRPr>
              </a:lvl4pPr>
              <a:lvl5pPr marL="2057400" indent="-228600" eaLnBrk="0" hangingPunct="0">
                <a:defRPr sz="900" b="1">
                  <a:solidFill>
                    <a:schemeClr val="bg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9pPr>
            </a:lstStyle>
            <a:p>
              <a:pPr eaLnBrk="1" hangingPunct="1"/>
              <a:r>
                <a:rPr lang="en-US" altLang="en-US" sz="1600" dirty="0">
                  <a:solidFill>
                    <a:schemeClr val="tx1"/>
                  </a:solidFill>
                </a:rPr>
                <a:t>Time</a:t>
              </a:r>
              <a:endParaRPr lang="en-GB" altLang="en-US" sz="1600" dirty="0"/>
            </a:p>
          </p:txBody>
        </p:sp>
        <p:sp>
          <p:nvSpPr>
            <p:cNvPr id="11" name="TextBox 37"/>
            <p:cNvSpPr txBox="1">
              <a:spLocks noChangeArrowheads="1"/>
            </p:cNvSpPr>
            <p:nvPr/>
          </p:nvSpPr>
          <p:spPr bwMode="auto">
            <a:xfrm rot="16200000">
              <a:off x="-168897" y="3991288"/>
              <a:ext cx="1603386" cy="34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900" b="1">
                  <a:solidFill>
                    <a:schemeClr val="bg1"/>
                  </a:solidFill>
                  <a:latin typeface="Tahoma" panose="020B0604030504040204" pitchFamily="34" charset="0"/>
                  <a:cs typeface="Arial" panose="020B0604020202020204" pitchFamily="34" charset="0"/>
                </a:defRPr>
              </a:lvl1pPr>
              <a:lvl2pPr marL="742950" indent="-285750" eaLnBrk="0" hangingPunct="0">
                <a:defRPr sz="900" b="1">
                  <a:solidFill>
                    <a:schemeClr val="bg1"/>
                  </a:solidFill>
                  <a:latin typeface="Tahoma" panose="020B0604030504040204" pitchFamily="34" charset="0"/>
                  <a:cs typeface="Arial" panose="020B0604020202020204" pitchFamily="34" charset="0"/>
                </a:defRPr>
              </a:lvl2pPr>
              <a:lvl3pPr marL="1143000" indent="-228600" eaLnBrk="0" hangingPunct="0">
                <a:defRPr sz="900" b="1">
                  <a:solidFill>
                    <a:schemeClr val="bg1"/>
                  </a:solidFill>
                  <a:latin typeface="Tahoma" panose="020B0604030504040204" pitchFamily="34" charset="0"/>
                  <a:cs typeface="Arial" panose="020B0604020202020204" pitchFamily="34" charset="0"/>
                </a:defRPr>
              </a:lvl3pPr>
              <a:lvl4pPr marL="1600200" indent="-228600" eaLnBrk="0" hangingPunct="0">
                <a:defRPr sz="900" b="1">
                  <a:solidFill>
                    <a:schemeClr val="bg1"/>
                  </a:solidFill>
                  <a:latin typeface="Tahoma" panose="020B0604030504040204" pitchFamily="34" charset="0"/>
                  <a:cs typeface="Arial" panose="020B0604020202020204" pitchFamily="34" charset="0"/>
                </a:defRPr>
              </a:lvl4pPr>
              <a:lvl5pPr marL="2057400" indent="-228600" eaLnBrk="0" hangingPunct="0">
                <a:defRPr sz="900" b="1">
                  <a:solidFill>
                    <a:schemeClr val="bg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9pPr>
            </a:lstStyle>
            <a:p>
              <a:pPr eaLnBrk="1" hangingPunct="1"/>
              <a:r>
                <a:rPr lang="en-US" altLang="en-US" sz="1600">
                  <a:solidFill>
                    <a:schemeClr val="tx1"/>
                  </a:solidFill>
                </a:rPr>
                <a:t>Radiances </a:t>
              </a:r>
              <a:endParaRPr lang="en-GB" altLang="en-US" sz="1600"/>
            </a:p>
          </p:txBody>
        </p:sp>
      </p:grpSp>
      <p:cxnSp>
        <p:nvCxnSpPr>
          <p:cNvPr id="12" name="Straight Connector 11"/>
          <p:cNvCxnSpPr/>
          <p:nvPr/>
        </p:nvCxnSpPr>
        <p:spPr bwMode="auto">
          <a:xfrm flipH="1">
            <a:off x="2301875" y="1821366"/>
            <a:ext cx="1246188" cy="0"/>
          </a:xfrm>
          <a:prstGeom prst="line">
            <a:avLst/>
          </a:prstGeom>
          <a:solidFill>
            <a:schemeClr val="bg2"/>
          </a:solidFill>
          <a:ln w="25400" cap="flat" cmpd="sng" algn="ctr">
            <a:solidFill>
              <a:schemeClr val="accent5">
                <a:lumMod val="50000"/>
              </a:schemeClr>
            </a:solidFill>
            <a:prstDash val="solid"/>
            <a:round/>
            <a:headEnd type="none" w="med" len="med"/>
            <a:tailEnd type="none" w="med" len="med"/>
          </a:ln>
          <a:effectLst/>
        </p:spPr>
      </p:cxnSp>
      <p:cxnSp>
        <p:nvCxnSpPr>
          <p:cNvPr id="13" name="Straight Connector 12"/>
          <p:cNvCxnSpPr/>
          <p:nvPr/>
        </p:nvCxnSpPr>
        <p:spPr bwMode="auto">
          <a:xfrm flipH="1">
            <a:off x="3033713" y="1956303"/>
            <a:ext cx="1262062" cy="0"/>
          </a:xfrm>
          <a:prstGeom prst="line">
            <a:avLst/>
          </a:prstGeom>
          <a:solidFill>
            <a:schemeClr val="bg2"/>
          </a:solidFill>
          <a:ln w="25400" cap="flat" cmpd="sng" algn="ctr">
            <a:solidFill>
              <a:schemeClr val="accent5">
                <a:lumMod val="50000"/>
              </a:schemeClr>
            </a:solidFill>
            <a:prstDash val="solid"/>
            <a:round/>
            <a:headEnd type="none" w="med" len="med"/>
            <a:tailEnd type="none" w="med" len="med"/>
          </a:ln>
          <a:effectLst/>
        </p:spPr>
      </p:cxnSp>
      <p:cxnSp>
        <p:nvCxnSpPr>
          <p:cNvPr id="14" name="Straight Connector 13"/>
          <p:cNvCxnSpPr/>
          <p:nvPr/>
        </p:nvCxnSpPr>
        <p:spPr bwMode="auto">
          <a:xfrm flipH="1" flipV="1">
            <a:off x="8129588" y="1845178"/>
            <a:ext cx="2087562" cy="0"/>
          </a:xfrm>
          <a:prstGeom prst="line">
            <a:avLst/>
          </a:prstGeom>
          <a:solidFill>
            <a:schemeClr val="bg2"/>
          </a:solidFill>
          <a:ln w="25400" cap="flat" cmpd="sng" algn="ctr">
            <a:solidFill>
              <a:schemeClr val="accent5">
                <a:lumMod val="50000"/>
              </a:schemeClr>
            </a:solidFill>
            <a:prstDash val="solid"/>
            <a:round/>
            <a:headEnd type="none" w="med" len="med"/>
            <a:tailEnd type="none" w="med" len="med"/>
          </a:ln>
          <a:effectLst/>
        </p:spPr>
      </p:cxnSp>
      <p:cxnSp>
        <p:nvCxnSpPr>
          <p:cNvPr id="15" name="Straight Connector 14"/>
          <p:cNvCxnSpPr/>
          <p:nvPr/>
        </p:nvCxnSpPr>
        <p:spPr bwMode="auto">
          <a:xfrm flipH="1" flipV="1">
            <a:off x="6305552" y="2080128"/>
            <a:ext cx="2125663" cy="0"/>
          </a:xfrm>
          <a:prstGeom prst="line">
            <a:avLst/>
          </a:prstGeom>
          <a:solidFill>
            <a:schemeClr val="bg2"/>
          </a:solidFill>
          <a:ln w="25400" cap="flat" cmpd="sng" algn="ctr">
            <a:solidFill>
              <a:schemeClr val="accent5">
                <a:lumMod val="50000"/>
              </a:schemeClr>
            </a:solidFill>
            <a:prstDash val="solid"/>
            <a:round/>
            <a:headEnd type="none" w="med" len="med"/>
            <a:tailEnd type="none" w="med" len="med"/>
          </a:ln>
          <a:effectLst/>
        </p:spPr>
      </p:cxnSp>
      <p:cxnSp>
        <p:nvCxnSpPr>
          <p:cNvPr id="16" name="Straight Connector 15"/>
          <p:cNvCxnSpPr/>
          <p:nvPr/>
        </p:nvCxnSpPr>
        <p:spPr bwMode="auto">
          <a:xfrm flipH="1">
            <a:off x="3957640" y="1494341"/>
            <a:ext cx="1779587" cy="0"/>
          </a:xfrm>
          <a:prstGeom prst="line">
            <a:avLst/>
          </a:prstGeom>
          <a:solidFill>
            <a:schemeClr val="bg2"/>
          </a:solidFill>
          <a:ln w="25400" cap="flat" cmpd="sng" algn="ctr">
            <a:solidFill>
              <a:schemeClr val="accent5">
                <a:lumMod val="50000"/>
              </a:schemeClr>
            </a:solidFill>
            <a:prstDash val="solid"/>
            <a:round/>
            <a:headEnd type="none" w="med" len="med"/>
            <a:tailEnd type="none" w="med" len="med"/>
          </a:ln>
          <a:effectLst/>
        </p:spPr>
      </p:cxnSp>
      <p:cxnSp>
        <p:nvCxnSpPr>
          <p:cNvPr id="17" name="Straight Connector 16"/>
          <p:cNvCxnSpPr/>
          <p:nvPr/>
        </p:nvCxnSpPr>
        <p:spPr bwMode="auto">
          <a:xfrm flipH="1" flipV="1">
            <a:off x="5584827" y="1724528"/>
            <a:ext cx="1235075" cy="0"/>
          </a:xfrm>
          <a:prstGeom prst="line">
            <a:avLst/>
          </a:prstGeom>
          <a:solidFill>
            <a:schemeClr val="bg2"/>
          </a:solidFill>
          <a:ln w="25400" cap="flat" cmpd="sng" algn="ctr">
            <a:solidFill>
              <a:schemeClr val="accent5">
                <a:lumMod val="50000"/>
              </a:schemeClr>
            </a:solidFill>
            <a:prstDash val="solid"/>
            <a:round/>
            <a:headEnd type="none" w="med" len="med"/>
            <a:tailEnd type="none" w="med" len="med"/>
          </a:ln>
          <a:effectLst/>
        </p:spPr>
      </p:cxnSp>
      <p:cxnSp>
        <p:nvCxnSpPr>
          <p:cNvPr id="31" name="Straight Connector 68"/>
          <p:cNvCxnSpPr>
            <a:cxnSpLocks noChangeShapeType="1"/>
          </p:cNvCxnSpPr>
          <p:nvPr/>
        </p:nvCxnSpPr>
        <p:spPr bwMode="auto">
          <a:xfrm flipH="1">
            <a:off x="8126725" y="2327778"/>
            <a:ext cx="369888" cy="0"/>
          </a:xfrm>
          <a:prstGeom prst="line">
            <a:avLst/>
          </a:prstGeom>
          <a:noFill/>
          <a:ln w="25400" algn="ctr">
            <a:solidFill>
              <a:srgbClr val="00B050"/>
            </a:solidFill>
            <a:round/>
            <a:headEnd/>
            <a:tailEnd/>
          </a:ln>
          <a:extLst>
            <a:ext uri="{909E8E84-426E-40DD-AFC4-6F175D3DCCD1}">
              <a14:hiddenFill xmlns:a14="http://schemas.microsoft.com/office/drawing/2010/main">
                <a:noFill/>
              </a14:hiddenFill>
            </a:ext>
          </a:extLst>
        </p:spPr>
      </p:cxnSp>
      <p:cxnSp>
        <p:nvCxnSpPr>
          <p:cNvPr id="32" name="Straight Connector 31"/>
          <p:cNvCxnSpPr/>
          <p:nvPr/>
        </p:nvCxnSpPr>
        <p:spPr bwMode="auto">
          <a:xfrm flipH="1">
            <a:off x="8125140" y="2464303"/>
            <a:ext cx="369887" cy="0"/>
          </a:xfrm>
          <a:prstGeom prst="line">
            <a:avLst/>
          </a:prstGeom>
          <a:solidFill>
            <a:schemeClr val="bg2"/>
          </a:solidFill>
          <a:ln w="25400" cap="flat" cmpd="sng" algn="ctr">
            <a:solidFill>
              <a:schemeClr val="accent5">
                <a:lumMod val="50000"/>
              </a:schemeClr>
            </a:solidFill>
            <a:prstDash val="solid"/>
            <a:round/>
            <a:headEnd type="none" w="med" len="med"/>
            <a:tailEnd type="none" w="med" len="med"/>
          </a:ln>
          <a:effectLst/>
        </p:spPr>
      </p:cxnSp>
      <p:sp>
        <p:nvSpPr>
          <p:cNvPr id="33" name="TextBox 32"/>
          <p:cNvSpPr txBox="1"/>
          <p:nvPr/>
        </p:nvSpPr>
        <p:spPr bwMode="auto">
          <a:xfrm>
            <a:off x="8042588" y="2230941"/>
            <a:ext cx="2160000" cy="369332"/>
          </a:xfrm>
          <a:prstGeom prst="rect">
            <a:avLst/>
          </a:prstGeom>
          <a:noFill/>
          <a:ln>
            <a:solidFill>
              <a:schemeClr val="accent3">
                <a:lumMod val="50000"/>
              </a:schemeClr>
            </a:solidFill>
          </a:ln>
        </p:spPr>
        <p:txBody>
          <a:bodyPr>
            <a:spAutoFit/>
          </a:bodyPr>
          <a:lstStyle/>
          <a:p>
            <a:pPr>
              <a:defRPr/>
            </a:pPr>
            <a:r>
              <a:rPr lang="en-US" dirty="0">
                <a:solidFill>
                  <a:schemeClr val="tx1"/>
                </a:solidFill>
                <a:cs typeface="Arial" charset="0"/>
              </a:rPr>
              <a:t>             Harmonized calibration</a:t>
            </a:r>
          </a:p>
          <a:p>
            <a:pPr>
              <a:defRPr/>
            </a:pPr>
            <a:r>
              <a:rPr lang="en-US" dirty="0">
                <a:solidFill>
                  <a:schemeClr val="tx1"/>
                </a:solidFill>
                <a:cs typeface="Arial" charset="0"/>
              </a:rPr>
              <a:t>             Original calibration</a:t>
            </a:r>
            <a:endParaRPr lang="en-GB" dirty="0">
              <a:solidFill>
                <a:schemeClr val="tx1"/>
              </a:solidFill>
              <a:cs typeface="Arial" charset="0"/>
            </a:endParaRPr>
          </a:p>
        </p:txBody>
      </p:sp>
      <p:sp>
        <p:nvSpPr>
          <p:cNvPr id="34" name="Curved Left Arrow 54"/>
          <p:cNvSpPr>
            <a:spLocks noChangeArrowheads="1"/>
          </p:cNvSpPr>
          <p:nvPr/>
        </p:nvSpPr>
        <p:spPr bwMode="auto">
          <a:xfrm>
            <a:off x="10202589" y="2479861"/>
            <a:ext cx="213894" cy="569342"/>
          </a:xfrm>
          <a:prstGeom prst="curvedLeftArrow">
            <a:avLst>
              <a:gd name="adj1" fmla="val 21103"/>
              <a:gd name="adj2" fmla="val 52283"/>
              <a:gd name="adj3" fmla="val 29764"/>
            </a:avLst>
          </a:prstGeom>
          <a:solidFill>
            <a:schemeClr val="bg2"/>
          </a:solidFill>
          <a:ln>
            <a:noFill/>
          </a:ln>
          <a:extLst>
            <a:ext uri="{91240B29-F687-4F45-9708-019B960494DF}">
              <a14:hiddenLine xmlns:a14="http://schemas.microsoft.com/office/drawing/2010/main" w="31750" algn="ctr">
                <a:solidFill>
                  <a:srgbClr val="000000"/>
                </a:solidFill>
                <a:round/>
                <a:headEnd/>
                <a:tailEnd/>
              </a14:hiddenLine>
            </a:ext>
          </a:extLst>
        </p:spPr>
        <p:txBody>
          <a:bodyPr lIns="36000" tIns="36000" rIns="36000" bIns="36000"/>
          <a:lstStyle>
            <a:lvl1pPr eaLnBrk="0" hangingPunct="0">
              <a:defRPr sz="900" b="1">
                <a:solidFill>
                  <a:schemeClr val="bg1"/>
                </a:solidFill>
                <a:latin typeface="Tahoma" panose="020B0604030504040204" pitchFamily="34" charset="0"/>
                <a:cs typeface="Arial" panose="020B0604020202020204" pitchFamily="34" charset="0"/>
              </a:defRPr>
            </a:lvl1pPr>
            <a:lvl2pPr marL="742950" indent="-285750" eaLnBrk="0" hangingPunct="0">
              <a:defRPr sz="900" b="1">
                <a:solidFill>
                  <a:schemeClr val="bg1"/>
                </a:solidFill>
                <a:latin typeface="Tahoma" panose="020B0604030504040204" pitchFamily="34" charset="0"/>
                <a:cs typeface="Arial" panose="020B0604020202020204" pitchFamily="34" charset="0"/>
              </a:defRPr>
            </a:lvl2pPr>
            <a:lvl3pPr marL="1143000" indent="-228600" eaLnBrk="0" hangingPunct="0">
              <a:defRPr sz="900" b="1">
                <a:solidFill>
                  <a:schemeClr val="bg1"/>
                </a:solidFill>
                <a:latin typeface="Tahoma" panose="020B0604030504040204" pitchFamily="34" charset="0"/>
                <a:cs typeface="Arial" panose="020B0604020202020204" pitchFamily="34" charset="0"/>
              </a:defRPr>
            </a:lvl3pPr>
            <a:lvl4pPr marL="1600200" indent="-228600" eaLnBrk="0" hangingPunct="0">
              <a:defRPr sz="900" b="1">
                <a:solidFill>
                  <a:schemeClr val="bg1"/>
                </a:solidFill>
                <a:latin typeface="Tahoma" panose="020B0604030504040204" pitchFamily="34" charset="0"/>
                <a:cs typeface="Arial" panose="020B0604020202020204" pitchFamily="34" charset="0"/>
              </a:defRPr>
            </a:lvl4pPr>
            <a:lvl5pPr marL="2057400" indent="-228600" eaLnBrk="0" hangingPunct="0">
              <a:defRPr sz="900" b="1">
                <a:solidFill>
                  <a:schemeClr val="bg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900" b="1">
                <a:solidFill>
                  <a:schemeClr val="bg1"/>
                </a:solidFill>
                <a:latin typeface="Tahoma" panose="020B0604030504040204" pitchFamily="34" charset="0"/>
                <a:cs typeface="Arial" panose="020B0604020202020204" pitchFamily="34" charset="0"/>
              </a:defRPr>
            </a:lvl9pPr>
          </a:lstStyle>
          <a:p>
            <a:pPr>
              <a:spcBef>
                <a:spcPct val="50000"/>
              </a:spcBef>
            </a:pPr>
            <a:endParaRPr lang="en-US" altLang="en-US"/>
          </a:p>
        </p:txBody>
      </p:sp>
      <p:sp>
        <p:nvSpPr>
          <p:cNvPr id="35" name="TextBox 34"/>
          <p:cNvSpPr txBox="1"/>
          <p:nvPr/>
        </p:nvSpPr>
        <p:spPr>
          <a:xfrm>
            <a:off x="7549364" y="2660148"/>
            <a:ext cx="2667786" cy="507831"/>
          </a:xfrm>
          <a:prstGeom prst="rect">
            <a:avLst/>
          </a:prstGeom>
          <a:solidFill>
            <a:schemeClr val="bg1">
              <a:lumMod val="85000"/>
              <a:alpha val="5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i="1" dirty="0">
                <a:solidFill>
                  <a:schemeClr val="tx1"/>
                </a:solidFill>
              </a:rPr>
              <a:t>Note, </a:t>
            </a:r>
            <a:r>
              <a:rPr lang="en-US" b="0" i="1" dirty="0">
                <a:solidFill>
                  <a:schemeClr val="tx1"/>
                </a:solidFill>
              </a:rPr>
              <a:t>radiances from harmonized calibrations differ due to differences in spectral characteristics of the sensor</a:t>
            </a:r>
            <a:endParaRPr lang="en-GB" b="0" i="1" dirty="0">
              <a:solidFill>
                <a:schemeClr val="tx1"/>
              </a:solidFill>
            </a:endParaRPr>
          </a:p>
        </p:txBody>
      </p:sp>
      <p:sp>
        <p:nvSpPr>
          <p:cNvPr id="78" name="Rectangle 3"/>
          <p:cNvSpPr>
            <a:spLocks noChangeArrowheads="1"/>
          </p:cNvSpPr>
          <p:nvPr/>
        </p:nvSpPr>
        <p:spPr bwMode="auto">
          <a:xfrm>
            <a:off x="300038" y="6085952"/>
            <a:ext cx="11664949" cy="461665"/>
          </a:xfrm>
          <a:prstGeom prst="rect">
            <a:avLst/>
          </a:prstGeom>
          <a:solidFill>
            <a:schemeClr val="bg1"/>
          </a:solidFill>
          <a:ln>
            <a:noFill/>
          </a:ln>
          <a:effectLst/>
        </p:spPr>
        <p:txBody>
          <a:bodyPr wrap="square" anchor="ctr">
            <a:spAutoFit/>
          </a:bodyPr>
          <a:lstStyle>
            <a:lvl1pPr>
              <a:spcBef>
                <a:spcPct val="20000"/>
              </a:spcBef>
              <a:buFont typeface="Arial" panose="020B0604020202020204" pitchFamily="34" charset="0"/>
              <a:buChar char="•"/>
              <a:defRPr sz="2000" b="1">
                <a:solidFill>
                  <a:schemeClr val="tx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9pPr>
          </a:lstStyle>
          <a:p>
            <a:pPr algn="ctr">
              <a:spcBef>
                <a:spcPct val="0"/>
              </a:spcBef>
              <a:buNone/>
            </a:pPr>
            <a:r>
              <a:rPr lang="en-GB" altLang="en-US" sz="1200" i="1" dirty="0">
                <a:solidFill>
                  <a:schemeClr val="tx1"/>
                </a:solidFill>
                <a:cs typeface="Times New Roman" panose="02020603050405020304" pitchFamily="18" charset="0"/>
              </a:rPr>
              <a:t>Figure : </a:t>
            </a:r>
            <a:r>
              <a:rPr lang="en-GB" altLang="en-US" sz="1200" b="0" i="1" dirty="0">
                <a:solidFill>
                  <a:schemeClr val="tx1"/>
                </a:solidFill>
                <a:cs typeface="Times New Roman" panose="02020603050405020304" pitchFamily="18" charset="0"/>
              </a:rPr>
              <a:t>Operational calibrated time-series of </a:t>
            </a:r>
            <a:r>
              <a:rPr lang="en-GB" sz="1200" b="0" i="1" dirty="0">
                <a:solidFill>
                  <a:schemeClr val="tx1"/>
                </a:solidFill>
                <a:cs typeface="Times New Roman" panose="02020603050405020304" pitchFamily="18" charset="0"/>
              </a:rPr>
              <a:t>GMS, GMS-2, GMS-3, GMS-4, GMS-5, GOES-9, MTSAT-1R and MTSAT-2 of infrared clear sky radiances </a:t>
            </a:r>
            <a:br>
              <a:rPr lang="en-GB" sz="1200" b="0" i="1" dirty="0">
                <a:solidFill>
                  <a:schemeClr val="tx1"/>
                </a:solidFill>
                <a:cs typeface="Times New Roman" panose="02020603050405020304" pitchFamily="18" charset="0"/>
              </a:rPr>
            </a:br>
            <a:r>
              <a:rPr lang="en-GB" altLang="en-US" sz="1200" b="0" i="1" dirty="0">
                <a:solidFill>
                  <a:schemeClr val="tx1"/>
                </a:solidFill>
                <a:cs typeface="Times New Roman" panose="02020603050405020304" pitchFamily="18" charset="0"/>
              </a:rPr>
              <a:t>using IASI as Prime Reference </a:t>
            </a:r>
            <a:r>
              <a:rPr lang="en-US" sz="1200" b="0" i="1" dirty="0">
                <a:solidFill>
                  <a:schemeClr val="tx1"/>
                </a:solidFill>
              </a:rPr>
              <a:t>(</a:t>
            </a:r>
            <a:r>
              <a:rPr lang="en-US" sz="1200" b="0" i="1" dirty="0" err="1">
                <a:solidFill>
                  <a:schemeClr val="tx1"/>
                </a:solidFill>
              </a:rPr>
              <a:t>Tasuku</a:t>
            </a:r>
            <a:r>
              <a:rPr lang="en-US" sz="1200" b="0" i="1" dirty="0">
                <a:solidFill>
                  <a:schemeClr val="tx1"/>
                </a:solidFill>
              </a:rPr>
              <a:t> et al. 2019, Remote Sensing)</a:t>
            </a:r>
            <a:r>
              <a:rPr lang="en-GB" altLang="en-US" sz="1200" b="0" i="1" dirty="0">
                <a:solidFill>
                  <a:schemeClr val="tx1"/>
                </a:solidFill>
                <a:cs typeface="Times New Roman" panose="02020603050405020304" pitchFamily="18" charset="0"/>
              </a:rPr>
              <a:t> </a:t>
            </a:r>
          </a:p>
        </p:txBody>
      </p:sp>
      <p:pic>
        <p:nvPicPr>
          <p:cNvPr id="39" name="図 274"/>
          <p:cNvPicPr/>
          <p:nvPr/>
        </p:nvPicPr>
        <p:blipFill>
          <a:blip r:embed="rId3" cstate="print">
            <a:extLst>
              <a:ext uri="{28A0092B-C50C-407E-A947-70E740481C1C}">
                <a14:useLocalDpi xmlns:a14="http://schemas.microsoft.com/office/drawing/2010/main" val="0"/>
              </a:ext>
            </a:extLst>
          </a:blip>
          <a:stretch>
            <a:fillRect/>
          </a:stretch>
        </p:blipFill>
        <p:spPr bwMode="auto">
          <a:xfrm>
            <a:off x="2858697" y="3199341"/>
            <a:ext cx="6480000" cy="2880000"/>
          </a:xfrm>
          <a:prstGeom prst="rect">
            <a:avLst/>
          </a:prstGeom>
          <a:noFill/>
          <a:ln>
            <a:noFill/>
          </a:ln>
        </p:spPr>
      </p:pic>
      <p:sp>
        <p:nvSpPr>
          <p:cNvPr id="44" name="Rectangle 43"/>
          <p:cNvSpPr/>
          <p:nvPr/>
        </p:nvSpPr>
        <p:spPr>
          <a:xfrm>
            <a:off x="9290054" y="4658564"/>
            <a:ext cx="1416046" cy="1323439"/>
          </a:xfrm>
          <a:prstGeom prst="rect">
            <a:avLst/>
          </a:prstGeom>
        </p:spPr>
        <p:txBody>
          <a:bodyPr wrap="square">
            <a:spAutoFit/>
          </a:bodyPr>
          <a:lstStyle/>
          <a:p>
            <a:pPr>
              <a:spcAft>
                <a:spcPts val="0"/>
              </a:spcAft>
              <a:tabLst>
                <a:tab pos="177800" algn="l"/>
              </a:tabLst>
            </a:pPr>
            <a:r>
              <a:rPr lang="en-GB" sz="1000" i="1" dirty="0">
                <a:solidFill>
                  <a:srgbClr val="000000"/>
                </a:solidFill>
                <a:latin typeface="MS Mincho"/>
                <a:ea typeface="MS Mincho"/>
                <a:cs typeface="Times New Roman" panose="02020603050405020304" pitchFamily="18" charset="0"/>
              </a:rPr>
              <a:t>●</a:t>
            </a:r>
            <a:r>
              <a:rPr lang="en-GB" sz="1000" i="1" dirty="0">
                <a:solidFill>
                  <a:srgbClr val="000000"/>
                </a:solidFill>
                <a:latin typeface="Calibri" panose="020F0502020204030204" pitchFamily="34" charset="0"/>
                <a:ea typeface="MS Mincho"/>
                <a:cs typeface="Times New Roman" panose="02020603050405020304" pitchFamily="18" charset="0"/>
              </a:rPr>
              <a:t> 	GMS/VISSR</a:t>
            </a:r>
          </a:p>
          <a:p>
            <a:pPr>
              <a:spcAft>
                <a:spcPts val="0"/>
              </a:spcAft>
              <a:tabLst>
                <a:tab pos="177800" algn="l"/>
              </a:tabLst>
            </a:pPr>
            <a:r>
              <a:rPr lang="en-GB" sz="1000" i="1" dirty="0">
                <a:solidFill>
                  <a:srgbClr val="0070C0"/>
                </a:solidFill>
                <a:latin typeface="MS Mincho"/>
                <a:ea typeface="MS Mincho"/>
                <a:cs typeface="Times New Roman" panose="02020603050405020304" pitchFamily="18" charset="0"/>
              </a:rPr>
              <a:t>●</a:t>
            </a:r>
            <a:r>
              <a:rPr lang="en-GB" sz="1000" i="1" dirty="0">
                <a:solidFill>
                  <a:srgbClr val="000000"/>
                </a:solidFill>
                <a:latin typeface="Calibri" panose="020F0502020204030204" pitchFamily="34" charset="0"/>
                <a:ea typeface="MS Mincho"/>
                <a:cs typeface="Times New Roman" panose="02020603050405020304" pitchFamily="18" charset="0"/>
              </a:rPr>
              <a:t> 	GMS-3/VISSR</a:t>
            </a:r>
          </a:p>
          <a:p>
            <a:pPr>
              <a:spcAft>
                <a:spcPts val="0"/>
              </a:spcAft>
              <a:tabLst>
                <a:tab pos="177800" algn="l"/>
              </a:tabLst>
            </a:pPr>
            <a:r>
              <a:rPr lang="en-GB" sz="1000" i="1" dirty="0">
                <a:solidFill>
                  <a:srgbClr val="000000"/>
                </a:solidFill>
                <a:latin typeface="MS Mincho"/>
                <a:ea typeface="MS Mincho"/>
                <a:cs typeface="Times New Roman" panose="02020603050405020304" pitchFamily="18" charset="0"/>
              </a:rPr>
              <a:t>●</a:t>
            </a:r>
            <a:r>
              <a:rPr lang="en-GB" sz="1000" i="1" dirty="0">
                <a:solidFill>
                  <a:srgbClr val="000000"/>
                </a:solidFill>
                <a:latin typeface="Calibri" panose="020F0502020204030204" pitchFamily="34" charset="0"/>
                <a:ea typeface="MS Mincho"/>
                <a:cs typeface="Times New Roman" panose="02020603050405020304" pitchFamily="18" charset="0"/>
              </a:rPr>
              <a:t> 	GMS-5/VISSR</a:t>
            </a:r>
          </a:p>
          <a:p>
            <a:pPr>
              <a:spcAft>
                <a:spcPts val="0"/>
              </a:spcAft>
              <a:tabLst>
                <a:tab pos="177800" algn="l"/>
              </a:tabLst>
            </a:pPr>
            <a:r>
              <a:rPr lang="en-GB" sz="1000" i="1" dirty="0">
                <a:solidFill>
                  <a:srgbClr val="0070C0"/>
                </a:solidFill>
                <a:latin typeface="MS Mincho"/>
                <a:ea typeface="MS Mincho"/>
                <a:cs typeface="Times New Roman" panose="02020603050405020304" pitchFamily="18" charset="0"/>
              </a:rPr>
              <a:t>●</a:t>
            </a:r>
            <a:r>
              <a:rPr lang="en-GB" sz="1000" i="1" dirty="0">
                <a:solidFill>
                  <a:srgbClr val="000000"/>
                </a:solidFill>
                <a:latin typeface="Calibri" panose="020F0502020204030204" pitchFamily="34" charset="0"/>
                <a:ea typeface="MS Mincho"/>
                <a:cs typeface="Times New Roman" panose="02020603050405020304" pitchFamily="18" charset="0"/>
              </a:rPr>
              <a:t> 	MTSAT-1R/JAMI</a:t>
            </a:r>
            <a:endParaRPr lang="en-GB" sz="1000" dirty="0">
              <a:latin typeface="Times New Roman" panose="02020603050405020304" pitchFamily="18" charset="0"/>
              <a:ea typeface="MS Mincho"/>
            </a:endParaRPr>
          </a:p>
          <a:p>
            <a:pPr>
              <a:spcAft>
                <a:spcPts val="0"/>
              </a:spcAft>
              <a:tabLst>
                <a:tab pos="177800" algn="l"/>
              </a:tabLst>
            </a:pPr>
            <a:r>
              <a:rPr lang="en-GB" sz="1000" i="1" dirty="0">
                <a:solidFill>
                  <a:srgbClr val="00B050"/>
                </a:solidFill>
                <a:latin typeface="MS Mincho"/>
                <a:ea typeface="MS Mincho"/>
                <a:cs typeface="Times New Roman" panose="02020603050405020304" pitchFamily="18" charset="0"/>
              </a:rPr>
              <a:t>●</a:t>
            </a:r>
            <a:r>
              <a:rPr lang="en-GB" sz="1000" i="1" dirty="0">
                <a:solidFill>
                  <a:srgbClr val="00B050"/>
                </a:solidFill>
                <a:latin typeface="Calibri" panose="020F0502020204030204" pitchFamily="34" charset="0"/>
                <a:ea typeface="MS Mincho"/>
                <a:cs typeface="Times New Roman" panose="02020603050405020304" pitchFamily="18" charset="0"/>
              </a:rPr>
              <a:t> 	</a:t>
            </a:r>
            <a:r>
              <a:rPr lang="en-GB" sz="1000" i="1" dirty="0">
                <a:solidFill>
                  <a:srgbClr val="000000"/>
                </a:solidFill>
                <a:latin typeface="Calibri" panose="020F0502020204030204" pitchFamily="34" charset="0"/>
                <a:ea typeface="MS Mincho"/>
                <a:cs typeface="Times New Roman" panose="02020603050405020304" pitchFamily="18" charset="0"/>
              </a:rPr>
              <a:t>GMS-2/VISSR</a:t>
            </a:r>
          </a:p>
          <a:p>
            <a:pPr>
              <a:spcAft>
                <a:spcPts val="0"/>
              </a:spcAft>
              <a:tabLst>
                <a:tab pos="177800" algn="l"/>
              </a:tabLst>
            </a:pPr>
            <a:r>
              <a:rPr lang="en-GB" sz="1000" i="1" dirty="0">
                <a:solidFill>
                  <a:srgbClr val="FF0000"/>
                </a:solidFill>
                <a:latin typeface="MS Mincho"/>
                <a:ea typeface="MS Mincho"/>
                <a:cs typeface="Times New Roman" panose="02020603050405020304" pitchFamily="18" charset="0"/>
              </a:rPr>
              <a:t>●</a:t>
            </a:r>
            <a:r>
              <a:rPr lang="en-GB" sz="1000" i="1" dirty="0">
                <a:solidFill>
                  <a:srgbClr val="000000"/>
                </a:solidFill>
                <a:latin typeface="Calibri" panose="020F0502020204030204" pitchFamily="34" charset="0"/>
                <a:ea typeface="MS Mincho"/>
                <a:cs typeface="Times New Roman" panose="02020603050405020304" pitchFamily="18" charset="0"/>
              </a:rPr>
              <a:t> 	GMS-4/VISSR</a:t>
            </a:r>
          </a:p>
          <a:p>
            <a:pPr>
              <a:spcAft>
                <a:spcPts val="0"/>
              </a:spcAft>
              <a:tabLst>
                <a:tab pos="177800" algn="l"/>
              </a:tabLst>
            </a:pPr>
            <a:r>
              <a:rPr lang="en-GB" sz="1000" i="1" dirty="0">
                <a:solidFill>
                  <a:srgbClr val="00B050"/>
                </a:solidFill>
                <a:latin typeface="MS Mincho"/>
                <a:ea typeface="MS Mincho"/>
                <a:cs typeface="Times New Roman" panose="02020603050405020304" pitchFamily="18" charset="0"/>
              </a:rPr>
              <a:t>●</a:t>
            </a:r>
            <a:r>
              <a:rPr lang="en-GB" sz="1000" i="1" dirty="0">
                <a:solidFill>
                  <a:srgbClr val="000000"/>
                </a:solidFill>
                <a:latin typeface="Calibri" panose="020F0502020204030204" pitchFamily="34" charset="0"/>
                <a:ea typeface="MS Mincho"/>
                <a:cs typeface="Times New Roman" panose="02020603050405020304" pitchFamily="18" charset="0"/>
              </a:rPr>
              <a:t> 	GOES-9/Imager</a:t>
            </a:r>
          </a:p>
          <a:p>
            <a:pPr>
              <a:spcAft>
                <a:spcPts val="0"/>
              </a:spcAft>
              <a:tabLst>
                <a:tab pos="177800" algn="l"/>
              </a:tabLst>
            </a:pPr>
            <a:r>
              <a:rPr lang="en-GB" sz="1000" i="1" dirty="0">
                <a:solidFill>
                  <a:srgbClr val="FF0000"/>
                </a:solidFill>
                <a:latin typeface="MS Mincho"/>
                <a:ea typeface="MS Mincho"/>
                <a:cs typeface="Times New Roman" panose="02020603050405020304" pitchFamily="18" charset="0"/>
              </a:rPr>
              <a:t>●</a:t>
            </a:r>
            <a:r>
              <a:rPr lang="en-GB" sz="1000" i="1" dirty="0">
                <a:solidFill>
                  <a:srgbClr val="000000"/>
                </a:solidFill>
                <a:latin typeface="Calibri" panose="020F0502020204030204" pitchFamily="34" charset="0"/>
                <a:ea typeface="MS Mincho"/>
                <a:cs typeface="Times New Roman" panose="02020603050405020304" pitchFamily="18" charset="0"/>
              </a:rPr>
              <a:t> 	MTSAT-2/IMAGER</a:t>
            </a:r>
            <a:endParaRPr lang="en-GB" sz="1000" dirty="0">
              <a:latin typeface="Times New Roman" panose="02020603050405020304" pitchFamily="18" charset="0"/>
              <a:ea typeface="MS Mincho"/>
            </a:endParaRPr>
          </a:p>
        </p:txBody>
      </p:sp>
      <p:grpSp>
        <p:nvGrpSpPr>
          <p:cNvPr id="45" name="Group 44"/>
          <p:cNvGrpSpPr/>
          <p:nvPr/>
        </p:nvGrpSpPr>
        <p:grpSpPr>
          <a:xfrm>
            <a:off x="302995" y="1487991"/>
            <a:ext cx="11664949" cy="5057447"/>
            <a:chOff x="302995" y="1487991"/>
            <a:chExt cx="11664949" cy="5057447"/>
          </a:xfrm>
        </p:grpSpPr>
        <p:grpSp>
          <p:nvGrpSpPr>
            <p:cNvPr id="18" name="Group 77"/>
            <p:cNvGrpSpPr>
              <a:grpSpLocks/>
            </p:cNvGrpSpPr>
            <p:nvPr/>
          </p:nvGrpSpPr>
          <p:grpSpPr bwMode="auto">
            <a:xfrm>
              <a:off x="2301877" y="1487991"/>
              <a:ext cx="7915276" cy="595312"/>
              <a:chOff x="1045260" y="3900361"/>
              <a:chExt cx="7914591" cy="594781"/>
            </a:xfrm>
          </p:grpSpPr>
          <p:cxnSp>
            <p:nvCxnSpPr>
              <p:cNvPr id="19" name="Straight Connector 39"/>
              <p:cNvCxnSpPr>
                <a:cxnSpLocks noChangeShapeType="1"/>
              </p:cNvCxnSpPr>
              <p:nvPr/>
            </p:nvCxnSpPr>
            <p:spPr bwMode="auto">
              <a:xfrm flipH="1">
                <a:off x="1045260" y="4093161"/>
                <a:ext cx="1246483" cy="0"/>
              </a:xfrm>
              <a:prstGeom prst="line">
                <a:avLst/>
              </a:prstGeom>
              <a:noFill/>
              <a:ln w="25400" algn="ctr">
                <a:solidFill>
                  <a:srgbClr val="00B050"/>
                </a:solidFill>
                <a:round/>
                <a:headEnd/>
                <a:tailEnd/>
              </a:ln>
              <a:extLst>
                <a:ext uri="{909E8E84-426E-40DD-AFC4-6F175D3DCCD1}">
                  <a14:hiddenFill xmlns:a14="http://schemas.microsoft.com/office/drawing/2010/main">
                    <a:noFill/>
                  </a14:hiddenFill>
                </a:ext>
              </a:extLst>
            </p:spPr>
          </p:cxnSp>
          <p:cxnSp>
            <p:nvCxnSpPr>
              <p:cNvPr id="20" name="Straight Connector 40"/>
              <p:cNvCxnSpPr>
                <a:cxnSpLocks noChangeShapeType="1"/>
              </p:cNvCxnSpPr>
              <p:nvPr/>
            </p:nvCxnSpPr>
            <p:spPr bwMode="auto">
              <a:xfrm flipH="1">
                <a:off x="1776375" y="4168649"/>
                <a:ext cx="1261860" cy="0"/>
              </a:xfrm>
              <a:prstGeom prst="line">
                <a:avLst/>
              </a:prstGeom>
              <a:noFill/>
              <a:ln w="25400" algn="ctr">
                <a:solidFill>
                  <a:srgbClr val="00B050"/>
                </a:solidFill>
                <a:round/>
                <a:headEnd/>
                <a:tailEnd/>
              </a:ln>
              <a:extLst>
                <a:ext uri="{909E8E84-426E-40DD-AFC4-6F175D3DCCD1}">
                  <a14:hiddenFill xmlns:a14="http://schemas.microsoft.com/office/drawing/2010/main">
                    <a:noFill/>
                  </a14:hiddenFill>
                </a:ext>
              </a:extLst>
            </p:spPr>
          </p:cxnSp>
          <p:cxnSp>
            <p:nvCxnSpPr>
              <p:cNvPr id="21" name="Straight Connector 41"/>
              <p:cNvCxnSpPr>
                <a:cxnSpLocks noChangeShapeType="1"/>
              </p:cNvCxnSpPr>
              <p:nvPr/>
            </p:nvCxnSpPr>
            <p:spPr bwMode="auto">
              <a:xfrm flipH="1">
                <a:off x="2700404" y="3984121"/>
                <a:ext cx="1780491" cy="0"/>
              </a:xfrm>
              <a:prstGeom prst="line">
                <a:avLst/>
              </a:prstGeom>
              <a:noFill/>
              <a:ln w="25400" algn="ctr">
                <a:solidFill>
                  <a:srgbClr val="00B050"/>
                </a:solidFill>
                <a:round/>
                <a:headEnd/>
                <a:tailEnd/>
              </a:ln>
              <a:extLst>
                <a:ext uri="{909E8E84-426E-40DD-AFC4-6F175D3DCCD1}">
                  <a14:hiddenFill xmlns:a14="http://schemas.microsoft.com/office/drawing/2010/main">
                    <a:noFill/>
                  </a14:hiddenFill>
                </a:ext>
              </a:extLst>
            </p:spPr>
          </p:cxnSp>
          <p:cxnSp>
            <p:nvCxnSpPr>
              <p:cNvPr id="22" name="Straight Connector 42"/>
              <p:cNvCxnSpPr>
                <a:cxnSpLocks noChangeShapeType="1"/>
              </p:cNvCxnSpPr>
              <p:nvPr/>
            </p:nvCxnSpPr>
            <p:spPr bwMode="auto">
              <a:xfrm flipH="1" flipV="1">
                <a:off x="4328246" y="4058983"/>
                <a:ext cx="1234644" cy="0"/>
              </a:xfrm>
              <a:prstGeom prst="line">
                <a:avLst/>
              </a:prstGeom>
              <a:noFill/>
              <a:ln w="25400" algn="ctr">
                <a:solidFill>
                  <a:srgbClr val="00B050"/>
                </a:solidFill>
                <a:round/>
                <a:headEnd/>
                <a:tailEnd/>
              </a:ln>
              <a:extLst>
                <a:ext uri="{909E8E84-426E-40DD-AFC4-6F175D3DCCD1}">
                  <a14:hiddenFill xmlns:a14="http://schemas.microsoft.com/office/drawing/2010/main">
                    <a:noFill/>
                  </a14:hiddenFill>
                </a:ext>
              </a:extLst>
            </p:spPr>
          </p:cxnSp>
          <p:cxnSp>
            <p:nvCxnSpPr>
              <p:cNvPr id="23" name="Straight Connector 43"/>
              <p:cNvCxnSpPr>
                <a:cxnSpLocks noChangeShapeType="1"/>
              </p:cNvCxnSpPr>
              <p:nvPr/>
            </p:nvCxnSpPr>
            <p:spPr bwMode="auto">
              <a:xfrm flipH="1" flipV="1">
                <a:off x="6871816" y="4257204"/>
                <a:ext cx="2088035" cy="0"/>
              </a:xfrm>
              <a:prstGeom prst="line">
                <a:avLst/>
              </a:prstGeom>
              <a:noFill/>
              <a:ln w="25400" algn="ctr">
                <a:solidFill>
                  <a:srgbClr val="00B050"/>
                </a:solidFill>
                <a:round/>
                <a:headEnd/>
                <a:tailEnd/>
              </a:ln>
              <a:extLst>
                <a:ext uri="{909E8E84-426E-40DD-AFC4-6F175D3DCCD1}">
                  <a14:hiddenFill xmlns:a14="http://schemas.microsoft.com/office/drawing/2010/main">
                    <a:noFill/>
                  </a14:hiddenFill>
                </a:ext>
              </a:extLst>
            </p:spPr>
          </p:cxnSp>
          <p:cxnSp>
            <p:nvCxnSpPr>
              <p:cNvPr id="24" name="Straight Connector 44"/>
              <p:cNvCxnSpPr>
                <a:cxnSpLocks noChangeShapeType="1"/>
              </p:cNvCxnSpPr>
              <p:nvPr/>
            </p:nvCxnSpPr>
            <p:spPr bwMode="auto">
              <a:xfrm flipH="1" flipV="1">
                <a:off x="5047945" y="4309143"/>
                <a:ext cx="2125355" cy="0"/>
              </a:xfrm>
              <a:prstGeom prst="line">
                <a:avLst/>
              </a:prstGeom>
              <a:noFill/>
              <a:ln w="25400" algn="ctr">
                <a:solidFill>
                  <a:srgbClr val="00B050"/>
                </a:solidFill>
                <a:round/>
                <a:headEnd/>
                <a:tailEnd/>
              </a:ln>
              <a:extLst>
                <a:ext uri="{909E8E84-426E-40DD-AFC4-6F175D3DCCD1}">
                  <a14:hiddenFill xmlns:a14="http://schemas.microsoft.com/office/drawing/2010/main">
                    <a:noFill/>
                  </a14:hiddenFill>
                </a:ext>
              </a:extLst>
            </p:spPr>
          </p:cxnSp>
          <p:cxnSp>
            <p:nvCxnSpPr>
              <p:cNvPr id="25" name="Straight Arrow Connector 50"/>
              <p:cNvCxnSpPr>
                <a:cxnSpLocks noChangeShapeType="1"/>
              </p:cNvCxnSpPr>
              <p:nvPr/>
            </p:nvCxnSpPr>
            <p:spPr bwMode="auto">
              <a:xfrm flipH="1" flipV="1">
                <a:off x="1668502" y="4094005"/>
                <a:ext cx="0" cy="132863"/>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6" name="Straight Arrow Connector 55"/>
              <p:cNvCxnSpPr>
                <a:cxnSpLocks noChangeShapeType="1"/>
              </p:cNvCxnSpPr>
              <p:nvPr/>
            </p:nvCxnSpPr>
            <p:spPr bwMode="auto">
              <a:xfrm flipH="1" flipV="1">
                <a:off x="2407306" y="4163844"/>
                <a:ext cx="0" cy="197969"/>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 name="Straight Arrow Connector 57"/>
              <p:cNvCxnSpPr>
                <a:cxnSpLocks noChangeShapeType="1"/>
              </p:cNvCxnSpPr>
              <p:nvPr/>
            </p:nvCxnSpPr>
            <p:spPr bwMode="auto">
              <a:xfrm flipH="1">
                <a:off x="3528734" y="3900361"/>
                <a:ext cx="757" cy="89986"/>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 name="Straight Arrow Connector 59"/>
              <p:cNvCxnSpPr>
                <a:cxnSpLocks noChangeShapeType="1"/>
              </p:cNvCxnSpPr>
              <p:nvPr/>
            </p:nvCxnSpPr>
            <p:spPr bwMode="auto">
              <a:xfrm rot="10800000" flipH="1">
                <a:off x="4945190" y="4041623"/>
                <a:ext cx="757" cy="107983"/>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 name="Straight Arrow Connector 60"/>
              <p:cNvCxnSpPr>
                <a:cxnSpLocks noChangeShapeType="1"/>
              </p:cNvCxnSpPr>
              <p:nvPr/>
            </p:nvCxnSpPr>
            <p:spPr bwMode="auto">
              <a:xfrm flipH="1" flipV="1">
                <a:off x="6110623" y="4297173"/>
                <a:ext cx="0" cy="197969"/>
              </a:xfrm>
              <a:prstGeom prst="straightConnector1">
                <a:avLst/>
              </a:prstGeom>
              <a:noFill/>
              <a:ln w="19050" algn="ctr">
                <a:solidFill>
                  <a:schemeClr val="tx1"/>
                </a:solidFill>
                <a:round/>
                <a:headEnd/>
                <a:tailEnd type="triangle" w="med" len="med"/>
              </a:ln>
              <a:extLst>
                <a:ext uri="{909E8E84-426E-40DD-AFC4-6F175D3DCCD1}">
                  <a14:hiddenFill xmlns:a14="http://schemas.microsoft.com/office/drawing/2010/main">
                    <a:noFill/>
                  </a14:hiddenFill>
                </a:ext>
              </a:extLst>
            </p:spPr>
          </p:cxnSp>
        </p:grpSp>
        <p:pic>
          <p:nvPicPr>
            <p:cNvPr id="40" name="図 269"/>
            <p:cNvPicPr/>
            <p:nvPr/>
          </p:nvPicPr>
          <p:blipFill>
            <a:blip r:embed="rId4" cstate="print">
              <a:extLst>
                <a:ext uri="{28A0092B-C50C-407E-A947-70E740481C1C}">
                  <a14:useLocalDpi xmlns:a14="http://schemas.microsoft.com/office/drawing/2010/main" val="0"/>
                </a:ext>
              </a:extLst>
            </a:blip>
            <a:stretch>
              <a:fillRect/>
            </a:stretch>
          </p:blipFill>
          <p:spPr bwMode="auto">
            <a:xfrm>
              <a:off x="2853939" y="3199514"/>
              <a:ext cx="6480000" cy="2880000"/>
            </a:xfrm>
            <a:prstGeom prst="rect">
              <a:avLst/>
            </a:prstGeom>
            <a:noFill/>
            <a:ln>
              <a:noFill/>
            </a:ln>
          </p:spPr>
        </p:pic>
        <p:sp>
          <p:nvSpPr>
            <p:cNvPr id="48" name="Rectangle 3"/>
            <p:cNvSpPr>
              <a:spLocks noChangeArrowheads="1"/>
            </p:cNvSpPr>
            <p:nvPr/>
          </p:nvSpPr>
          <p:spPr bwMode="auto">
            <a:xfrm>
              <a:off x="302995" y="6083773"/>
              <a:ext cx="11664949"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2000" b="1">
                  <a:solidFill>
                    <a:schemeClr val="tx2"/>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a:solidFill>
                    <a:schemeClr val="tx2"/>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2"/>
                  </a:solidFill>
                  <a:latin typeface="Arial" panose="020B0604020202020204" pitchFamily="34" charset="0"/>
                  <a:cs typeface="Arial" panose="020B0604020202020204" pitchFamily="34" charset="0"/>
                </a:defRPr>
              </a:lvl9pPr>
            </a:lstStyle>
            <a:p>
              <a:pPr algn="ctr">
                <a:spcBef>
                  <a:spcPct val="0"/>
                </a:spcBef>
                <a:buNone/>
              </a:pPr>
              <a:r>
                <a:rPr lang="en-GB" altLang="en-US" sz="1200" i="1" dirty="0">
                  <a:solidFill>
                    <a:schemeClr val="tx1"/>
                  </a:solidFill>
                  <a:cs typeface="Times New Roman" panose="02020603050405020304" pitchFamily="18" charset="0"/>
                </a:rPr>
                <a:t>Figure : </a:t>
              </a:r>
              <a:r>
                <a:rPr lang="en-GB" altLang="en-US" sz="1200" b="0" i="1" dirty="0">
                  <a:solidFill>
                    <a:schemeClr val="tx1"/>
                  </a:solidFill>
                  <a:cs typeface="Times New Roman" panose="02020603050405020304" pitchFamily="18" charset="0"/>
                </a:rPr>
                <a:t>Harmonized time-series of </a:t>
              </a:r>
              <a:r>
                <a:rPr lang="en-GB" sz="1200" b="0" i="1" dirty="0">
                  <a:solidFill>
                    <a:schemeClr val="tx1"/>
                  </a:solidFill>
                  <a:cs typeface="Times New Roman" panose="02020603050405020304" pitchFamily="18" charset="0"/>
                </a:rPr>
                <a:t>GMS, GMS-2, GMS-3, GMS-4, GMS-5, GOES-9, MTSAT-1R and MTSAT-2 of infrared clear sky radiances </a:t>
              </a:r>
              <a:br>
                <a:rPr lang="en-GB" sz="1200" b="0" i="1" dirty="0">
                  <a:solidFill>
                    <a:schemeClr val="tx1"/>
                  </a:solidFill>
                  <a:cs typeface="Times New Roman" panose="02020603050405020304" pitchFamily="18" charset="0"/>
                </a:rPr>
              </a:br>
              <a:r>
                <a:rPr lang="en-GB" altLang="en-US" sz="1200" b="0" i="1" dirty="0">
                  <a:solidFill>
                    <a:schemeClr val="tx1"/>
                  </a:solidFill>
                  <a:cs typeface="Times New Roman" panose="02020603050405020304" pitchFamily="18" charset="0"/>
                </a:rPr>
                <a:t>using </a:t>
              </a:r>
              <a:r>
                <a:rPr lang="en-GB" altLang="en-US" sz="1200" b="0" i="1" dirty="0" err="1">
                  <a:solidFill>
                    <a:schemeClr val="tx1"/>
                  </a:solidFill>
                  <a:cs typeface="Times New Roman" panose="02020603050405020304" pitchFamily="18" charset="0"/>
                </a:rPr>
                <a:t>Metop</a:t>
              </a:r>
              <a:r>
                <a:rPr lang="en-GB" altLang="en-US" sz="1200" b="0" i="1" dirty="0">
                  <a:solidFill>
                    <a:schemeClr val="tx1"/>
                  </a:solidFill>
                  <a:cs typeface="Times New Roman" panose="02020603050405020304" pitchFamily="18" charset="0"/>
                </a:rPr>
                <a:t>-A/IASI as Prime Reference </a:t>
              </a:r>
              <a:r>
                <a:rPr lang="en-US" sz="1200" b="0" i="1" dirty="0">
                  <a:solidFill>
                    <a:schemeClr val="tx1"/>
                  </a:solidFill>
                </a:rPr>
                <a:t>(</a:t>
              </a:r>
              <a:r>
                <a:rPr lang="en-US" sz="1200" b="0" i="1" dirty="0" err="1">
                  <a:solidFill>
                    <a:schemeClr val="tx1"/>
                  </a:solidFill>
                </a:rPr>
                <a:t>Tabata</a:t>
              </a:r>
              <a:r>
                <a:rPr lang="en-US" sz="1200" b="0" i="1" dirty="0">
                  <a:solidFill>
                    <a:schemeClr val="tx1"/>
                  </a:solidFill>
                </a:rPr>
                <a:t> et al. 2019, Remote Sensing)</a:t>
              </a:r>
              <a:r>
                <a:rPr lang="en-GB" altLang="en-US" sz="1200" b="0" i="1" dirty="0">
                  <a:solidFill>
                    <a:schemeClr val="tx1"/>
                  </a:solidFill>
                  <a:cs typeface="Times New Roman" panose="02020603050405020304" pitchFamily="18" charset="0"/>
                </a:rPr>
                <a:t> </a:t>
              </a:r>
            </a:p>
          </p:txBody>
        </p:sp>
      </p:grpSp>
      <p:pic>
        <p:nvPicPr>
          <p:cNvPr id="41" name="Picture 2" descr="http://gsics.atmos.umd.edu/pub/Development/Logos/GSICS300p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quarter" idx="2"/>
          </p:nvPr>
        </p:nvGraphicFramePr>
        <p:xfrm>
          <a:off x="7546370" y="1451280"/>
          <a:ext cx="4419600" cy="2162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2"/>
          <p:cNvGraphicFramePr>
            <a:graphicFrameLocks/>
          </p:cNvGraphicFramePr>
          <p:nvPr/>
        </p:nvGraphicFramePr>
        <p:xfrm>
          <a:off x="7546370" y="1451280"/>
          <a:ext cx="4419600" cy="2162175"/>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p:cNvSpPr>
            <a:spLocks noGrp="1"/>
          </p:cNvSpPr>
          <p:nvPr>
            <p:ph type="title" sz="quarter"/>
          </p:nvPr>
        </p:nvSpPr>
        <p:spPr>
          <a:xfrm>
            <a:off x="0" y="-8881"/>
            <a:ext cx="12192000" cy="1024568"/>
          </a:xfrm>
        </p:spPr>
        <p:txBody>
          <a:bodyPr/>
          <a:lstStyle/>
          <a:p>
            <a:r>
              <a:rPr lang="en-GB" sz="3200" dirty="0"/>
              <a:t>Concept </a:t>
            </a:r>
            <a:r>
              <a:rPr lang="en-GB" sz="3200" i="1" dirty="0"/>
              <a:t>– Prime GSICS Corrections</a:t>
            </a:r>
            <a:endParaRPr lang="en-GB" sz="3200" dirty="0"/>
          </a:p>
        </p:txBody>
      </p:sp>
      <p:sp>
        <p:nvSpPr>
          <p:cNvPr id="5" name="Content Placeholder 4"/>
          <p:cNvSpPr>
            <a:spLocks noGrp="1"/>
          </p:cNvSpPr>
          <p:nvPr>
            <p:ph sz="quarter" idx="1"/>
          </p:nvPr>
        </p:nvSpPr>
        <p:spPr>
          <a:xfrm>
            <a:off x="327744" y="1449388"/>
            <a:ext cx="6928079" cy="4817659"/>
          </a:xfrm>
        </p:spPr>
        <p:txBody>
          <a:bodyPr/>
          <a:lstStyle/>
          <a:p>
            <a:r>
              <a:rPr lang="en-GB" sz="2000" dirty="0"/>
              <a:t>Prime corrections aim to correct for biases between different reference instruments and combine them</a:t>
            </a:r>
          </a:p>
          <a:p>
            <a:r>
              <a:rPr lang="en-GB" sz="2000" dirty="0"/>
              <a:t>Define one </a:t>
            </a:r>
            <a:r>
              <a:rPr lang="en-GB" sz="2000" i="1" dirty="0"/>
              <a:t>Anchor GSICS Reference</a:t>
            </a:r>
          </a:p>
          <a:p>
            <a:pPr marL="630238" lvl="1" indent="-268288"/>
            <a:r>
              <a:rPr lang="en-GB" sz="1800" dirty="0"/>
              <a:t>For each spectral band/application</a:t>
            </a:r>
          </a:p>
          <a:p>
            <a:pPr marL="630238" lvl="1" indent="-268288"/>
            <a:r>
              <a:rPr lang="en-GB" sz="1800" dirty="0"/>
              <a:t>By consensus agreement within GSICS</a:t>
            </a:r>
          </a:p>
          <a:p>
            <a:r>
              <a:rPr lang="en-GB" sz="2000" dirty="0"/>
              <a:t>Use other references as </a:t>
            </a:r>
            <a:r>
              <a:rPr lang="en-GB" sz="2000" i="1" dirty="0"/>
              <a:t>Transfer References</a:t>
            </a:r>
            <a:r>
              <a:rPr lang="en-GB" sz="2000" dirty="0"/>
              <a:t> </a:t>
            </a:r>
          </a:p>
          <a:p>
            <a:r>
              <a:rPr lang="en-GB" sz="2000" dirty="0"/>
              <a:t>Construct </a:t>
            </a:r>
            <a:r>
              <a:rPr lang="en-GB" sz="2000" i="1" dirty="0"/>
              <a:t>delta corrections </a:t>
            </a:r>
            <a:r>
              <a:rPr lang="en-GB" sz="2000" dirty="0"/>
              <a:t>from</a:t>
            </a:r>
            <a:r>
              <a:rPr lang="en-GB" sz="2000" i="1" dirty="0"/>
              <a:t> </a:t>
            </a:r>
            <a:r>
              <a:rPr lang="en-GB" sz="2000" dirty="0"/>
              <a:t>double-differences</a:t>
            </a:r>
          </a:p>
          <a:p>
            <a:r>
              <a:rPr lang="en-GB" sz="2000" dirty="0"/>
              <a:t>Apply to GSICS corrections from each reference</a:t>
            </a:r>
          </a:p>
          <a:p>
            <a:r>
              <a:rPr lang="en-GB" sz="2000" dirty="0"/>
              <a:t>So they are consistent with the anchor reference</a:t>
            </a:r>
          </a:p>
          <a:p>
            <a:r>
              <a:rPr lang="en-GB" sz="2000" b="1" dirty="0"/>
              <a:t>Blend </a:t>
            </a:r>
            <a:r>
              <a:rPr lang="en-GB" sz="2000" dirty="0"/>
              <a:t>modified corrections, accounting for uncertainties</a:t>
            </a:r>
          </a:p>
          <a:p>
            <a:r>
              <a:rPr lang="en-GB" sz="2000" dirty="0"/>
              <a:t>Ensures long-term continuity without calibration jumps</a:t>
            </a:r>
          </a:p>
          <a:p>
            <a:r>
              <a:rPr lang="en-GB" sz="2000" dirty="0"/>
              <a:t>Traceability back to single </a:t>
            </a:r>
            <a:r>
              <a:rPr lang="en-GB" sz="2000" i="1" dirty="0"/>
              <a:t>Anchor GSICS Reference</a:t>
            </a:r>
          </a:p>
          <a:p>
            <a:r>
              <a:rPr lang="en-IE" sz="2000" dirty="0"/>
              <a:t>Propagate uncertainties from all constituent parts</a:t>
            </a:r>
          </a:p>
          <a:p>
            <a:r>
              <a:rPr lang="en-IE" sz="2000" dirty="0"/>
              <a:t>But how </a:t>
            </a:r>
            <a:r>
              <a:rPr lang="en-US" sz="2000" dirty="0"/>
              <a:t>to account for possible drifts outside overlaps?</a:t>
            </a:r>
          </a:p>
          <a:p>
            <a:endParaRPr lang="en-IE" sz="2000" dirty="0"/>
          </a:p>
        </p:txBody>
      </p:sp>
      <p:graphicFrame>
        <p:nvGraphicFramePr>
          <p:cNvPr id="18" name="Content Placeholder 17"/>
          <p:cNvGraphicFramePr>
            <a:graphicFrameLocks noGrp="1"/>
          </p:cNvGraphicFramePr>
          <p:nvPr>
            <p:ph sz="quarter" idx="4"/>
          </p:nvPr>
        </p:nvGraphicFramePr>
        <p:xfrm>
          <a:off x="7546370" y="3765853"/>
          <a:ext cx="4419600" cy="21637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ontent Placeholder 12"/>
          <p:cNvGraphicFramePr>
            <a:graphicFrameLocks noGrp="1"/>
          </p:cNvGraphicFramePr>
          <p:nvPr>
            <p:ph sz="quarter" idx="2"/>
          </p:nvPr>
        </p:nvGraphicFramePr>
        <p:xfrm>
          <a:off x="7546370" y="1451280"/>
          <a:ext cx="4419600" cy="2162175"/>
        </p:xfrm>
        <a:graphic>
          <a:graphicData uri="http://schemas.openxmlformats.org/drawingml/2006/chart">
            <c:chart xmlns:c="http://schemas.openxmlformats.org/drawingml/2006/chart" xmlns:r="http://schemas.openxmlformats.org/officeDocument/2006/relationships" r:id="rId6"/>
          </a:graphicData>
        </a:graphic>
      </p:graphicFrame>
      <p:pic>
        <p:nvPicPr>
          <p:cNvPr id="8" name="Picture 2" descr="http://gsics.atmos.umd.edu/pub/Development/Logos/GSICS300p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4802748"/>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14AFED5-2A98-DF44-A8E6-81074EC3D298}"/>
              </a:ext>
            </a:extLst>
          </p:cNvPr>
          <p:cNvSpPr>
            <a:spLocks noGrp="1"/>
          </p:cNvSpPr>
          <p:nvPr>
            <p:ph idx="1"/>
          </p:nvPr>
        </p:nvSpPr>
        <p:spPr>
          <a:xfrm>
            <a:off x="328248" y="1237127"/>
            <a:ext cx="11627339" cy="5262675"/>
          </a:xfrm>
        </p:spPr>
        <p:txBody>
          <a:bodyPr>
            <a:normAutofit/>
          </a:bodyPr>
          <a:lstStyle/>
          <a:p>
            <a:r>
              <a:rPr lang="en-US" sz="2800" dirty="0"/>
              <a:t>Use scale-wise weightings to blend data from all instruments</a:t>
            </a:r>
          </a:p>
        </p:txBody>
      </p:sp>
      <p:pic>
        <p:nvPicPr>
          <p:cNvPr id="14" name="Picture 13">
            <a:extLst>
              <a:ext uri="{FF2B5EF4-FFF2-40B4-BE49-F238E27FC236}">
                <a16:creationId xmlns:a16="http://schemas.microsoft.com/office/drawing/2014/main" id="{3E41FA57-18C5-C94E-8F0E-5288522113D1}"/>
              </a:ext>
            </a:extLst>
          </p:cNvPr>
          <p:cNvPicPr>
            <a:picLocks noChangeAspect="1"/>
          </p:cNvPicPr>
          <p:nvPr/>
        </p:nvPicPr>
        <p:blipFill>
          <a:blip r:embed="rId2"/>
          <a:stretch>
            <a:fillRect/>
          </a:stretch>
        </p:blipFill>
        <p:spPr>
          <a:xfrm>
            <a:off x="623392" y="2232602"/>
            <a:ext cx="10972800" cy="4267201"/>
          </a:xfrm>
          <a:prstGeom prst="rect">
            <a:avLst/>
          </a:prstGeom>
          <a:ln>
            <a:noFill/>
          </a:ln>
        </p:spPr>
      </p:pic>
      <p:sp>
        <p:nvSpPr>
          <p:cNvPr id="7" name="Title 6">
            <a:extLst>
              <a:ext uri="{FF2B5EF4-FFF2-40B4-BE49-F238E27FC236}">
                <a16:creationId xmlns:a16="http://schemas.microsoft.com/office/drawing/2014/main" id="{1D39E6EF-C8E3-B14B-98E9-F6A58E80ADB4}"/>
              </a:ext>
            </a:extLst>
          </p:cNvPr>
          <p:cNvSpPr>
            <a:spLocks noGrp="1"/>
          </p:cNvSpPr>
          <p:nvPr>
            <p:ph type="title"/>
          </p:nvPr>
        </p:nvSpPr>
        <p:spPr/>
        <p:txBody>
          <a:bodyPr/>
          <a:lstStyle/>
          <a:p>
            <a:pPr algn="ctr"/>
            <a:r>
              <a:rPr lang="en-US" dirty="0"/>
              <a:t>Example – Blending of Data for</a:t>
            </a:r>
            <a:br>
              <a:rPr lang="en-US" dirty="0"/>
            </a:br>
            <a:r>
              <a:rPr lang="en-US" dirty="0"/>
              <a:t>“Community-Consensus TSI Composite”</a:t>
            </a:r>
          </a:p>
        </p:txBody>
      </p:sp>
      <p:pic>
        <p:nvPicPr>
          <p:cNvPr id="13" name="Picture 12">
            <a:extLst>
              <a:ext uri="{FF2B5EF4-FFF2-40B4-BE49-F238E27FC236}">
                <a16:creationId xmlns:a16="http://schemas.microsoft.com/office/drawing/2014/main" id="{05B8C51A-33F6-3844-8056-498800AE7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92" y="2232602"/>
            <a:ext cx="10972800" cy="4267200"/>
          </a:xfrm>
          <a:prstGeom prst="rect">
            <a:avLst/>
          </a:prstGeom>
          <a:ln>
            <a:noFill/>
          </a:ln>
        </p:spPr>
      </p:pic>
      <p:pic>
        <p:nvPicPr>
          <p:cNvPr id="11" name="Picture 10">
            <a:extLst>
              <a:ext uri="{FF2B5EF4-FFF2-40B4-BE49-F238E27FC236}">
                <a16:creationId xmlns:a16="http://schemas.microsoft.com/office/drawing/2014/main" id="{5EFF4C98-69BF-0048-BD00-8F713368F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2232602"/>
            <a:ext cx="10972800" cy="4267200"/>
          </a:xfrm>
          <a:prstGeom prst="rect">
            <a:avLst/>
          </a:prstGeom>
          <a:ln>
            <a:noFill/>
          </a:ln>
        </p:spPr>
      </p:pic>
    </p:spTree>
    <p:extLst>
      <p:ext uri="{BB962C8B-B14F-4D97-AF65-F5344CB8AC3E}">
        <p14:creationId xmlns:p14="http://schemas.microsoft.com/office/powerpoint/2010/main" val="1615967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4"/>
          <p:cNvGraphicFramePr>
            <a:graphicFrameLocks/>
          </p:cNvGraphicFramePr>
          <p:nvPr>
            <p:extLst>
              <p:ext uri="{D42A27DB-BD31-4B8C-83A1-F6EECF244321}">
                <p14:modId xmlns:p14="http://schemas.microsoft.com/office/powerpoint/2010/main" val="53788211"/>
              </p:ext>
            </p:extLst>
          </p:nvPr>
        </p:nvGraphicFramePr>
        <p:xfrm>
          <a:off x="328613" y="1236663"/>
          <a:ext cx="11626852" cy="370840"/>
        </p:xfrm>
        <a:graphic>
          <a:graphicData uri="http://schemas.openxmlformats.org/drawingml/2006/table">
            <a:tbl>
              <a:tblPr firstRow="1" bandRow="1">
                <a:tableStyleId>{5C22544A-7EE6-4342-B048-85BDC9FD1C3A}</a:tableStyleId>
              </a:tblPr>
              <a:tblGrid>
                <a:gridCol w="2150976">
                  <a:extLst>
                    <a:ext uri="{9D8B030D-6E8A-4147-A177-3AD203B41FA5}">
                      <a16:colId xmlns:a16="http://schemas.microsoft.com/office/drawing/2014/main" val="3411726918"/>
                    </a:ext>
                  </a:extLst>
                </a:gridCol>
                <a:gridCol w="4737938">
                  <a:extLst>
                    <a:ext uri="{9D8B030D-6E8A-4147-A177-3AD203B41FA5}">
                      <a16:colId xmlns:a16="http://schemas.microsoft.com/office/drawing/2014/main" val="1140655208"/>
                    </a:ext>
                  </a:extLst>
                </a:gridCol>
                <a:gridCol w="4737938">
                  <a:extLst>
                    <a:ext uri="{9D8B030D-6E8A-4147-A177-3AD203B41FA5}">
                      <a16:colId xmlns:a16="http://schemas.microsoft.com/office/drawing/2014/main" val="2184487583"/>
                    </a:ext>
                  </a:extLst>
                </a:gridCol>
              </a:tblGrid>
              <a:tr h="370840">
                <a:tc>
                  <a:txBody>
                    <a:bodyPr/>
                    <a:lstStyle/>
                    <a:p>
                      <a:endParaRPr lang="en-GB" sz="1600" dirty="0"/>
                    </a:p>
                  </a:txBody>
                  <a:tcPr/>
                </a:tc>
                <a:tc>
                  <a:txBody>
                    <a:bodyPr/>
                    <a:lstStyle/>
                    <a:p>
                      <a:r>
                        <a:rPr lang="en-GB" sz="1600" dirty="0"/>
                        <a:t>Direct Inter-Calibration (IR)</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600" dirty="0"/>
                        <a:t>Indirect Inter-Calibration (VIS/NIR)</a:t>
                      </a:r>
                    </a:p>
                  </a:txBody>
                  <a:tcPr/>
                </a:tc>
                <a:extLst>
                  <a:ext uri="{0D108BD9-81ED-4DB2-BD59-A6C34878D82A}">
                    <a16:rowId xmlns:a16="http://schemas.microsoft.com/office/drawing/2014/main" val="487352066"/>
                  </a:ext>
                </a:extLst>
              </a:tr>
            </a:tbl>
          </a:graphicData>
        </a:graphic>
      </p:graphicFrame>
      <p:graphicFrame>
        <p:nvGraphicFramePr>
          <p:cNvPr id="10" name="Content Placeholder 4"/>
          <p:cNvGraphicFramePr>
            <a:graphicFrameLocks/>
          </p:cNvGraphicFramePr>
          <p:nvPr>
            <p:extLst>
              <p:ext uri="{D42A27DB-BD31-4B8C-83A1-F6EECF244321}">
                <p14:modId xmlns:p14="http://schemas.microsoft.com/office/powerpoint/2010/main" val="2017664519"/>
              </p:ext>
            </p:extLst>
          </p:nvPr>
        </p:nvGraphicFramePr>
        <p:xfrm>
          <a:off x="328613" y="1236663"/>
          <a:ext cx="11626852" cy="3967480"/>
        </p:xfrm>
        <a:graphic>
          <a:graphicData uri="http://schemas.openxmlformats.org/drawingml/2006/table">
            <a:tbl>
              <a:tblPr firstRow="1" bandRow="1">
                <a:tableStyleId>{5C22544A-7EE6-4342-B048-85BDC9FD1C3A}</a:tableStyleId>
              </a:tblPr>
              <a:tblGrid>
                <a:gridCol w="2150976">
                  <a:extLst>
                    <a:ext uri="{9D8B030D-6E8A-4147-A177-3AD203B41FA5}">
                      <a16:colId xmlns:a16="http://schemas.microsoft.com/office/drawing/2014/main" val="3411726918"/>
                    </a:ext>
                  </a:extLst>
                </a:gridCol>
                <a:gridCol w="4737938">
                  <a:extLst>
                    <a:ext uri="{9D8B030D-6E8A-4147-A177-3AD203B41FA5}">
                      <a16:colId xmlns:a16="http://schemas.microsoft.com/office/drawing/2014/main" val="1140655208"/>
                    </a:ext>
                  </a:extLst>
                </a:gridCol>
                <a:gridCol w="4737938">
                  <a:extLst>
                    <a:ext uri="{9D8B030D-6E8A-4147-A177-3AD203B41FA5}">
                      <a16:colId xmlns:a16="http://schemas.microsoft.com/office/drawing/2014/main" val="2184487583"/>
                    </a:ext>
                  </a:extLst>
                </a:gridCol>
              </a:tblGrid>
              <a:tr h="370840">
                <a:tc>
                  <a:txBody>
                    <a:bodyPr/>
                    <a:lstStyle/>
                    <a:p>
                      <a:endParaRPr lang="en-GB" sz="1600" dirty="0"/>
                    </a:p>
                  </a:txBody>
                  <a:tcPr/>
                </a:tc>
                <a:tc>
                  <a:txBody>
                    <a:bodyPr/>
                    <a:lstStyle/>
                    <a:p>
                      <a:r>
                        <a:rPr lang="en-GB" sz="1600" dirty="0"/>
                        <a:t>Direct Inter-Calibration</a:t>
                      </a:r>
                    </a:p>
                  </a:txBody>
                  <a:tcPr/>
                </a:tc>
                <a:tc>
                  <a:txBody>
                    <a:bodyPr/>
                    <a:lstStyle/>
                    <a:p>
                      <a:pPr marL="0" marR="0" lvl="0" indent="0" algn="l" defTabSz="1125444" rtl="0" eaLnBrk="1" fontAlgn="auto" latinLnBrk="0" hangingPunct="1">
                        <a:lnSpc>
                          <a:spcPct val="100000"/>
                        </a:lnSpc>
                        <a:spcBef>
                          <a:spcPts val="0"/>
                        </a:spcBef>
                        <a:spcAft>
                          <a:spcPts val="0"/>
                        </a:spcAft>
                        <a:buClrTx/>
                        <a:buSzTx/>
                        <a:buFontTx/>
                        <a:buNone/>
                        <a:tabLst/>
                        <a:defRPr/>
                      </a:pPr>
                      <a:r>
                        <a:rPr lang="en-GB" sz="1600" dirty="0"/>
                        <a:t>Indirect Inter-Calibration</a:t>
                      </a:r>
                    </a:p>
                  </a:txBody>
                  <a:tcPr/>
                </a:tc>
                <a:extLst>
                  <a:ext uri="{0D108BD9-81ED-4DB2-BD59-A6C34878D82A}">
                    <a16:rowId xmlns:a16="http://schemas.microsoft.com/office/drawing/2014/main" val="487352066"/>
                  </a:ext>
                </a:extLst>
              </a:tr>
              <a:tr h="370840">
                <a:tc>
                  <a:txBody>
                    <a:bodyPr/>
                    <a:lstStyle/>
                    <a:p>
                      <a:r>
                        <a:rPr lang="en-GB" sz="1600" dirty="0"/>
                        <a:t>Inter-Calibration Approach</a:t>
                      </a:r>
                    </a:p>
                  </a:txBody>
                  <a:tcPr/>
                </a:tc>
                <a:tc>
                  <a:txBody>
                    <a:bodyPr/>
                    <a:lstStyle/>
                    <a:p>
                      <a:pPr marL="0" indent="0">
                        <a:buFontTx/>
                        <a:buNone/>
                      </a:pPr>
                      <a:r>
                        <a:rPr lang="en-GB" sz="1600" dirty="0"/>
                        <a:t>“SNO” using contemporary</a:t>
                      </a:r>
                      <a:r>
                        <a:rPr lang="en-GB" sz="1600" baseline="0" dirty="0"/>
                        <a:t> references</a:t>
                      </a:r>
                    </a:p>
                  </a:txBody>
                  <a:tcPr/>
                </a:tc>
                <a:tc>
                  <a:txBody>
                    <a:bodyPr/>
                    <a:lstStyle/>
                    <a:p>
                      <a:r>
                        <a:rPr lang="en-GB" sz="1600" baseline="0" dirty="0"/>
                        <a:t>Pseudo Invariant Calibration Targets (PICTs)</a:t>
                      </a:r>
                    </a:p>
                    <a:p>
                      <a:pPr marL="342900" lvl="0" indent="-342900">
                        <a:buFontTx/>
                        <a:buChar char="-"/>
                      </a:pPr>
                      <a:r>
                        <a:rPr lang="en-GB" sz="1600" baseline="0" dirty="0"/>
                        <a:t>e.g. Moon, Deserts, DCC, …</a:t>
                      </a:r>
                    </a:p>
                    <a:p>
                      <a:pPr marL="342900" lvl="0" indent="-342900">
                        <a:buFontTx/>
                        <a:buChar char="-"/>
                      </a:pPr>
                      <a:r>
                        <a:rPr lang="en-GB" sz="1600" baseline="0" dirty="0"/>
                        <a:t>Transfer calibration from Reference Instrument</a:t>
                      </a:r>
                      <a:endParaRPr lang="en-GB" sz="1600" dirty="0"/>
                    </a:p>
                  </a:txBody>
                  <a:tcPr/>
                </a:tc>
                <a:extLst>
                  <a:ext uri="{0D108BD9-81ED-4DB2-BD59-A6C34878D82A}">
                    <a16:rowId xmlns:a16="http://schemas.microsoft.com/office/drawing/2014/main" val="3213503853"/>
                  </a:ext>
                </a:extLst>
              </a:tr>
              <a:tr h="370840">
                <a:tc>
                  <a:txBody>
                    <a:bodyPr/>
                    <a:lstStyle/>
                    <a:p>
                      <a:r>
                        <a:rPr lang="en-GB" sz="1600" dirty="0"/>
                        <a:t>Issues</a:t>
                      </a:r>
                    </a:p>
                  </a:txBody>
                  <a:tcPr/>
                </a:tc>
                <a:tc>
                  <a:txBody>
                    <a:bodyPr/>
                    <a:lstStyle/>
                    <a:p>
                      <a:pPr marL="342900" indent="-342900">
                        <a:buFontTx/>
                        <a:buChar char="-"/>
                      </a:pPr>
                      <a:r>
                        <a:rPr lang="en-GB" sz="1600" dirty="0"/>
                        <a:t>Cover target</a:t>
                      </a:r>
                      <a:r>
                        <a:rPr lang="en-GB" sz="1600" baseline="0" dirty="0"/>
                        <a:t> mission lifetime</a:t>
                      </a:r>
                      <a:endParaRPr lang="en-GB" sz="1600" dirty="0"/>
                    </a:p>
                    <a:p>
                      <a:pPr marL="342900" indent="-342900">
                        <a:buFontTx/>
                        <a:buChar char="-"/>
                      </a:pPr>
                      <a:r>
                        <a:rPr lang="en-GB" sz="1600" dirty="0"/>
                        <a:t>Different</a:t>
                      </a:r>
                      <a:r>
                        <a:rPr lang="en-GB" sz="1600" baseline="0" dirty="0"/>
                        <a:t> sensors/orbits combinations</a:t>
                      </a:r>
                    </a:p>
                    <a:p>
                      <a:pPr marL="342900" marR="0" lvl="0" indent="-342900" algn="l" defTabSz="1125444" rtl="0" eaLnBrk="1" fontAlgn="auto" latinLnBrk="0" hangingPunct="1">
                        <a:lnSpc>
                          <a:spcPct val="100000"/>
                        </a:lnSpc>
                        <a:spcBef>
                          <a:spcPts val="0"/>
                        </a:spcBef>
                        <a:spcAft>
                          <a:spcPts val="0"/>
                        </a:spcAft>
                        <a:buClrTx/>
                        <a:buSzTx/>
                        <a:buFontTx/>
                        <a:buChar char="-"/>
                        <a:tabLst/>
                        <a:defRPr/>
                      </a:pPr>
                      <a:r>
                        <a:rPr lang="en-GB" sz="1600" baseline="0" dirty="0"/>
                        <a:t>Ensure full range of conditions covered:</a:t>
                      </a:r>
                    </a:p>
                    <a:p>
                      <a:pPr marL="905622" marR="0" lvl="1" indent="-342900" algn="l" defTabSz="1125444" rtl="0" eaLnBrk="1" fontAlgn="auto" latinLnBrk="0" hangingPunct="1">
                        <a:lnSpc>
                          <a:spcPct val="100000"/>
                        </a:lnSpc>
                        <a:spcBef>
                          <a:spcPts val="0"/>
                        </a:spcBef>
                        <a:spcAft>
                          <a:spcPts val="0"/>
                        </a:spcAft>
                        <a:buClrTx/>
                        <a:buSzTx/>
                        <a:buFontTx/>
                        <a:buChar char="-"/>
                        <a:tabLst/>
                        <a:defRPr/>
                      </a:pPr>
                      <a:r>
                        <a:rPr lang="en-GB" sz="1600" baseline="0" dirty="0"/>
                        <a:t>Spectral bands</a:t>
                      </a:r>
                    </a:p>
                    <a:p>
                      <a:pPr marL="905622" marR="0" lvl="1" indent="-342900" algn="l" defTabSz="1125444" rtl="0" eaLnBrk="1" fontAlgn="auto" latinLnBrk="0" hangingPunct="1">
                        <a:lnSpc>
                          <a:spcPct val="100000"/>
                        </a:lnSpc>
                        <a:spcBef>
                          <a:spcPts val="0"/>
                        </a:spcBef>
                        <a:spcAft>
                          <a:spcPts val="0"/>
                        </a:spcAft>
                        <a:buClrTx/>
                        <a:buSzTx/>
                        <a:buFontTx/>
                        <a:buChar char="-"/>
                        <a:tabLst/>
                        <a:defRPr/>
                      </a:pPr>
                      <a:r>
                        <a:rPr lang="en-GB" sz="1600" baseline="0" dirty="0"/>
                        <a:t>Viewing Angles</a:t>
                      </a:r>
                    </a:p>
                    <a:p>
                      <a:pPr marL="905622" marR="0" lvl="1" indent="-342900" algn="l" defTabSz="1125444" rtl="0" eaLnBrk="1" fontAlgn="auto" latinLnBrk="0" hangingPunct="1">
                        <a:lnSpc>
                          <a:spcPct val="100000"/>
                        </a:lnSpc>
                        <a:spcBef>
                          <a:spcPts val="0"/>
                        </a:spcBef>
                        <a:spcAft>
                          <a:spcPts val="0"/>
                        </a:spcAft>
                        <a:buClrTx/>
                        <a:buSzTx/>
                        <a:buFontTx/>
                        <a:buChar char="-"/>
                        <a:tabLst/>
                        <a:defRPr/>
                      </a:pPr>
                      <a:r>
                        <a:rPr lang="en-GB" sz="1600" baseline="0" dirty="0"/>
                        <a:t>Scene Radiances</a:t>
                      </a:r>
                    </a:p>
                    <a:p>
                      <a:pPr marL="905622" marR="0" lvl="1" indent="-342900" algn="l" defTabSz="1125444" rtl="0" eaLnBrk="1" fontAlgn="auto" latinLnBrk="0" hangingPunct="1">
                        <a:lnSpc>
                          <a:spcPct val="100000"/>
                        </a:lnSpc>
                        <a:spcBef>
                          <a:spcPts val="0"/>
                        </a:spcBef>
                        <a:spcAft>
                          <a:spcPts val="0"/>
                        </a:spcAft>
                        <a:buClrTx/>
                        <a:buSzTx/>
                        <a:buFontTx/>
                        <a:buChar char="-"/>
                        <a:tabLst/>
                        <a:defRPr/>
                      </a:pPr>
                      <a:r>
                        <a:rPr lang="en-GB" sz="1600" baseline="0" dirty="0"/>
                        <a:t>Latitude</a:t>
                      </a:r>
                    </a:p>
                    <a:p>
                      <a:pPr marL="905622" marR="0" lvl="1" indent="-342900" algn="l" defTabSz="1125444" rtl="0" eaLnBrk="1" fontAlgn="auto" latinLnBrk="0" hangingPunct="1">
                        <a:lnSpc>
                          <a:spcPct val="100000"/>
                        </a:lnSpc>
                        <a:spcBef>
                          <a:spcPts val="0"/>
                        </a:spcBef>
                        <a:spcAft>
                          <a:spcPts val="0"/>
                        </a:spcAft>
                        <a:buClrTx/>
                        <a:buSzTx/>
                        <a:buFontTx/>
                        <a:buChar char="-"/>
                        <a:tabLst/>
                        <a:defRPr/>
                      </a:pPr>
                      <a:r>
                        <a:rPr lang="en-GB" sz="1600" baseline="0" dirty="0"/>
                        <a:t>Equator Crossing Time</a:t>
                      </a:r>
                    </a:p>
                    <a:p>
                      <a:pPr marL="342900" indent="-342900">
                        <a:buFontTx/>
                        <a:buChar char="-"/>
                      </a:pPr>
                      <a:r>
                        <a:rPr lang="en-GB" sz="1600" dirty="0"/>
                        <a:t>Spectral matching</a:t>
                      </a:r>
                    </a:p>
                  </a:txBody>
                  <a:tcPr/>
                </a:tc>
                <a:tc>
                  <a:txBody>
                    <a:bodyPr/>
                    <a:lstStyle/>
                    <a:p>
                      <a:pPr marL="342900" indent="-342900">
                        <a:buFontTx/>
                        <a:buChar char="-"/>
                      </a:pPr>
                      <a:r>
                        <a:rPr lang="en-GB" sz="1600" dirty="0"/>
                        <a:t>Target characterization</a:t>
                      </a:r>
                      <a:endParaRPr lang="en-GB" sz="1600" baseline="0" dirty="0"/>
                    </a:p>
                    <a:p>
                      <a:pPr marL="342900" indent="-342900">
                        <a:buFontTx/>
                        <a:buChar char="-"/>
                      </a:pPr>
                      <a:r>
                        <a:rPr lang="en-GB" sz="1600" baseline="0" dirty="0"/>
                        <a:t>Static reference period (&lt;10y)</a:t>
                      </a:r>
                    </a:p>
                    <a:p>
                      <a:pPr marL="342900" indent="-342900">
                        <a:buFontTx/>
                        <a:buChar char="-"/>
                      </a:pPr>
                      <a:r>
                        <a:rPr lang="en-GB" sz="1600" baseline="0" dirty="0"/>
                        <a:t>Spectral matching</a:t>
                      </a:r>
                    </a:p>
                    <a:p>
                      <a:pPr marL="342900" indent="-342900">
                        <a:buFontTx/>
                        <a:buChar char="-"/>
                      </a:pPr>
                      <a:r>
                        <a:rPr lang="en-GB" sz="1600" baseline="0" dirty="0"/>
                        <a:t>Over full range of conditions:</a:t>
                      </a:r>
                    </a:p>
                    <a:p>
                      <a:pPr lvl="1"/>
                      <a:r>
                        <a:rPr lang="en-GB" sz="1600" dirty="0"/>
                        <a:t>Moon:</a:t>
                      </a:r>
                    </a:p>
                    <a:p>
                      <a:pPr marL="905622" lvl="1" indent="-342900">
                        <a:buFontTx/>
                        <a:buChar char="-"/>
                      </a:pPr>
                      <a:r>
                        <a:rPr lang="en-GB" sz="1600" baseline="0" dirty="0"/>
                        <a:t>Full range of lunar phase &amp; libration</a:t>
                      </a:r>
                    </a:p>
                    <a:p>
                      <a:pPr marL="562722" lvl="1" indent="0">
                        <a:buFontTx/>
                        <a:buNone/>
                      </a:pPr>
                      <a:r>
                        <a:rPr lang="en-GB" sz="1600" baseline="0" dirty="0"/>
                        <a:t>Deep Convective Cloud (DCC):</a:t>
                      </a:r>
                    </a:p>
                    <a:p>
                      <a:pPr marL="905622" lvl="1" indent="-342900">
                        <a:buFontTx/>
                        <a:buChar char="-"/>
                      </a:pPr>
                      <a:r>
                        <a:rPr lang="en-GB" sz="1600" baseline="0" dirty="0"/>
                        <a:t>Seasonal/geographic variations</a:t>
                      </a:r>
                    </a:p>
                    <a:p>
                      <a:pPr marL="562722" lvl="1" indent="0">
                        <a:buFontTx/>
                        <a:buNone/>
                      </a:pPr>
                      <a:r>
                        <a:rPr lang="en-GB" sz="1600" baseline="0" dirty="0"/>
                        <a:t>Deserts:</a:t>
                      </a:r>
                    </a:p>
                    <a:p>
                      <a:pPr marL="905622" lvl="1" indent="-342900">
                        <a:buFontTx/>
                        <a:buChar char="-"/>
                      </a:pPr>
                      <a:r>
                        <a:rPr lang="en-GB" sz="1600" baseline="0" dirty="0"/>
                        <a:t>All viewing/solar geometries, seasons</a:t>
                      </a:r>
                    </a:p>
                    <a:p>
                      <a:pPr marL="342900" marR="0" lvl="1" indent="-342900" algn="l" defTabSz="1125444" rtl="0" eaLnBrk="1" fontAlgn="auto" latinLnBrk="0" hangingPunct="1">
                        <a:lnSpc>
                          <a:spcPct val="100000"/>
                        </a:lnSpc>
                        <a:spcBef>
                          <a:spcPts val="0"/>
                        </a:spcBef>
                        <a:spcAft>
                          <a:spcPts val="0"/>
                        </a:spcAft>
                        <a:buClrTx/>
                        <a:buSzTx/>
                        <a:buFontTx/>
                        <a:buChar char="-"/>
                        <a:tabLst/>
                        <a:defRPr/>
                      </a:pPr>
                      <a:r>
                        <a:rPr lang="en-GB" sz="1600" kern="1200" baseline="0" dirty="0">
                          <a:solidFill>
                            <a:schemeClr val="dk1"/>
                          </a:solidFill>
                          <a:latin typeface="+mn-lt"/>
                          <a:ea typeface="+mn-ea"/>
                          <a:cs typeface="+mn-cs"/>
                        </a:rPr>
                        <a:t>But reference + target subject to degradation</a:t>
                      </a:r>
                    </a:p>
                  </a:txBody>
                  <a:tcPr/>
                </a:tc>
                <a:extLst>
                  <a:ext uri="{0D108BD9-81ED-4DB2-BD59-A6C34878D82A}">
                    <a16:rowId xmlns:a16="http://schemas.microsoft.com/office/drawing/2014/main" val="2637131753"/>
                  </a:ext>
                </a:extLst>
              </a:tr>
            </a:tbl>
          </a:graphicData>
        </a:graphic>
      </p:graphicFrame>
      <p:sp>
        <p:nvSpPr>
          <p:cNvPr id="2" name="Title 1"/>
          <p:cNvSpPr>
            <a:spLocks noGrp="1"/>
          </p:cNvSpPr>
          <p:nvPr>
            <p:ph type="title"/>
          </p:nvPr>
        </p:nvSpPr>
        <p:spPr/>
        <p:txBody>
          <a:bodyPr/>
          <a:lstStyle/>
          <a:p>
            <a:r>
              <a:rPr lang="en-GB" dirty="0"/>
              <a:t>Overview of Inter-Calibration Methods</a:t>
            </a:r>
          </a:p>
        </p:txBody>
      </p:sp>
      <p:pic>
        <p:nvPicPr>
          <p:cNvPr id="6" name="Picture 2" descr="http://gsics.atmos.umd.edu/pub/Development/Logos/GSICS30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7856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0"/>
            <a:ext cx="12191999" cy="1020277"/>
          </a:xfrm>
          <a:prstGeom prst="rect">
            <a:avLst/>
          </a:prstGeom>
          <a:noFill/>
          <a:ln w="9525" cap="flat">
            <a:noFill/>
            <a:round/>
            <a:headEnd/>
            <a:tailEnd/>
          </a:ln>
          <a:effectLst/>
        </p:spPr>
        <p:txBody>
          <a:bodyPr anchor="ct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dirty="0">
                <a:latin typeface="Arial" pitchFamily="34" charset="0"/>
                <a:ea typeface="+mj-ea"/>
                <a:cs typeface="Arial" pitchFamily="34" charset="0"/>
              </a:rPr>
              <a:t>Global</a:t>
            </a:r>
            <a:r>
              <a:rPr lang="en-GB" sz="3200" dirty="0">
                <a:latin typeface="Calibri" pitchFamily="32" charset="0"/>
              </a:rPr>
              <a:t> Space-based Inter-Calibration System</a:t>
            </a:r>
          </a:p>
        </p:txBody>
      </p:sp>
      <p:sp>
        <p:nvSpPr>
          <p:cNvPr id="8195" name="Text Box 3"/>
          <p:cNvSpPr txBox="1">
            <a:spLocks noChangeArrowheads="1"/>
          </p:cNvSpPr>
          <p:nvPr/>
        </p:nvSpPr>
        <p:spPr bwMode="auto">
          <a:xfrm>
            <a:off x="305458" y="1127333"/>
            <a:ext cx="5022895" cy="5573072"/>
          </a:xfrm>
          <a:prstGeom prst="rect">
            <a:avLst/>
          </a:prstGeom>
          <a:noFill/>
          <a:ln w="9525" cap="flat">
            <a:noFill/>
            <a:round/>
            <a:headEnd/>
            <a:tailEnd/>
          </a:ln>
          <a:effectLst/>
        </p:spPr>
        <p:txBody>
          <a:bodyPr/>
          <a:lstStyle/>
          <a:p>
            <a:pPr>
              <a:lnSpc>
                <a:spcPct val="80000"/>
              </a:lnSpc>
              <a:spcBef>
                <a:spcPts val="450"/>
              </a:spcBef>
              <a:buClr>
                <a:srgbClr val="C00000"/>
              </a:buCl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dirty="0">
                <a:solidFill>
                  <a:srgbClr val="C00000"/>
                </a:solidFill>
                <a:latin typeface="Calibri" pitchFamily="32" charset="0"/>
              </a:rPr>
              <a:t>What is GSICS?</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Global Space-based Inter-Calibration System</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Initiative of CGMS and WMO</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rgbClr val="00205B"/>
                </a:solidFill>
                <a:latin typeface="Calibri" pitchFamily="32" charset="0"/>
              </a:rPr>
              <a:t>Effort to produce consistent, well-calibrated data from the international constellation </a:t>
            </a:r>
            <a:br>
              <a:rPr lang="en-GB" sz="1700" dirty="0">
                <a:solidFill>
                  <a:srgbClr val="00205B"/>
                </a:solidFill>
                <a:latin typeface="Calibri" pitchFamily="32" charset="0"/>
              </a:rPr>
            </a:br>
            <a:r>
              <a:rPr lang="en-GB" sz="1700" dirty="0">
                <a:solidFill>
                  <a:srgbClr val="00205B"/>
                </a:solidFill>
                <a:latin typeface="Calibri" pitchFamily="32" charset="0"/>
              </a:rPr>
              <a:t>of Earth Observing satellites </a:t>
            </a:r>
          </a:p>
          <a:p>
            <a:pPr marL="446088" lvl="1" indent="-266700">
              <a:lnSpc>
                <a:spcPct val="80000"/>
              </a:lnSpc>
              <a:spcBef>
                <a:spcPts val="200"/>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en-GB" sz="800" dirty="0">
              <a:solidFill>
                <a:srgbClr val="000000"/>
              </a:solidFill>
              <a:latin typeface="Calibri" pitchFamily="32" charset="0"/>
            </a:endParaRPr>
          </a:p>
          <a:p>
            <a:pPr>
              <a:lnSpc>
                <a:spcPct val="80000"/>
              </a:lnSpc>
              <a:spcBef>
                <a:spcPts val="450"/>
              </a:spcBef>
              <a:buClr>
                <a:srgbClr val="C00000"/>
              </a:buCl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dirty="0">
                <a:solidFill>
                  <a:srgbClr val="C00000"/>
                </a:solidFill>
                <a:latin typeface="Calibri" pitchFamily="32" charset="0"/>
              </a:rPr>
              <a:t>What are the basic strategies of GSICS?</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Improve on-orbit calibration by developing an integrated inter-comparison system</a:t>
            </a:r>
          </a:p>
          <a:p>
            <a:pPr marL="539750" lvl="4" indent="-274638">
              <a:lnSpc>
                <a:spcPct val="80000"/>
              </a:lnSpc>
              <a:spcBef>
                <a:spcPts val="350"/>
              </a:spcBef>
              <a:buFont typeface="Calibri" pitchFamily="32" charset="0"/>
              <a:buChar char="•"/>
              <a:tabLst>
                <a:tab pos="539750" algn="l"/>
                <a:tab pos="1484313" algn="l"/>
                <a:tab pos="2398713" algn="l"/>
                <a:tab pos="3313113" algn="l"/>
                <a:tab pos="4227513" algn="l"/>
                <a:tab pos="5141913" algn="l"/>
                <a:tab pos="6056313" algn="l"/>
                <a:tab pos="6970713" algn="l"/>
                <a:tab pos="7885113" algn="l"/>
                <a:tab pos="8799513" algn="l"/>
                <a:tab pos="9713913" algn="l"/>
              </a:tabLst>
            </a:pPr>
            <a:r>
              <a:rPr lang="en-GB" sz="1400" dirty="0">
                <a:solidFill>
                  <a:schemeClr val="tx1"/>
                </a:solidFill>
                <a:latin typeface="Calibri" pitchFamily="32" charset="0"/>
              </a:rPr>
              <a:t>Initially for GEO-LEO Inter-satellite calibration</a:t>
            </a:r>
          </a:p>
          <a:p>
            <a:pPr marL="539750" lvl="4" indent="-274638">
              <a:lnSpc>
                <a:spcPct val="80000"/>
              </a:lnSpc>
              <a:spcBef>
                <a:spcPts val="350"/>
              </a:spcBef>
              <a:buFont typeface="Calibri" pitchFamily="32" charset="0"/>
              <a:buChar char="•"/>
              <a:tabLst>
                <a:tab pos="539750" algn="l"/>
                <a:tab pos="1484313" algn="l"/>
                <a:tab pos="2398713" algn="l"/>
                <a:tab pos="3313113" algn="l"/>
                <a:tab pos="4227513" algn="l"/>
                <a:tab pos="5141913" algn="l"/>
                <a:tab pos="6056313" algn="l"/>
                <a:tab pos="6970713" algn="l"/>
                <a:tab pos="7885113" algn="l"/>
                <a:tab pos="8799513" algn="l"/>
                <a:tab pos="9713913" algn="l"/>
              </a:tabLst>
            </a:pPr>
            <a:r>
              <a:rPr lang="en-GB" sz="1400" dirty="0">
                <a:solidFill>
                  <a:schemeClr val="tx1"/>
                </a:solidFill>
                <a:latin typeface="Calibri" pitchFamily="32" charset="0"/>
              </a:rPr>
              <a:t>Being extended to LEO-LEO</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Best practices for calibration &amp; characterisation</a:t>
            </a:r>
          </a:p>
          <a:p>
            <a:pPr marL="446088" lvl="1" indent="-266700">
              <a:lnSpc>
                <a:spcPct val="80000"/>
              </a:lnSpc>
              <a:spcBef>
                <a:spcPts val="225"/>
              </a:spcBef>
              <a:tabLst>
                <a:tab pos="569913" algn="l"/>
                <a:tab pos="1484313" algn="l"/>
                <a:tab pos="2398713" algn="l"/>
                <a:tab pos="3313113" algn="l"/>
                <a:tab pos="4227513" algn="l"/>
                <a:tab pos="5141913" algn="l"/>
                <a:tab pos="6056313" algn="l"/>
                <a:tab pos="6970713" algn="l"/>
                <a:tab pos="7885113" algn="l"/>
                <a:tab pos="8799513" algn="l"/>
                <a:tab pos="9713913" algn="l"/>
              </a:tabLst>
            </a:pPr>
            <a:endParaRPr lang="en-GB" dirty="0">
              <a:solidFill>
                <a:srgbClr val="000000"/>
              </a:solidFill>
              <a:latin typeface="Calibri" pitchFamily="32" charset="0"/>
            </a:endParaRPr>
          </a:p>
          <a:p>
            <a:pPr>
              <a:lnSpc>
                <a:spcPct val="80000"/>
              </a:lnSpc>
              <a:spcBef>
                <a:spcPts val="450"/>
              </a:spcBef>
              <a:buClr>
                <a:srgbClr val="C00000"/>
              </a:buCl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800" dirty="0">
                <a:solidFill>
                  <a:srgbClr val="C00000"/>
                </a:solidFill>
                <a:latin typeface="Calibri" pitchFamily="32" charset="0"/>
              </a:rPr>
              <a:t>This will allow us to:</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Improve consistency between instruments</a:t>
            </a:r>
          </a:p>
          <a:p>
            <a:pPr marL="539750" lvl="4" indent="-274638">
              <a:lnSpc>
                <a:spcPct val="80000"/>
              </a:lnSpc>
              <a:spcBef>
                <a:spcPts val="350"/>
              </a:spcBef>
              <a:buFont typeface="Calibri" pitchFamily="32" charset="0"/>
              <a:buChar char="•"/>
              <a:tabLst>
                <a:tab pos="539750" algn="l"/>
                <a:tab pos="1484313" algn="l"/>
                <a:tab pos="2398713" algn="l"/>
                <a:tab pos="3313113" algn="l"/>
                <a:tab pos="4227513" algn="l"/>
                <a:tab pos="5141913" algn="l"/>
                <a:tab pos="6056313" algn="l"/>
                <a:tab pos="6970713" algn="l"/>
                <a:tab pos="7885113" algn="l"/>
                <a:tab pos="8799513" algn="l"/>
                <a:tab pos="9713913" algn="l"/>
              </a:tabLst>
            </a:pPr>
            <a:r>
              <a:rPr lang="en-GB" sz="1400" dirty="0">
                <a:solidFill>
                  <a:schemeClr val="tx1"/>
                </a:solidFill>
                <a:latin typeface="Calibri" pitchFamily="32" charset="0"/>
              </a:rPr>
              <a:t>Towards Interoperability</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Reduce bias in Level 1 and 2 products</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Support Cal/Val of new instruments</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Provide traceability of measurements</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Retrospectively re-calibrate archive data</a:t>
            </a:r>
          </a:p>
          <a:p>
            <a:pPr marL="265113" lvl="1" indent="-265113">
              <a:lnSpc>
                <a:spcPct val="80000"/>
              </a:lnSpc>
              <a:spcBef>
                <a:spcPts val="400"/>
              </a:spcBef>
              <a:buFont typeface="Calibri" pitchFamily="32"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GB" sz="1700" dirty="0">
                <a:solidFill>
                  <a:schemeClr val="tx1"/>
                </a:solidFill>
                <a:latin typeface="Calibri" pitchFamily="32" charset="0"/>
              </a:rPr>
              <a:t>Better specify future instruments</a:t>
            </a:r>
          </a:p>
        </p:txBody>
      </p:sp>
      <p:pic>
        <p:nvPicPr>
          <p:cNvPr id="8196" name="Picture 4"/>
          <p:cNvPicPr>
            <a:picLocks noChangeAspect="1" noChangeArrowheads="1"/>
          </p:cNvPicPr>
          <p:nvPr/>
        </p:nvPicPr>
        <p:blipFill>
          <a:blip r:embed="rId3" cstate="print"/>
          <a:srcRect/>
          <a:stretch>
            <a:fillRect/>
          </a:stretch>
        </p:blipFill>
        <p:spPr bwMode="auto">
          <a:xfrm>
            <a:off x="8109257" y="1165409"/>
            <a:ext cx="3450229" cy="1401277"/>
          </a:xfrm>
          <a:prstGeom prst="rect">
            <a:avLst/>
          </a:prstGeom>
          <a:noFill/>
          <a:ln w="9525" cap="flat">
            <a:noFill/>
            <a:round/>
            <a:headEnd/>
            <a:tailEnd/>
          </a:ln>
          <a:effectLst/>
        </p:spPr>
      </p:pic>
      <p:sp>
        <p:nvSpPr>
          <p:cNvPr id="8197" name="Rectangle 5"/>
          <p:cNvSpPr>
            <a:spLocks noChangeArrowheads="1"/>
          </p:cNvSpPr>
          <p:nvPr/>
        </p:nvSpPr>
        <p:spPr bwMode="auto">
          <a:xfrm>
            <a:off x="1143000" y="0"/>
            <a:ext cx="9904412" cy="1588"/>
          </a:xfrm>
          <a:prstGeom prst="rect">
            <a:avLst/>
          </a:prstGeom>
          <a:noFill/>
          <a:ln w="9525" cap="flat">
            <a:noFill/>
            <a:round/>
            <a:headEnd/>
            <a:tailEnd/>
          </a:ln>
          <a:effectLst/>
        </p:spPr>
        <p:txBody>
          <a:bodyPr wrap="none" anchor="ctr"/>
          <a:lstStyle/>
          <a:p>
            <a:endParaRPr lang="en-GB" dirty="0"/>
          </a:p>
        </p:txBody>
      </p:sp>
      <p:pic>
        <p:nvPicPr>
          <p:cNvPr id="8214" name="Picture 22"/>
          <p:cNvPicPr>
            <a:picLocks noChangeAspect="1" noChangeArrowheads="1"/>
          </p:cNvPicPr>
          <p:nvPr/>
        </p:nvPicPr>
        <p:blipFill>
          <a:blip r:embed="rId4" cstate="print"/>
          <a:srcRect/>
          <a:stretch>
            <a:fillRect/>
          </a:stretch>
        </p:blipFill>
        <p:spPr bwMode="auto">
          <a:xfrm>
            <a:off x="8549381" y="2657141"/>
            <a:ext cx="578707" cy="521493"/>
          </a:xfrm>
          <a:prstGeom prst="rect">
            <a:avLst/>
          </a:prstGeom>
          <a:noFill/>
          <a:ln w="9525" cap="flat">
            <a:noFill/>
            <a:round/>
            <a:headEnd/>
            <a:tailEnd/>
          </a:ln>
          <a:effectLst/>
        </p:spPr>
      </p:pic>
      <p:pic>
        <p:nvPicPr>
          <p:cNvPr id="8215" name="Picture 23"/>
          <p:cNvPicPr>
            <a:picLocks noChangeAspect="1" noChangeArrowheads="1"/>
          </p:cNvPicPr>
          <p:nvPr/>
        </p:nvPicPr>
        <p:blipFill>
          <a:blip r:embed="rId5" cstate="print"/>
          <a:srcRect/>
          <a:stretch>
            <a:fillRect/>
          </a:stretch>
        </p:blipFill>
        <p:spPr bwMode="auto">
          <a:xfrm>
            <a:off x="9869933" y="2553453"/>
            <a:ext cx="457127" cy="609600"/>
          </a:xfrm>
          <a:prstGeom prst="rect">
            <a:avLst/>
          </a:prstGeom>
          <a:noFill/>
          <a:ln w="9525" cap="flat">
            <a:noFill/>
            <a:round/>
            <a:headEnd/>
            <a:tailEnd/>
          </a:ln>
          <a:effectLst/>
        </p:spPr>
      </p:pic>
      <p:pic>
        <p:nvPicPr>
          <p:cNvPr id="8216" name="Picture 24"/>
          <p:cNvPicPr>
            <a:picLocks noChangeAspect="1" noChangeArrowheads="1"/>
          </p:cNvPicPr>
          <p:nvPr/>
        </p:nvPicPr>
        <p:blipFill>
          <a:blip r:embed="rId6" cstate="print"/>
          <a:srcRect/>
          <a:stretch>
            <a:fillRect/>
          </a:stretch>
        </p:blipFill>
        <p:spPr bwMode="auto">
          <a:xfrm>
            <a:off x="9827077" y="4281758"/>
            <a:ext cx="542838" cy="466725"/>
          </a:xfrm>
          <a:prstGeom prst="rect">
            <a:avLst/>
          </a:prstGeom>
          <a:noFill/>
          <a:ln w="9525" cap="flat">
            <a:noFill/>
            <a:round/>
            <a:headEnd/>
            <a:tailEnd/>
          </a:ln>
          <a:effectLst/>
        </p:spPr>
      </p:pic>
      <p:pic>
        <p:nvPicPr>
          <p:cNvPr id="8217" name="Picture 25"/>
          <p:cNvPicPr>
            <a:picLocks noChangeAspect="1" noChangeArrowheads="1"/>
          </p:cNvPicPr>
          <p:nvPr/>
        </p:nvPicPr>
        <p:blipFill>
          <a:blip r:embed="rId7" cstate="print"/>
          <a:srcRect/>
          <a:stretch>
            <a:fillRect/>
          </a:stretch>
        </p:blipFill>
        <p:spPr bwMode="auto">
          <a:xfrm>
            <a:off x="8576817" y="3492771"/>
            <a:ext cx="485697" cy="466725"/>
          </a:xfrm>
          <a:prstGeom prst="rect">
            <a:avLst/>
          </a:prstGeom>
          <a:noFill/>
          <a:ln w="9525" cap="flat">
            <a:noFill/>
            <a:round/>
            <a:headEnd/>
            <a:tailEnd/>
          </a:ln>
          <a:effectLst/>
        </p:spPr>
      </p:pic>
      <p:pic>
        <p:nvPicPr>
          <p:cNvPr id="8218" name="Picture 26"/>
          <p:cNvPicPr>
            <a:picLocks noChangeAspect="1" noChangeArrowheads="1"/>
          </p:cNvPicPr>
          <p:nvPr/>
        </p:nvPicPr>
        <p:blipFill>
          <a:blip r:embed="rId8" cstate="print"/>
          <a:srcRect/>
          <a:stretch>
            <a:fillRect/>
          </a:stretch>
        </p:blipFill>
        <p:spPr bwMode="auto">
          <a:xfrm>
            <a:off x="11113501" y="3568971"/>
            <a:ext cx="399986" cy="390525"/>
          </a:xfrm>
          <a:prstGeom prst="rect">
            <a:avLst/>
          </a:prstGeom>
          <a:noFill/>
          <a:ln w="9525" cap="flat">
            <a:noFill/>
            <a:round/>
            <a:headEnd/>
            <a:tailEnd/>
          </a:ln>
          <a:effectLst/>
        </p:spPr>
      </p:pic>
      <p:pic>
        <p:nvPicPr>
          <p:cNvPr id="8219" name="Picture 27"/>
          <p:cNvPicPr>
            <a:picLocks noChangeAspect="1" noChangeArrowheads="1"/>
          </p:cNvPicPr>
          <p:nvPr/>
        </p:nvPicPr>
        <p:blipFill>
          <a:blip r:embed="rId9" cstate="print"/>
          <a:srcRect/>
          <a:stretch>
            <a:fillRect/>
          </a:stretch>
        </p:blipFill>
        <p:spPr bwMode="auto">
          <a:xfrm>
            <a:off x="11050161" y="2451371"/>
            <a:ext cx="685690" cy="714375"/>
          </a:xfrm>
          <a:prstGeom prst="rect">
            <a:avLst/>
          </a:prstGeom>
          <a:noFill/>
          <a:ln w="9525" cap="flat">
            <a:noFill/>
            <a:round/>
            <a:headEnd/>
            <a:tailEnd/>
          </a:ln>
          <a:effectLst/>
        </p:spPr>
      </p:pic>
      <p:pic>
        <p:nvPicPr>
          <p:cNvPr id="8220" name="Picture 28"/>
          <p:cNvPicPr>
            <a:picLocks noChangeAspect="1" noChangeArrowheads="1"/>
          </p:cNvPicPr>
          <p:nvPr/>
        </p:nvPicPr>
        <p:blipFill>
          <a:blip r:embed="rId10" cstate="print"/>
          <a:srcRect/>
          <a:stretch>
            <a:fillRect/>
          </a:stretch>
        </p:blipFill>
        <p:spPr bwMode="auto">
          <a:xfrm>
            <a:off x="11054773" y="4207145"/>
            <a:ext cx="517442" cy="541338"/>
          </a:xfrm>
          <a:prstGeom prst="rect">
            <a:avLst/>
          </a:prstGeom>
          <a:noFill/>
          <a:ln w="9525" cap="flat">
            <a:noFill/>
            <a:round/>
            <a:headEnd/>
            <a:tailEnd/>
          </a:ln>
          <a:effectLst/>
        </p:spPr>
      </p:pic>
      <p:pic>
        <p:nvPicPr>
          <p:cNvPr id="8221" name="Picture 29"/>
          <p:cNvPicPr>
            <a:picLocks noChangeAspect="1" noChangeArrowheads="1"/>
          </p:cNvPicPr>
          <p:nvPr/>
        </p:nvPicPr>
        <p:blipFill>
          <a:blip r:embed="rId11" cstate="print"/>
          <a:srcRect r="74084"/>
          <a:stretch>
            <a:fillRect/>
          </a:stretch>
        </p:blipFill>
        <p:spPr bwMode="auto">
          <a:xfrm>
            <a:off x="10950165" y="5042171"/>
            <a:ext cx="774576" cy="438150"/>
          </a:xfrm>
          <a:prstGeom prst="rect">
            <a:avLst/>
          </a:prstGeom>
          <a:noFill/>
          <a:ln w="9525" cap="flat">
            <a:noFill/>
            <a:round/>
            <a:headEnd/>
            <a:tailEnd/>
          </a:ln>
          <a:effectLst/>
        </p:spPr>
      </p:pic>
      <p:pic>
        <p:nvPicPr>
          <p:cNvPr id="8222" name="Picture 30"/>
          <p:cNvPicPr>
            <a:picLocks noChangeAspect="1" noChangeArrowheads="1"/>
          </p:cNvPicPr>
          <p:nvPr/>
        </p:nvPicPr>
        <p:blipFill>
          <a:blip r:embed="rId12" cstate="print"/>
          <a:srcRect/>
          <a:stretch>
            <a:fillRect/>
          </a:stretch>
        </p:blipFill>
        <p:spPr bwMode="auto">
          <a:xfrm>
            <a:off x="9622323" y="5121546"/>
            <a:ext cx="952347" cy="279400"/>
          </a:xfrm>
          <a:prstGeom prst="rect">
            <a:avLst/>
          </a:prstGeom>
          <a:noFill/>
          <a:ln w="9525" cap="flat">
            <a:noFill/>
            <a:round/>
            <a:headEnd/>
            <a:tailEnd/>
          </a:ln>
          <a:effectLst/>
        </p:spPr>
      </p:pic>
      <p:pic>
        <p:nvPicPr>
          <p:cNvPr id="8223" name="Picture 31"/>
          <p:cNvPicPr>
            <a:picLocks noChangeAspect="1" noChangeArrowheads="1"/>
          </p:cNvPicPr>
          <p:nvPr/>
        </p:nvPicPr>
        <p:blipFill>
          <a:blip r:embed="rId13" cstate="print"/>
          <a:srcRect/>
          <a:stretch>
            <a:fillRect/>
          </a:stretch>
        </p:blipFill>
        <p:spPr bwMode="auto">
          <a:xfrm>
            <a:off x="8536757" y="4208733"/>
            <a:ext cx="585694" cy="539750"/>
          </a:xfrm>
          <a:prstGeom prst="rect">
            <a:avLst/>
          </a:prstGeom>
          <a:noFill/>
          <a:ln w="9525" cap="flat">
            <a:noFill/>
            <a:round/>
            <a:headEnd/>
            <a:tailEnd/>
          </a:ln>
          <a:effectLst/>
        </p:spPr>
      </p:pic>
      <p:pic>
        <p:nvPicPr>
          <p:cNvPr id="8224" name="Picture 32"/>
          <p:cNvPicPr>
            <a:picLocks noChangeAspect="1" noChangeArrowheads="1"/>
          </p:cNvPicPr>
          <p:nvPr/>
        </p:nvPicPr>
        <p:blipFill>
          <a:blip r:embed="rId14" cstate="print"/>
          <a:srcRect/>
          <a:stretch>
            <a:fillRect/>
          </a:stretch>
        </p:blipFill>
        <p:spPr bwMode="auto">
          <a:xfrm>
            <a:off x="9829458" y="3419746"/>
            <a:ext cx="538076" cy="539750"/>
          </a:xfrm>
          <a:prstGeom prst="rect">
            <a:avLst/>
          </a:prstGeom>
          <a:noFill/>
          <a:ln w="9525" cap="flat">
            <a:noFill/>
            <a:round/>
            <a:headEnd/>
            <a:tailEnd/>
          </a:ln>
          <a:effectLst/>
        </p:spPr>
      </p:pic>
      <p:pic>
        <p:nvPicPr>
          <p:cNvPr id="8225" name="Picture 33"/>
          <p:cNvPicPr>
            <a:picLocks noChangeAspect="1" noChangeArrowheads="1"/>
          </p:cNvPicPr>
          <p:nvPr/>
        </p:nvPicPr>
        <p:blipFill>
          <a:blip r:embed="rId15" cstate="print"/>
          <a:srcRect r="75264" b="29283"/>
          <a:stretch>
            <a:fillRect/>
          </a:stretch>
        </p:blipFill>
        <p:spPr bwMode="auto">
          <a:xfrm>
            <a:off x="8573264" y="4991371"/>
            <a:ext cx="512680" cy="539750"/>
          </a:xfrm>
          <a:prstGeom prst="rect">
            <a:avLst/>
          </a:prstGeom>
          <a:noFill/>
          <a:ln w="9525" cap="flat">
            <a:noFill/>
            <a:round/>
            <a:headEnd/>
            <a:tailEnd/>
          </a:ln>
          <a:effectLst/>
        </p:spPr>
      </p:pic>
      <p:pic>
        <p:nvPicPr>
          <p:cNvPr id="8226" name="Picture 34"/>
          <p:cNvPicPr>
            <a:picLocks noChangeAspect="1" noChangeArrowheads="1"/>
          </p:cNvPicPr>
          <p:nvPr/>
        </p:nvPicPr>
        <p:blipFill>
          <a:blip r:embed="rId16" cstate="print"/>
          <a:srcRect/>
          <a:stretch>
            <a:fillRect/>
          </a:stretch>
        </p:blipFill>
        <p:spPr bwMode="auto">
          <a:xfrm>
            <a:off x="8541519" y="5676252"/>
            <a:ext cx="576170" cy="576262"/>
          </a:xfrm>
          <a:prstGeom prst="rect">
            <a:avLst/>
          </a:prstGeom>
          <a:noFill/>
          <a:ln w="9525" cap="flat">
            <a:noFill/>
            <a:round/>
            <a:headEnd/>
            <a:tailEnd/>
          </a:ln>
          <a:effectLst/>
        </p:spPr>
      </p:pic>
      <p:pic>
        <p:nvPicPr>
          <p:cNvPr id="8227" name="Picture 35"/>
          <p:cNvPicPr>
            <a:picLocks noChangeAspect="1" noChangeArrowheads="1"/>
          </p:cNvPicPr>
          <p:nvPr/>
        </p:nvPicPr>
        <p:blipFill>
          <a:blip r:embed="rId17" cstate="print"/>
          <a:srcRect/>
          <a:stretch>
            <a:fillRect/>
          </a:stretch>
        </p:blipFill>
        <p:spPr bwMode="auto">
          <a:xfrm>
            <a:off x="9881044" y="5676252"/>
            <a:ext cx="434905" cy="576262"/>
          </a:xfrm>
          <a:prstGeom prst="rect">
            <a:avLst/>
          </a:prstGeom>
          <a:noFill/>
          <a:ln w="9525" cap="flat">
            <a:noFill/>
            <a:round/>
            <a:headEnd/>
            <a:tailEnd/>
          </a:ln>
          <a:effectLst/>
        </p:spPr>
      </p:pic>
      <p:pic>
        <p:nvPicPr>
          <p:cNvPr id="8228" name="Picture 36"/>
          <p:cNvPicPr>
            <a:picLocks noChangeAspect="1" noChangeArrowheads="1"/>
          </p:cNvPicPr>
          <p:nvPr/>
        </p:nvPicPr>
        <p:blipFill>
          <a:blip r:embed="rId18" cstate="print"/>
          <a:srcRect/>
          <a:stretch>
            <a:fillRect/>
          </a:stretch>
        </p:blipFill>
        <p:spPr bwMode="auto">
          <a:xfrm>
            <a:off x="11043663" y="5720736"/>
            <a:ext cx="539663" cy="527050"/>
          </a:xfrm>
          <a:prstGeom prst="rect">
            <a:avLst/>
          </a:prstGeom>
          <a:noFill/>
          <a:ln w="9525" cap="flat">
            <a:noFill/>
            <a:round/>
            <a:headEnd/>
            <a:tailEnd/>
          </a:ln>
          <a:effectLst/>
        </p:spPr>
      </p:pic>
      <p:pic>
        <p:nvPicPr>
          <p:cNvPr id="22" name="Content Placeholder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28354" y="1127333"/>
            <a:ext cx="6736079" cy="5262562"/>
          </a:xfrm>
          <a:prstGeom prst="rect">
            <a:avLst/>
          </a:prstGeom>
        </p:spPr>
      </p:pic>
      <p:sp>
        <p:nvSpPr>
          <p:cNvPr id="23" name="TextBox 22"/>
          <p:cNvSpPr txBox="1"/>
          <p:nvPr/>
        </p:nvSpPr>
        <p:spPr>
          <a:xfrm>
            <a:off x="5615609" y="1252331"/>
            <a:ext cx="6291470" cy="4524315"/>
          </a:xfrm>
          <a:prstGeom prst="rect">
            <a:avLst/>
          </a:prstGeom>
          <a:noFill/>
        </p:spPr>
        <p:txBody>
          <a:bodyPr wrap="square" rtlCol="0">
            <a:spAutoFit/>
          </a:bodyPr>
          <a:lstStyle/>
          <a:p>
            <a:endParaRPr lang="en-GB" sz="1200" dirty="0"/>
          </a:p>
          <a:p>
            <a:endParaRPr lang="en-GB" sz="1200" dirty="0"/>
          </a:p>
          <a:p>
            <a:r>
              <a:rPr lang="en-GB" sz="1200" dirty="0"/>
              <a:t>                        NASA</a:t>
            </a:r>
          </a:p>
          <a:p>
            <a:r>
              <a:rPr lang="en-GB" sz="1200" dirty="0"/>
              <a:t>                   </a:t>
            </a:r>
          </a:p>
          <a:p>
            <a:r>
              <a:rPr lang="en-GB" sz="1200" dirty="0"/>
              <a:t>                  USGS</a:t>
            </a:r>
          </a:p>
          <a:p>
            <a:r>
              <a:rPr lang="en-GB" sz="1200" dirty="0"/>
              <a:t>                                                                                                               JAXA</a:t>
            </a:r>
          </a:p>
          <a:p>
            <a:r>
              <a:rPr lang="en-GB" sz="1200" dirty="0"/>
              <a:t>            NOAA                                                                                                      JMA</a:t>
            </a:r>
          </a:p>
          <a:p>
            <a:r>
              <a:rPr lang="en-GB" sz="1200" dirty="0"/>
              <a:t>                                                                                                                </a:t>
            </a:r>
          </a:p>
          <a:p>
            <a:r>
              <a:rPr lang="en-GB" sz="1200" dirty="0"/>
              <a:t>        NIST	                                                                                                        KMA</a:t>
            </a:r>
          </a:p>
          <a:p>
            <a:r>
              <a:rPr lang="en-GB" sz="1200" dirty="0"/>
              <a:t>       </a:t>
            </a:r>
          </a:p>
          <a:p>
            <a:endParaRPr lang="en-GB" sz="1200" dirty="0"/>
          </a:p>
          <a:p>
            <a:r>
              <a:rPr lang="en-GB" sz="1200" dirty="0"/>
              <a:t>                                                                                                  </a:t>
            </a:r>
          </a:p>
          <a:p>
            <a:r>
              <a:rPr lang="en-GB" sz="1200" dirty="0"/>
              <a:t>                                                               WMO              ROSCOSMOS</a:t>
            </a:r>
          </a:p>
          <a:p>
            <a:r>
              <a:rPr lang="en-GB" sz="1200" dirty="0"/>
              <a:t>                                                                                   </a:t>
            </a:r>
          </a:p>
          <a:p>
            <a:r>
              <a:rPr lang="en-GB" sz="1200" dirty="0"/>
              <a:t>                                                                                                                         CMA</a:t>
            </a:r>
          </a:p>
          <a:p>
            <a:endParaRPr lang="en-GB" sz="1200" dirty="0"/>
          </a:p>
          <a:p>
            <a:endParaRPr lang="en-GB" sz="1200" dirty="0"/>
          </a:p>
          <a:p>
            <a:r>
              <a:rPr lang="en-GB" sz="1200" dirty="0"/>
              <a:t>                                                                            ROSHYDROMET</a:t>
            </a:r>
          </a:p>
          <a:p>
            <a:endParaRPr lang="en-GB" sz="1200" dirty="0"/>
          </a:p>
          <a:p>
            <a:r>
              <a:rPr lang="en-GB" sz="1200" dirty="0"/>
              <a:t>                                      EUMETSAT</a:t>
            </a:r>
          </a:p>
          <a:p>
            <a:endParaRPr lang="en-GB" sz="1200" dirty="0"/>
          </a:p>
          <a:p>
            <a:r>
              <a:rPr lang="en-GB" sz="1200" dirty="0"/>
              <a:t>                                                     ESA                                                               IMD</a:t>
            </a:r>
          </a:p>
          <a:p>
            <a:r>
              <a:rPr lang="en-GB" sz="1200" dirty="0"/>
              <a:t>                                                                                                    </a:t>
            </a:r>
          </a:p>
          <a:p>
            <a:r>
              <a:rPr lang="en-GB" sz="1200" dirty="0"/>
              <a:t>                                                 CNES                                                              ISRO  </a:t>
            </a:r>
          </a:p>
        </p:txBody>
      </p:sp>
      <p:pic>
        <p:nvPicPr>
          <p:cNvPr id="24" name="Picture 4"/>
          <p:cNvPicPr>
            <a:picLocks noChangeAspect="1" noChangeArrowheads="1"/>
          </p:cNvPicPr>
          <p:nvPr/>
        </p:nvPicPr>
        <p:blipFill>
          <a:blip r:embed="rId3" cstate="print"/>
          <a:srcRect/>
          <a:stretch>
            <a:fillRect/>
          </a:stretch>
        </p:blipFill>
        <p:spPr bwMode="auto">
          <a:xfrm>
            <a:off x="7505768" y="1144906"/>
            <a:ext cx="2381250" cy="966788"/>
          </a:xfrm>
          <a:prstGeom prst="rect">
            <a:avLst/>
          </a:prstGeom>
          <a:noFill/>
          <a:ln w="9525" cap="flat">
            <a:noFill/>
            <a:round/>
            <a:headEnd/>
            <a:tailEnd/>
          </a:ln>
          <a:effectLst/>
        </p:spPr>
      </p:pic>
    </p:spTree>
    <p:extLst>
      <p:ext uri="{BB962C8B-B14F-4D97-AF65-F5344CB8AC3E}">
        <p14:creationId xmlns:p14="http://schemas.microsoft.com/office/powerpoint/2010/main" val="1805333054"/>
      </p:ext>
    </p:extLst>
  </p:cSld>
  <p:clrMapOvr>
    <a:masterClrMapping/>
  </p:clrMapOvr>
  <p:transition advClick="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Tying GSICS Products to Absolute Scale</a:t>
            </a:r>
          </a:p>
        </p:txBody>
      </p:sp>
      <p:sp>
        <p:nvSpPr>
          <p:cNvPr id="3" name="Content Placeholder 2"/>
          <p:cNvSpPr>
            <a:spLocks noGrp="1"/>
          </p:cNvSpPr>
          <p:nvPr>
            <p:ph idx="1"/>
          </p:nvPr>
        </p:nvSpPr>
        <p:spPr/>
        <p:txBody>
          <a:bodyPr>
            <a:normAutofit fontScale="55000" lnSpcReduction="20000"/>
          </a:bodyPr>
          <a:lstStyle/>
          <a:p>
            <a:r>
              <a:rPr lang="en-GB" dirty="0"/>
              <a:t>Pre-launch instrument tests against SI standards</a:t>
            </a:r>
          </a:p>
          <a:p>
            <a:pPr lvl="1"/>
            <a:r>
              <a:rPr lang="en-GB" dirty="0"/>
              <a:t>CEOS+GSICS Workshop 2020 on pre-flight characterisation/calibration</a:t>
            </a:r>
            <a:br>
              <a:rPr lang="en-GB" dirty="0"/>
            </a:br>
            <a:endParaRPr lang="en-GB" dirty="0"/>
          </a:p>
          <a:p>
            <a:r>
              <a:rPr lang="en-GB" dirty="0"/>
              <a:t>Traceability chain may be compromised during launch</a:t>
            </a:r>
          </a:p>
          <a:p>
            <a:pPr lvl="1"/>
            <a:r>
              <a:rPr lang="en-GB" dirty="0"/>
              <a:t>Due to unexpected changes to the instrument and its operating environment</a:t>
            </a:r>
            <a:br>
              <a:rPr lang="en-GB" dirty="0"/>
            </a:br>
            <a:endParaRPr lang="en-GB" dirty="0"/>
          </a:p>
          <a:p>
            <a:r>
              <a:rPr lang="en-GB" dirty="0"/>
              <a:t>GSICS endorses establishing of a Space-based Climate Observing System </a:t>
            </a:r>
          </a:p>
          <a:p>
            <a:pPr lvl="1"/>
            <a:r>
              <a:rPr lang="en-GB" dirty="0"/>
              <a:t>Calibration directly traceable to SI-standards on-orbit </a:t>
            </a:r>
          </a:p>
          <a:p>
            <a:pPr lvl="2"/>
            <a:r>
              <a:rPr lang="en-GB" dirty="0"/>
              <a:t>e.g. CLARREO, its Pathfinder, or TRUTHS </a:t>
            </a:r>
          </a:p>
          <a:p>
            <a:pPr lvl="1"/>
            <a:r>
              <a:rPr lang="en-GB" dirty="0"/>
              <a:t>Provide an inter-calibration reference, which could be used to anchor inter-calibration products to an absolute scale</a:t>
            </a:r>
          </a:p>
          <a:p>
            <a:pPr lvl="1"/>
            <a:r>
              <a:rPr lang="en-GB" dirty="0"/>
              <a:t>Ideally hyperspectral with non-synchronous orbit</a:t>
            </a:r>
          </a:p>
          <a:p>
            <a:pPr lvl="2"/>
            <a:r>
              <a:rPr lang="en-GB" dirty="0"/>
              <a:t>To cover all reference instruments, characterise diurnal variations, viewing/solar geometry</a:t>
            </a:r>
          </a:p>
          <a:p>
            <a:endParaRPr lang="en-GB" dirty="0"/>
          </a:p>
          <a:p>
            <a:r>
              <a:rPr lang="en-GB" dirty="0"/>
              <a:t>Generically referred to as </a:t>
            </a:r>
            <a:r>
              <a:rPr lang="en-GB" i="1" dirty="0"/>
              <a:t>SI-Traceable Satellite </a:t>
            </a:r>
            <a:r>
              <a:rPr lang="en-GB" dirty="0"/>
              <a:t>instruments (SITSATs)</a:t>
            </a:r>
          </a:p>
        </p:txBody>
      </p:sp>
      <p:pic>
        <p:nvPicPr>
          <p:cNvPr id="4" name="Picture 2" descr="http://gsics.atmos.umd.edu/pub/Development/Logos/GSICS300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0789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Inter-Calibrations Using SITSATs</a:t>
            </a:r>
          </a:p>
        </p:txBody>
      </p:sp>
      <p:sp>
        <p:nvSpPr>
          <p:cNvPr id="8" name="Freeform 7"/>
          <p:cNvSpPr/>
          <p:nvPr/>
        </p:nvSpPr>
        <p:spPr>
          <a:xfrm rot="3600000">
            <a:off x="4755759" y="2845548"/>
            <a:ext cx="320550" cy="406656"/>
          </a:xfrm>
          <a:custGeom>
            <a:avLst/>
            <a:gdLst>
              <a:gd name="connsiteX0" fmla="*/ 0 w 320550"/>
              <a:gd name="connsiteY0" fmla="*/ 81331 h 406656"/>
              <a:gd name="connsiteX1" fmla="*/ 160275 w 320550"/>
              <a:gd name="connsiteY1" fmla="*/ 81331 h 406656"/>
              <a:gd name="connsiteX2" fmla="*/ 160275 w 320550"/>
              <a:gd name="connsiteY2" fmla="*/ 0 h 406656"/>
              <a:gd name="connsiteX3" fmla="*/ 320550 w 320550"/>
              <a:gd name="connsiteY3" fmla="*/ 203328 h 406656"/>
              <a:gd name="connsiteX4" fmla="*/ 160275 w 320550"/>
              <a:gd name="connsiteY4" fmla="*/ 406656 h 406656"/>
              <a:gd name="connsiteX5" fmla="*/ 160275 w 320550"/>
              <a:gd name="connsiteY5" fmla="*/ 325325 h 406656"/>
              <a:gd name="connsiteX6" fmla="*/ 0 w 320550"/>
              <a:gd name="connsiteY6" fmla="*/ 325325 h 406656"/>
              <a:gd name="connsiteX7" fmla="*/ 0 w 320550"/>
              <a:gd name="connsiteY7" fmla="*/ 81331 h 40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550" h="406656">
                <a:moveTo>
                  <a:pt x="0" y="81331"/>
                </a:moveTo>
                <a:lnTo>
                  <a:pt x="160275" y="81331"/>
                </a:lnTo>
                <a:lnTo>
                  <a:pt x="160275" y="0"/>
                </a:lnTo>
                <a:lnTo>
                  <a:pt x="320550" y="203328"/>
                </a:lnTo>
                <a:lnTo>
                  <a:pt x="160275" y="406656"/>
                </a:lnTo>
                <a:lnTo>
                  <a:pt x="160275" y="325325"/>
                </a:lnTo>
                <a:lnTo>
                  <a:pt x="0" y="325325"/>
                </a:lnTo>
                <a:lnTo>
                  <a:pt x="0" y="81331"/>
                </a:lnTo>
                <a:close/>
              </a:path>
            </a:pathLst>
          </a:custGeom>
          <a:no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81331" rIns="96165" bIns="81330" numCol="1" spcCol="1270" anchor="ctr" anchorCtr="0">
            <a:noAutofit/>
          </a:bodyPr>
          <a:lstStyle/>
          <a:p>
            <a:pPr lvl="0" algn="ctr" defTabSz="666750">
              <a:lnSpc>
                <a:spcPct val="90000"/>
              </a:lnSpc>
              <a:spcBef>
                <a:spcPct val="0"/>
              </a:spcBef>
              <a:spcAft>
                <a:spcPct val="35000"/>
              </a:spcAft>
            </a:pPr>
            <a:endParaRPr lang="en-US" sz="1500" kern="1200"/>
          </a:p>
        </p:txBody>
      </p:sp>
      <p:grpSp>
        <p:nvGrpSpPr>
          <p:cNvPr id="13" name="Group 12"/>
          <p:cNvGrpSpPr/>
          <p:nvPr/>
        </p:nvGrpSpPr>
        <p:grpSpPr>
          <a:xfrm>
            <a:off x="5076979" y="2151675"/>
            <a:ext cx="1204907" cy="1298749"/>
            <a:chOff x="3865687" y="1576805"/>
            <a:chExt cx="1204907" cy="1298749"/>
          </a:xfrm>
        </p:grpSpPr>
        <p:sp>
          <p:nvSpPr>
            <p:cNvPr id="7" name="Freeform 6"/>
            <p:cNvSpPr/>
            <p:nvPr/>
          </p:nvSpPr>
          <p:spPr>
            <a:xfrm>
              <a:off x="3865687" y="1670647"/>
              <a:ext cx="1204907" cy="1204907"/>
            </a:xfrm>
            <a:custGeom>
              <a:avLst/>
              <a:gdLst>
                <a:gd name="connsiteX0" fmla="*/ 0 w 1204907"/>
                <a:gd name="connsiteY0" fmla="*/ 602454 h 1204907"/>
                <a:gd name="connsiteX1" fmla="*/ 602454 w 1204907"/>
                <a:gd name="connsiteY1" fmla="*/ 0 h 1204907"/>
                <a:gd name="connsiteX2" fmla="*/ 1204908 w 1204907"/>
                <a:gd name="connsiteY2" fmla="*/ 602454 h 1204907"/>
                <a:gd name="connsiteX3" fmla="*/ 602454 w 1204907"/>
                <a:gd name="connsiteY3" fmla="*/ 1204908 h 1204907"/>
                <a:gd name="connsiteX4" fmla="*/ 0 w 1204907"/>
                <a:gd name="connsiteY4" fmla="*/ 602454 h 120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07" h="1204907">
                  <a:moveTo>
                    <a:pt x="0" y="602454"/>
                  </a:moveTo>
                  <a:cubicBezTo>
                    <a:pt x="0" y="269728"/>
                    <a:pt x="269728" y="0"/>
                    <a:pt x="602454" y="0"/>
                  </a:cubicBezTo>
                  <a:cubicBezTo>
                    <a:pt x="935180" y="0"/>
                    <a:pt x="1204908" y="269728"/>
                    <a:pt x="1204908" y="602454"/>
                  </a:cubicBezTo>
                  <a:cubicBezTo>
                    <a:pt x="1204908" y="935180"/>
                    <a:pt x="935180" y="1204908"/>
                    <a:pt x="602454" y="1204908"/>
                  </a:cubicBezTo>
                  <a:cubicBezTo>
                    <a:pt x="269728" y="1204908"/>
                    <a:pt x="0" y="935180"/>
                    <a:pt x="0" y="602454"/>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200585" tIns="200585" rIns="200585" bIns="200585" numCol="1" spcCol="1270" anchor="ctr" anchorCtr="0">
              <a:noAutofit/>
            </a:bodyPr>
            <a:lstStyle/>
            <a:p>
              <a:pPr lvl="0" algn="ctr" defTabSz="844550">
                <a:lnSpc>
                  <a:spcPct val="90000"/>
                </a:lnSpc>
                <a:spcBef>
                  <a:spcPct val="0"/>
                </a:spcBef>
                <a:spcAft>
                  <a:spcPct val="35000"/>
                </a:spcAft>
              </a:pPr>
              <a:r>
                <a:rPr lang="en-US" sz="1600" kern="1200" dirty="0"/>
                <a:t>MON</a:t>
              </a:r>
            </a:p>
          </p:txBody>
        </p:sp>
        <p:pic>
          <p:nvPicPr>
            <p:cNvPr id="25" name="Picture 2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8141" y="1576805"/>
              <a:ext cx="360000" cy="504673"/>
            </a:xfrm>
            <a:prstGeom prst="rect">
              <a:avLst/>
            </a:prstGeom>
          </p:spPr>
        </p:pic>
      </p:grpSp>
      <p:grpSp>
        <p:nvGrpSpPr>
          <p:cNvPr id="14" name="Group 13"/>
          <p:cNvGrpSpPr/>
          <p:nvPr/>
        </p:nvGrpSpPr>
        <p:grpSpPr>
          <a:xfrm>
            <a:off x="2244712" y="1083414"/>
            <a:ext cx="1204907" cy="1204907"/>
            <a:chOff x="2960827" y="3237910"/>
            <a:chExt cx="1204907" cy="1204907"/>
          </a:xfrm>
        </p:grpSpPr>
        <p:sp>
          <p:nvSpPr>
            <p:cNvPr id="11" name="Freeform 10"/>
            <p:cNvSpPr/>
            <p:nvPr/>
          </p:nvSpPr>
          <p:spPr>
            <a:xfrm>
              <a:off x="2960827" y="3237910"/>
              <a:ext cx="1204907" cy="1204907"/>
            </a:xfrm>
            <a:custGeom>
              <a:avLst/>
              <a:gdLst>
                <a:gd name="connsiteX0" fmla="*/ 0 w 1204907"/>
                <a:gd name="connsiteY0" fmla="*/ 602454 h 1204907"/>
                <a:gd name="connsiteX1" fmla="*/ 602454 w 1204907"/>
                <a:gd name="connsiteY1" fmla="*/ 0 h 1204907"/>
                <a:gd name="connsiteX2" fmla="*/ 1204908 w 1204907"/>
                <a:gd name="connsiteY2" fmla="*/ 602454 h 1204907"/>
                <a:gd name="connsiteX3" fmla="*/ 602454 w 1204907"/>
                <a:gd name="connsiteY3" fmla="*/ 1204908 h 1204907"/>
                <a:gd name="connsiteX4" fmla="*/ 0 w 1204907"/>
                <a:gd name="connsiteY4" fmla="*/ 602454 h 120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07" h="1204907">
                  <a:moveTo>
                    <a:pt x="0" y="602454"/>
                  </a:moveTo>
                  <a:cubicBezTo>
                    <a:pt x="0" y="269728"/>
                    <a:pt x="269728" y="0"/>
                    <a:pt x="602454" y="0"/>
                  </a:cubicBezTo>
                  <a:cubicBezTo>
                    <a:pt x="935180" y="0"/>
                    <a:pt x="1204908" y="269728"/>
                    <a:pt x="1204908" y="602454"/>
                  </a:cubicBezTo>
                  <a:cubicBezTo>
                    <a:pt x="1204908" y="935180"/>
                    <a:pt x="935180" y="1204908"/>
                    <a:pt x="602454" y="1204908"/>
                  </a:cubicBezTo>
                  <a:cubicBezTo>
                    <a:pt x="269728" y="1204908"/>
                    <a:pt x="0" y="935180"/>
                    <a:pt x="0" y="602454"/>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200585" tIns="200585" rIns="200585" bIns="200585" numCol="1" spcCol="1270" anchor="ctr" anchorCtr="0">
              <a:noAutofit/>
            </a:bodyPr>
            <a:lstStyle/>
            <a:p>
              <a:pPr lvl="0" algn="ctr" defTabSz="844550">
                <a:lnSpc>
                  <a:spcPct val="90000"/>
                </a:lnSpc>
                <a:spcBef>
                  <a:spcPct val="0"/>
                </a:spcBef>
                <a:spcAft>
                  <a:spcPct val="35000"/>
                </a:spcAft>
              </a:pPr>
              <a:r>
                <a:rPr lang="en-US" sz="1600" kern="1200" dirty="0"/>
                <a:t>REF</a:t>
              </a:r>
            </a:p>
          </p:txBody>
        </p:sp>
        <p:pic>
          <p:nvPicPr>
            <p:cNvPr id="26" name="Picture 2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3869" y="3279469"/>
              <a:ext cx="502408" cy="360000"/>
            </a:xfrm>
            <a:prstGeom prst="rect">
              <a:avLst/>
            </a:prstGeom>
          </p:spPr>
        </p:pic>
      </p:grpSp>
      <p:grpSp>
        <p:nvGrpSpPr>
          <p:cNvPr id="32" name="Group 31"/>
          <p:cNvGrpSpPr/>
          <p:nvPr/>
        </p:nvGrpSpPr>
        <p:grpSpPr>
          <a:xfrm>
            <a:off x="2244712" y="3487920"/>
            <a:ext cx="1204907" cy="1204907"/>
            <a:chOff x="4770546" y="3237910"/>
            <a:chExt cx="1204907" cy="1204907"/>
          </a:xfrm>
        </p:grpSpPr>
        <p:sp>
          <p:nvSpPr>
            <p:cNvPr id="9" name="Freeform 8"/>
            <p:cNvSpPr/>
            <p:nvPr/>
          </p:nvSpPr>
          <p:spPr>
            <a:xfrm>
              <a:off x="4770546" y="3237910"/>
              <a:ext cx="1204907" cy="1204907"/>
            </a:xfrm>
            <a:custGeom>
              <a:avLst/>
              <a:gdLst>
                <a:gd name="connsiteX0" fmla="*/ 0 w 1204907"/>
                <a:gd name="connsiteY0" fmla="*/ 602454 h 1204907"/>
                <a:gd name="connsiteX1" fmla="*/ 602454 w 1204907"/>
                <a:gd name="connsiteY1" fmla="*/ 0 h 1204907"/>
                <a:gd name="connsiteX2" fmla="*/ 1204908 w 1204907"/>
                <a:gd name="connsiteY2" fmla="*/ 602454 h 1204907"/>
                <a:gd name="connsiteX3" fmla="*/ 602454 w 1204907"/>
                <a:gd name="connsiteY3" fmla="*/ 1204908 h 1204907"/>
                <a:gd name="connsiteX4" fmla="*/ 0 w 1204907"/>
                <a:gd name="connsiteY4" fmla="*/ 602454 h 120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07" h="1204907">
                  <a:moveTo>
                    <a:pt x="0" y="602454"/>
                  </a:moveTo>
                  <a:cubicBezTo>
                    <a:pt x="0" y="269728"/>
                    <a:pt x="269728" y="0"/>
                    <a:pt x="602454" y="0"/>
                  </a:cubicBezTo>
                  <a:cubicBezTo>
                    <a:pt x="935180" y="0"/>
                    <a:pt x="1204908" y="269728"/>
                    <a:pt x="1204908" y="602454"/>
                  </a:cubicBezTo>
                  <a:cubicBezTo>
                    <a:pt x="1204908" y="935180"/>
                    <a:pt x="935180" y="1204908"/>
                    <a:pt x="602454" y="1204908"/>
                  </a:cubicBezTo>
                  <a:cubicBezTo>
                    <a:pt x="269728" y="1204908"/>
                    <a:pt x="0" y="935180"/>
                    <a:pt x="0" y="602454"/>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200585" tIns="200585" rIns="200585" bIns="200585" numCol="1" spcCol="1270" anchor="ctr" anchorCtr="0">
              <a:noAutofit/>
            </a:bodyPr>
            <a:lstStyle/>
            <a:p>
              <a:pPr lvl="0" algn="ctr" defTabSz="844550">
                <a:lnSpc>
                  <a:spcPct val="90000"/>
                </a:lnSpc>
                <a:spcBef>
                  <a:spcPct val="0"/>
                </a:spcBef>
                <a:spcAft>
                  <a:spcPct val="35000"/>
                </a:spcAft>
              </a:pPr>
              <a:r>
                <a:rPr lang="en-US" sz="1600" kern="1200" dirty="0"/>
                <a:t>SITSAT</a:t>
              </a:r>
            </a:p>
          </p:txBody>
        </p:sp>
        <p:pic>
          <p:nvPicPr>
            <p:cNvPr id="27" name="Picture 2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0025" y="3279469"/>
              <a:ext cx="360000" cy="360000"/>
            </a:xfrm>
            <a:prstGeom prst="rect">
              <a:avLst/>
            </a:prstGeom>
          </p:spPr>
        </p:pic>
      </p:grpSp>
      <p:pic>
        <p:nvPicPr>
          <p:cNvPr id="30" name="Picture 2" descr="http://gsics.atmos.umd.edu/pub/Development/Logos/GSICS300p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982200" y="4892367"/>
            <a:ext cx="2975623" cy="400110"/>
          </a:xfrm>
          <a:prstGeom prst="rect">
            <a:avLst/>
          </a:prstGeom>
          <a:noFill/>
        </p:spPr>
        <p:txBody>
          <a:bodyPr wrap="none" rtlCol="0">
            <a:spAutoFit/>
          </a:bodyPr>
          <a:lstStyle/>
          <a:p>
            <a:r>
              <a:rPr lang="en-GB" sz="2000" b="0" dirty="0">
                <a:solidFill>
                  <a:schemeClr val="tx1"/>
                </a:solidFill>
              </a:rPr>
              <a:t>Indirect Inter-Calibration</a:t>
            </a:r>
          </a:p>
        </p:txBody>
      </p:sp>
      <p:sp>
        <p:nvSpPr>
          <p:cNvPr id="4" name="Rectangle 3"/>
          <p:cNvSpPr/>
          <p:nvPr/>
        </p:nvSpPr>
        <p:spPr>
          <a:xfrm>
            <a:off x="3082279" y="5338996"/>
            <a:ext cx="7611767" cy="1154162"/>
          </a:xfrm>
          <a:prstGeom prst="rect">
            <a:avLst/>
          </a:prstGeom>
        </p:spPr>
        <p:txBody>
          <a:bodyPr wrap="square">
            <a:spAutoFit/>
          </a:bodyPr>
          <a:lstStyle/>
          <a:p>
            <a:pPr algn="ctr">
              <a:lnSpc>
                <a:spcPct val="115000"/>
              </a:lnSpc>
              <a:spcAft>
                <a:spcPts val="1000"/>
              </a:spcAft>
            </a:pPr>
            <a:r>
              <a:rPr lang="en-GB" sz="1200" i="1" dirty="0">
                <a:solidFill>
                  <a:schemeClr val="tx1"/>
                </a:solidFill>
                <a:latin typeface="Calibri" panose="020F0502020204030204" pitchFamily="34" charset="0"/>
                <a:ea typeface="Calibri" panose="020F0502020204030204" pitchFamily="34" charset="0"/>
              </a:rPr>
              <a:t>Figure: Different approaches to provide traceability of inter-calibration products for a Monitored instrument (MON) to an SI-Traceable Satellite instrument (SITSAT); Left: Direct Inter-Calibration: Using SNO-like approach to transfer calibration of Reference Instrument (REF) and direct inter-calibration of MON using SITSAT by SNO/Ray-matching (green arrow); Right: Indirect Inter-Calibration: Using a Pseudo Invariant Calibration Target (PICT) to transfer calibration of REF or SITSAT to MON (red arrow).</a:t>
            </a:r>
            <a:endParaRPr lang="en-GB" sz="1200" dirty="0">
              <a:solidFill>
                <a:schemeClr val="tx1"/>
              </a:solidFill>
              <a:latin typeface="Calibri" panose="020F0502020204030204" pitchFamily="34" charset="0"/>
              <a:ea typeface="Calibri" panose="020F0502020204030204" pitchFamily="34" charset="0"/>
            </a:endParaRPr>
          </a:p>
        </p:txBody>
      </p:sp>
      <p:cxnSp>
        <p:nvCxnSpPr>
          <p:cNvPr id="45" name="Straight Arrow Connector 44"/>
          <p:cNvCxnSpPr/>
          <p:nvPr/>
        </p:nvCxnSpPr>
        <p:spPr bwMode="auto">
          <a:xfrm>
            <a:off x="3400425" y="1879261"/>
            <a:ext cx="1771834" cy="666516"/>
          </a:xfrm>
          <a:prstGeom prst="straightConnector1">
            <a:avLst/>
          </a:prstGeom>
          <a:solidFill>
            <a:schemeClr val="bg2"/>
          </a:solidFill>
          <a:ln w="63500" cap="flat" cmpd="sng" algn="ctr">
            <a:solidFill>
              <a:srgbClr val="0070C0"/>
            </a:solidFill>
            <a:prstDash val="solid"/>
            <a:round/>
            <a:headEnd type="none" w="med" len="med"/>
            <a:tailEnd type="triangle"/>
          </a:ln>
          <a:effectLst/>
        </p:spPr>
      </p:cxnSp>
      <p:cxnSp>
        <p:nvCxnSpPr>
          <p:cNvPr id="53" name="Straight Arrow Connector 52"/>
          <p:cNvCxnSpPr/>
          <p:nvPr/>
        </p:nvCxnSpPr>
        <p:spPr bwMode="auto">
          <a:xfrm flipV="1">
            <a:off x="3431972" y="3203586"/>
            <a:ext cx="1790884" cy="683710"/>
          </a:xfrm>
          <a:prstGeom prst="straightConnector1">
            <a:avLst/>
          </a:prstGeom>
          <a:solidFill>
            <a:schemeClr val="bg2"/>
          </a:solidFill>
          <a:ln w="63500" cap="flat" cmpd="sng" algn="ctr">
            <a:solidFill>
              <a:srgbClr val="00B050"/>
            </a:solidFill>
            <a:prstDash val="solid"/>
            <a:round/>
            <a:headEnd type="none" w="med" len="med"/>
            <a:tailEnd type="triangle"/>
          </a:ln>
          <a:effectLst/>
        </p:spPr>
      </p:cxnSp>
      <p:sp>
        <p:nvSpPr>
          <p:cNvPr id="63" name="Curved Right Arrow 62"/>
          <p:cNvSpPr/>
          <p:nvPr/>
        </p:nvSpPr>
        <p:spPr bwMode="auto">
          <a:xfrm flipV="1">
            <a:off x="1198549" y="1484969"/>
            <a:ext cx="1057861" cy="2753655"/>
          </a:xfrm>
          <a:prstGeom prst="curvedRightArrow">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65" name="Curved Connector 64"/>
          <p:cNvCxnSpPr/>
          <p:nvPr/>
        </p:nvCxnSpPr>
        <p:spPr bwMode="auto">
          <a:xfrm>
            <a:off x="2337017" y="3790950"/>
            <a:ext cx="914400" cy="914400"/>
          </a:xfrm>
          <a:prstGeom prst="curvedConnector3">
            <a:avLst/>
          </a:prstGeom>
          <a:solidFill>
            <a:schemeClr val="bg2"/>
          </a:solidFill>
          <a:ln w="9525" cap="flat" cmpd="sng" algn="ctr">
            <a:noFill/>
            <a:prstDash val="solid"/>
            <a:round/>
            <a:headEnd type="none" w="med" len="med"/>
            <a:tailEnd type="triangle"/>
          </a:ln>
          <a:effectLst/>
        </p:spPr>
      </p:cxnSp>
      <p:cxnSp>
        <p:nvCxnSpPr>
          <p:cNvPr id="72" name="Curved Connector 71"/>
          <p:cNvCxnSpPr/>
          <p:nvPr/>
        </p:nvCxnSpPr>
        <p:spPr bwMode="auto">
          <a:xfrm>
            <a:off x="2372942" y="3754377"/>
            <a:ext cx="914400" cy="914400"/>
          </a:xfrm>
          <a:prstGeom prst="curvedConnector3">
            <a:avLst/>
          </a:prstGeom>
          <a:solidFill>
            <a:schemeClr val="bg2"/>
          </a:solidFill>
          <a:ln w="9525" cap="flat" cmpd="sng" algn="ctr">
            <a:noFill/>
            <a:prstDash val="solid"/>
            <a:round/>
            <a:headEnd type="none" w="med" len="med"/>
            <a:tailEnd type="triangle"/>
          </a:ln>
          <a:effectLst/>
        </p:spPr>
      </p:cxnSp>
      <p:sp>
        <p:nvSpPr>
          <p:cNvPr id="78" name="Freeform 77"/>
          <p:cNvSpPr/>
          <p:nvPr/>
        </p:nvSpPr>
        <p:spPr>
          <a:xfrm rot="3600000">
            <a:off x="10173699" y="2887107"/>
            <a:ext cx="320550" cy="406656"/>
          </a:xfrm>
          <a:custGeom>
            <a:avLst/>
            <a:gdLst>
              <a:gd name="connsiteX0" fmla="*/ 0 w 320550"/>
              <a:gd name="connsiteY0" fmla="*/ 81331 h 406656"/>
              <a:gd name="connsiteX1" fmla="*/ 160275 w 320550"/>
              <a:gd name="connsiteY1" fmla="*/ 81331 h 406656"/>
              <a:gd name="connsiteX2" fmla="*/ 160275 w 320550"/>
              <a:gd name="connsiteY2" fmla="*/ 0 h 406656"/>
              <a:gd name="connsiteX3" fmla="*/ 320550 w 320550"/>
              <a:gd name="connsiteY3" fmla="*/ 203328 h 406656"/>
              <a:gd name="connsiteX4" fmla="*/ 160275 w 320550"/>
              <a:gd name="connsiteY4" fmla="*/ 406656 h 406656"/>
              <a:gd name="connsiteX5" fmla="*/ 160275 w 320550"/>
              <a:gd name="connsiteY5" fmla="*/ 325325 h 406656"/>
              <a:gd name="connsiteX6" fmla="*/ 0 w 320550"/>
              <a:gd name="connsiteY6" fmla="*/ 325325 h 406656"/>
              <a:gd name="connsiteX7" fmla="*/ 0 w 320550"/>
              <a:gd name="connsiteY7" fmla="*/ 81331 h 40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550" h="406656">
                <a:moveTo>
                  <a:pt x="0" y="81331"/>
                </a:moveTo>
                <a:lnTo>
                  <a:pt x="160275" y="81331"/>
                </a:lnTo>
                <a:lnTo>
                  <a:pt x="160275" y="0"/>
                </a:lnTo>
                <a:lnTo>
                  <a:pt x="320550" y="203328"/>
                </a:lnTo>
                <a:lnTo>
                  <a:pt x="160275" y="406656"/>
                </a:lnTo>
                <a:lnTo>
                  <a:pt x="160275" y="325325"/>
                </a:lnTo>
                <a:lnTo>
                  <a:pt x="0" y="325325"/>
                </a:lnTo>
                <a:lnTo>
                  <a:pt x="0" y="81331"/>
                </a:lnTo>
                <a:close/>
              </a:path>
            </a:pathLst>
          </a:custGeom>
          <a:no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1" tIns="81331" rIns="96165" bIns="81330" numCol="1" spcCol="1270" anchor="ctr" anchorCtr="0">
            <a:noAutofit/>
          </a:bodyPr>
          <a:lstStyle/>
          <a:p>
            <a:pPr lvl="0" algn="ctr" defTabSz="666750">
              <a:lnSpc>
                <a:spcPct val="90000"/>
              </a:lnSpc>
              <a:spcBef>
                <a:spcPct val="0"/>
              </a:spcBef>
              <a:spcAft>
                <a:spcPct val="35000"/>
              </a:spcAft>
            </a:pPr>
            <a:endParaRPr lang="en-US" sz="1500" kern="1200"/>
          </a:p>
        </p:txBody>
      </p:sp>
      <p:grpSp>
        <p:nvGrpSpPr>
          <p:cNvPr id="79" name="Group 78"/>
          <p:cNvGrpSpPr/>
          <p:nvPr/>
        </p:nvGrpSpPr>
        <p:grpSpPr>
          <a:xfrm>
            <a:off x="10494919" y="2193234"/>
            <a:ext cx="1204907" cy="1298749"/>
            <a:chOff x="3865687" y="1576805"/>
            <a:chExt cx="1204907" cy="1298749"/>
          </a:xfrm>
        </p:grpSpPr>
        <p:sp>
          <p:nvSpPr>
            <p:cNvPr id="80" name="Freeform 79"/>
            <p:cNvSpPr/>
            <p:nvPr/>
          </p:nvSpPr>
          <p:spPr>
            <a:xfrm>
              <a:off x="3865687" y="1670647"/>
              <a:ext cx="1204907" cy="1204907"/>
            </a:xfrm>
            <a:custGeom>
              <a:avLst/>
              <a:gdLst>
                <a:gd name="connsiteX0" fmla="*/ 0 w 1204907"/>
                <a:gd name="connsiteY0" fmla="*/ 602454 h 1204907"/>
                <a:gd name="connsiteX1" fmla="*/ 602454 w 1204907"/>
                <a:gd name="connsiteY1" fmla="*/ 0 h 1204907"/>
                <a:gd name="connsiteX2" fmla="*/ 1204908 w 1204907"/>
                <a:gd name="connsiteY2" fmla="*/ 602454 h 1204907"/>
                <a:gd name="connsiteX3" fmla="*/ 602454 w 1204907"/>
                <a:gd name="connsiteY3" fmla="*/ 1204908 h 1204907"/>
                <a:gd name="connsiteX4" fmla="*/ 0 w 1204907"/>
                <a:gd name="connsiteY4" fmla="*/ 602454 h 120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07" h="1204907">
                  <a:moveTo>
                    <a:pt x="0" y="602454"/>
                  </a:moveTo>
                  <a:cubicBezTo>
                    <a:pt x="0" y="269728"/>
                    <a:pt x="269728" y="0"/>
                    <a:pt x="602454" y="0"/>
                  </a:cubicBezTo>
                  <a:cubicBezTo>
                    <a:pt x="935180" y="0"/>
                    <a:pt x="1204908" y="269728"/>
                    <a:pt x="1204908" y="602454"/>
                  </a:cubicBezTo>
                  <a:cubicBezTo>
                    <a:pt x="1204908" y="935180"/>
                    <a:pt x="935180" y="1204908"/>
                    <a:pt x="602454" y="1204908"/>
                  </a:cubicBezTo>
                  <a:cubicBezTo>
                    <a:pt x="269728" y="1204908"/>
                    <a:pt x="0" y="935180"/>
                    <a:pt x="0" y="602454"/>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200585" tIns="200585" rIns="200585" bIns="200585" numCol="1" spcCol="1270" anchor="ctr" anchorCtr="0">
              <a:noAutofit/>
            </a:bodyPr>
            <a:lstStyle/>
            <a:p>
              <a:pPr lvl="0" algn="ctr" defTabSz="844550">
                <a:lnSpc>
                  <a:spcPct val="90000"/>
                </a:lnSpc>
                <a:spcBef>
                  <a:spcPct val="0"/>
                </a:spcBef>
                <a:spcAft>
                  <a:spcPct val="35000"/>
                </a:spcAft>
              </a:pPr>
              <a:r>
                <a:rPr lang="en-US" sz="1600" kern="1200" dirty="0"/>
                <a:t>MON</a:t>
              </a:r>
            </a:p>
          </p:txBody>
        </p:sp>
        <p:pic>
          <p:nvPicPr>
            <p:cNvPr id="81" name="Picture 8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88141" y="1576805"/>
              <a:ext cx="360000" cy="504673"/>
            </a:xfrm>
            <a:prstGeom prst="rect">
              <a:avLst/>
            </a:prstGeom>
          </p:spPr>
        </p:pic>
      </p:grpSp>
      <p:grpSp>
        <p:nvGrpSpPr>
          <p:cNvPr id="82" name="Group 81"/>
          <p:cNvGrpSpPr/>
          <p:nvPr/>
        </p:nvGrpSpPr>
        <p:grpSpPr>
          <a:xfrm>
            <a:off x="7662652" y="1124973"/>
            <a:ext cx="1204907" cy="1204907"/>
            <a:chOff x="2960827" y="3237910"/>
            <a:chExt cx="1204907" cy="1204907"/>
          </a:xfrm>
        </p:grpSpPr>
        <p:sp>
          <p:nvSpPr>
            <p:cNvPr id="83" name="Freeform 82"/>
            <p:cNvSpPr/>
            <p:nvPr/>
          </p:nvSpPr>
          <p:spPr>
            <a:xfrm>
              <a:off x="2960827" y="3237910"/>
              <a:ext cx="1204907" cy="1204907"/>
            </a:xfrm>
            <a:custGeom>
              <a:avLst/>
              <a:gdLst>
                <a:gd name="connsiteX0" fmla="*/ 0 w 1204907"/>
                <a:gd name="connsiteY0" fmla="*/ 602454 h 1204907"/>
                <a:gd name="connsiteX1" fmla="*/ 602454 w 1204907"/>
                <a:gd name="connsiteY1" fmla="*/ 0 h 1204907"/>
                <a:gd name="connsiteX2" fmla="*/ 1204908 w 1204907"/>
                <a:gd name="connsiteY2" fmla="*/ 602454 h 1204907"/>
                <a:gd name="connsiteX3" fmla="*/ 602454 w 1204907"/>
                <a:gd name="connsiteY3" fmla="*/ 1204908 h 1204907"/>
                <a:gd name="connsiteX4" fmla="*/ 0 w 1204907"/>
                <a:gd name="connsiteY4" fmla="*/ 602454 h 120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07" h="1204907">
                  <a:moveTo>
                    <a:pt x="0" y="602454"/>
                  </a:moveTo>
                  <a:cubicBezTo>
                    <a:pt x="0" y="269728"/>
                    <a:pt x="269728" y="0"/>
                    <a:pt x="602454" y="0"/>
                  </a:cubicBezTo>
                  <a:cubicBezTo>
                    <a:pt x="935180" y="0"/>
                    <a:pt x="1204908" y="269728"/>
                    <a:pt x="1204908" y="602454"/>
                  </a:cubicBezTo>
                  <a:cubicBezTo>
                    <a:pt x="1204908" y="935180"/>
                    <a:pt x="935180" y="1204908"/>
                    <a:pt x="602454" y="1204908"/>
                  </a:cubicBezTo>
                  <a:cubicBezTo>
                    <a:pt x="269728" y="1204908"/>
                    <a:pt x="0" y="935180"/>
                    <a:pt x="0" y="602454"/>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200585" tIns="200585" rIns="200585" bIns="200585" numCol="1" spcCol="1270" anchor="ctr" anchorCtr="0">
              <a:noAutofit/>
            </a:bodyPr>
            <a:lstStyle/>
            <a:p>
              <a:pPr lvl="0" algn="ctr" defTabSz="844550">
                <a:lnSpc>
                  <a:spcPct val="90000"/>
                </a:lnSpc>
                <a:spcBef>
                  <a:spcPct val="0"/>
                </a:spcBef>
                <a:spcAft>
                  <a:spcPct val="35000"/>
                </a:spcAft>
              </a:pPr>
              <a:r>
                <a:rPr lang="en-US" sz="1600" kern="1200" dirty="0"/>
                <a:t>REF</a:t>
              </a:r>
            </a:p>
          </p:txBody>
        </p:sp>
        <p:pic>
          <p:nvPicPr>
            <p:cNvPr id="84" name="Picture 8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3869" y="3279469"/>
              <a:ext cx="502408" cy="360000"/>
            </a:xfrm>
            <a:prstGeom prst="rect">
              <a:avLst/>
            </a:prstGeom>
          </p:spPr>
        </p:pic>
      </p:grpSp>
      <p:grpSp>
        <p:nvGrpSpPr>
          <p:cNvPr id="85" name="Group 84"/>
          <p:cNvGrpSpPr/>
          <p:nvPr/>
        </p:nvGrpSpPr>
        <p:grpSpPr>
          <a:xfrm>
            <a:off x="7662652" y="3529479"/>
            <a:ext cx="1204907" cy="1204907"/>
            <a:chOff x="4770546" y="3237910"/>
            <a:chExt cx="1204907" cy="1204907"/>
          </a:xfrm>
        </p:grpSpPr>
        <p:sp>
          <p:nvSpPr>
            <p:cNvPr id="86" name="Freeform 85"/>
            <p:cNvSpPr/>
            <p:nvPr/>
          </p:nvSpPr>
          <p:spPr>
            <a:xfrm>
              <a:off x="4770546" y="3237910"/>
              <a:ext cx="1204907" cy="1204907"/>
            </a:xfrm>
            <a:custGeom>
              <a:avLst/>
              <a:gdLst>
                <a:gd name="connsiteX0" fmla="*/ 0 w 1204907"/>
                <a:gd name="connsiteY0" fmla="*/ 602454 h 1204907"/>
                <a:gd name="connsiteX1" fmla="*/ 602454 w 1204907"/>
                <a:gd name="connsiteY1" fmla="*/ 0 h 1204907"/>
                <a:gd name="connsiteX2" fmla="*/ 1204908 w 1204907"/>
                <a:gd name="connsiteY2" fmla="*/ 602454 h 1204907"/>
                <a:gd name="connsiteX3" fmla="*/ 602454 w 1204907"/>
                <a:gd name="connsiteY3" fmla="*/ 1204908 h 1204907"/>
                <a:gd name="connsiteX4" fmla="*/ 0 w 1204907"/>
                <a:gd name="connsiteY4" fmla="*/ 602454 h 120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07" h="1204907">
                  <a:moveTo>
                    <a:pt x="0" y="602454"/>
                  </a:moveTo>
                  <a:cubicBezTo>
                    <a:pt x="0" y="269728"/>
                    <a:pt x="269728" y="0"/>
                    <a:pt x="602454" y="0"/>
                  </a:cubicBezTo>
                  <a:cubicBezTo>
                    <a:pt x="935180" y="0"/>
                    <a:pt x="1204908" y="269728"/>
                    <a:pt x="1204908" y="602454"/>
                  </a:cubicBezTo>
                  <a:cubicBezTo>
                    <a:pt x="1204908" y="935180"/>
                    <a:pt x="935180" y="1204908"/>
                    <a:pt x="602454" y="1204908"/>
                  </a:cubicBezTo>
                  <a:cubicBezTo>
                    <a:pt x="269728" y="1204908"/>
                    <a:pt x="0" y="935180"/>
                    <a:pt x="0" y="602454"/>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200585" tIns="200585" rIns="200585" bIns="200585" numCol="1" spcCol="1270" anchor="ctr" anchorCtr="0">
              <a:noAutofit/>
            </a:bodyPr>
            <a:lstStyle/>
            <a:p>
              <a:pPr lvl="0" algn="ctr" defTabSz="844550">
                <a:lnSpc>
                  <a:spcPct val="90000"/>
                </a:lnSpc>
                <a:spcBef>
                  <a:spcPct val="0"/>
                </a:spcBef>
                <a:spcAft>
                  <a:spcPct val="35000"/>
                </a:spcAft>
              </a:pPr>
              <a:r>
                <a:rPr lang="en-US" sz="1600" kern="1200" dirty="0"/>
                <a:t>SITSAT</a:t>
              </a:r>
            </a:p>
          </p:txBody>
        </p:sp>
        <p:pic>
          <p:nvPicPr>
            <p:cNvPr id="87" name="Picture 8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90025" y="3279469"/>
              <a:ext cx="360000" cy="360000"/>
            </a:xfrm>
            <a:prstGeom prst="rect">
              <a:avLst/>
            </a:prstGeom>
          </p:spPr>
        </p:pic>
      </p:grpSp>
      <p:sp>
        <p:nvSpPr>
          <p:cNvPr id="88" name="TextBox 87"/>
          <p:cNvSpPr txBox="1"/>
          <p:nvPr/>
        </p:nvSpPr>
        <p:spPr>
          <a:xfrm>
            <a:off x="2664191" y="4862894"/>
            <a:ext cx="2771721" cy="400110"/>
          </a:xfrm>
          <a:prstGeom prst="rect">
            <a:avLst/>
          </a:prstGeom>
          <a:noFill/>
        </p:spPr>
        <p:txBody>
          <a:bodyPr wrap="none" rtlCol="0">
            <a:spAutoFit/>
          </a:bodyPr>
          <a:lstStyle/>
          <a:p>
            <a:r>
              <a:rPr lang="en-GB" sz="2000" b="0" dirty="0">
                <a:solidFill>
                  <a:schemeClr val="tx1"/>
                </a:solidFill>
              </a:rPr>
              <a:t>Direct Inter-Calibration</a:t>
            </a:r>
          </a:p>
        </p:txBody>
      </p:sp>
      <p:grpSp>
        <p:nvGrpSpPr>
          <p:cNvPr id="89" name="Group 88"/>
          <p:cNvGrpSpPr/>
          <p:nvPr/>
        </p:nvGrpSpPr>
        <p:grpSpPr>
          <a:xfrm>
            <a:off x="8867559" y="2316028"/>
            <a:ext cx="1204907" cy="1204907"/>
            <a:chOff x="342707" y="4961935"/>
            <a:chExt cx="1204907" cy="1204907"/>
          </a:xfrm>
        </p:grpSpPr>
        <p:sp>
          <p:nvSpPr>
            <p:cNvPr id="90" name="Freeform 89"/>
            <p:cNvSpPr/>
            <p:nvPr/>
          </p:nvSpPr>
          <p:spPr>
            <a:xfrm>
              <a:off x="342707" y="4961935"/>
              <a:ext cx="1204907" cy="1204907"/>
            </a:xfrm>
            <a:custGeom>
              <a:avLst/>
              <a:gdLst>
                <a:gd name="connsiteX0" fmla="*/ 0 w 1204907"/>
                <a:gd name="connsiteY0" fmla="*/ 602454 h 1204907"/>
                <a:gd name="connsiteX1" fmla="*/ 602454 w 1204907"/>
                <a:gd name="connsiteY1" fmla="*/ 0 h 1204907"/>
                <a:gd name="connsiteX2" fmla="*/ 1204908 w 1204907"/>
                <a:gd name="connsiteY2" fmla="*/ 602454 h 1204907"/>
                <a:gd name="connsiteX3" fmla="*/ 602454 w 1204907"/>
                <a:gd name="connsiteY3" fmla="*/ 1204908 h 1204907"/>
                <a:gd name="connsiteX4" fmla="*/ 0 w 1204907"/>
                <a:gd name="connsiteY4" fmla="*/ 602454 h 1204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07" h="1204907">
                  <a:moveTo>
                    <a:pt x="0" y="602454"/>
                  </a:moveTo>
                  <a:cubicBezTo>
                    <a:pt x="0" y="269728"/>
                    <a:pt x="269728" y="0"/>
                    <a:pt x="602454" y="0"/>
                  </a:cubicBezTo>
                  <a:cubicBezTo>
                    <a:pt x="935180" y="0"/>
                    <a:pt x="1204908" y="269728"/>
                    <a:pt x="1204908" y="602454"/>
                  </a:cubicBezTo>
                  <a:cubicBezTo>
                    <a:pt x="1204908" y="935180"/>
                    <a:pt x="935180" y="1204908"/>
                    <a:pt x="602454" y="1204908"/>
                  </a:cubicBezTo>
                  <a:cubicBezTo>
                    <a:pt x="269728" y="1204908"/>
                    <a:pt x="0" y="935180"/>
                    <a:pt x="0" y="602454"/>
                  </a:cubicBezTo>
                  <a:close/>
                </a:path>
              </a:pathLst>
            </a:custGeom>
          </p:spPr>
          <p:style>
            <a:lnRef idx="2">
              <a:schemeClr val="accent4"/>
            </a:lnRef>
            <a:fillRef idx="1">
              <a:schemeClr val="lt1"/>
            </a:fillRef>
            <a:effectRef idx="0">
              <a:schemeClr val="accent4"/>
            </a:effectRef>
            <a:fontRef idx="minor">
              <a:schemeClr val="dk1"/>
            </a:fontRef>
          </p:style>
          <p:txBody>
            <a:bodyPr spcFirstLastPara="0" vert="horz" wrap="square" lIns="200585" tIns="200585" rIns="200585" bIns="200585" numCol="1" spcCol="1270" anchor="ctr" anchorCtr="0">
              <a:noAutofit/>
            </a:bodyPr>
            <a:lstStyle/>
            <a:p>
              <a:pPr lvl="0" algn="ctr" defTabSz="844550">
                <a:lnSpc>
                  <a:spcPct val="90000"/>
                </a:lnSpc>
                <a:spcBef>
                  <a:spcPct val="0"/>
                </a:spcBef>
                <a:spcAft>
                  <a:spcPct val="35000"/>
                </a:spcAft>
              </a:pPr>
              <a:r>
                <a:rPr lang="en-US" sz="1600" kern="1200" dirty="0"/>
                <a:t>PICT</a:t>
              </a:r>
            </a:p>
          </p:txBody>
        </p:sp>
        <p:pic>
          <p:nvPicPr>
            <p:cNvPr id="91" name="Picture 9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5160" y="5053243"/>
              <a:ext cx="360000" cy="360000"/>
            </a:xfrm>
            <a:prstGeom prst="rect">
              <a:avLst/>
            </a:prstGeom>
          </p:spPr>
        </p:pic>
      </p:grpSp>
      <p:cxnSp>
        <p:nvCxnSpPr>
          <p:cNvPr id="92" name="Straight Arrow Connector 91"/>
          <p:cNvCxnSpPr/>
          <p:nvPr/>
        </p:nvCxnSpPr>
        <p:spPr bwMode="auto">
          <a:xfrm>
            <a:off x="8710598" y="2168523"/>
            <a:ext cx="341612" cy="335485"/>
          </a:xfrm>
          <a:prstGeom prst="straightConnector1">
            <a:avLst/>
          </a:prstGeom>
          <a:solidFill>
            <a:schemeClr val="bg2"/>
          </a:solidFill>
          <a:ln w="63500" cap="flat" cmpd="sng" algn="ctr">
            <a:solidFill>
              <a:srgbClr val="0070C0"/>
            </a:solidFill>
            <a:prstDash val="solid"/>
            <a:round/>
            <a:headEnd type="none" w="med" len="med"/>
            <a:tailEnd type="triangle"/>
          </a:ln>
          <a:effectLst/>
        </p:spPr>
      </p:cxnSp>
      <p:cxnSp>
        <p:nvCxnSpPr>
          <p:cNvPr id="93" name="Straight Arrow Connector 92"/>
          <p:cNvCxnSpPr>
            <a:stCxn id="90" idx="2"/>
            <a:endCxn id="80" idx="0"/>
          </p:cNvCxnSpPr>
          <p:nvPr/>
        </p:nvCxnSpPr>
        <p:spPr bwMode="auto">
          <a:xfrm flipV="1">
            <a:off x="10072467" y="2889530"/>
            <a:ext cx="422452" cy="28952"/>
          </a:xfrm>
          <a:prstGeom prst="straightConnector1">
            <a:avLst/>
          </a:prstGeom>
          <a:solidFill>
            <a:schemeClr val="bg2"/>
          </a:solidFill>
          <a:ln w="63500" cap="flat" cmpd="sng" algn="ctr">
            <a:solidFill>
              <a:srgbClr val="0070C0"/>
            </a:solidFill>
            <a:prstDash val="solid"/>
            <a:round/>
            <a:headEnd type="none" w="med" len="med"/>
            <a:tailEnd type="triangle"/>
          </a:ln>
          <a:effectLst/>
        </p:spPr>
      </p:cxnSp>
      <p:sp>
        <p:nvSpPr>
          <p:cNvPr id="95" name="Curved Right Arrow 94"/>
          <p:cNvSpPr/>
          <p:nvPr/>
        </p:nvSpPr>
        <p:spPr bwMode="auto">
          <a:xfrm flipV="1">
            <a:off x="6616489" y="1526528"/>
            <a:ext cx="1057861" cy="2753655"/>
          </a:xfrm>
          <a:prstGeom prst="curvedRightArrow">
            <a:avLst/>
          </a:prstGeom>
          <a:solidFill>
            <a:schemeClr val="bg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cxnSp>
        <p:nvCxnSpPr>
          <p:cNvPr id="96" name="Curved Connector 95"/>
          <p:cNvCxnSpPr/>
          <p:nvPr/>
        </p:nvCxnSpPr>
        <p:spPr bwMode="auto">
          <a:xfrm>
            <a:off x="7754957" y="3832509"/>
            <a:ext cx="914400" cy="914400"/>
          </a:xfrm>
          <a:prstGeom prst="curvedConnector3">
            <a:avLst/>
          </a:prstGeom>
          <a:solidFill>
            <a:schemeClr val="bg2"/>
          </a:solidFill>
          <a:ln w="9525" cap="flat" cmpd="sng" algn="ctr">
            <a:noFill/>
            <a:prstDash val="solid"/>
            <a:round/>
            <a:headEnd type="none" w="med" len="med"/>
            <a:tailEnd type="triangle"/>
          </a:ln>
          <a:effectLst/>
        </p:spPr>
      </p:cxnSp>
      <p:cxnSp>
        <p:nvCxnSpPr>
          <p:cNvPr id="97" name="Curved Connector 96"/>
          <p:cNvCxnSpPr/>
          <p:nvPr/>
        </p:nvCxnSpPr>
        <p:spPr bwMode="auto">
          <a:xfrm>
            <a:off x="7790882" y="3795936"/>
            <a:ext cx="914400" cy="914400"/>
          </a:xfrm>
          <a:prstGeom prst="curvedConnector3">
            <a:avLst/>
          </a:prstGeom>
          <a:solidFill>
            <a:schemeClr val="bg2"/>
          </a:solidFill>
          <a:ln w="9525" cap="flat" cmpd="sng" algn="ctr">
            <a:noFill/>
            <a:prstDash val="solid"/>
            <a:round/>
            <a:headEnd type="none" w="med" len="med"/>
            <a:tailEnd type="triangle"/>
          </a:ln>
          <a:effectLst/>
        </p:spPr>
      </p:cxnSp>
      <p:sp>
        <p:nvSpPr>
          <p:cNvPr id="3" name="Right Arrow 2"/>
          <p:cNvSpPr/>
          <p:nvPr/>
        </p:nvSpPr>
        <p:spPr bwMode="auto">
          <a:xfrm rot="18922612">
            <a:off x="8641405" y="3313149"/>
            <a:ext cx="499314" cy="469028"/>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Tree>
    <p:extLst>
      <p:ext uri="{BB962C8B-B14F-4D97-AF65-F5344CB8AC3E}">
        <p14:creationId xmlns:p14="http://schemas.microsoft.com/office/powerpoint/2010/main" val="24806992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2DF5-D935-6B4F-823B-1F281F578253}"/>
              </a:ext>
            </a:extLst>
          </p:cNvPr>
          <p:cNvSpPr>
            <a:spLocks noGrp="1"/>
          </p:cNvSpPr>
          <p:nvPr>
            <p:ph type="title"/>
          </p:nvPr>
        </p:nvSpPr>
        <p:spPr/>
        <p:txBody>
          <a:bodyPr/>
          <a:lstStyle/>
          <a:p>
            <a:r>
              <a:rPr lang="en-US" dirty="0"/>
              <a:t>SI-traceable Space-based Climate Observing System (SITSCOS)</a:t>
            </a:r>
          </a:p>
        </p:txBody>
      </p:sp>
      <p:sp>
        <p:nvSpPr>
          <p:cNvPr id="3" name="Content Placeholder 2">
            <a:extLst>
              <a:ext uri="{FF2B5EF4-FFF2-40B4-BE49-F238E27FC236}">
                <a16:creationId xmlns:a16="http://schemas.microsoft.com/office/drawing/2014/main" id="{A4651734-60CC-8643-9A2A-581FF2CA4897}"/>
              </a:ext>
            </a:extLst>
          </p:cNvPr>
          <p:cNvSpPr>
            <a:spLocks noGrp="1"/>
          </p:cNvSpPr>
          <p:nvPr>
            <p:ph idx="1"/>
          </p:nvPr>
        </p:nvSpPr>
        <p:spPr/>
        <p:txBody>
          <a:bodyPr>
            <a:normAutofit fontScale="70000" lnSpcReduction="20000"/>
          </a:bodyPr>
          <a:lstStyle/>
          <a:p>
            <a:r>
              <a:rPr lang="en-US" b="1" dirty="0"/>
              <a:t>Goal</a:t>
            </a:r>
          </a:p>
          <a:p>
            <a:pPr lvl="1"/>
            <a:r>
              <a:rPr lang="en-US" dirty="0"/>
              <a:t>Quantify benefits and requirements of a space-based climate observing system</a:t>
            </a:r>
          </a:p>
          <a:p>
            <a:r>
              <a:rPr lang="en-US" b="1" dirty="0"/>
              <a:t>Logistics</a:t>
            </a:r>
          </a:p>
          <a:p>
            <a:pPr lvl="1"/>
            <a:r>
              <a:rPr lang="en-US" dirty="0"/>
              <a:t>Hosted by the National Physical Laboratory in London, UK</a:t>
            </a:r>
          </a:p>
          <a:p>
            <a:pPr lvl="2"/>
            <a:r>
              <a:rPr lang="en-US" dirty="0"/>
              <a:t>9-11 September 2019</a:t>
            </a:r>
          </a:p>
          <a:p>
            <a:pPr lvl="1"/>
            <a:r>
              <a:rPr lang="en-US" dirty="0"/>
              <a:t>100 attendees (international)</a:t>
            </a:r>
          </a:p>
          <a:p>
            <a:pPr lvl="1"/>
            <a:r>
              <a:rPr lang="en-US" b="1" dirty="0"/>
              <a:t>SOC</a:t>
            </a:r>
            <a:r>
              <a:rPr lang="en-US" dirty="0"/>
              <a:t>: Nigel Fox, Tim </a:t>
            </a:r>
            <a:r>
              <a:rPr lang="en-US" dirty="0" err="1"/>
              <a:t>Hewison</a:t>
            </a:r>
            <a:r>
              <a:rPr lang="en-US" dirty="0"/>
              <a:t>, Greg Kopp, Bruce </a:t>
            </a:r>
            <a:r>
              <a:rPr lang="en-US" dirty="0" err="1"/>
              <a:t>Wielicki</a:t>
            </a:r>
            <a:r>
              <a:rPr lang="en-US" dirty="0"/>
              <a:t>, </a:t>
            </a:r>
            <a:r>
              <a:rPr lang="en-US" dirty="0" err="1"/>
              <a:t>Xiuqing</a:t>
            </a:r>
            <a:r>
              <a:rPr lang="en-US" dirty="0"/>
              <a:t> Hu </a:t>
            </a:r>
          </a:p>
          <a:p>
            <a:pPr lvl="1"/>
            <a:r>
              <a:rPr lang="en-US" dirty="0"/>
              <a:t>Organized by the Global Space-based Inter-Calibration System (GSICS) and the Committee on Earth Observation Satellites - Working Group on Calibration and Validation (CEOS-WGCV)</a:t>
            </a:r>
          </a:p>
        </p:txBody>
      </p:sp>
    </p:spTree>
    <p:extLst>
      <p:ext uri="{BB962C8B-B14F-4D97-AF65-F5344CB8AC3E}">
        <p14:creationId xmlns:p14="http://schemas.microsoft.com/office/powerpoint/2010/main" val="30736790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7413043" y="1620827"/>
            <a:ext cx="4778956" cy="1171732"/>
          </a:xfrm>
          <a:prstGeom prst="rect">
            <a:avLst/>
          </a:prstGeom>
          <a:noFill/>
          <a:ln w="9525" cap="flat">
            <a:noFill/>
            <a:round/>
            <a:headEnd/>
            <a:tailEnd/>
          </a:ln>
          <a:effectLst/>
        </p:spPr>
        <p:txBody>
          <a:bodyPr wrap="squar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400" dirty="0">
              <a:solidFill>
                <a:srgbClr val="FF0000"/>
              </a:solidFill>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FF0000"/>
                </a:solidFill>
              </a:rPr>
              <a:t>SI Traceability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FF0000"/>
                </a:solidFill>
              </a:rPr>
              <a:t>unbroken chain of comparisons with associated uncertainties tied to accepted references</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400" dirty="0">
              <a:solidFill>
                <a:srgbClr val="FF0000"/>
              </a:solidFill>
            </a:endParaRPr>
          </a:p>
        </p:txBody>
      </p:sp>
      <p:sp>
        <p:nvSpPr>
          <p:cNvPr id="9217" name="Text Box 1"/>
          <p:cNvSpPr txBox="1">
            <a:spLocks noChangeArrowheads="1"/>
          </p:cNvSpPr>
          <p:nvPr/>
        </p:nvSpPr>
        <p:spPr bwMode="auto">
          <a:xfrm>
            <a:off x="0" y="0"/>
            <a:ext cx="12191999" cy="1024569"/>
          </a:xfrm>
          <a:prstGeom prst="rect">
            <a:avLst/>
          </a:prstGeom>
          <a:noFill/>
          <a:ln w="9525" cap="flat">
            <a:noFill/>
            <a:round/>
            <a:headEnd/>
            <a:tailEnd/>
          </a:ln>
          <a:effectLst/>
        </p:spPr>
        <p:txBody>
          <a:bodyPr anchor="ctr"/>
          <a:lstStyle>
            <a:defPPr>
              <a:defRPr lang="en-GB"/>
            </a:defPPr>
            <a:lvl1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latin typeface="Calibri" pitchFamily="32" charset="0"/>
              </a:defRPr>
            </a:lvl1pPr>
          </a:lstStyle>
          <a:p>
            <a:pPr algn="l"/>
            <a:r>
              <a:rPr lang="en-GB" dirty="0">
                <a:latin typeface="Arial" panose="020B0604020202020204" pitchFamily="34" charset="0"/>
                <a:cs typeface="Arial" panose="020B0604020202020204" pitchFamily="34" charset="0"/>
              </a:rPr>
              <a:t>Guiding GSICS Data Principles</a:t>
            </a:r>
          </a:p>
        </p:txBody>
      </p:sp>
      <p:sp>
        <p:nvSpPr>
          <p:cNvPr id="9218" name="Text Box 2"/>
          <p:cNvSpPr txBox="1">
            <a:spLocks noChangeArrowheads="1"/>
          </p:cNvSpPr>
          <p:nvPr/>
        </p:nvSpPr>
        <p:spPr bwMode="auto">
          <a:xfrm>
            <a:off x="240663" y="1164379"/>
            <a:ext cx="9461478" cy="5355173"/>
          </a:xfrm>
          <a:prstGeom prst="rect">
            <a:avLst/>
          </a:prstGeom>
          <a:noFill/>
          <a:ln w="9525" cap="flat">
            <a:noFill/>
            <a:round/>
            <a:headEnd/>
            <a:tailEnd/>
          </a:ln>
          <a:effectLst/>
        </p:spPr>
        <p:txBody>
          <a:bodyPr/>
          <a:lstStyle/>
          <a:p>
            <a:pPr>
              <a:spcBef>
                <a:spcPts val="500"/>
              </a:spcBef>
              <a:buClr>
                <a:srgbClr val="FF0000"/>
              </a:buCl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2000" dirty="0">
                <a:solidFill>
                  <a:srgbClr val="C00000"/>
                </a:solidFill>
                <a:latin typeface="Calibri" pitchFamily="32" charset="0"/>
              </a:rPr>
              <a:t>Generation of high-quality products</a:t>
            </a:r>
          </a:p>
          <a:p>
            <a:pPr marL="265113" lvl="1" indent="-265113">
              <a:lnSpc>
                <a:spcPct val="110000"/>
              </a:lnSpc>
              <a:spcBef>
                <a:spcPts val="0"/>
              </a:spcBef>
              <a:buFont typeface="Arial" charset="0"/>
              <a:buChar cha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1700" dirty="0">
                <a:solidFill>
                  <a:schemeClr val="tx1"/>
                </a:solidFill>
                <a:latin typeface="Calibri" pitchFamily="32" charset="0"/>
              </a:rPr>
              <a:t>Compare, monitor, and correct calibrations against community references</a:t>
            </a:r>
          </a:p>
          <a:p>
            <a:pPr marL="265113" lvl="1" indent="-265113">
              <a:lnSpc>
                <a:spcPct val="110000"/>
              </a:lnSpc>
              <a:spcBef>
                <a:spcPts val="0"/>
              </a:spcBef>
              <a:buFont typeface="Arial" charset="0"/>
              <a:buChar cha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1700" dirty="0">
                <a:solidFill>
                  <a:schemeClr val="tx1"/>
                </a:solidFill>
                <a:latin typeface="Calibri" pitchFamily="32" charset="0"/>
              </a:rPr>
              <a:t>Update calibration corrections</a:t>
            </a:r>
            <a:r>
              <a:rPr lang="en-IE" sz="1700" dirty="0">
                <a:solidFill>
                  <a:schemeClr val="tx1"/>
                </a:solidFill>
                <a:latin typeface="Calibri" pitchFamily="32" charset="0"/>
              </a:rPr>
              <a:t> routine</a:t>
            </a:r>
            <a:r>
              <a:rPr lang="en-US" sz="1700" dirty="0" err="1">
                <a:solidFill>
                  <a:schemeClr val="tx1"/>
                </a:solidFill>
                <a:latin typeface="Calibri" pitchFamily="32" charset="0"/>
              </a:rPr>
              <a:t>ly</a:t>
            </a:r>
            <a:endParaRPr lang="en-GB" sz="1700" dirty="0">
              <a:solidFill>
                <a:schemeClr val="tx1"/>
              </a:solidFill>
              <a:latin typeface="Calibri" pitchFamily="32" charset="0"/>
            </a:endParaRPr>
          </a:p>
          <a:p>
            <a:pPr marL="265113" lvl="1" indent="-265113">
              <a:lnSpc>
                <a:spcPct val="110000"/>
              </a:lnSpc>
              <a:spcBef>
                <a:spcPts val="0"/>
              </a:spcBef>
              <a:buFont typeface="Arial" charset="0"/>
              <a:buChar cha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1700" dirty="0">
                <a:solidFill>
                  <a:schemeClr val="tx1"/>
                </a:solidFill>
                <a:latin typeface="Calibri" pitchFamily="32" charset="0"/>
              </a:rPr>
              <a:t>Specify uncertainties</a:t>
            </a:r>
          </a:p>
          <a:p>
            <a:pPr marL="265113" lvl="1" indent="-265113">
              <a:lnSpc>
                <a:spcPct val="110000"/>
              </a:lnSpc>
              <a:spcBef>
                <a:spcPts val="0"/>
              </a:spcBef>
              <a:buFont typeface="Arial" charset="0"/>
              <a:buChar cha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1700" dirty="0">
                <a:solidFill>
                  <a:schemeClr val="tx1"/>
                </a:solidFill>
                <a:latin typeface="Calibri" pitchFamily="32" charset="0"/>
              </a:rPr>
              <a:t>Thorough, well-documented, peer-reviewed procedures</a:t>
            </a:r>
          </a:p>
          <a:p>
            <a:pPr marL="265113" lvl="1" indent="-265113">
              <a:lnSpc>
                <a:spcPct val="110000"/>
              </a:lnSpc>
              <a:spcBef>
                <a:spcPts val="0"/>
              </a:spcBef>
              <a:buFont typeface="Arial" charset="0"/>
              <a:buChar cha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1700" dirty="0">
                <a:solidFill>
                  <a:schemeClr val="tx1"/>
                </a:solidFill>
                <a:latin typeface="Calibri" pitchFamily="32" charset="0"/>
              </a:rPr>
              <a:t>Based on varied techniques to ensure consistent and robust results</a:t>
            </a:r>
          </a:p>
          <a:p>
            <a:pPr>
              <a:spcBef>
                <a:spcPts val="600"/>
              </a:spcBef>
              <a:buClr>
                <a:srgbClr val="FF0000"/>
              </a:buCl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2000" dirty="0">
                <a:solidFill>
                  <a:srgbClr val="C00000"/>
                </a:solidFill>
                <a:latin typeface="Calibri" pitchFamily="32" charset="0"/>
              </a:rPr>
              <a:t>Delivery to users</a:t>
            </a:r>
          </a:p>
          <a:p>
            <a:pPr marL="265113" lvl="1" indent="-265113">
              <a:lnSpc>
                <a:spcPct val="110000"/>
              </a:lnSpc>
              <a:spcBef>
                <a:spcPts val="0"/>
              </a:spcBef>
              <a:buFont typeface="Arial" charset="0"/>
              <a:buChar cha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1700" dirty="0">
                <a:solidFill>
                  <a:schemeClr val="tx1"/>
                </a:solidFill>
                <a:latin typeface="Calibri" pitchFamily="32" charset="0"/>
              </a:rPr>
              <a:t>Free and open access</a:t>
            </a:r>
          </a:p>
          <a:p>
            <a:pPr marL="265113" lvl="1" indent="-265113">
              <a:lnSpc>
                <a:spcPct val="110000"/>
              </a:lnSpc>
              <a:spcBef>
                <a:spcPts val="0"/>
              </a:spcBef>
              <a:buFont typeface="Arial" charset="0"/>
              <a:buChar cha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1700" dirty="0">
                <a:solidFill>
                  <a:schemeClr val="tx1"/>
                </a:solidFill>
                <a:latin typeface="Calibri" pitchFamily="32" charset="0"/>
              </a:rPr>
              <a:t>Compare to community standards and other’s measurements</a:t>
            </a:r>
          </a:p>
          <a:p>
            <a:pPr>
              <a:spcBef>
                <a:spcPts val="600"/>
              </a:spcBef>
              <a:buClr>
                <a:srgbClr val="FF0000"/>
              </a:buCl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2000" dirty="0">
                <a:solidFill>
                  <a:srgbClr val="C00000"/>
                </a:solidFill>
                <a:latin typeface="Calibri" pitchFamily="32" charset="0"/>
              </a:rPr>
              <a:t>Best practices and uses</a:t>
            </a:r>
          </a:p>
          <a:p>
            <a:pPr marL="265113" lvl="1" indent="-265113">
              <a:lnSpc>
                <a:spcPct val="110000"/>
              </a:lnSpc>
              <a:spcBef>
                <a:spcPts val="0"/>
              </a:spcBef>
              <a:buFont typeface="Arial" charset="0"/>
              <a:buChar char="•"/>
              <a:tabLst>
                <a:tab pos="836613" algn="l"/>
                <a:tab pos="1751013" algn="l"/>
                <a:tab pos="2665413" algn="l"/>
                <a:tab pos="3579813" algn="l"/>
                <a:tab pos="4494213" algn="l"/>
                <a:tab pos="5408613" algn="l"/>
                <a:tab pos="6323013" algn="l"/>
                <a:tab pos="7237413" algn="l"/>
                <a:tab pos="8151813" algn="l"/>
                <a:tab pos="9066213" algn="l"/>
                <a:tab pos="9980613" algn="l"/>
              </a:tabLst>
            </a:pPr>
            <a:r>
              <a:rPr lang="en-GB" sz="1700" dirty="0">
                <a:solidFill>
                  <a:schemeClr val="tx1"/>
                </a:solidFill>
                <a:latin typeface="Calibri" pitchFamily="32" charset="0"/>
              </a:rPr>
              <a:t>Promote greater understanding of instruments’ calibration, by analysing the root causes of biases and open, community-inclusive inter-comparisons</a:t>
            </a:r>
          </a:p>
          <a:p>
            <a:pPr marL="82550" lvl="1" indent="-274638">
              <a:lnSpc>
                <a:spcPct val="110000"/>
              </a:lnSpc>
              <a:spcBef>
                <a:spcPts val="0"/>
              </a:spcBef>
              <a:buFont typeface="Arial" charset="0"/>
              <a:buChar char="•"/>
              <a:tabLst>
                <a:tab pos="539750" algn="l"/>
                <a:tab pos="1751013" algn="l"/>
                <a:tab pos="2665413" algn="l"/>
                <a:tab pos="3579813" algn="l"/>
                <a:tab pos="4494213" algn="l"/>
                <a:tab pos="5408613" algn="l"/>
                <a:tab pos="6323013" algn="l"/>
                <a:tab pos="7237413" algn="l"/>
                <a:tab pos="8151813" algn="l"/>
                <a:tab pos="9066213" algn="l"/>
                <a:tab pos="9980613" algn="l"/>
              </a:tabLst>
            </a:pPr>
            <a:r>
              <a:rPr lang="en-GB" sz="1600" dirty="0">
                <a:solidFill>
                  <a:schemeClr val="tx1"/>
                </a:solidFill>
                <a:latin typeface="Calibri" pitchFamily="32" charset="0"/>
              </a:rPr>
              <a:t>Near real-time availability (needed for more accurate weather forecasting products)</a:t>
            </a:r>
          </a:p>
          <a:p>
            <a:pPr marL="82550" lvl="1" indent="-274638">
              <a:lnSpc>
                <a:spcPct val="110000"/>
              </a:lnSpc>
              <a:spcBef>
                <a:spcPts val="0"/>
              </a:spcBef>
              <a:buFont typeface="Arial" charset="0"/>
              <a:buChar char="•"/>
              <a:tabLst>
                <a:tab pos="539750" algn="l"/>
                <a:tab pos="1751013" algn="l"/>
                <a:tab pos="2665413" algn="l"/>
                <a:tab pos="3579813" algn="l"/>
                <a:tab pos="4494213" algn="l"/>
                <a:tab pos="5408613" algn="l"/>
                <a:tab pos="6323013" algn="l"/>
                <a:tab pos="7237413" algn="l"/>
                <a:tab pos="8151813" algn="l"/>
                <a:tab pos="9066213" algn="l"/>
                <a:tab pos="9980613" algn="l"/>
              </a:tabLst>
            </a:pPr>
            <a:r>
              <a:rPr lang="en-GB" sz="1600" dirty="0">
                <a:solidFill>
                  <a:schemeClr val="tx1"/>
                </a:solidFill>
                <a:latin typeface="Calibri" pitchFamily="32" charset="0"/>
              </a:rPr>
              <a:t>Re-analysis (for improved understanding of long-term climate processes)</a:t>
            </a:r>
          </a:p>
          <a:p>
            <a:pPr marL="82550" lvl="1" indent="-274638">
              <a:lnSpc>
                <a:spcPct val="110000"/>
              </a:lnSpc>
              <a:spcBef>
                <a:spcPts val="0"/>
              </a:spcBef>
              <a:buFont typeface="Arial" charset="0"/>
              <a:buChar char="•"/>
              <a:tabLst>
                <a:tab pos="539750" algn="l"/>
                <a:tab pos="1751013" algn="l"/>
                <a:tab pos="2665413" algn="l"/>
                <a:tab pos="3579813" algn="l"/>
                <a:tab pos="4494213" algn="l"/>
                <a:tab pos="5408613" algn="l"/>
                <a:tab pos="6323013" algn="l"/>
                <a:tab pos="7237413" algn="l"/>
                <a:tab pos="8151813" algn="l"/>
                <a:tab pos="9066213" algn="l"/>
                <a:tab pos="9980613" algn="l"/>
              </a:tabLst>
            </a:pPr>
            <a:r>
              <a:rPr lang="en-GB" sz="1600" dirty="0">
                <a:solidFill>
                  <a:schemeClr val="tx1"/>
                </a:solidFill>
                <a:latin typeface="Calibri" pitchFamily="32" charset="0"/>
              </a:rPr>
              <a:t>Re-calibration of archive data (to generate Fundamental Climate Data Records)</a:t>
            </a:r>
          </a:p>
        </p:txBody>
      </p:sp>
      <p:sp>
        <p:nvSpPr>
          <p:cNvPr id="9219" name="AutoShape 3"/>
          <p:cNvSpPr>
            <a:spLocks/>
          </p:cNvSpPr>
          <p:nvPr/>
        </p:nvSpPr>
        <p:spPr bwMode="auto">
          <a:xfrm>
            <a:off x="7227229" y="1551325"/>
            <a:ext cx="380939" cy="1310737"/>
          </a:xfrm>
          <a:prstGeom prst="rightBrace">
            <a:avLst>
              <a:gd name="adj1" fmla="val 43333"/>
              <a:gd name="adj2" fmla="val 50000"/>
            </a:avLst>
          </a:prstGeom>
          <a:noFill/>
          <a:ln w="44280" cap="sq">
            <a:solidFill>
              <a:srgbClr val="FF0000"/>
            </a:solidFill>
            <a:miter lim="800000"/>
            <a:headEnd/>
            <a:tailEnd/>
          </a:ln>
          <a:effectLst/>
        </p:spPr>
        <p:txBody>
          <a:bodyPr wrap="none" anchor="ctr"/>
          <a:lstStyle/>
          <a:p>
            <a:endParaRPr lang="en-GB"/>
          </a:p>
        </p:txBody>
      </p:sp>
      <p:pic>
        <p:nvPicPr>
          <p:cNvPr id="6" name="Picture 2" descr="http://gsics.atmos.umd.edu/pub/Development/Logos/GSICS3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6639868"/>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tcweb.eumetsat.int/tcc1/proj/gsics/results/seviri/msg3/iasi/metopa/2014/11/msg3-iasi_20141104_2130_bias_ts_ir13.4.gif"/>
          <p:cNvPicPr>
            <a:picLocks noChangeAspect="1" noChangeArrowheads="1"/>
          </p:cNvPicPr>
          <p:nvPr/>
        </p:nvPicPr>
        <p:blipFill>
          <a:blip r:embed="rId3" cstate="print"/>
          <a:srcRect/>
          <a:stretch>
            <a:fillRect/>
          </a:stretch>
        </p:blipFill>
        <p:spPr bwMode="auto">
          <a:xfrm>
            <a:off x="8691706" y="3816196"/>
            <a:ext cx="3428732" cy="2571549"/>
          </a:xfrm>
          <a:prstGeom prst="rect">
            <a:avLst/>
          </a:prstGeom>
          <a:noFill/>
        </p:spPr>
      </p:pic>
      <p:pic>
        <p:nvPicPr>
          <p:cNvPr id="365570" name="Picture 2" descr="H:\MY DOCUMENTS\plots\GEO-LEO-collocations_480px_V01_2012-02-02.gif"/>
          <p:cNvPicPr>
            <a:picLocks noChangeArrowheads="1"/>
          </p:cNvPicPr>
          <p:nvPr/>
        </p:nvPicPr>
        <p:blipFill>
          <a:blip r:embed="rId4" cstate="print"/>
          <a:srcRect t="5730"/>
          <a:stretch>
            <a:fillRect/>
          </a:stretch>
        </p:blipFill>
        <p:spPr bwMode="auto">
          <a:xfrm>
            <a:off x="5236234" y="1343573"/>
            <a:ext cx="2907102" cy="2661711"/>
          </a:xfrm>
          <a:prstGeom prst="rect">
            <a:avLst/>
          </a:prstGeom>
          <a:noFill/>
        </p:spPr>
      </p:pic>
      <p:sp>
        <p:nvSpPr>
          <p:cNvPr id="2" name="Title 1"/>
          <p:cNvSpPr>
            <a:spLocks noGrp="1"/>
          </p:cNvSpPr>
          <p:nvPr>
            <p:ph type="title"/>
          </p:nvPr>
        </p:nvSpPr>
        <p:spPr/>
        <p:txBody>
          <a:bodyPr/>
          <a:lstStyle/>
          <a:p>
            <a:r>
              <a:rPr lang="en-GB" sz="2800" dirty="0"/>
              <a:t>Direct Inter-Calibration</a:t>
            </a:r>
          </a:p>
        </p:txBody>
      </p:sp>
      <p:sp>
        <p:nvSpPr>
          <p:cNvPr id="3" name="Content Placeholder 2"/>
          <p:cNvSpPr>
            <a:spLocks noGrp="1"/>
          </p:cNvSpPr>
          <p:nvPr>
            <p:ph sz="half" idx="1"/>
          </p:nvPr>
        </p:nvSpPr>
        <p:spPr>
          <a:xfrm>
            <a:off x="300037" y="1148316"/>
            <a:ext cx="5565925" cy="5381881"/>
          </a:xfrm>
        </p:spPr>
        <p:txBody>
          <a:bodyPr/>
          <a:lstStyle/>
          <a:p>
            <a:pPr marL="0" indent="0" algn="ctr">
              <a:buNone/>
            </a:pPr>
            <a:r>
              <a:rPr lang="en-GB" sz="2000" b="1" u="sng" dirty="0">
                <a:solidFill>
                  <a:srgbClr val="CB333B"/>
                </a:solidFill>
              </a:rPr>
              <a:t>Example: GEO Imagers’ IR Channels</a:t>
            </a:r>
          </a:p>
          <a:p>
            <a:pPr marL="0" indent="0">
              <a:buNone/>
            </a:pPr>
            <a:r>
              <a:rPr lang="en-GB" sz="2000" dirty="0">
                <a:solidFill>
                  <a:srgbClr val="CB333B"/>
                </a:solidFill>
              </a:rPr>
              <a:t>Tie to contemporary reference instrument with very small uncertainty</a:t>
            </a:r>
          </a:p>
          <a:p>
            <a:pPr marL="266700" lvl="1" indent="-266700"/>
            <a:r>
              <a:rPr lang="en-GB" sz="1800" dirty="0"/>
              <a:t>Example – Hyperspectral Reference (IASI)</a:t>
            </a:r>
          </a:p>
          <a:p>
            <a:pPr marL="759081" lvl="2" indent="-266700"/>
            <a:r>
              <a:rPr lang="en-GB" sz="1400" dirty="0"/>
              <a:t>Convolve IASI spectrum with </a:t>
            </a:r>
            <a:r>
              <a:rPr lang="en-GB" sz="1400" b="1" dirty="0"/>
              <a:t>S</a:t>
            </a:r>
            <a:r>
              <a:rPr lang="en-GB" sz="1400" dirty="0"/>
              <a:t>pectral </a:t>
            </a:r>
            <a:r>
              <a:rPr lang="en-GB" sz="1400" b="1" dirty="0"/>
              <a:t>R</a:t>
            </a:r>
            <a:r>
              <a:rPr lang="en-GB" sz="1400" dirty="0"/>
              <a:t>esponse </a:t>
            </a:r>
            <a:r>
              <a:rPr lang="en-GB" sz="1400" b="1" dirty="0"/>
              <a:t>F</a:t>
            </a:r>
            <a:r>
              <a:rPr lang="en-GB" sz="1400" dirty="0"/>
              <a:t>unction (SRF) of monitored instrument </a:t>
            </a:r>
          </a:p>
          <a:p>
            <a:pPr marL="759081" lvl="2" indent="-266700"/>
            <a:r>
              <a:rPr lang="en-GB" sz="1400" dirty="0"/>
              <a:t>Can diagnose SRF errors</a:t>
            </a:r>
          </a:p>
          <a:p>
            <a:pPr marL="0" indent="0">
              <a:buNone/>
            </a:pPr>
            <a:r>
              <a:rPr lang="en-GB" sz="2000" dirty="0">
                <a:solidFill>
                  <a:srgbClr val="CB333B"/>
                </a:solidFill>
              </a:rPr>
              <a:t>Collocate in Space, Time, Angle</a:t>
            </a:r>
          </a:p>
          <a:p>
            <a:pPr marL="266700" lvl="1" indent="-266700"/>
            <a:r>
              <a:rPr lang="en-GB" sz="1800" b="1" dirty="0"/>
              <a:t>S</a:t>
            </a:r>
            <a:r>
              <a:rPr lang="en-GB" sz="1800" dirty="0"/>
              <a:t>imultaneous </a:t>
            </a:r>
            <a:r>
              <a:rPr lang="en-GB" sz="1800" b="1" dirty="0"/>
              <a:t>N</a:t>
            </a:r>
            <a:r>
              <a:rPr lang="en-GB" sz="1800" dirty="0"/>
              <a:t>adir </a:t>
            </a:r>
            <a:r>
              <a:rPr lang="en-GB" sz="1800" b="1" dirty="0"/>
              <a:t>O</a:t>
            </a:r>
            <a:r>
              <a:rPr lang="en-GB" sz="1800" dirty="0"/>
              <a:t>verpasses (SNOs)</a:t>
            </a:r>
          </a:p>
          <a:p>
            <a:pPr marL="0" indent="0">
              <a:buNone/>
            </a:pPr>
            <a:r>
              <a:rPr lang="en-GB" sz="2000" dirty="0">
                <a:solidFill>
                  <a:srgbClr val="CB333B"/>
                </a:solidFill>
              </a:rPr>
              <a:t>Compare</a:t>
            </a:r>
            <a:r>
              <a:rPr lang="en-GB" sz="2000" dirty="0"/>
              <a:t> </a:t>
            </a:r>
          </a:p>
          <a:p>
            <a:pPr marL="266700" lvl="1" indent="-266700"/>
            <a:r>
              <a:rPr lang="en-GB" sz="1800" dirty="0"/>
              <a:t>Apply weighted regression to collocated radiances</a:t>
            </a:r>
          </a:p>
          <a:p>
            <a:pPr marL="266700" lvl="1" indent="-266700"/>
            <a:r>
              <a:rPr lang="en-GB" sz="1800" dirty="0"/>
              <a:t>Evaluate uncertainties</a:t>
            </a:r>
          </a:p>
          <a:p>
            <a:pPr marL="0" indent="0">
              <a:buNone/>
            </a:pPr>
            <a:r>
              <a:rPr lang="en-GB" sz="2000" dirty="0">
                <a:solidFill>
                  <a:srgbClr val="CB333B"/>
                </a:solidFill>
              </a:rPr>
              <a:t>Generate Corrections</a:t>
            </a:r>
          </a:p>
          <a:p>
            <a:pPr marL="266700" lvl="1" indent="-266700"/>
            <a:r>
              <a:rPr lang="en-US" sz="1800" dirty="0"/>
              <a:t>Update daily</a:t>
            </a:r>
          </a:p>
          <a:p>
            <a:pPr marL="266700" lvl="1" indent="-266700"/>
            <a:r>
              <a:rPr lang="en-US" sz="1800" dirty="0"/>
              <a:t>Distribute data</a:t>
            </a:r>
            <a:endParaRPr lang="en-GB" sz="1800" dirty="0"/>
          </a:p>
          <a:p>
            <a:pPr marL="0" indent="0">
              <a:buNone/>
            </a:pPr>
            <a:r>
              <a:rPr lang="en-GB" sz="2000" dirty="0">
                <a:solidFill>
                  <a:srgbClr val="CB333B"/>
                </a:solidFill>
              </a:rPr>
              <a:t>Evaluate &amp; Monitor Bias</a:t>
            </a:r>
          </a:p>
        </p:txBody>
      </p:sp>
      <p:pic>
        <p:nvPicPr>
          <p:cNvPr id="365571" name="Picture 3" descr="H:\MY DOCUMENTS\plots\plot_rad_srf_ieee.png"/>
          <p:cNvPicPr>
            <a:picLocks noChangeArrowheads="1"/>
          </p:cNvPicPr>
          <p:nvPr/>
        </p:nvPicPr>
        <p:blipFill>
          <a:blip r:embed="rId5" cstate="print"/>
          <a:srcRect/>
          <a:stretch>
            <a:fillRect/>
          </a:stretch>
        </p:blipFill>
        <p:spPr bwMode="auto">
          <a:xfrm>
            <a:off x="8143336" y="1281112"/>
            <a:ext cx="3977102" cy="2511426"/>
          </a:xfrm>
          <a:prstGeom prst="rect">
            <a:avLst/>
          </a:prstGeom>
          <a:noFill/>
        </p:spPr>
      </p:pic>
      <p:grpSp>
        <p:nvGrpSpPr>
          <p:cNvPr id="6" name="Group 5"/>
          <p:cNvGrpSpPr/>
          <p:nvPr/>
        </p:nvGrpSpPr>
        <p:grpSpPr>
          <a:xfrm>
            <a:off x="5726286" y="3685094"/>
            <a:ext cx="3048000" cy="2720374"/>
            <a:chOff x="5726286" y="3685094"/>
            <a:chExt cx="3048000" cy="2720374"/>
          </a:xfrm>
        </p:grpSpPr>
        <p:pic>
          <p:nvPicPr>
            <p:cNvPr id="12" name="Picture 11" descr="msg2-iasi_20111120_2215_scatter_ir13.4.gif"/>
            <p:cNvPicPr>
              <a:picLocks/>
            </p:cNvPicPr>
            <p:nvPr/>
          </p:nvPicPr>
          <p:blipFill>
            <a:blip r:embed="rId6" cstate="print"/>
            <a:stretch>
              <a:fillRect/>
            </a:stretch>
          </p:blipFill>
          <p:spPr>
            <a:xfrm>
              <a:off x="5726286" y="3898354"/>
              <a:ext cx="3048000" cy="2507114"/>
            </a:xfrm>
            <a:prstGeom prst="rect">
              <a:avLst/>
            </a:prstGeom>
          </p:spPr>
        </p:pic>
        <p:sp>
          <p:nvSpPr>
            <p:cNvPr id="5" name="Rectangle 4"/>
            <p:cNvSpPr/>
            <p:nvPr/>
          </p:nvSpPr>
          <p:spPr>
            <a:xfrm>
              <a:off x="7707198" y="6150535"/>
              <a:ext cx="1055097" cy="230832"/>
            </a:xfrm>
            <a:prstGeom prst="rect">
              <a:avLst/>
            </a:prstGeom>
          </p:spPr>
          <p:txBody>
            <a:bodyPr wrap="none">
              <a:spAutoFit/>
            </a:bodyPr>
            <a:lstStyle/>
            <a:p>
              <a:r>
                <a:rPr lang="en-GB" b="0" dirty="0">
                  <a:solidFill>
                    <a:schemeClr val="bg1">
                      <a:lumMod val="50000"/>
                    </a:schemeClr>
                  </a:solidFill>
                  <a:latin typeface="Calibri" panose="020F0502020204030204" pitchFamily="34" charset="0"/>
                  <a:ea typeface="Calibri" panose="020F0502020204030204" pitchFamily="34" charset="0"/>
                </a:rPr>
                <a:t>[</a:t>
              </a:r>
              <a:r>
                <a:rPr lang="en-GB" b="0" dirty="0" err="1">
                  <a:solidFill>
                    <a:schemeClr val="bg1">
                      <a:lumMod val="50000"/>
                    </a:schemeClr>
                  </a:solidFill>
                  <a:latin typeface="Calibri" panose="020F0502020204030204" pitchFamily="34" charset="0"/>
                  <a:ea typeface="Calibri" panose="020F0502020204030204" pitchFamily="34" charset="0"/>
                </a:rPr>
                <a:t>mW</a:t>
              </a:r>
              <a:r>
                <a:rPr lang="en-GB" b="0" dirty="0">
                  <a:solidFill>
                    <a:schemeClr val="bg1">
                      <a:lumMod val="50000"/>
                    </a:schemeClr>
                  </a:solidFill>
                  <a:latin typeface="Calibri" panose="020F0502020204030204" pitchFamily="34" charset="0"/>
                  <a:ea typeface="Calibri" panose="020F0502020204030204" pitchFamily="34" charset="0"/>
                </a:rPr>
                <a:t>/m2/</a:t>
              </a:r>
              <a:r>
                <a:rPr lang="en-GB" b="0" dirty="0" err="1">
                  <a:solidFill>
                    <a:schemeClr val="bg1">
                      <a:lumMod val="50000"/>
                    </a:schemeClr>
                  </a:solidFill>
                  <a:latin typeface="Calibri" panose="020F0502020204030204" pitchFamily="34" charset="0"/>
                  <a:ea typeface="Calibri" panose="020F0502020204030204" pitchFamily="34" charset="0"/>
                </a:rPr>
                <a:t>sr</a:t>
              </a:r>
              <a:r>
                <a:rPr lang="en-GB" b="0" dirty="0">
                  <a:solidFill>
                    <a:schemeClr val="bg1">
                      <a:lumMod val="50000"/>
                    </a:schemeClr>
                  </a:solidFill>
                  <a:latin typeface="Calibri" panose="020F0502020204030204" pitchFamily="34" charset="0"/>
                  <a:ea typeface="Calibri" panose="020F0502020204030204" pitchFamily="34" charset="0"/>
                </a:rPr>
                <a:t>/cm-1]</a:t>
              </a:r>
              <a:endParaRPr lang="en-GB" b="0" dirty="0">
                <a:solidFill>
                  <a:schemeClr val="bg1">
                    <a:lumMod val="50000"/>
                  </a:schemeClr>
                </a:solidFill>
              </a:endParaRPr>
            </a:p>
          </p:txBody>
        </p:sp>
        <p:sp>
          <p:nvSpPr>
            <p:cNvPr id="11" name="Rectangle 10"/>
            <p:cNvSpPr/>
            <p:nvPr/>
          </p:nvSpPr>
          <p:spPr>
            <a:xfrm rot="16200000">
              <a:off x="5451034" y="4097227"/>
              <a:ext cx="1055097" cy="230832"/>
            </a:xfrm>
            <a:prstGeom prst="rect">
              <a:avLst/>
            </a:prstGeom>
          </p:spPr>
          <p:txBody>
            <a:bodyPr wrap="none">
              <a:spAutoFit/>
            </a:bodyPr>
            <a:lstStyle/>
            <a:p>
              <a:r>
                <a:rPr lang="en-GB" b="0" dirty="0">
                  <a:solidFill>
                    <a:srgbClr val="1C1C1C"/>
                  </a:solidFill>
                  <a:latin typeface="Calibri" panose="020F0502020204030204" pitchFamily="34" charset="0"/>
                  <a:ea typeface="Calibri" panose="020F0502020204030204" pitchFamily="34" charset="0"/>
                </a:rPr>
                <a:t>[</a:t>
              </a:r>
              <a:r>
                <a:rPr lang="en-GB" b="0" dirty="0" err="1">
                  <a:solidFill>
                    <a:schemeClr val="bg1">
                      <a:lumMod val="50000"/>
                    </a:schemeClr>
                  </a:solidFill>
                  <a:latin typeface="Calibri" panose="020F0502020204030204" pitchFamily="34" charset="0"/>
                  <a:ea typeface="Calibri" panose="020F0502020204030204" pitchFamily="34" charset="0"/>
                </a:rPr>
                <a:t>mW</a:t>
              </a:r>
              <a:r>
                <a:rPr lang="en-GB" b="0" dirty="0">
                  <a:solidFill>
                    <a:schemeClr val="bg1">
                      <a:lumMod val="50000"/>
                    </a:schemeClr>
                  </a:solidFill>
                  <a:latin typeface="Calibri" panose="020F0502020204030204" pitchFamily="34" charset="0"/>
                  <a:ea typeface="Calibri" panose="020F0502020204030204" pitchFamily="34" charset="0"/>
                </a:rPr>
                <a:t>/m2/</a:t>
              </a:r>
              <a:r>
                <a:rPr lang="en-GB" b="0" dirty="0" err="1">
                  <a:solidFill>
                    <a:schemeClr val="bg1">
                      <a:lumMod val="50000"/>
                    </a:schemeClr>
                  </a:solidFill>
                  <a:latin typeface="Calibri" panose="020F0502020204030204" pitchFamily="34" charset="0"/>
                  <a:ea typeface="Calibri" panose="020F0502020204030204" pitchFamily="34" charset="0"/>
                </a:rPr>
                <a:t>sr</a:t>
              </a:r>
              <a:r>
                <a:rPr lang="en-GB" b="0" dirty="0">
                  <a:solidFill>
                    <a:schemeClr val="bg1">
                      <a:lumMod val="50000"/>
                    </a:schemeClr>
                  </a:solidFill>
                  <a:latin typeface="Calibri" panose="020F0502020204030204" pitchFamily="34" charset="0"/>
                  <a:ea typeface="Calibri" panose="020F0502020204030204" pitchFamily="34" charset="0"/>
                </a:rPr>
                <a:t>/cm-1]</a:t>
              </a:r>
              <a:endParaRPr lang="en-GB" b="0" dirty="0">
                <a:solidFill>
                  <a:schemeClr val="bg1">
                    <a:lumMod val="50000"/>
                  </a:schemeClr>
                </a:solidFill>
              </a:endParaRPr>
            </a:p>
          </p:txBody>
        </p:sp>
      </p:grpSp>
      <p:pic>
        <p:nvPicPr>
          <p:cNvPr id="15" name="Picture 2" descr="http://gsics.atmos.umd.edu/pub/Development/Logos/GSICS300px.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0431913"/>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GEO-LEO IR GSICS Corrections</a:t>
            </a:r>
          </a:p>
        </p:txBody>
      </p:sp>
      <p:sp>
        <p:nvSpPr>
          <p:cNvPr id="3" name="Content Placeholder 2"/>
          <p:cNvSpPr>
            <a:spLocks noGrp="1"/>
          </p:cNvSpPr>
          <p:nvPr>
            <p:ph sz="half" idx="1"/>
          </p:nvPr>
        </p:nvSpPr>
        <p:spPr>
          <a:xfrm>
            <a:off x="313316" y="1449388"/>
            <a:ext cx="5795936" cy="4830106"/>
          </a:xfrm>
        </p:spPr>
        <p:txBody>
          <a:bodyPr/>
          <a:lstStyle/>
          <a:p>
            <a:pPr marL="0" indent="0">
              <a:buNone/>
            </a:pPr>
            <a:r>
              <a:rPr lang="en-GB" sz="2400" dirty="0">
                <a:solidFill>
                  <a:srgbClr val="C00000"/>
                </a:solidFill>
              </a:rPr>
              <a:t>GEO-LEO IR GSICS Corrections</a:t>
            </a:r>
          </a:p>
          <a:p>
            <a:pPr marL="268288" lvl="1" indent="-268288"/>
            <a:r>
              <a:rPr lang="en-GB" sz="2000" dirty="0"/>
              <a:t>Empirical functions of scene radiance fitted </a:t>
            </a:r>
          </a:p>
          <a:p>
            <a:pPr marL="760669" lvl="2" indent="-268288"/>
            <a:r>
              <a:rPr lang="en-GB" sz="1600" dirty="0"/>
              <a:t>in radiance-space of </a:t>
            </a:r>
            <a:r>
              <a:rPr lang="en-GB" sz="1600" i="1" dirty="0"/>
              <a:t>monitored </a:t>
            </a:r>
            <a:r>
              <a:rPr lang="en-GB" sz="1600" dirty="0"/>
              <a:t>instrument</a:t>
            </a:r>
          </a:p>
          <a:p>
            <a:pPr marL="268288" lvl="1" indent="-268288"/>
            <a:r>
              <a:rPr lang="en-GB" sz="2000" dirty="0"/>
              <a:t>Each tied to single </a:t>
            </a:r>
            <a:r>
              <a:rPr lang="en-GB" sz="2000" i="1" dirty="0"/>
              <a:t>reference</a:t>
            </a:r>
            <a:r>
              <a:rPr lang="en-GB" sz="2000" dirty="0"/>
              <a:t> sensor</a:t>
            </a:r>
          </a:p>
          <a:p>
            <a:pPr marL="268288" lvl="1" indent="-268288"/>
            <a:r>
              <a:rPr lang="en-GB" sz="2000" dirty="0"/>
              <a:t>Provided with image-to-image uncertainties</a:t>
            </a:r>
          </a:p>
          <a:p>
            <a:pPr marL="268288" lvl="1" indent="-268288"/>
            <a:r>
              <a:rPr lang="en-GB" sz="2000" dirty="0"/>
              <a:t>Validated against error budget analyses </a:t>
            </a:r>
          </a:p>
          <a:p>
            <a:pPr marL="268288" lvl="1" indent="-268288"/>
            <a:r>
              <a:rPr lang="en-GB" sz="2000" dirty="0"/>
              <a:t>Updated regularly</a:t>
            </a:r>
          </a:p>
          <a:p>
            <a:pPr marL="268288" lvl="1" indent="-268288"/>
            <a:r>
              <a:rPr lang="en-GB" sz="2000" dirty="0"/>
              <a:t>Enable near-real-time analysis &amp; re-analysis</a:t>
            </a:r>
          </a:p>
          <a:p>
            <a:pPr lvl="1"/>
            <a:endParaRPr lang="en-GB" sz="2000" dirty="0"/>
          </a:p>
        </p:txBody>
      </p:sp>
      <p:sp>
        <p:nvSpPr>
          <p:cNvPr id="6" name="Content Placeholder 3"/>
          <p:cNvSpPr txBox="1">
            <a:spLocks/>
          </p:cNvSpPr>
          <p:nvPr/>
        </p:nvSpPr>
        <p:spPr bwMode="auto">
          <a:xfrm>
            <a:off x="6573078" y="4479235"/>
            <a:ext cx="5382385" cy="14945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28246" indent="-328246" algn="l" rtl="0" eaLnBrk="1" fontAlgn="base" hangingPunct="1">
              <a:spcBef>
                <a:spcPct val="20000"/>
              </a:spcBef>
              <a:spcAft>
                <a:spcPct val="0"/>
              </a:spcAft>
              <a:buFont typeface="Arial" pitchFamily="34" charset="0"/>
              <a:buChar char="•"/>
              <a:defRPr sz="2800">
                <a:solidFill>
                  <a:schemeClr val="tx2"/>
                </a:solidFill>
                <a:latin typeface="Arial" pitchFamily="34" charset="0"/>
                <a:ea typeface="+mn-ea"/>
                <a:cs typeface="Arial" pitchFamily="34" charset="0"/>
              </a:defRPr>
            </a:lvl1pPr>
            <a:lvl2pPr marL="914400" indent="-351693"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2pPr>
            <a:lvl3pPr marL="1406769" indent="-281354"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3pPr>
            <a:lvl4pPr marL="1969477" indent="-281354" algn="l" rtl="0" eaLnBrk="1" fontAlgn="base" hangingPunct="1">
              <a:spcBef>
                <a:spcPct val="20000"/>
              </a:spcBef>
              <a:spcAft>
                <a:spcPct val="0"/>
              </a:spcAft>
              <a:buFont typeface="Arial" pitchFamily="34" charset="0"/>
              <a:buChar char="•"/>
              <a:defRPr sz="1800">
                <a:solidFill>
                  <a:schemeClr val="tx2"/>
                </a:solidFill>
                <a:latin typeface="Arial" pitchFamily="34" charset="0"/>
                <a:cs typeface="Arial" pitchFamily="34" charset="0"/>
              </a:defRPr>
            </a:lvl4pPr>
            <a:lvl5pPr marL="2532185" indent="-281354" algn="l" rtl="0" eaLnBrk="1" fontAlgn="base" hangingPunct="1">
              <a:spcBef>
                <a:spcPct val="20000"/>
              </a:spcBef>
              <a:spcAft>
                <a:spcPct val="0"/>
              </a:spcAft>
              <a:buFont typeface="Arial" pitchFamily="34" charset="0"/>
              <a:buChar char="•"/>
              <a:defRPr sz="1800">
                <a:solidFill>
                  <a:schemeClr val="tx2"/>
                </a:solidFill>
                <a:latin typeface="Arial" pitchFamily="34" charset="0"/>
                <a:cs typeface="Arial" pitchFamily="34" charset="0"/>
              </a:defRPr>
            </a:lvl5pPr>
            <a:lvl6pPr marL="3094893" indent="-281354" algn="l" rtl="0" eaLnBrk="1" fontAlgn="base" hangingPunct="1">
              <a:spcBef>
                <a:spcPct val="20000"/>
              </a:spcBef>
              <a:spcAft>
                <a:spcPct val="0"/>
              </a:spcAft>
              <a:defRPr sz="1800">
                <a:solidFill>
                  <a:schemeClr val="tx2"/>
                </a:solidFill>
                <a:latin typeface="+mn-lt"/>
              </a:defRPr>
            </a:lvl6pPr>
            <a:lvl7pPr marL="3657599" indent="-281354" algn="l" rtl="0" eaLnBrk="1" fontAlgn="base" hangingPunct="1">
              <a:spcBef>
                <a:spcPct val="20000"/>
              </a:spcBef>
              <a:spcAft>
                <a:spcPct val="0"/>
              </a:spcAft>
              <a:defRPr sz="1800">
                <a:solidFill>
                  <a:schemeClr val="tx2"/>
                </a:solidFill>
                <a:latin typeface="+mn-lt"/>
              </a:defRPr>
            </a:lvl7pPr>
            <a:lvl8pPr marL="4220308" indent="-281354" algn="l" rtl="0" eaLnBrk="1" fontAlgn="base" hangingPunct="1">
              <a:spcBef>
                <a:spcPct val="20000"/>
              </a:spcBef>
              <a:spcAft>
                <a:spcPct val="0"/>
              </a:spcAft>
              <a:defRPr sz="1800">
                <a:solidFill>
                  <a:schemeClr val="tx2"/>
                </a:solidFill>
                <a:latin typeface="+mn-lt"/>
              </a:defRPr>
            </a:lvl8pPr>
            <a:lvl9pPr marL="4783015" indent="-281354" algn="l" rtl="0" eaLnBrk="1" fontAlgn="base" hangingPunct="1">
              <a:spcBef>
                <a:spcPct val="20000"/>
              </a:spcBef>
              <a:spcAft>
                <a:spcPct val="0"/>
              </a:spcAft>
              <a:defRPr sz="1800">
                <a:solidFill>
                  <a:schemeClr val="tx2"/>
                </a:solidFill>
                <a:latin typeface="+mn-lt"/>
              </a:defRPr>
            </a:lvl9pPr>
          </a:lstStyle>
          <a:p>
            <a:pPr algn="ctr">
              <a:spcBef>
                <a:spcPct val="0"/>
              </a:spcBef>
              <a:buFont typeface="Arial" charset="0"/>
              <a:buNone/>
            </a:pPr>
            <a:r>
              <a:rPr lang="en-GB" sz="1400" kern="0" dirty="0">
                <a:latin typeface="Tahoma" pitchFamily="34" charset="0"/>
              </a:rPr>
              <a:t>Schematic illustration of typical GSICS Correction </a:t>
            </a:r>
            <a:br>
              <a:rPr lang="en-GB" sz="1400" kern="0" dirty="0">
                <a:latin typeface="Tahoma" pitchFamily="34" charset="0"/>
              </a:rPr>
            </a:br>
            <a:r>
              <a:rPr lang="en-GB" sz="1400" kern="0" dirty="0">
                <a:latin typeface="Tahoma" pitchFamily="34" charset="0"/>
              </a:rPr>
              <a:t>applied to </a:t>
            </a:r>
            <a:r>
              <a:rPr lang="en-GB" sz="1400" b="1" kern="0" dirty="0">
                <a:latin typeface="Tahoma" pitchFamily="34" charset="0"/>
              </a:rPr>
              <a:t>13.4 µm channel of Meteosat-9 </a:t>
            </a:r>
            <a:br>
              <a:rPr lang="en-GB" sz="1400" b="1" kern="0" dirty="0">
                <a:latin typeface="Tahoma" pitchFamily="34" charset="0"/>
              </a:rPr>
            </a:br>
            <a:r>
              <a:rPr lang="en-GB" sz="1400" b="1" kern="0" dirty="0">
                <a:latin typeface="Tahoma" pitchFamily="34" charset="0"/>
              </a:rPr>
              <a:t>based on inter-calibration with IASI</a:t>
            </a:r>
          </a:p>
          <a:p>
            <a:pPr algn="ctr">
              <a:spcBef>
                <a:spcPct val="0"/>
              </a:spcBef>
              <a:buFont typeface="Arial" charset="0"/>
              <a:buNone/>
            </a:pPr>
            <a:r>
              <a:rPr lang="en-GB" sz="1400" b="1" kern="0" dirty="0">
                <a:latin typeface="Tahoma" pitchFamily="34" charset="0"/>
              </a:rPr>
              <a:t/>
            </a:r>
            <a:br>
              <a:rPr lang="en-GB" sz="1400" b="1" kern="0" dirty="0">
                <a:latin typeface="Tahoma" pitchFamily="34" charset="0"/>
              </a:rPr>
            </a:br>
            <a:r>
              <a:rPr lang="en-GB" sz="1400" b="1" kern="0" dirty="0">
                <a:latin typeface="Tahoma" pitchFamily="34" charset="0"/>
              </a:rPr>
              <a:t>Correction is radiance-dependent</a:t>
            </a:r>
          </a:p>
          <a:p>
            <a:pPr algn="ctr">
              <a:spcBef>
                <a:spcPct val="0"/>
              </a:spcBef>
              <a:buFont typeface="Arial" charset="0"/>
              <a:buNone/>
            </a:pPr>
            <a:r>
              <a:rPr lang="en-GB" sz="1400" b="1" kern="0" dirty="0">
                <a:latin typeface="Tahoma" pitchFamily="34" charset="0"/>
              </a:rPr>
              <a:t/>
            </a:r>
            <a:br>
              <a:rPr lang="en-GB" sz="1400" b="1" kern="0" dirty="0">
                <a:latin typeface="Tahoma" pitchFamily="34" charset="0"/>
              </a:rPr>
            </a:br>
            <a:r>
              <a:rPr lang="en-GB" sz="1400" b="1" kern="0" dirty="0">
                <a:latin typeface="Tahoma" pitchFamily="34" charset="0"/>
              </a:rPr>
              <a:t>Uncertainties increase for extreme radiances</a:t>
            </a:r>
          </a:p>
        </p:txBody>
      </p:sp>
      <p:graphicFrame>
        <p:nvGraphicFramePr>
          <p:cNvPr id="11" name="Chart 10"/>
          <p:cNvGraphicFramePr>
            <a:graphicFrameLocks/>
          </p:cNvGraphicFramePr>
          <p:nvPr>
            <p:extLst>
              <p:ext uri="{D42A27DB-BD31-4B8C-83A1-F6EECF244321}">
                <p14:modId xmlns:p14="http://schemas.microsoft.com/office/powerpoint/2010/main" val="1715269723"/>
              </p:ext>
            </p:extLst>
          </p:nvPr>
        </p:nvGraphicFramePr>
        <p:xfrm>
          <a:off x="6388925" y="1130060"/>
          <a:ext cx="5566538" cy="351319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2" descr="http://gsics.atmos.umd.edu/pub/Development/Logos/GSICS30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878728"/>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t>Indirect Inter-Calibration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1879" y="1109407"/>
            <a:ext cx="2728436" cy="2728436"/>
          </a:xfrm>
          <a:prstGeom prst="rect">
            <a:avLst/>
          </a:prstGeom>
        </p:spPr>
      </p:pic>
      <p:sp>
        <p:nvSpPr>
          <p:cNvPr id="12" name="Content Placeholder 2"/>
          <p:cNvSpPr>
            <a:spLocks noGrp="1"/>
          </p:cNvSpPr>
          <p:nvPr>
            <p:ph idx="1"/>
          </p:nvPr>
        </p:nvSpPr>
        <p:spPr>
          <a:xfrm>
            <a:off x="300037" y="1109407"/>
            <a:ext cx="8722937" cy="5231224"/>
          </a:xfrm>
          <a:noFill/>
          <a:ln w="9525">
            <a:noFill/>
            <a:miter lim="800000"/>
            <a:headEnd/>
            <a:tailEnd/>
          </a:ln>
        </p:spPr>
        <p:txBody>
          <a:bodyPr vert="horz" wrap="square" lIns="91440" tIns="45720" rIns="91440" bIns="45720" numCol="1" anchor="t" anchorCtr="0" compatLnSpc="1">
            <a:prstTxWarp prst="textNoShape">
              <a:avLst/>
            </a:prstTxWarp>
            <a:noAutofit/>
          </a:bodyPr>
          <a:lstStyle/>
          <a:p>
            <a:pPr marL="0" indent="0" algn="ctr">
              <a:buNone/>
            </a:pPr>
            <a:r>
              <a:rPr lang="en-GB" sz="1800" b="1" u="sng" dirty="0">
                <a:solidFill>
                  <a:srgbClr val="CB333B"/>
                </a:solidFill>
              </a:rPr>
              <a:t>Example: GEO Imagers’ Vis/NIR Channels</a:t>
            </a:r>
          </a:p>
          <a:p>
            <a:pPr marL="265113" lvl="1" indent="-265113"/>
            <a:r>
              <a:rPr lang="en-GB" sz="1800" dirty="0"/>
              <a:t>To transfer calibration from single reference instrument</a:t>
            </a:r>
          </a:p>
          <a:p>
            <a:pPr marL="757494" lvl="2" indent="-265113"/>
            <a:r>
              <a:rPr lang="en-GB" sz="1400" dirty="0"/>
              <a:t>Over a static period (when reference calibration is stable)</a:t>
            </a:r>
          </a:p>
          <a:p>
            <a:pPr marL="757494" lvl="2" indent="-265113"/>
            <a:r>
              <a:rPr lang="en-GB" sz="1400" dirty="0"/>
              <a:t>Currently using NOAA-20/VIIRS</a:t>
            </a:r>
          </a:p>
          <a:p>
            <a:pPr marL="265113" lvl="1" indent="-265113"/>
            <a:r>
              <a:rPr lang="en-GB" sz="1800" dirty="0"/>
              <a:t>But no suitable hyperspectral reference covering full VIS/NIR band</a:t>
            </a:r>
          </a:p>
          <a:p>
            <a:pPr marL="757494" lvl="2" indent="-265113"/>
            <a:r>
              <a:rPr lang="en-GB" sz="1400" dirty="0"/>
              <a:t>Need Spectral Band Adjustment Factors (SBAFs)</a:t>
            </a:r>
          </a:p>
          <a:p>
            <a:pPr marL="757494" lvl="2" indent="-265113"/>
            <a:r>
              <a:rPr lang="en-GB" sz="1400" dirty="0"/>
              <a:t>CLARREO &amp; TRUTHS will help fill this need</a:t>
            </a:r>
          </a:p>
          <a:p>
            <a:pPr marL="265113" lvl="1" indent="-265113"/>
            <a:r>
              <a:rPr lang="en-GB" sz="1800" dirty="0"/>
              <a:t>Uncertainties derived from statistics of invariant targets’ time series</a:t>
            </a:r>
          </a:p>
          <a:p>
            <a:pPr marL="757494" lvl="2" indent="-265113"/>
            <a:r>
              <a:rPr lang="en-GB" sz="1400" dirty="0"/>
              <a:t>Difficult to propagate uncertainties through RTMs</a:t>
            </a:r>
          </a:p>
          <a:p>
            <a:pPr marL="265113" lvl="1" indent="-265113"/>
            <a:r>
              <a:rPr lang="en-GB" sz="1800" dirty="0"/>
              <a:t>Pseudo Invariant Calibration Targets (PICTs) = Sites (PICS) + Moon + DCC + …</a:t>
            </a:r>
          </a:p>
          <a:p>
            <a:pPr marL="757494" lvl="2" indent="-265113"/>
            <a:r>
              <a:rPr lang="en-GB" sz="1400" dirty="0"/>
              <a:t>Deep Convective Cloud (DCC)</a:t>
            </a:r>
          </a:p>
          <a:p>
            <a:pPr marL="1320216" lvl="3" indent="-265113"/>
            <a:r>
              <a:rPr lang="en-GB" sz="1200" dirty="0"/>
              <a:t>Globally available in equatorial band</a:t>
            </a:r>
          </a:p>
          <a:p>
            <a:pPr marL="1320216" lvl="3" indent="-265113"/>
            <a:r>
              <a:rPr lang="en-GB" sz="1200" dirty="0"/>
              <a:t>Selected based on IR, SZA, VZA thresholds - Invariant Reflectance – up to ~1 µm</a:t>
            </a:r>
          </a:p>
          <a:p>
            <a:pPr marL="1320216" lvl="3" indent="-265113"/>
            <a:r>
              <a:rPr lang="en-GB" sz="1200" dirty="0"/>
              <a:t>Long-term stability unknown – needs monitoring</a:t>
            </a:r>
          </a:p>
          <a:p>
            <a:pPr marL="757494" lvl="2" indent="-265113"/>
            <a:r>
              <a:rPr lang="en-GB" sz="1400" dirty="0"/>
              <a:t>Moon</a:t>
            </a:r>
          </a:p>
          <a:p>
            <a:pPr marL="1320216" lvl="3" indent="-265113"/>
            <a:r>
              <a:rPr lang="en-GB" sz="1200" dirty="0"/>
              <a:t>Based on GSICS Implementation of ROLO lunar irradiance model (GIRO)</a:t>
            </a:r>
          </a:p>
          <a:p>
            <a:pPr marL="1320216" lvl="3" indent="-265113"/>
            <a:r>
              <a:rPr lang="en-US" sz="1200" dirty="0"/>
              <a:t>Applicable between 350 and 2500nm, Phase angles ~±(2-90)°</a:t>
            </a:r>
          </a:p>
          <a:p>
            <a:pPr marL="1320216" lvl="3" indent="-265113"/>
            <a:r>
              <a:rPr lang="en-US" sz="1200" dirty="0"/>
              <a:t>ARCSTONE and CLARREO to improve accuracy</a:t>
            </a:r>
          </a:p>
          <a:p>
            <a:pPr marL="757494" lvl="2" indent="-265113"/>
            <a:r>
              <a:rPr lang="en-US" sz="1400" dirty="0">
                <a:solidFill>
                  <a:schemeClr val="tx1">
                    <a:lumMod val="40000"/>
                    <a:lumOff val="60000"/>
                  </a:schemeClr>
                </a:solidFill>
              </a:rPr>
              <a:t>Deserts – potentially, in the future</a:t>
            </a:r>
            <a:endParaRPr lang="en-GB" sz="1400" dirty="0">
              <a:solidFill>
                <a:schemeClr val="tx1">
                  <a:lumMod val="40000"/>
                  <a:lumOff val="60000"/>
                </a:schemeClr>
              </a:solidFill>
            </a:endParaRPr>
          </a:p>
        </p:txBody>
      </p:sp>
      <p:pic>
        <p:nvPicPr>
          <p:cNvPr id="6" name="Picture 5" descr="H:\MY DOCUMENTS\Work\Missions\MTG\MTG-FCI\Calibration\LunarCalibration\Figures\Lunar_libration_with_phase2.gif"/>
          <p:cNvPicPr>
            <a:picLocks noChangeAspect="1" noChangeArrowheads="1" noCrop="1"/>
          </p:cNvPicPr>
          <p:nvPr/>
        </p:nvPicPr>
        <p:blipFill>
          <a:blip r:embed="rId3" cstate="print"/>
          <a:srcRect/>
          <a:stretch>
            <a:fillRect/>
          </a:stretch>
        </p:blipFill>
        <p:spPr bwMode="auto">
          <a:xfrm>
            <a:off x="9317595" y="3939064"/>
            <a:ext cx="2712720" cy="2545080"/>
          </a:xfrm>
          <a:prstGeom prst="rect">
            <a:avLst/>
          </a:prstGeom>
          <a:noFill/>
          <a:ln w="9525">
            <a:noFill/>
            <a:miter lim="800000"/>
            <a:headEnd/>
            <a:tailEnd/>
          </a:ln>
        </p:spPr>
      </p:pic>
      <p:pic>
        <p:nvPicPr>
          <p:cNvPr id="7" name="Picture 2" descr="http://gsics.atmos.umd.edu/pub/Development/Logos/GSICS3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72260"/>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98D6D3-3AD0-4748-BF40-E2FBB03FB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0996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GSICS IR Reference Traceability &amp; Uncertainty Report</a:t>
            </a:r>
            <a:endParaRPr lang="en-GB" dirty="0"/>
          </a:p>
        </p:txBody>
      </p:sp>
      <p:sp>
        <p:nvSpPr>
          <p:cNvPr id="3" name="Content Placeholder 2"/>
          <p:cNvSpPr>
            <a:spLocks noGrp="1"/>
          </p:cNvSpPr>
          <p:nvPr>
            <p:ph idx="1"/>
          </p:nvPr>
        </p:nvSpPr>
        <p:spPr/>
        <p:txBody>
          <a:bodyPr>
            <a:normAutofit fontScale="55000" lnSpcReduction="20000"/>
          </a:bodyPr>
          <a:lstStyle/>
          <a:p>
            <a:r>
              <a:rPr lang="en-GB" dirty="0"/>
              <a:t>Aims</a:t>
            </a:r>
          </a:p>
          <a:p>
            <a:pPr lvl="1"/>
            <a:r>
              <a:rPr lang="en-US" dirty="0"/>
              <a:t>To support choice of reference instruments for GSICS</a:t>
            </a:r>
          </a:p>
          <a:p>
            <a:pPr lvl="1"/>
            <a:r>
              <a:rPr lang="en-US" dirty="0"/>
              <a:t>To provide traceability between IR reference instruments (IASI, AIRS, </a:t>
            </a:r>
            <a:r>
              <a:rPr lang="en-US" dirty="0" err="1"/>
              <a:t>CrIS</a:t>
            </a:r>
            <a:r>
              <a:rPr lang="en-US" dirty="0"/>
              <a:t>)</a:t>
            </a:r>
            <a:endParaRPr lang="en-GB" dirty="0"/>
          </a:p>
          <a:p>
            <a:pPr lvl="1"/>
            <a:r>
              <a:rPr lang="en-US" dirty="0"/>
              <a:t>To seek consensus on uncertainties in absolute calibration of reference sensors</a:t>
            </a:r>
          </a:p>
          <a:p>
            <a:pPr lvl="1"/>
            <a:r>
              <a:rPr lang="en-GB" dirty="0"/>
              <a:t>By consolidating pre-launch test results and various in-flight comparisons</a:t>
            </a:r>
          </a:p>
          <a:p>
            <a:pPr lvl="1"/>
            <a:endParaRPr lang="en-GB" dirty="0"/>
          </a:p>
          <a:p>
            <a:pPr marL="347663" indent="-347663">
              <a:buFont typeface="+mj-lt"/>
              <a:buAutoNum type="arabicPeriod"/>
            </a:pPr>
            <a:r>
              <a:rPr lang="en-GB" dirty="0"/>
              <a:t>Error Budget &amp; Traceability</a:t>
            </a:r>
          </a:p>
          <a:p>
            <a:pPr lvl="1"/>
            <a:r>
              <a:rPr lang="en-GB" dirty="0"/>
              <a:t>Focus on radiometric and spectral calibration – for AIRS, IASI, </a:t>
            </a:r>
            <a:r>
              <a:rPr lang="en-GB" dirty="0" err="1"/>
              <a:t>CrIS</a:t>
            </a:r>
            <a:endParaRPr lang="en-GB" dirty="0"/>
          </a:p>
          <a:p>
            <a:pPr lvl="1"/>
            <a:r>
              <a:rPr lang="en-GB" dirty="0"/>
              <a:t>Analysed following common approach</a:t>
            </a:r>
          </a:p>
          <a:p>
            <a:pPr lvl="1"/>
            <a:r>
              <a:rPr lang="en-GB" dirty="0"/>
              <a:t>To generate directly comparable error budgets for all reference sensors</a:t>
            </a:r>
            <a:br>
              <a:rPr lang="en-GB" dirty="0"/>
            </a:br>
            <a:endParaRPr lang="en-GB" dirty="0"/>
          </a:p>
          <a:p>
            <a:pPr marL="347663" indent="-347663">
              <a:buFont typeface="+mj-lt"/>
              <a:buAutoNum type="arabicPeriod"/>
            </a:pPr>
            <a:r>
              <a:rPr lang="en-GB" dirty="0"/>
              <a:t>Inter-comparisons</a:t>
            </a:r>
          </a:p>
          <a:p>
            <a:pPr lvl="1"/>
            <a:r>
              <a:rPr lang="en-GB" dirty="0"/>
              <a:t>Direct Comparisons: Polar SNOs, Tandem SNOs (</a:t>
            </a:r>
            <a:r>
              <a:rPr lang="en-GB" dirty="0" err="1"/>
              <a:t>AIRS+CrIS</a:t>
            </a:r>
            <a:r>
              <a:rPr lang="en-GB" dirty="0"/>
              <a:t>), Quasi-SNOs, </a:t>
            </a:r>
          </a:p>
          <a:p>
            <a:pPr lvl="1"/>
            <a:r>
              <a:rPr lang="en-GB" dirty="0"/>
              <a:t>Double-Differencing: GEO-LEO, NWP+RTM, Aircraft campaigns</a:t>
            </a:r>
          </a:p>
          <a:p>
            <a:pPr lvl="1"/>
            <a:r>
              <a:rPr lang="en-GB" dirty="0"/>
              <a:t>Bin all results in common spectral/radiance intervals to allow direct comparisons</a:t>
            </a:r>
          </a:p>
        </p:txBody>
      </p:sp>
      <p:pic>
        <p:nvPicPr>
          <p:cNvPr id="4" name="Picture 2" descr="http://gsics.atmos.umd.edu/pub/Development/Logos/GSICS30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02897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IR Reference Sensor Inter-Comparisons</a:t>
            </a:r>
            <a:endParaRPr lang="en-GB" sz="2400" dirty="0"/>
          </a:p>
        </p:txBody>
      </p:sp>
      <p:sp>
        <p:nvSpPr>
          <p:cNvPr id="8" name="Content Placeholder 2"/>
          <p:cNvSpPr>
            <a:spLocks noGrp="1"/>
          </p:cNvSpPr>
          <p:nvPr>
            <p:ph idx="1"/>
          </p:nvPr>
        </p:nvSpPr>
        <p:spPr>
          <a:xfrm>
            <a:off x="119269" y="1113183"/>
            <a:ext cx="6241773" cy="5396948"/>
          </a:xfrm>
          <a:noFill/>
        </p:spPr>
        <p:txBody>
          <a:bodyPr>
            <a:noAutofit/>
          </a:bodyPr>
          <a:lstStyle/>
          <a:p>
            <a:r>
              <a:rPr lang="en-US" sz="1800" dirty="0"/>
              <a:t>Form consensus on relative calibration</a:t>
            </a:r>
          </a:p>
          <a:p>
            <a:pPr lvl="1"/>
            <a:r>
              <a:rPr lang="en-US" sz="1400" dirty="0"/>
              <a:t>Re-binning results of existing comparisons </a:t>
            </a:r>
          </a:p>
          <a:p>
            <a:pPr lvl="1"/>
            <a:endParaRPr lang="en-US" sz="1400" dirty="0"/>
          </a:p>
          <a:p>
            <a:r>
              <a:rPr lang="en-US" sz="1800" dirty="0"/>
              <a:t>Biases with respect to Metop-A/IASI</a:t>
            </a:r>
          </a:p>
          <a:p>
            <a:pPr lvl="1"/>
            <a:r>
              <a:rPr lang="en-US" sz="1400" dirty="0"/>
              <a:t>With standard uncertainties (k=1)</a:t>
            </a:r>
          </a:p>
          <a:p>
            <a:pPr lvl="1"/>
            <a:endParaRPr lang="en-US" sz="1400" dirty="0"/>
          </a:p>
          <a:p>
            <a:r>
              <a:rPr lang="en-US" sz="1800" dirty="0"/>
              <a:t>At common spectral resolution</a:t>
            </a:r>
          </a:p>
          <a:p>
            <a:pPr lvl="1"/>
            <a:r>
              <a:rPr lang="en-US" sz="1400" dirty="0"/>
              <a:t>In 10 cm</a:t>
            </a:r>
            <a:r>
              <a:rPr lang="en-US" sz="1400" baseline="30000" dirty="0"/>
              <a:t>-1</a:t>
            </a:r>
            <a:r>
              <a:rPr lang="en-US" sz="1400" dirty="0"/>
              <a:t> bins within AIRS bands</a:t>
            </a:r>
          </a:p>
          <a:p>
            <a:pPr lvl="1"/>
            <a:r>
              <a:rPr lang="en-US" sz="1400" dirty="0"/>
              <a:t>Or average results over broad-band channels</a:t>
            </a:r>
          </a:p>
          <a:p>
            <a:pPr lvl="1"/>
            <a:endParaRPr lang="en-US" sz="1400" dirty="0"/>
          </a:p>
          <a:p>
            <a:r>
              <a:rPr lang="en-US" sz="1800" dirty="0"/>
              <a:t>Converted into Brightness Temperatures </a:t>
            </a:r>
          </a:p>
          <a:p>
            <a:pPr lvl="1"/>
            <a:r>
              <a:rPr lang="en-US" sz="1400" dirty="0"/>
              <a:t>For specific radiance scenes 200-300K</a:t>
            </a:r>
          </a:p>
          <a:p>
            <a:pPr lvl="1"/>
            <a:endParaRPr lang="en-US" sz="1800" dirty="0"/>
          </a:p>
          <a:p>
            <a:r>
              <a:rPr lang="en-US" sz="1800" dirty="0"/>
              <a:t>For all viewing angles </a:t>
            </a:r>
          </a:p>
          <a:p>
            <a:pPr lvl="1"/>
            <a:r>
              <a:rPr lang="en-US" sz="1400" dirty="0"/>
              <a:t>and/or for specific ranges - e.g. nadir ±10°</a:t>
            </a:r>
          </a:p>
          <a:p>
            <a:pPr lvl="1"/>
            <a:endParaRPr lang="en-US" sz="1400" dirty="0"/>
          </a:p>
          <a:p>
            <a:r>
              <a:rPr lang="en-US" sz="1800" dirty="0"/>
              <a:t>Over specific period</a:t>
            </a:r>
          </a:p>
          <a:p>
            <a:pPr lvl="1"/>
            <a:r>
              <a:rPr lang="en-US" sz="1400" dirty="0"/>
              <a:t>Common 4-year period from IASI-B start</a:t>
            </a:r>
          </a:p>
          <a:p>
            <a:pPr lvl="1"/>
            <a:endParaRPr lang="en-US" sz="1400" dirty="0"/>
          </a:p>
          <a:p>
            <a:r>
              <a:rPr lang="en-US" sz="1800" dirty="0"/>
              <a:t>Easy to inter-compare and Calculate Double-Differences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625" y="1019908"/>
            <a:ext cx="6048375" cy="3505200"/>
          </a:xfrm>
          <a:prstGeom prst="rect">
            <a:avLst/>
          </a:prstGeom>
        </p:spPr>
      </p:pic>
      <p:sp>
        <p:nvSpPr>
          <p:cNvPr id="12" name="Content Placeholder 2"/>
          <p:cNvSpPr txBox="1">
            <a:spLocks/>
          </p:cNvSpPr>
          <p:nvPr/>
        </p:nvSpPr>
        <p:spPr bwMode="auto">
          <a:xfrm>
            <a:off x="6376624" y="4485968"/>
            <a:ext cx="5815376" cy="2013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32500" lnSpcReduction="20000"/>
          </a:bodyPr>
          <a:lstStyle>
            <a:lvl1pPr marL="310162" indent="-310162" algn="l" rtl="0" eaLnBrk="1" fontAlgn="base" hangingPunct="1">
              <a:spcBef>
                <a:spcPts val="0"/>
              </a:spcBef>
              <a:spcAft>
                <a:spcPct val="0"/>
              </a:spcAft>
              <a:buFont typeface="Arial" pitchFamily="34" charset="0"/>
              <a:buChar char="•"/>
              <a:defRPr sz="4431">
                <a:solidFill>
                  <a:schemeClr val="tx2"/>
                </a:solidFill>
                <a:latin typeface="Arial" pitchFamily="34" charset="0"/>
                <a:ea typeface="+mn-ea"/>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Arial" pitchFamily="34"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Arial" pitchFamily="34"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Arial" pitchFamily="34"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Arial" pitchFamily="34"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a:lnSpc>
                <a:spcPct val="120000"/>
              </a:lnSpc>
            </a:pPr>
            <a:r>
              <a:rPr lang="en-US" sz="4900" b="0" kern="0" dirty="0"/>
              <a:t>Mean Double Difference IASI B-A – </a:t>
            </a:r>
            <a:r>
              <a:rPr lang="en-US" sz="4900" b="0" kern="0" dirty="0" err="1"/>
              <a:t>wrt</a:t>
            </a:r>
            <a:r>
              <a:rPr lang="en-US" sz="4900" b="0" kern="0" dirty="0"/>
              <a:t> Meteosat/SEVIRI</a:t>
            </a:r>
          </a:p>
          <a:p>
            <a:pPr lvl="1">
              <a:lnSpc>
                <a:spcPct val="120000"/>
              </a:lnSpc>
            </a:pPr>
            <a:r>
              <a:rPr lang="en-US" sz="4300" b="0" kern="0" dirty="0"/>
              <a:t>Plotted where uncertainty &lt; 0.1K</a:t>
            </a:r>
          </a:p>
          <a:p>
            <a:pPr lvl="1">
              <a:lnSpc>
                <a:spcPct val="120000"/>
              </a:lnSpc>
            </a:pPr>
            <a:r>
              <a:rPr lang="en-US" sz="4300" b="0" kern="0" dirty="0"/>
              <a:t>Difference increase for colder scenes in all channels </a:t>
            </a:r>
          </a:p>
          <a:p>
            <a:pPr>
              <a:lnSpc>
                <a:spcPct val="120000"/>
              </a:lnSpc>
            </a:pPr>
            <a:r>
              <a:rPr lang="en-US" sz="4900" b="0" kern="0" dirty="0"/>
              <a:t>SWIR: V. small positive differences (&lt;&lt;0.1K)</a:t>
            </a:r>
          </a:p>
          <a:p>
            <a:pPr>
              <a:lnSpc>
                <a:spcPct val="120000"/>
              </a:lnSpc>
            </a:pPr>
            <a:r>
              <a:rPr lang="en-US" sz="4900" b="0" kern="0" dirty="0"/>
              <a:t>MWIR: V. small positive differences (&lt;&lt;0.1K)</a:t>
            </a:r>
          </a:p>
          <a:p>
            <a:pPr>
              <a:lnSpc>
                <a:spcPct val="120000"/>
              </a:lnSpc>
            </a:pPr>
            <a:r>
              <a:rPr lang="en-US" sz="4900" b="0" kern="0" dirty="0"/>
              <a:t>LWIR window: Small negative differences (&lt;~0.1K)</a:t>
            </a:r>
          </a:p>
          <a:p>
            <a:pPr>
              <a:lnSpc>
                <a:spcPct val="120000"/>
              </a:lnSpc>
            </a:pPr>
            <a:r>
              <a:rPr lang="en-US" sz="4900" b="0" kern="0" dirty="0"/>
              <a:t>LWIR absorption: Larger negative differences (&lt;~0.3K)</a:t>
            </a:r>
          </a:p>
          <a:p>
            <a:pPr lvl="1">
              <a:lnSpc>
                <a:spcPct val="120000"/>
              </a:lnSpc>
            </a:pPr>
            <a:endParaRPr lang="en-US" sz="4300" b="0" kern="0" dirty="0"/>
          </a:p>
        </p:txBody>
      </p:sp>
      <p:pic>
        <p:nvPicPr>
          <p:cNvPr id="6" name="Picture 2" descr="http://gsics.atmos.umd.edu/pub/Development/Logos/GSICS300p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2087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70D53F-7985-D044-A307-58696000ACDE}"/>
              </a:ext>
            </a:extLst>
          </p:cNvPr>
          <p:cNvSpPr>
            <a:spLocks noGrp="1"/>
          </p:cNvSpPr>
          <p:nvPr>
            <p:ph type="title"/>
          </p:nvPr>
        </p:nvSpPr>
        <p:spPr/>
        <p:txBody>
          <a:bodyPr/>
          <a:lstStyle/>
          <a:p>
            <a:r>
              <a:rPr lang="en-US" dirty="0"/>
              <a:t>Measurement Requirements Must Be Science Driven</a:t>
            </a:r>
          </a:p>
        </p:txBody>
      </p:sp>
      <p:pic>
        <p:nvPicPr>
          <p:cNvPr id="9" name="Picture 8">
            <a:extLst>
              <a:ext uri="{FF2B5EF4-FFF2-40B4-BE49-F238E27FC236}">
                <a16:creationId xmlns:a16="http://schemas.microsoft.com/office/drawing/2014/main" id="{C094DC12-15D9-8F4C-829E-B23E83C54981}"/>
              </a:ext>
            </a:extLst>
          </p:cNvPr>
          <p:cNvPicPr>
            <a:picLocks noChangeAspect="1"/>
          </p:cNvPicPr>
          <p:nvPr/>
        </p:nvPicPr>
        <p:blipFill>
          <a:blip r:embed="rId2"/>
          <a:stretch>
            <a:fillRect/>
          </a:stretch>
        </p:blipFill>
        <p:spPr>
          <a:xfrm>
            <a:off x="3212479" y="980728"/>
            <a:ext cx="5767043" cy="5803776"/>
          </a:xfrm>
          <a:prstGeom prst="rect">
            <a:avLst/>
          </a:prstGeom>
        </p:spPr>
      </p:pic>
    </p:spTree>
    <p:extLst>
      <p:ext uri="{BB962C8B-B14F-4D97-AF65-F5344CB8AC3E}">
        <p14:creationId xmlns:p14="http://schemas.microsoft.com/office/powerpoint/2010/main" val="388040254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D9716-BE84-5E49-876A-E58D63D5BE05}"/>
              </a:ext>
            </a:extLst>
          </p:cNvPr>
          <p:cNvSpPr>
            <a:spLocks noGrp="1"/>
          </p:cNvSpPr>
          <p:nvPr>
            <p:ph type="title"/>
          </p:nvPr>
        </p:nvSpPr>
        <p:spPr/>
        <p:txBody>
          <a:bodyPr/>
          <a:lstStyle/>
          <a:p>
            <a:r>
              <a:rPr lang="en-US" dirty="0"/>
              <a:t>CLARREO Uncertainties and Trend Detection</a:t>
            </a:r>
          </a:p>
        </p:txBody>
      </p:sp>
      <p:sp>
        <p:nvSpPr>
          <p:cNvPr id="4" name="Text Placeholder 2">
            <a:extLst>
              <a:ext uri="{FF2B5EF4-FFF2-40B4-BE49-F238E27FC236}">
                <a16:creationId xmlns:a16="http://schemas.microsoft.com/office/drawing/2014/main" id="{D338A52F-E652-5D48-8465-D8FA6E3348B4}"/>
              </a:ext>
            </a:extLst>
          </p:cNvPr>
          <p:cNvSpPr>
            <a:spLocks noChangeArrowheads="1"/>
          </p:cNvSpPr>
          <p:nvPr/>
        </p:nvSpPr>
        <p:spPr bwMode="auto">
          <a:xfrm>
            <a:off x="6096000" y="5589240"/>
            <a:ext cx="590465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127000" bIns="63500"/>
          <a:lstStyle/>
          <a:p>
            <a:r>
              <a:rPr lang="en-US" altLang="en-US" sz="1400" b="0" i="1" dirty="0">
                <a:solidFill>
                  <a:srgbClr val="000000"/>
                </a:solidFill>
                <a:latin typeface="Helvetica" pitchFamily="2" charset="0"/>
              </a:rPr>
              <a:t>Bull. Amer. Meteor. Soc.</a:t>
            </a:r>
            <a:r>
              <a:rPr lang="en-US" altLang="en-US" sz="1400" b="0" dirty="0">
                <a:solidFill>
                  <a:srgbClr val="000000"/>
                </a:solidFill>
                <a:latin typeface="Helvetica" pitchFamily="2" charset="0"/>
              </a:rPr>
              <a:t>, “Achieving Climate Change Absolute Accuracy in Orbit,” 2013; 94(10):1519-1539. doi:10.1175/BAMS-D-12-00149.1</a:t>
            </a:r>
          </a:p>
        </p:txBody>
      </p:sp>
      <p:sp>
        <p:nvSpPr>
          <p:cNvPr id="5" name="Text Placeholder 2">
            <a:extLst>
              <a:ext uri="{FF2B5EF4-FFF2-40B4-BE49-F238E27FC236}">
                <a16:creationId xmlns:a16="http://schemas.microsoft.com/office/drawing/2014/main" id="{A73817B4-892C-9D46-8134-250232F31E36}"/>
              </a:ext>
            </a:extLst>
          </p:cNvPr>
          <p:cNvSpPr>
            <a:spLocks noChangeArrowheads="1"/>
          </p:cNvSpPr>
          <p:nvPr/>
        </p:nvSpPr>
        <p:spPr bwMode="auto">
          <a:xfrm>
            <a:off x="5951984" y="1139104"/>
            <a:ext cx="6120680" cy="424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p>
            <a:pPr>
              <a:spcBef>
                <a:spcPct val="20000"/>
              </a:spcBef>
            </a:pPr>
            <a:r>
              <a:rPr lang="en-US" altLang="en-US" sz="1800" b="0" dirty="0">
                <a:solidFill>
                  <a:srgbClr val="000000"/>
                </a:solidFill>
                <a:latin typeface="Helvetica" pitchFamily="2" charset="0"/>
              </a:rPr>
              <a:t>The relationship between absolute calibration accuracy and the accuracy of global average decadal climate change trends. Trend accuracy shown for a perfect observing system (black), varying levels of instrument absolute accuracy (solid color lines) for possible CLARREO requirements, and current instruments in orbit (dashed lines). Shown are the relationship between reflected solar spectra and changes in broadband CRF and cloud feedback. The figure shows the dramatic effect of instrument accuracy on both climate trend accuracy (vertical axis) as well as the time to detect trends (horizontal axis).</a:t>
            </a:r>
          </a:p>
        </p:txBody>
      </p:sp>
      <p:pic>
        <p:nvPicPr>
          <p:cNvPr id="6" name="New picture">
            <a:extLst>
              <a:ext uri="{FF2B5EF4-FFF2-40B4-BE49-F238E27FC236}">
                <a16:creationId xmlns:a16="http://schemas.microsoft.com/office/drawing/2014/main" id="{D6AEC6A7-3970-DA4D-B6B0-260108B48C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7" t="50000" r="437" b="-571"/>
          <a:stretch/>
        </p:blipFill>
        <p:spPr bwMode="auto">
          <a:xfrm>
            <a:off x="422051" y="1008186"/>
            <a:ext cx="5529933" cy="565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cxnSp>
        <p:nvCxnSpPr>
          <p:cNvPr id="8" name="Straight Connector 7">
            <a:extLst>
              <a:ext uri="{FF2B5EF4-FFF2-40B4-BE49-F238E27FC236}">
                <a16:creationId xmlns:a16="http://schemas.microsoft.com/office/drawing/2014/main" id="{915B55DC-87AC-A940-AC2D-B29B88CA7862}"/>
              </a:ext>
            </a:extLst>
          </p:cNvPr>
          <p:cNvCxnSpPr/>
          <p:nvPr/>
        </p:nvCxnSpPr>
        <p:spPr bwMode="auto">
          <a:xfrm>
            <a:off x="1199456" y="5229200"/>
            <a:ext cx="2520280" cy="0"/>
          </a:xfrm>
          <a:prstGeom prst="line">
            <a:avLst/>
          </a:prstGeom>
          <a:solidFill>
            <a:schemeClr val="bg2"/>
          </a:solidFill>
          <a:ln w="28575" cap="flat" cmpd="sng" algn="ctr">
            <a:solidFill>
              <a:schemeClr val="accent6">
                <a:lumMod val="60000"/>
                <a:lumOff val="40000"/>
              </a:schemeClr>
            </a:solidFill>
            <a:prstDash val="dash"/>
            <a:round/>
            <a:headEnd type="none" w="med" len="med"/>
            <a:tailEnd type="none" w="med" len="med"/>
          </a:ln>
          <a:effectLst/>
        </p:spPr>
      </p:cxnSp>
      <p:cxnSp>
        <p:nvCxnSpPr>
          <p:cNvPr id="9" name="Straight Connector 8">
            <a:extLst>
              <a:ext uri="{FF2B5EF4-FFF2-40B4-BE49-F238E27FC236}">
                <a16:creationId xmlns:a16="http://schemas.microsoft.com/office/drawing/2014/main" id="{65212FA7-C1A6-1047-BF3E-909D4E15549E}"/>
              </a:ext>
            </a:extLst>
          </p:cNvPr>
          <p:cNvCxnSpPr>
            <a:cxnSpLocks/>
          </p:cNvCxnSpPr>
          <p:nvPr/>
        </p:nvCxnSpPr>
        <p:spPr bwMode="auto">
          <a:xfrm flipV="1">
            <a:off x="3719736" y="5229200"/>
            <a:ext cx="0" cy="720080"/>
          </a:xfrm>
          <a:prstGeom prst="line">
            <a:avLst/>
          </a:prstGeom>
          <a:solidFill>
            <a:schemeClr val="bg2"/>
          </a:solidFill>
          <a:ln w="28575" cap="flat" cmpd="sng" algn="ctr">
            <a:solidFill>
              <a:schemeClr val="accent6">
                <a:lumMod val="60000"/>
                <a:lumOff val="40000"/>
              </a:schemeClr>
            </a:solidFill>
            <a:prstDash val="dash"/>
            <a:round/>
            <a:headEnd type="none" w="med" len="med"/>
            <a:tailEnd type="none" w="med" len="med"/>
          </a:ln>
          <a:effectLst/>
        </p:spPr>
      </p:cxnSp>
    </p:spTree>
    <p:extLst>
      <p:ext uri="{BB962C8B-B14F-4D97-AF65-F5344CB8AC3E}">
        <p14:creationId xmlns:p14="http://schemas.microsoft.com/office/powerpoint/2010/main" val="198430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par>
                          <p:cTn id="8" fill="hold">
                            <p:stCondLst>
                              <p:cond delay="5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CLARREO Uncertainty Budget: Single Pixel</a:t>
            </a:r>
            <a:endParaRPr lang="en-US" dirty="0"/>
          </a:p>
        </p:txBody>
      </p:sp>
      <p:sp>
        <p:nvSpPr>
          <p:cNvPr id="2" name="Content Placeholder 1">
            <a:extLst>
              <a:ext uri="{FF2B5EF4-FFF2-40B4-BE49-F238E27FC236}">
                <a16:creationId xmlns:a16="http://schemas.microsoft.com/office/drawing/2014/main" id="{E114961E-FC3B-C045-831F-970EAC5F0AC5}"/>
              </a:ext>
            </a:extLst>
          </p:cNvPr>
          <p:cNvSpPr>
            <a:spLocks noGrp="1"/>
          </p:cNvSpPr>
          <p:nvPr>
            <p:ph idx="1"/>
          </p:nvPr>
        </p:nvSpPr>
        <p:spPr/>
        <p:txBody>
          <a:bodyPr>
            <a:normAutofit/>
          </a:bodyPr>
          <a:lstStyle/>
          <a:p>
            <a:r>
              <a:rPr lang="en-US" sz="2800" dirty="0"/>
              <a:t>Consider all factors</a:t>
            </a: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4223792" y="971917"/>
            <a:ext cx="7468182" cy="5913467"/>
          </a:xfrm>
          <a:prstGeom prst="rect">
            <a:avLst/>
          </a:prstGeom>
        </p:spPr>
      </p:pic>
      <p:grpSp>
        <p:nvGrpSpPr>
          <p:cNvPr id="7" name="Group 6"/>
          <p:cNvGrpSpPr/>
          <p:nvPr/>
        </p:nvGrpSpPr>
        <p:grpSpPr>
          <a:xfrm>
            <a:off x="6015756" y="1052736"/>
            <a:ext cx="4065249" cy="3340704"/>
            <a:chOff x="707097" y="357833"/>
            <a:chExt cx="7378124" cy="6038609"/>
          </a:xfrm>
          <a:solidFill>
            <a:schemeClr val="bg1"/>
          </a:solidFill>
        </p:grpSpPr>
        <p:pic>
          <p:nvPicPr>
            <p:cNvPr id="8" name="Picture 7"/>
            <p:cNvPicPr>
              <a:picLocks noChangeAspect="1"/>
            </p:cNvPicPr>
            <p:nvPr/>
          </p:nvPicPr>
          <p:blipFill>
            <a:blip r:embed="rId3"/>
            <a:stretch>
              <a:fillRect/>
            </a:stretch>
          </p:blipFill>
          <p:spPr>
            <a:xfrm>
              <a:off x="4241431" y="2247590"/>
              <a:ext cx="3843790" cy="4148852"/>
            </a:xfrm>
            <a:prstGeom prst="rect">
              <a:avLst/>
            </a:prstGeom>
            <a:grpFill/>
          </p:spPr>
        </p:pic>
        <p:pic>
          <p:nvPicPr>
            <p:cNvPr id="9" name="Picture 8"/>
            <p:cNvPicPr>
              <a:picLocks noChangeAspect="1"/>
            </p:cNvPicPr>
            <p:nvPr/>
          </p:nvPicPr>
          <p:blipFill>
            <a:blip r:embed="rId4"/>
            <a:stretch>
              <a:fillRect/>
            </a:stretch>
          </p:blipFill>
          <p:spPr>
            <a:xfrm>
              <a:off x="707097" y="417988"/>
              <a:ext cx="3444589" cy="5978454"/>
            </a:xfrm>
            <a:prstGeom prst="rect">
              <a:avLst/>
            </a:prstGeom>
            <a:grpFill/>
          </p:spPr>
        </p:pic>
        <p:pic>
          <p:nvPicPr>
            <p:cNvPr id="10" name="Picture 9"/>
            <p:cNvPicPr>
              <a:picLocks noChangeAspect="1"/>
            </p:cNvPicPr>
            <p:nvPr/>
          </p:nvPicPr>
          <p:blipFill>
            <a:blip r:embed="rId5"/>
            <a:stretch>
              <a:fillRect/>
            </a:stretch>
          </p:blipFill>
          <p:spPr>
            <a:xfrm>
              <a:off x="4260681" y="357833"/>
              <a:ext cx="3576860" cy="1860882"/>
            </a:xfrm>
            <a:prstGeom prst="rect">
              <a:avLst/>
            </a:prstGeom>
            <a:grpFill/>
          </p:spPr>
        </p:pic>
      </p:grpSp>
    </p:spTree>
    <p:extLst>
      <p:ext uri="{BB962C8B-B14F-4D97-AF65-F5344CB8AC3E}">
        <p14:creationId xmlns:p14="http://schemas.microsoft.com/office/powerpoint/2010/main" val="5314792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2DF5-D935-6B4F-823B-1F281F578253}"/>
              </a:ext>
            </a:extLst>
          </p:cNvPr>
          <p:cNvSpPr>
            <a:spLocks noGrp="1"/>
          </p:cNvSpPr>
          <p:nvPr>
            <p:ph type="title"/>
          </p:nvPr>
        </p:nvSpPr>
        <p:spPr/>
        <p:txBody>
          <a:bodyPr/>
          <a:lstStyle/>
          <a:p>
            <a:r>
              <a:rPr lang="en-US" dirty="0"/>
              <a:t>SI-traceable Space-based Climate Observing System (SITSCOS)</a:t>
            </a:r>
          </a:p>
        </p:txBody>
      </p:sp>
      <p:pic>
        <p:nvPicPr>
          <p:cNvPr id="5" name="Picture 4">
            <a:extLst>
              <a:ext uri="{FF2B5EF4-FFF2-40B4-BE49-F238E27FC236}">
                <a16:creationId xmlns:a16="http://schemas.microsoft.com/office/drawing/2014/main" id="{822B3F5E-8AE2-3F42-B5C2-E802D7F04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0444172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DE8068-BE9B-144C-B770-97977BAA68AF}"/>
              </a:ext>
            </a:extLst>
          </p:cNvPr>
          <p:cNvPicPr>
            <a:picLocks noChangeAspect="1"/>
          </p:cNvPicPr>
          <p:nvPr/>
        </p:nvPicPr>
        <p:blipFill>
          <a:blip r:embed="rId2"/>
          <a:stretch>
            <a:fillRect/>
          </a:stretch>
        </p:blipFill>
        <p:spPr>
          <a:xfrm>
            <a:off x="4783249" y="1052656"/>
            <a:ext cx="7361423" cy="5760720"/>
          </a:xfrm>
          <a:prstGeom prst="rect">
            <a:avLst/>
          </a:prstGeom>
        </p:spPr>
      </p:pic>
      <p:sp>
        <p:nvSpPr>
          <p:cNvPr id="6" name="Title 5"/>
          <p:cNvSpPr>
            <a:spLocks noGrp="1"/>
          </p:cNvSpPr>
          <p:nvPr>
            <p:ph type="title"/>
          </p:nvPr>
        </p:nvSpPr>
        <p:spPr/>
        <p:txBody>
          <a:bodyPr>
            <a:normAutofit/>
          </a:bodyPr>
          <a:lstStyle/>
          <a:p>
            <a:r>
              <a:rPr lang="en-US" dirty="0"/>
              <a:t>The Full CLARREO Uncertainty Budget (10-km average)</a:t>
            </a:r>
          </a:p>
        </p:txBody>
      </p:sp>
      <p:sp>
        <p:nvSpPr>
          <p:cNvPr id="2" name="Content Placeholder 1">
            <a:extLst>
              <a:ext uri="{FF2B5EF4-FFF2-40B4-BE49-F238E27FC236}">
                <a16:creationId xmlns:a16="http://schemas.microsoft.com/office/drawing/2014/main" id="{805414C9-0557-9545-BAD0-0FC881297027}"/>
              </a:ext>
            </a:extLst>
          </p:cNvPr>
          <p:cNvSpPr>
            <a:spLocks noGrp="1"/>
          </p:cNvSpPr>
          <p:nvPr>
            <p:ph idx="1"/>
          </p:nvPr>
        </p:nvSpPr>
        <p:spPr/>
        <p:txBody>
          <a:bodyPr>
            <a:normAutofit/>
          </a:bodyPr>
          <a:lstStyle/>
          <a:p>
            <a:r>
              <a:rPr lang="en-US" sz="2800" dirty="0"/>
              <a:t>Estimate for “as used” case</a:t>
            </a:r>
          </a:p>
        </p:txBody>
      </p:sp>
      <p:grpSp>
        <p:nvGrpSpPr>
          <p:cNvPr id="11" name="Group 10"/>
          <p:cNvGrpSpPr/>
          <p:nvPr/>
        </p:nvGrpSpPr>
        <p:grpSpPr>
          <a:xfrm>
            <a:off x="6327291" y="1323088"/>
            <a:ext cx="4194388" cy="3432888"/>
            <a:chOff x="707097" y="357833"/>
            <a:chExt cx="7378124" cy="6038609"/>
          </a:xfrm>
        </p:grpSpPr>
        <p:pic>
          <p:nvPicPr>
            <p:cNvPr id="16" name="Picture 15"/>
            <p:cNvPicPr>
              <a:picLocks noChangeAspect="1"/>
            </p:cNvPicPr>
            <p:nvPr/>
          </p:nvPicPr>
          <p:blipFill>
            <a:blip r:embed="rId3"/>
            <a:stretch>
              <a:fillRect/>
            </a:stretch>
          </p:blipFill>
          <p:spPr>
            <a:xfrm>
              <a:off x="4241431" y="2247590"/>
              <a:ext cx="3843790" cy="4148852"/>
            </a:xfrm>
            <a:prstGeom prst="rect">
              <a:avLst/>
            </a:prstGeom>
          </p:spPr>
        </p:pic>
        <p:pic>
          <p:nvPicPr>
            <p:cNvPr id="17" name="Picture 16"/>
            <p:cNvPicPr>
              <a:picLocks noChangeAspect="1"/>
            </p:cNvPicPr>
            <p:nvPr/>
          </p:nvPicPr>
          <p:blipFill>
            <a:blip r:embed="rId4"/>
            <a:stretch>
              <a:fillRect/>
            </a:stretch>
          </p:blipFill>
          <p:spPr>
            <a:xfrm>
              <a:off x="707097" y="417988"/>
              <a:ext cx="3444589" cy="5978454"/>
            </a:xfrm>
            <a:prstGeom prst="rect">
              <a:avLst/>
            </a:prstGeom>
          </p:spPr>
        </p:pic>
        <p:pic>
          <p:nvPicPr>
            <p:cNvPr id="18" name="Picture 17"/>
            <p:cNvPicPr>
              <a:picLocks noChangeAspect="1"/>
            </p:cNvPicPr>
            <p:nvPr/>
          </p:nvPicPr>
          <p:blipFill>
            <a:blip r:embed="rId5"/>
            <a:stretch>
              <a:fillRect/>
            </a:stretch>
          </p:blipFill>
          <p:spPr>
            <a:xfrm>
              <a:off x="4260681" y="357833"/>
              <a:ext cx="3576860" cy="1860882"/>
            </a:xfrm>
            <a:prstGeom prst="rect">
              <a:avLst/>
            </a:prstGeom>
          </p:spPr>
        </p:pic>
      </p:grpSp>
      <p:sp>
        <p:nvSpPr>
          <p:cNvPr id="10" name="TextBox 9">
            <a:extLst>
              <a:ext uri="{FF2B5EF4-FFF2-40B4-BE49-F238E27FC236}">
                <a16:creationId xmlns:a16="http://schemas.microsoft.com/office/drawing/2014/main" id="{E69E1A4C-DDD5-0340-B897-2A1F15DEDD27}"/>
              </a:ext>
            </a:extLst>
          </p:cNvPr>
          <p:cNvSpPr txBox="1"/>
          <p:nvPr/>
        </p:nvSpPr>
        <p:spPr>
          <a:xfrm>
            <a:off x="9176439" y="4617476"/>
            <a:ext cx="1345240" cy="276999"/>
          </a:xfrm>
          <a:prstGeom prst="rect">
            <a:avLst/>
          </a:prstGeom>
          <a:noFill/>
        </p:spPr>
        <p:txBody>
          <a:bodyPr wrap="none" rtlCol="0">
            <a:spAutoFit/>
          </a:bodyPr>
          <a:lstStyle/>
          <a:p>
            <a:r>
              <a:rPr lang="en-US" sz="1200" dirty="0">
                <a:solidFill>
                  <a:schemeClr val="accent6">
                    <a:lumMod val="60000"/>
                    <a:lumOff val="40000"/>
                  </a:schemeClr>
                </a:solidFill>
              </a:rPr>
              <a:t>Mean = 0.27%</a:t>
            </a:r>
          </a:p>
        </p:txBody>
      </p:sp>
    </p:spTree>
    <p:extLst>
      <p:ext uri="{BB962C8B-B14F-4D97-AF65-F5344CB8AC3E}">
        <p14:creationId xmlns:p14="http://schemas.microsoft.com/office/powerpoint/2010/main" val="54423664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AA8FA-F122-4CC6-B70C-BCAF62259B42}"/>
              </a:ext>
            </a:extLst>
          </p:cNvPr>
          <p:cNvSpPr>
            <a:spLocks noGrp="1"/>
          </p:cNvSpPr>
          <p:nvPr>
            <p:ph type="title"/>
          </p:nvPr>
        </p:nvSpPr>
        <p:spPr/>
        <p:txBody>
          <a:bodyPr/>
          <a:lstStyle/>
          <a:p>
            <a:r>
              <a:rPr lang="en-GB" dirty="0"/>
              <a:t>Recommendations and Issues:</a:t>
            </a:r>
            <a:br>
              <a:rPr lang="en-GB" dirty="0"/>
            </a:br>
            <a:r>
              <a:rPr lang="en-GB" dirty="0"/>
              <a:t>IR</a:t>
            </a:r>
          </a:p>
        </p:txBody>
      </p:sp>
      <p:sp>
        <p:nvSpPr>
          <p:cNvPr id="3" name="Content Placeholder 2">
            <a:extLst>
              <a:ext uri="{FF2B5EF4-FFF2-40B4-BE49-F238E27FC236}">
                <a16:creationId xmlns:a16="http://schemas.microsoft.com/office/drawing/2014/main" id="{9FD0D569-97CF-4F77-BBB2-C3F0143778EE}"/>
              </a:ext>
            </a:extLst>
          </p:cNvPr>
          <p:cNvSpPr>
            <a:spLocks noGrp="1"/>
          </p:cNvSpPr>
          <p:nvPr>
            <p:ph idx="1"/>
          </p:nvPr>
        </p:nvSpPr>
        <p:spPr/>
        <p:txBody>
          <a:bodyPr>
            <a:normAutofit fontScale="62500" lnSpcReduction="20000"/>
          </a:bodyPr>
          <a:lstStyle/>
          <a:p>
            <a:r>
              <a:rPr lang="en-GB" dirty="0"/>
              <a:t>Important to have control of all aspects of instrument design and build for achieving good accuracy and traceability chain</a:t>
            </a:r>
          </a:p>
          <a:p>
            <a:r>
              <a:rPr lang="en-GB" dirty="0"/>
              <a:t>Calibration &amp; characterization often get cut at end of program</a:t>
            </a:r>
            <a:endParaRPr lang="en-US" dirty="0"/>
          </a:p>
          <a:p>
            <a:pPr lvl="1"/>
            <a:r>
              <a:rPr lang="en-GB" dirty="0"/>
              <a:t>But less so if instrument end-users are also the instrument builders</a:t>
            </a:r>
            <a:endParaRPr lang="en-US" dirty="0"/>
          </a:p>
          <a:p>
            <a:r>
              <a:rPr lang="en-GB" dirty="0"/>
              <a:t>Spectral calibration often significant contribution to uncertainty</a:t>
            </a:r>
          </a:p>
          <a:p>
            <a:pPr lvl="1"/>
            <a:r>
              <a:rPr lang="en-GB" dirty="0"/>
              <a:t>Benefit of hyperspectral inter-calibration reference instruments</a:t>
            </a:r>
          </a:p>
          <a:p>
            <a:r>
              <a:rPr lang="en-GB" dirty="0"/>
              <a:t>Blackbody sources are primary means of SI traceability</a:t>
            </a:r>
          </a:p>
          <a:p>
            <a:pPr lvl="1"/>
            <a:r>
              <a:rPr lang="en-GB" dirty="0"/>
              <a:t>Calibration uncertainties currently limited by BB thermometry/gradients</a:t>
            </a:r>
          </a:p>
          <a:p>
            <a:pPr lvl="1"/>
            <a:r>
              <a:rPr lang="en-GB" dirty="0"/>
              <a:t>Uncertainties minimised by operating BB at ambient temperature</a:t>
            </a:r>
          </a:p>
          <a:p>
            <a:pPr lvl="1"/>
            <a:r>
              <a:rPr lang="en-GB" dirty="0"/>
              <a:t>Good blackbodies and phase-change cells are now suitable for integration into flight instruments (breakthrough calibration improvement)</a:t>
            </a:r>
          </a:p>
        </p:txBody>
      </p:sp>
    </p:spTree>
    <p:extLst>
      <p:ext uri="{BB962C8B-B14F-4D97-AF65-F5344CB8AC3E}">
        <p14:creationId xmlns:p14="http://schemas.microsoft.com/office/powerpoint/2010/main" val="236789654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992D-F0CD-4B95-BE62-605115685463}"/>
              </a:ext>
            </a:extLst>
          </p:cNvPr>
          <p:cNvSpPr>
            <a:spLocks noGrp="1"/>
          </p:cNvSpPr>
          <p:nvPr>
            <p:ph type="title"/>
          </p:nvPr>
        </p:nvSpPr>
        <p:spPr/>
        <p:txBody>
          <a:bodyPr/>
          <a:lstStyle/>
          <a:p>
            <a:r>
              <a:rPr lang="en-GB" dirty="0"/>
              <a:t>Recommendations and Issues:</a:t>
            </a:r>
            <a:br>
              <a:rPr lang="en-GB" dirty="0"/>
            </a:br>
            <a:r>
              <a:rPr lang="en-GB" dirty="0">
                <a:cs typeface="Calibri Light"/>
              </a:rPr>
              <a:t>Solar-Incoming and Solar-Reflected</a:t>
            </a:r>
          </a:p>
        </p:txBody>
      </p:sp>
      <p:sp>
        <p:nvSpPr>
          <p:cNvPr id="3" name="Content Placeholder 2">
            <a:extLst>
              <a:ext uri="{FF2B5EF4-FFF2-40B4-BE49-F238E27FC236}">
                <a16:creationId xmlns:a16="http://schemas.microsoft.com/office/drawing/2014/main" id="{40B04773-CF12-4540-8EE0-F3F0A9697A83}"/>
              </a:ext>
            </a:extLst>
          </p:cNvPr>
          <p:cNvSpPr>
            <a:spLocks noGrp="1"/>
          </p:cNvSpPr>
          <p:nvPr>
            <p:ph idx="1"/>
          </p:nvPr>
        </p:nvSpPr>
        <p:spPr/>
        <p:txBody>
          <a:bodyPr vert="horz" lIns="91440" tIns="45720" rIns="91440" bIns="45720" rtlCol="0" anchor="t">
            <a:normAutofit/>
          </a:bodyPr>
          <a:lstStyle/>
          <a:p>
            <a:r>
              <a:rPr lang="en-GB" sz="3200" dirty="0">
                <a:cs typeface="Calibri"/>
              </a:rPr>
              <a:t>Outgoing measurements (CERES) still rely on continuity and SNOs</a:t>
            </a:r>
          </a:p>
          <a:p>
            <a:r>
              <a:rPr lang="en-GB" sz="3200" dirty="0">
                <a:cs typeface="Calibri"/>
              </a:rPr>
              <a:t>SSI measurements have moved toward end-to-end accuracy / calibrations and detector-based instrumentation</a:t>
            </a:r>
          </a:p>
          <a:p>
            <a:pPr lvl="1"/>
            <a:r>
              <a:rPr lang="en-GB" sz="2400" dirty="0">
                <a:cs typeface="Calibri"/>
              </a:rPr>
              <a:t>Accuracies improved from ~3-8% (esp. in NIR) to 0.2-0.3%</a:t>
            </a:r>
          </a:p>
        </p:txBody>
      </p:sp>
    </p:spTree>
    <p:extLst>
      <p:ext uri="{BB962C8B-B14F-4D97-AF65-F5344CB8AC3E}">
        <p14:creationId xmlns:p14="http://schemas.microsoft.com/office/powerpoint/2010/main" val="42209516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Recommendations and Issues:</a:t>
            </a:r>
            <a:br>
              <a:rPr lang="en-GB" dirty="0"/>
            </a:br>
            <a:r>
              <a:rPr lang="en-GB" dirty="0"/>
              <a:t>Microwave</a:t>
            </a:r>
          </a:p>
        </p:txBody>
      </p:sp>
      <p:sp>
        <p:nvSpPr>
          <p:cNvPr id="3" name="Content Placeholder 2"/>
          <p:cNvSpPr>
            <a:spLocks noGrp="1"/>
          </p:cNvSpPr>
          <p:nvPr>
            <p:ph idx="1"/>
          </p:nvPr>
        </p:nvSpPr>
        <p:spPr/>
        <p:txBody>
          <a:bodyPr>
            <a:normAutofit fontScale="55000" lnSpcReduction="20000"/>
          </a:bodyPr>
          <a:lstStyle/>
          <a:p>
            <a:r>
              <a:rPr lang="en-GB"/>
              <a:t>Current calibration accuracies</a:t>
            </a:r>
            <a:endParaRPr lang="en-US"/>
          </a:p>
          <a:p>
            <a:pPr lvl="1"/>
            <a:r>
              <a:rPr lang="en-GB"/>
              <a:t>Sufficient for NWP – main users – need to push for SI-traceablity</a:t>
            </a:r>
            <a:endParaRPr lang="en-US"/>
          </a:p>
          <a:p>
            <a:pPr lvl="1"/>
            <a:r>
              <a:rPr lang="en-GB"/>
              <a:t>NIST prototype of black-body standard (18-220 GHz)</a:t>
            </a:r>
          </a:p>
          <a:p>
            <a:pPr lvl="1"/>
            <a:r>
              <a:rPr lang="en-GB"/>
              <a:t>There is no requirement on national labs to support these measurements with standards</a:t>
            </a:r>
          </a:p>
          <a:p>
            <a:pPr lvl="1"/>
            <a:r>
              <a:rPr lang="en-GB"/>
              <a:t>Need means for calibration transfer</a:t>
            </a:r>
          </a:p>
          <a:p>
            <a:r>
              <a:rPr lang="en-GB"/>
              <a:t>Reference Model of Lunar Microwave Radiance: </a:t>
            </a:r>
          </a:p>
          <a:p>
            <a:pPr lvl="1"/>
            <a:r>
              <a:rPr lang="en-GB"/>
              <a:t>Emissivity &amp; temperature profile</a:t>
            </a:r>
          </a:p>
          <a:p>
            <a:pPr lvl="1"/>
            <a:r>
              <a:rPr lang="en-GB"/>
              <a:t>Reference Observations - Frequency Range, – range of phase angles + libration?</a:t>
            </a:r>
          </a:p>
          <a:p>
            <a:pPr lvl="1"/>
            <a:r>
              <a:rPr lang="en-GB"/>
              <a:t>How to account for Antenna Pattern?</a:t>
            </a:r>
          </a:p>
          <a:p>
            <a:r>
              <a:rPr lang="en-GB"/>
              <a:t>Towards Climate Reference Microwave Satellite Instruments</a:t>
            </a:r>
          </a:p>
          <a:p>
            <a:pPr lvl="1"/>
            <a:r>
              <a:rPr lang="en-GB"/>
              <a:t>Technology Developments needed?</a:t>
            </a:r>
          </a:p>
          <a:p>
            <a:pPr lvl="1"/>
            <a:r>
              <a:rPr lang="en-GB"/>
              <a:t>Suitable platforms/orbits/overlaps?</a:t>
            </a:r>
          </a:p>
          <a:p>
            <a:pPr lvl="1"/>
            <a:r>
              <a:rPr lang="en-GB"/>
              <a:t>Possibility of on-orbit SI-traceability?</a:t>
            </a:r>
            <a:endParaRPr lang="en-GB" dirty="0"/>
          </a:p>
        </p:txBody>
      </p:sp>
    </p:spTree>
    <p:extLst>
      <p:ext uri="{BB962C8B-B14F-4D97-AF65-F5344CB8AC3E}">
        <p14:creationId xmlns:p14="http://schemas.microsoft.com/office/powerpoint/2010/main" val="453172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Recommendations for ECMWF Error Workshop</a:t>
            </a:r>
          </a:p>
        </p:txBody>
      </p:sp>
      <p:sp>
        <p:nvSpPr>
          <p:cNvPr id="3" name="Content Placeholder 2"/>
          <p:cNvSpPr>
            <a:spLocks noGrp="1"/>
          </p:cNvSpPr>
          <p:nvPr>
            <p:ph idx="1"/>
          </p:nvPr>
        </p:nvSpPr>
        <p:spPr>
          <a:xfrm>
            <a:off x="328248" y="1045847"/>
            <a:ext cx="11627339" cy="5453956"/>
          </a:xfrm>
        </p:spPr>
        <p:txBody>
          <a:bodyPr>
            <a:normAutofit fontScale="55000" lnSpcReduction="20000"/>
          </a:bodyPr>
          <a:lstStyle/>
          <a:p>
            <a:r>
              <a:rPr lang="en-GB" b="1" dirty="0">
                <a:solidFill>
                  <a:schemeClr val="accent6">
                    <a:lumMod val="60000"/>
                    <a:lumOff val="40000"/>
                  </a:schemeClr>
                </a:solidFill>
              </a:rPr>
              <a:t>SITSATs offer key advantages for NWP and climate applications</a:t>
            </a:r>
          </a:p>
          <a:p>
            <a:pPr lvl="1"/>
            <a:r>
              <a:rPr lang="en-GB" dirty="0"/>
              <a:t>Provision of an irrefutable reference</a:t>
            </a:r>
          </a:p>
          <a:p>
            <a:pPr lvl="1"/>
            <a:r>
              <a:rPr lang="en-GB" dirty="0"/>
              <a:t>Can provide traceability of on-orbit calibration to SI</a:t>
            </a:r>
          </a:p>
          <a:p>
            <a:pPr lvl="1"/>
            <a:r>
              <a:rPr lang="en-GB" dirty="0"/>
              <a:t>Can be assimilated without bias correction</a:t>
            </a:r>
          </a:p>
          <a:p>
            <a:pPr lvl="1"/>
            <a:r>
              <a:rPr lang="en-GB" dirty="0"/>
              <a:t>Can help diagnose model errors, independent of instrument errors</a:t>
            </a:r>
          </a:p>
          <a:p>
            <a:pPr lvl="1"/>
            <a:r>
              <a:rPr lang="en-GB" dirty="0"/>
              <a:t>Resilience against gaps/drifts outside of overlap between reference instruments</a:t>
            </a:r>
          </a:p>
          <a:p>
            <a:pPr marL="562722" lvl="1" indent="0">
              <a:buNone/>
            </a:pPr>
            <a:r>
              <a:rPr lang="en-GB" dirty="0">
                <a:sym typeface="Wingdings" panose="05000000000000000000" pitchFamily="2" charset="2"/>
              </a:rPr>
              <a:t>	 Robust and harmonised Fundamental Climate Data Records</a:t>
            </a:r>
            <a:endParaRPr lang="en-GB" dirty="0"/>
          </a:p>
          <a:p>
            <a:pPr lvl="1"/>
            <a:r>
              <a:rPr lang="en-GB" dirty="0"/>
              <a:t>Additional benefits (depending on SITSAT design)</a:t>
            </a:r>
          </a:p>
          <a:p>
            <a:pPr lvl="2"/>
            <a:r>
              <a:rPr lang="en-GB" dirty="0"/>
              <a:t>Ability to resolve residual dependencies in calibration of other sensors, such as scan angle, non-linearity, </a:t>
            </a:r>
            <a:r>
              <a:rPr lang="en-GB" sz="3500" dirty="0"/>
              <a:t>diurnal variations, and spectral coverage or response (gap-filling, SRF)</a:t>
            </a:r>
          </a:p>
          <a:p>
            <a:pPr lvl="2"/>
            <a:endParaRPr lang="en-GB" sz="3500" dirty="0"/>
          </a:p>
          <a:p>
            <a:r>
              <a:rPr lang="en-GB" dirty="0"/>
              <a:t>Challenge</a:t>
            </a:r>
          </a:p>
          <a:p>
            <a:pPr lvl="1"/>
            <a:r>
              <a:rPr lang="en-GB" dirty="0"/>
              <a:t>Knowledge of spectral response functions can limit inter-calibration accuracy</a:t>
            </a:r>
          </a:p>
          <a:p>
            <a:pPr lvl="2"/>
            <a:endParaRPr lang="en-GB" i="1" dirty="0"/>
          </a:p>
          <a:p>
            <a:pPr marL="9525" lvl="1" indent="0" algn="ctr">
              <a:buNone/>
            </a:pPr>
            <a:r>
              <a:rPr lang="en-GB" sz="4200" b="1" dirty="0"/>
              <a:t>Priority is to establish usable and accurate SI-traceable references for LEO and GEO sensors</a:t>
            </a:r>
          </a:p>
        </p:txBody>
      </p:sp>
      <p:pic>
        <p:nvPicPr>
          <p:cNvPr id="4" name="Picture 2" descr="http://gsics.atmos.umd.edu/pub/Development/Logos/GSICS300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250" y="-25937"/>
            <a:ext cx="2571750" cy="104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0099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C95D6-5FFB-8545-A3E1-82D1016E1904}"/>
              </a:ext>
            </a:extLst>
          </p:cNvPr>
          <p:cNvPicPr>
            <a:picLocks noChangeAspect="1"/>
          </p:cNvPicPr>
          <p:nvPr/>
        </p:nvPicPr>
        <p:blipFill rotWithShape="1">
          <a:blip r:embed="rId2"/>
          <a:srcRect t="4686"/>
          <a:stretch/>
        </p:blipFill>
        <p:spPr>
          <a:xfrm>
            <a:off x="8917850" y="1124744"/>
            <a:ext cx="3274149" cy="4038600"/>
          </a:xfrm>
          <a:prstGeom prst="rect">
            <a:avLst/>
          </a:prstGeom>
          <a:effectLst>
            <a:softEdge rad="101600"/>
          </a:effectLst>
        </p:spPr>
      </p:pic>
      <p:sp>
        <p:nvSpPr>
          <p:cNvPr id="3" name="Title 2">
            <a:extLst>
              <a:ext uri="{FF2B5EF4-FFF2-40B4-BE49-F238E27FC236}">
                <a16:creationId xmlns:a16="http://schemas.microsoft.com/office/drawing/2014/main" id="{28CEDA37-810E-C84F-B476-C084434B8A1F}"/>
              </a:ext>
            </a:extLst>
          </p:cNvPr>
          <p:cNvSpPr>
            <a:spLocks noGrp="1"/>
          </p:cNvSpPr>
          <p:nvPr>
            <p:ph type="title"/>
          </p:nvPr>
        </p:nvSpPr>
        <p:spPr/>
        <p:txBody>
          <a:bodyPr/>
          <a:lstStyle/>
          <a:p>
            <a:r>
              <a:rPr lang="en-US"/>
              <a:t>SITSCOS Workshop Report</a:t>
            </a:r>
            <a:endParaRPr lang="en-US" dirty="0"/>
          </a:p>
        </p:txBody>
      </p:sp>
      <p:sp>
        <p:nvSpPr>
          <p:cNvPr id="5" name="Content Placeholder 4">
            <a:extLst>
              <a:ext uri="{FF2B5EF4-FFF2-40B4-BE49-F238E27FC236}">
                <a16:creationId xmlns:a16="http://schemas.microsoft.com/office/drawing/2014/main" id="{016631A9-F014-5744-B27D-9EAEBFE2C2FA}"/>
              </a:ext>
            </a:extLst>
          </p:cNvPr>
          <p:cNvSpPr>
            <a:spLocks noGrp="1"/>
          </p:cNvSpPr>
          <p:nvPr>
            <p:ph idx="1"/>
          </p:nvPr>
        </p:nvSpPr>
        <p:spPr>
          <a:xfrm>
            <a:off x="328249" y="1237127"/>
            <a:ext cx="8720080" cy="5262675"/>
          </a:xfrm>
        </p:spPr>
        <p:txBody>
          <a:bodyPr>
            <a:normAutofit fontScale="62500" lnSpcReduction="20000"/>
          </a:bodyPr>
          <a:lstStyle/>
          <a:p>
            <a:r>
              <a:rPr lang="en-US" b="1" dirty="0"/>
              <a:t>Key Questions</a:t>
            </a:r>
          </a:p>
          <a:p>
            <a:pPr lvl="1"/>
            <a:r>
              <a:rPr lang="en-US" dirty="0"/>
              <a:t>What is the interplay between stability, overlap, and absolute calibration?</a:t>
            </a:r>
          </a:p>
          <a:p>
            <a:pPr lvl="1"/>
            <a:r>
              <a:rPr lang="en-US" dirty="0"/>
              <a:t>What are the measurement requirements?</a:t>
            </a:r>
          </a:p>
          <a:p>
            <a:r>
              <a:rPr lang="en-US" dirty="0"/>
              <a:t>Will become the final overview and report of workshop with input solicited from all attendees and other international researchers</a:t>
            </a:r>
          </a:p>
          <a:p>
            <a:r>
              <a:rPr lang="en-US" b="1" dirty="0"/>
              <a:t>Intent</a:t>
            </a:r>
            <a:r>
              <a:rPr lang="en-US" dirty="0"/>
              <a:t>: Solicit endorsements from agencies (GSICS, CEOS, GCOS, GEO, space agencies, etc.)</a:t>
            </a:r>
          </a:p>
          <a:p>
            <a:pPr lvl="1"/>
            <a:r>
              <a:rPr lang="en-US" dirty="0"/>
              <a:t>To be incorporated as input to their vision documents</a:t>
            </a:r>
          </a:p>
          <a:p>
            <a:r>
              <a:rPr lang="en-US" dirty="0"/>
              <a:t>Organizing committee writing high-level front-end overview</a:t>
            </a:r>
          </a:p>
        </p:txBody>
      </p:sp>
    </p:spTree>
    <p:extLst>
      <p:ext uri="{BB962C8B-B14F-4D97-AF65-F5344CB8AC3E}">
        <p14:creationId xmlns:p14="http://schemas.microsoft.com/office/powerpoint/2010/main" val="358811609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CEDA37-810E-C84F-B476-C084434B8A1F}"/>
              </a:ext>
            </a:extLst>
          </p:cNvPr>
          <p:cNvSpPr>
            <a:spLocks noGrp="1"/>
          </p:cNvSpPr>
          <p:nvPr>
            <p:ph type="title"/>
          </p:nvPr>
        </p:nvSpPr>
        <p:spPr/>
        <p:txBody>
          <a:bodyPr/>
          <a:lstStyle/>
          <a:p>
            <a:r>
              <a:rPr lang="en-US"/>
              <a:t>SITSCOS Workshop Report</a:t>
            </a:r>
            <a:endParaRPr lang="en-US" dirty="0"/>
          </a:p>
        </p:txBody>
      </p:sp>
      <p:sp>
        <p:nvSpPr>
          <p:cNvPr id="5" name="Content Placeholder 4">
            <a:extLst>
              <a:ext uri="{FF2B5EF4-FFF2-40B4-BE49-F238E27FC236}">
                <a16:creationId xmlns:a16="http://schemas.microsoft.com/office/drawing/2014/main" id="{016631A9-F014-5744-B27D-9EAEBFE2C2FA}"/>
              </a:ext>
            </a:extLst>
          </p:cNvPr>
          <p:cNvSpPr>
            <a:spLocks noGrp="1"/>
          </p:cNvSpPr>
          <p:nvPr>
            <p:ph idx="1"/>
          </p:nvPr>
        </p:nvSpPr>
        <p:spPr>
          <a:xfrm>
            <a:off x="7536159" y="1237127"/>
            <a:ext cx="4419427" cy="5262675"/>
          </a:xfrm>
        </p:spPr>
        <p:txBody>
          <a:bodyPr>
            <a:normAutofit/>
          </a:bodyPr>
          <a:lstStyle/>
          <a:p>
            <a:pPr marL="0" indent="0">
              <a:buNone/>
            </a:pPr>
            <a:r>
              <a:rPr lang="en-US" sz="2800" dirty="0"/>
              <a:t>Consolidates climate-driven measurement requirements</a:t>
            </a:r>
          </a:p>
        </p:txBody>
      </p:sp>
      <p:pic>
        <p:nvPicPr>
          <p:cNvPr id="7" name="Picture 6">
            <a:extLst>
              <a:ext uri="{FF2B5EF4-FFF2-40B4-BE49-F238E27FC236}">
                <a16:creationId xmlns:a16="http://schemas.microsoft.com/office/drawing/2014/main" id="{8EA3E19D-76AC-C44A-810D-7F9E84149964}"/>
              </a:ext>
            </a:extLst>
          </p:cNvPr>
          <p:cNvPicPr>
            <a:picLocks noChangeAspect="1"/>
          </p:cNvPicPr>
          <p:nvPr/>
        </p:nvPicPr>
        <p:blipFill>
          <a:blip r:embed="rId2"/>
          <a:stretch>
            <a:fillRect/>
          </a:stretch>
        </p:blipFill>
        <p:spPr>
          <a:xfrm>
            <a:off x="1559496" y="980728"/>
            <a:ext cx="5767043" cy="5803776"/>
          </a:xfrm>
          <a:prstGeom prst="rect">
            <a:avLst/>
          </a:prstGeom>
        </p:spPr>
      </p:pic>
      <p:sp>
        <p:nvSpPr>
          <p:cNvPr id="8" name="Rounded Rectangle 7">
            <a:extLst>
              <a:ext uri="{FF2B5EF4-FFF2-40B4-BE49-F238E27FC236}">
                <a16:creationId xmlns:a16="http://schemas.microsoft.com/office/drawing/2014/main" id="{182C2773-A910-1C43-BC60-227254D0DF53}"/>
              </a:ext>
            </a:extLst>
          </p:cNvPr>
          <p:cNvSpPr/>
          <p:nvPr/>
        </p:nvSpPr>
        <p:spPr bwMode="auto">
          <a:xfrm>
            <a:off x="5519936" y="1196753"/>
            <a:ext cx="792088" cy="5400600"/>
          </a:xfrm>
          <a:prstGeom prst="roundRect">
            <a:avLst/>
          </a:prstGeom>
          <a:noFill/>
          <a:ln w="28575" cap="flat" cmpd="sng" algn="ctr">
            <a:solidFill>
              <a:srgbClr val="00B05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Tree>
    <p:extLst>
      <p:ext uri="{BB962C8B-B14F-4D97-AF65-F5344CB8AC3E}">
        <p14:creationId xmlns:p14="http://schemas.microsoft.com/office/powerpoint/2010/main" val="19530832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78B3F4-E4F7-AD42-8041-606470A4C979}"/>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150840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D248CF-523C-DD4A-89B8-0A456AB1126E}"/>
              </a:ext>
            </a:extLst>
          </p:cNvPr>
          <p:cNvSpPr>
            <a:spLocks noGrp="1"/>
          </p:cNvSpPr>
          <p:nvPr>
            <p:ph type="title"/>
          </p:nvPr>
        </p:nvSpPr>
        <p:spPr/>
        <p:txBody>
          <a:bodyPr/>
          <a:lstStyle/>
          <a:p>
            <a:r>
              <a:rPr lang="en-US" dirty="0"/>
              <a:t>Calibration Methods</a:t>
            </a:r>
          </a:p>
        </p:txBody>
      </p:sp>
      <p:sp>
        <p:nvSpPr>
          <p:cNvPr id="5" name="Content Placeholder 4">
            <a:extLst>
              <a:ext uri="{FF2B5EF4-FFF2-40B4-BE49-F238E27FC236}">
                <a16:creationId xmlns:a16="http://schemas.microsoft.com/office/drawing/2014/main" id="{9169E7CB-E51F-AC4C-8A6E-474B7CF46D58}"/>
              </a:ext>
            </a:extLst>
          </p:cNvPr>
          <p:cNvSpPr>
            <a:spLocks noGrp="1"/>
          </p:cNvSpPr>
          <p:nvPr>
            <p:ph idx="1"/>
          </p:nvPr>
        </p:nvSpPr>
        <p:spPr/>
        <p:txBody>
          <a:bodyPr/>
          <a:lstStyle/>
          <a:p>
            <a:r>
              <a:rPr lang="en-US" dirty="0"/>
              <a:t>Ground calibrations for accuracy</a:t>
            </a:r>
          </a:p>
          <a:p>
            <a:r>
              <a:rPr lang="en-US" dirty="0"/>
              <a:t>In-instrument calibration source</a:t>
            </a:r>
          </a:p>
          <a:p>
            <a:r>
              <a:rPr lang="en-US" dirty="0"/>
              <a:t>Reliance on on-orbit stability and continuity</a:t>
            </a:r>
          </a:p>
          <a:p>
            <a:r>
              <a:rPr lang="en-US" dirty="0"/>
              <a:t>Inter-calibration</a:t>
            </a:r>
          </a:p>
          <a:p>
            <a:pPr lvl="1"/>
            <a:r>
              <a:rPr lang="en-US" dirty="0"/>
              <a:t>Under-flights, vicarious targets, SNOs, solar/lunar observations</a:t>
            </a:r>
          </a:p>
        </p:txBody>
      </p:sp>
      <p:sp>
        <p:nvSpPr>
          <p:cNvPr id="6" name="Rounded Rectangle 5">
            <a:extLst>
              <a:ext uri="{FF2B5EF4-FFF2-40B4-BE49-F238E27FC236}">
                <a16:creationId xmlns:a16="http://schemas.microsoft.com/office/drawing/2014/main" id="{3EAFB747-008F-E64F-B4F1-0F5D01B5C3AF}"/>
              </a:ext>
            </a:extLst>
          </p:cNvPr>
          <p:cNvSpPr/>
          <p:nvPr/>
        </p:nvSpPr>
        <p:spPr bwMode="auto">
          <a:xfrm>
            <a:off x="328248" y="1237127"/>
            <a:ext cx="11528392" cy="1399785"/>
          </a:xfrm>
          <a:prstGeom prst="roundRect">
            <a:avLst/>
          </a:prstGeom>
          <a:noFill/>
          <a:ln w="19050" cap="flat" cmpd="sng" algn="ctr">
            <a:solidFill>
              <a:schemeClr val="accent6">
                <a:lumMod val="60000"/>
                <a:lumOff val="40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7" name="Rounded Rectangle 6">
            <a:extLst>
              <a:ext uri="{FF2B5EF4-FFF2-40B4-BE49-F238E27FC236}">
                <a16:creationId xmlns:a16="http://schemas.microsoft.com/office/drawing/2014/main" id="{D50DBA8B-6954-D542-B4C3-434D1E6EA233}"/>
              </a:ext>
            </a:extLst>
          </p:cNvPr>
          <p:cNvSpPr/>
          <p:nvPr/>
        </p:nvSpPr>
        <p:spPr bwMode="auto">
          <a:xfrm>
            <a:off x="328248" y="2708920"/>
            <a:ext cx="11528392" cy="625575"/>
          </a:xfrm>
          <a:prstGeom prst="roundRect">
            <a:avLst/>
          </a:prstGeom>
          <a:noFill/>
          <a:ln w="19050" cap="flat" cmpd="sng" algn="ctr">
            <a:solidFill>
              <a:schemeClr val="accent6">
                <a:lumMod val="60000"/>
                <a:lumOff val="40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900" b="1" i="0" u="none" strike="noStrike" cap="none" normalizeH="0" baseline="0">
              <a:ln>
                <a:noFill/>
              </a:ln>
              <a:solidFill>
                <a:schemeClr val="bg1"/>
              </a:solidFill>
              <a:effectLst/>
              <a:latin typeface="Tahoma" pitchFamily="34" charset="0"/>
            </a:endParaRPr>
          </a:p>
        </p:txBody>
      </p:sp>
      <p:sp>
        <p:nvSpPr>
          <p:cNvPr id="8" name="TextBox 7">
            <a:extLst>
              <a:ext uri="{FF2B5EF4-FFF2-40B4-BE49-F238E27FC236}">
                <a16:creationId xmlns:a16="http://schemas.microsoft.com/office/drawing/2014/main" id="{51DB04C8-0E50-3842-8399-E6346D988174}"/>
              </a:ext>
            </a:extLst>
          </p:cNvPr>
          <p:cNvSpPr txBox="1"/>
          <p:nvPr/>
        </p:nvSpPr>
        <p:spPr>
          <a:xfrm>
            <a:off x="9264352" y="1675409"/>
            <a:ext cx="2592288" cy="523220"/>
          </a:xfrm>
          <a:prstGeom prst="rect">
            <a:avLst/>
          </a:prstGeom>
          <a:noFill/>
        </p:spPr>
        <p:txBody>
          <a:bodyPr wrap="square" rtlCol="0">
            <a:spAutoFit/>
          </a:bodyPr>
          <a:lstStyle/>
          <a:p>
            <a:r>
              <a:rPr lang="en-US" sz="2800" b="0" dirty="0">
                <a:solidFill>
                  <a:schemeClr val="accent6">
                    <a:lumMod val="60000"/>
                    <a:lumOff val="40000"/>
                  </a:schemeClr>
                </a:solidFill>
              </a:rPr>
              <a:t>SI Traceability</a:t>
            </a:r>
          </a:p>
        </p:txBody>
      </p:sp>
      <p:sp>
        <p:nvSpPr>
          <p:cNvPr id="9" name="TextBox 8">
            <a:extLst>
              <a:ext uri="{FF2B5EF4-FFF2-40B4-BE49-F238E27FC236}">
                <a16:creationId xmlns:a16="http://schemas.microsoft.com/office/drawing/2014/main" id="{67F7B4A0-3467-2148-BF67-E8A2BF6FB88D}"/>
              </a:ext>
            </a:extLst>
          </p:cNvPr>
          <p:cNvSpPr txBox="1"/>
          <p:nvPr/>
        </p:nvSpPr>
        <p:spPr>
          <a:xfrm>
            <a:off x="1343472" y="5661248"/>
            <a:ext cx="9505056" cy="769441"/>
          </a:xfrm>
          <a:prstGeom prst="rect">
            <a:avLst/>
          </a:prstGeom>
          <a:noFill/>
        </p:spPr>
        <p:txBody>
          <a:bodyPr wrap="square" rtlCol="0">
            <a:spAutoFit/>
          </a:bodyPr>
          <a:lstStyle/>
          <a:p>
            <a:pPr algn="ctr"/>
            <a:r>
              <a:rPr lang="en-US" sz="4400" b="0" dirty="0">
                <a:solidFill>
                  <a:schemeClr val="accent6">
                    <a:lumMod val="60000"/>
                    <a:lumOff val="40000"/>
                  </a:schemeClr>
                </a:solidFill>
              </a:rPr>
              <a:t>Weather vs. Climate Measurements</a:t>
            </a:r>
          </a:p>
        </p:txBody>
      </p:sp>
    </p:spTree>
    <p:extLst>
      <p:ext uri="{BB962C8B-B14F-4D97-AF65-F5344CB8AC3E}">
        <p14:creationId xmlns:p14="http://schemas.microsoft.com/office/powerpoint/2010/main" val="3023618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par>
                          <p:cTn id="17" fill="hold">
                            <p:stCondLst>
                              <p:cond delay="2000"/>
                            </p:stCondLst>
                            <p:childTnLst>
                              <p:par>
                                <p:cTn id="18" presetID="10" presetClass="entr" presetSubtype="0" fill="hold" grpId="1"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Stability and Continuity vs. Absolute Accuracy</a:t>
            </a:r>
            <a:endParaRPr lang="en-US" dirty="0"/>
          </a:p>
        </p:txBody>
      </p:sp>
      <p:sp>
        <p:nvSpPr>
          <p:cNvPr id="48" name="Text Placeholder 47">
            <a:extLst>
              <a:ext uri="{FF2B5EF4-FFF2-40B4-BE49-F238E27FC236}">
                <a16:creationId xmlns:a16="http://schemas.microsoft.com/office/drawing/2014/main" id="{FCC25A5B-5090-8849-BD33-B9E73ABE0AB8}"/>
              </a:ext>
            </a:extLst>
          </p:cNvPr>
          <p:cNvSpPr>
            <a:spLocks noGrp="1"/>
          </p:cNvSpPr>
          <p:nvPr>
            <p:ph type="body" idx="1"/>
          </p:nvPr>
        </p:nvSpPr>
        <p:spPr>
          <a:xfrm>
            <a:off x="609600" y="1006123"/>
            <a:ext cx="5386917" cy="639763"/>
          </a:xfrm>
        </p:spPr>
        <p:txBody>
          <a:bodyPr/>
          <a:lstStyle/>
          <a:p>
            <a:pPr algn="ctr"/>
            <a:r>
              <a:rPr lang="en-US" u="sng" dirty="0">
                <a:solidFill>
                  <a:schemeClr val="accent6">
                    <a:lumMod val="60000"/>
                    <a:lumOff val="40000"/>
                  </a:schemeClr>
                </a:solidFill>
              </a:rPr>
              <a:t>Stability and Continuity</a:t>
            </a:r>
          </a:p>
        </p:txBody>
      </p:sp>
      <p:sp>
        <p:nvSpPr>
          <p:cNvPr id="49" name="Text Placeholder 48">
            <a:extLst>
              <a:ext uri="{FF2B5EF4-FFF2-40B4-BE49-F238E27FC236}">
                <a16:creationId xmlns:a16="http://schemas.microsoft.com/office/drawing/2014/main" id="{A3B9DEE2-CCE0-8940-9FA7-689A71501435}"/>
              </a:ext>
            </a:extLst>
          </p:cNvPr>
          <p:cNvSpPr>
            <a:spLocks noGrp="1"/>
          </p:cNvSpPr>
          <p:nvPr>
            <p:ph type="body" sz="quarter" idx="3"/>
          </p:nvPr>
        </p:nvSpPr>
        <p:spPr>
          <a:xfrm>
            <a:off x="6193369" y="1006123"/>
            <a:ext cx="5389033" cy="639763"/>
          </a:xfrm>
        </p:spPr>
        <p:txBody>
          <a:bodyPr/>
          <a:lstStyle/>
          <a:p>
            <a:pPr algn="ctr"/>
            <a:r>
              <a:rPr lang="en-US" u="sng" dirty="0">
                <a:solidFill>
                  <a:schemeClr val="accent6">
                    <a:lumMod val="60000"/>
                    <a:lumOff val="40000"/>
                  </a:schemeClr>
                </a:solidFill>
              </a:rPr>
              <a:t>Absolute Accuracy</a:t>
            </a:r>
          </a:p>
        </p:txBody>
      </p:sp>
      <p:sp>
        <p:nvSpPr>
          <p:cNvPr id="8" name="Rectangle 7">
            <a:extLst>
              <a:ext uri="{FF2B5EF4-FFF2-40B4-BE49-F238E27FC236}">
                <a16:creationId xmlns:a16="http://schemas.microsoft.com/office/drawing/2014/main" id="{91C686F3-4201-DF43-91FE-5007D532D6FC}"/>
              </a:ext>
            </a:extLst>
          </p:cNvPr>
          <p:cNvSpPr/>
          <p:nvPr/>
        </p:nvSpPr>
        <p:spPr>
          <a:xfrm>
            <a:off x="5588001" y="4273376"/>
            <a:ext cx="6483121" cy="2540000"/>
          </a:xfrm>
          <a:prstGeom prst="rect">
            <a:avLst/>
          </a:prstGeom>
          <a:solidFill>
            <a:schemeClr val="bg1"/>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21F56E4-AE44-5647-8B77-4108BC6F35E2}"/>
              </a:ext>
            </a:extLst>
          </p:cNvPr>
          <p:cNvCxnSpPr/>
          <p:nvPr/>
        </p:nvCxnSpPr>
        <p:spPr>
          <a:xfrm>
            <a:off x="6059789" y="6406976"/>
            <a:ext cx="5588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29F2DD0-BDC7-9844-83EE-74E644C35945}"/>
              </a:ext>
            </a:extLst>
          </p:cNvPr>
          <p:cNvCxnSpPr>
            <a:cxnSpLocks/>
          </p:cNvCxnSpPr>
          <p:nvPr/>
        </p:nvCxnSpPr>
        <p:spPr>
          <a:xfrm>
            <a:off x="6059789" y="4578176"/>
            <a:ext cx="0" cy="182880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2351E09-ACD8-974D-9C8A-C69743C84DF5}"/>
              </a:ext>
            </a:extLst>
          </p:cNvPr>
          <p:cNvSpPr txBox="1"/>
          <p:nvPr/>
        </p:nvSpPr>
        <p:spPr>
          <a:xfrm>
            <a:off x="7541456" y="6402814"/>
            <a:ext cx="2336800" cy="338554"/>
          </a:xfrm>
          <a:prstGeom prst="rect">
            <a:avLst/>
          </a:prstGeom>
          <a:noFill/>
          <a:ln>
            <a:noFill/>
          </a:ln>
        </p:spPr>
        <p:txBody>
          <a:bodyPr wrap="square" rtlCol="0">
            <a:spAutoFit/>
          </a:bodyPr>
          <a:lstStyle/>
          <a:p>
            <a:pPr algn="ctr"/>
            <a:r>
              <a:rPr lang="en-US" sz="1600" dirty="0">
                <a:solidFill>
                  <a:srgbClr val="000000"/>
                </a:solidFill>
              </a:rPr>
              <a:t>Instrument (&amp; Time)</a:t>
            </a:r>
          </a:p>
        </p:txBody>
      </p:sp>
      <p:sp>
        <p:nvSpPr>
          <p:cNvPr id="12" name="TextBox 11">
            <a:extLst>
              <a:ext uri="{FF2B5EF4-FFF2-40B4-BE49-F238E27FC236}">
                <a16:creationId xmlns:a16="http://schemas.microsoft.com/office/drawing/2014/main" id="{DFCC58EA-D816-E24C-8130-AC978639D27A}"/>
              </a:ext>
            </a:extLst>
          </p:cNvPr>
          <p:cNvSpPr txBox="1"/>
          <p:nvPr/>
        </p:nvSpPr>
        <p:spPr>
          <a:xfrm>
            <a:off x="5588000" y="4742596"/>
            <a:ext cx="430887" cy="1531937"/>
          </a:xfrm>
          <a:prstGeom prst="rect">
            <a:avLst/>
          </a:prstGeom>
          <a:noFill/>
        </p:spPr>
        <p:txBody>
          <a:bodyPr vert="vert270" wrap="square" rtlCol="0">
            <a:spAutoFit/>
          </a:bodyPr>
          <a:lstStyle/>
          <a:p>
            <a:pPr algn="ctr"/>
            <a:r>
              <a:rPr lang="en-US" sz="1600" dirty="0">
                <a:solidFill>
                  <a:srgbClr val="000000"/>
                </a:solidFill>
              </a:rPr>
              <a:t>Uncertainty</a:t>
            </a:r>
          </a:p>
        </p:txBody>
      </p:sp>
      <p:cxnSp>
        <p:nvCxnSpPr>
          <p:cNvPr id="14" name="Straight Connector 13">
            <a:extLst>
              <a:ext uri="{FF2B5EF4-FFF2-40B4-BE49-F238E27FC236}">
                <a16:creationId xmlns:a16="http://schemas.microsoft.com/office/drawing/2014/main" id="{0A3D0F5F-4AFB-0145-BA38-C2E790FA087B}"/>
              </a:ext>
            </a:extLst>
          </p:cNvPr>
          <p:cNvCxnSpPr>
            <a:cxnSpLocks/>
          </p:cNvCxnSpPr>
          <p:nvPr/>
        </p:nvCxnSpPr>
        <p:spPr>
          <a:xfrm>
            <a:off x="6650591" y="6093172"/>
            <a:ext cx="1029808" cy="0"/>
          </a:xfrm>
          <a:prstGeom prst="line">
            <a:avLst/>
          </a:prstGeom>
          <a:ln w="12700">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42D113C-A0E6-844F-969A-0DC2AEE2B2D6}"/>
              </a:ext>
            </a:extLst>
          </p:cNvPr>
          <p:cNvCxnSpPr>
            <a:cxnSpLocks/>
          </p:cNvCxnSpPr>
          <p:nvPr/>
        </p:nvCxnSpPr>
        <p:spPr>
          <a:xfrm>
            <a:off x="7544672" y="5586251"/>
            <a:ext cx="712763" cy="0"/>
          </a:xfrm>
          <a:prstGeom prst="line">
            <a:avLst/>
          </a:prstGeom>
          <a:ln w="12700">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C6F76E7-2681-7349-9A23-5FBA7BD630F2}"/>
              </a:ext>
            </a:extLst>
          </p:cNvPr>
          <p:cNvCxnSpPr>
            <a:cxnSpLocks/>
          </p:cNvCxnSpPr>
          <p:nvPr/>
        </p:nvCxnSpPr>
        <p:spPr>
          <a:xfrm>
            <a:off x="8072991" y="5086176"/>
            <a:ext cx="812800" cy="0"/>
          </a:xfrm>
          <a:prstGeom prst="line">
            <a:avLst/>
          </a:prstGeom>
          <a:ln w="12700">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71058A8-219F-B84B-A05A-2A87063B7A0C}"/>
              </a:ext>
            </a:extLst>
          </p:cNvPr>
          <p:cNvCxnSpPr>
            <a:cxnSpLocks/>
          </p:cNvCxnSpPr>
          <p:nvPr/>
        </p:nvCxnSpPr>
        <p:spPr>
          <a:xfrm>
            <a:off x="8784191" y="5921689"/>
            <a:ext cx="767472" cy="0"/>
          </a:xfrm>
          <a:prstGeom prst="line">
            <a:avLst/>
          </a:prstGeom>
          <a:ln w="12700">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61F9DEE-5BD0-7745-8225-7F42D77264E7}"/>
              </a:ext>
            </a:extLst>
          </p:cNvPr>
          <p:cNvCxnSpPr>
            <a:cxnSpLocks/>
          </p:cNvCxnSpPr>
          <p:nvPr/>
        </p:nvCxnSpPr>
        <p:spPr>
          <a:xfrm>
            <a:off x="9426617" y="5338951"/>
            <a:ext cx="989863" cy="0"/>
          </a:xfrm>
          <a:prstGeom prst="line">
            <a:avLst/>
          </a:prstGeom>
          <a:ln w="12700">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9CC20D1-98CF-3F48-9483-306DB03C7D88}"/>
              </a:ext>
            </a:extLst>
          </p:cNvPr>
          <p:cNvCxnSpPr>
            <a:cxnSpLocks/>
          </p:cNvCxnSpPr>
          <p:nvPr/>
        </p:nvCxnSpPr>
        <p:spPr>
          <a:xfrm>
            <a:off x="10272464" y="6286619"/>
            <a:ext cx="1011089" cy="0"/>
          </a:xfrm>
          <a:prstGeom prst="line">
            <a:avLst/>
          </a:prstGeom>
          <a:ln w="12700">
            <a:solidFill>
              <a:schemeClr val="accent6">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97AB9F1-BD2F-6840-8BC8-32DFB5610BBF}"/>
              </a:ext>
            </a:extLst>
          </p:cNvPr>
          <p:cNvSpPr txBox="1"/>
          <p:nvPr/>
        </p:nvSpPr>
        <p:spPr>
          <a:xfrm>
            <a:off x="6755319" y="5772853"/>
            <a:ext cx="809672" cy="276999"/>
          </a:xfrm>
          <a:prstGeom prst="rect">
            <a:avLst/>
          </a:prstGeom>
          <a:noFill/>
        </p:spPr>
        <p:txBody>
          <a:bodyPr wrap="square" rtlCol="0">
            <a:spAutoFit/>
          </a:bodyPr>
          <a:lstStyle/>
          <a:p>
            <a:pPr algn="ctr"/>
            <a:r>
              <a:rPr lang="en-US" sz="1200" dirty="0">
                <a:solidFill>
                  <a:schemeClr val="accent6">
                    <a:lumMod val="60000"/>
                    <a:lumOff val="40000"/>
                  </a:schemeClr>
                </a:solidFill>
              </a:rPr>
              <a:t>Inst. 1</a:t>
            </a:r>
          </a:p>
        </p:txBody>
      </p:sp>
      <p:sp>
        <p:nvSpPr>
          <p:cNvPr id="22" name="TextBox 21">
            <a:extLst>
              <a:ext uri="{FF2B5EF4-FFF2-40B4-BE49-F238E27FC236}">
                <a16:creationId xmlns:a16="http://schemas.microsoft.com/office/drawing/2014/main" id="{AC89B14C-EDDB-784A-89E9-EDDCE4E5815D}"/>
              </a:ext>
            </a:extLst>
          </p:cNvPr>
          <p:cNvSpPr txBox="1"/>
          <p:nvPr/>
        </p:nvSpPr>
        <p:spPr>
          <a:xfrm>
            <a:off x="7463391" y="5265930"/>
            <a:ext cx="809672" cy="276999"/>
          </a:xfrm>
          <a:prstGeom prst="rect">
            <a:avLst/>
          </a:prstGeom>
          <a:noFill/>
        </p:spPr>
        <p:txBody>
          <a:bodyPr wrap="square" rtlCol="0">
            <a:spAutoFit/>
          </a:bodyPr>
          <a:lstStyle/>
          <a:p>
            <a:pPr algn="ctr"/>
            <a:r>
              <a:rPr lang="en-US" sz="1200" dirty="0">
                <a:solidFill>
                  <a:schemeClr val="accent6">
                    <a:lumMod val="60000"/>
                    <a:lumOff val="40000"/>
                  </a:schemeClr>
                </a:solidFill>
              </a:rPr>
              <a:t>Inst. 2</a:t>
            </a:r>
          </a:p>
        </p:txBody>
      </p:sp>
      <p:sp>
        <p:nvSpPr>
          <p:cNvPr id="23" name="TextBox 22">
            <a:extLst>
              <a:ext uri="{FF2B5EF4-FFF2-40B4-BE49-F238E27FC236}">
                <a16:creationId xmlns:a16="http://schemas.microsoft.com/office/drawing/2014/main" id="{D0FFFEE6-4124-D645-B743-3F55BAB1F350}"/>
              </a:ext>
            </a:extLst>
          </p:cNvPr>
          <p:cNvSpPr txBox="1"/>
          <p:nvPr/>
        </p:nvSpPr>
        <p:spPr>
          <a:xfrm>
            <a:off x="8072991" y="4759493"/>
            <a:ext cx="809672" cy="276999"/>
          </a:xfrm>
          <a:prstGeom prst="rect">
            <a:avLst/>
          </a:prstGeom>
          <a:noFill/>
        </p:spPr>
        <p:txBody>
          <a:bodyPr wrap="square" rtlCol="0">
            <a:spAutoFit/>
          </a:bodyPr>
          <a:lstStyle/>
          <a:p>
            <a:pPr algn="ctr"/>
            <a:r>
              <a:rPr lang="en-US" sz="1200" dirty="0">
                <a:solidFill>
                  <a:schemeClr val="accent6">
                    <a:lumMod val="60000"/>
                    <a:lumOff val="40000"/>
                  </a:schemeClr>
                </a:solidFill>
              </a:rPr>
              <a:t>Inst. 3</a:t>
            </a:r>
          </a:p>
        </p:txBody>
      </p:sp>
      <p:sp>
        <p:nvSpPr>
          <p:cNvPr id="24" name="TextBox 23">
            <a:extLst>
              <a:ext uri="{FF2B5EF4-FFF2-40B4-BE49-F238E27FC236}">
                <a16:creationId xmlns:a16="http://schemas.microsoft.com/office/drawing/2014/main" id="{DE2C6F33-F881-484F-9EDD-FBB04C861FC9}"/>
              </a:ext>
            </a:extLst>
          </p:cNvPr>
          <p:cNvSpPr txBox="1"/>
          <p:nvPr/>
        </p:nvSpPr>
        <p:spPr>
          <a:xfrm>
            <a:off x="8698223" y="5603554"/>
            <a:ext cx="809672" cy="276999"/>
          </a:xfrm>
          <a:prstGeom prst="rect">
            <a:avLst/>
          </a:prstGeom>
          <a:noFill/>
        </p:spPr>
        <p:txBody>
          <a:bodyPr wrap="square" rtlCol="0">
            <a:spAutoFit/>
          </a:bodyPr>
          <a:lstStyle/>
          <a:p>
            <a:pPr algn="ctr"/>
            <a:r>
              <a:rPr lang="en-US" sz="1200" dirty="0">
                <a:solidFill>
                  <a:schemeClr val="accent6">
                    <a:lumMod val="60000"/>
                    <a:lumOff val="40000"/>
                  </a:schemeClr>
                </a:solidFill>
              </a:rPr>
              <a:t>Inst. 4</a:t>
            </a:r>
          </a:p>
        </p:txBody>
      </p:sp>
      <p:sp>
        <p:nvSpPr>
          <p:cNvPr id="25" name="TextBox 24">
            <a:extLst>
              <a:ext uri="{FF2B5EF4-FFF2-40B4-BE49-F238E27FC236}">
                <a16:creationId xmlns:a16="http://schemas.microsoft.com/office/drawing/2014/main" id="{E225D7E5-1F87-FC40-B817-404AAD400BBD}"/>
              </a:ext>
            </a:extLst>
          </p:cNvPr>
          <p:cNvSpPr txBox="1"/>
          <p:nvPr/>
        </p:nvSpPr>
        <p:spPr>
          <a:xfrm>
            <a:off x="9462792" y="5021645"/>
            <a:ext cx="809672" cy="276999"/>
          </a:xfrm>
          <a:prstGeom prst="rect">
            <a:avLst/>
          </a:prstGeom>
          <a:noFill/>
        </p:spPr>
        <p:txBody>
          <a:bodyPr wrap="square" rtlCol="0">
            <a:spAutoFit/>
          </a:bodyPr>
          <a:lstStyle/>
          <a:p>
            <a:pPr algn="ctr"/>
            <a:r>
              <a:rPr lang="en-US" sz="1200" dirty="0">
                <a:solidFill>
                  <a:schemeClr val="accent6">
                    <a:lumMod val="60000"/>
                    <a:lumOff val="40000"/>
                  </a:schemeClr>
                </a:solidFill>
              </a:rPr>
              <a:t>Inst. 5</a:t>
            </a:r>
          </a:p>
        </p:txBody>
      </p:sp>
      <p:sp>
        <p:nvSpPr>
          <p:cNvPr id="26" name="TextBox 25">
            <a:extLst>
              <a:ext uri="{FF2B5EF4-FFF2-40B4-BE49-F238E27FC236}">
                <a16:creationId xmlns:a16="http://schemas.microsoft.com/office/drawing/2014/main" id="{C8DAF540-5E3B-5449-AA61-44B8DB4C32CB}"/>
              </a:ext>
            </a:extLst>
          </p:cNvPr>
          <p:cNvSpPr txBox="1"/>
          <p:nvPr/>
        </p:nvSpPr>
        <p:spPr>
          <a:xfrm>
            <a:off x="10583293" y="5969313"/>
            <a:ext cx="809672" cy="276999"/>
          </a:xfrm>
          <a:prstGeom prst="rect">
            <a:avLst/>
          </a:prstGeom>
          <a:noFill/>
        </p:spPr>
        <p:txBody>
          <a:bodyPr wrap="square" rtlCol="0">
            <a:spAutoFit/>
          </a:bodyPr>
          <a:lstStyle/>
          <a:p>
            <a:pPr algn="ctr"/>
            <a:r>
              <a:rPr lang="en-US" sz="1200" dirty="0">
                <a:solidFill>
                  <a:schemeClr val="accent6">
                    <a:lumMod val="60000"/>
                    <a:lumOff val="40000"/>
                  </a:schemeClr>
                </a:solidFill>
              </a:rPr>
              <a:t>Inst. 6</a:t>
            </a:r>
          </a:p>
        </p:txBody>
      </p:sp>
      <p:sp>
        <p:nvSpPr>
          <p:cNvPr id="55" name="TextBox 54">
            <a:extLst>
              <a:ext uri="{FF2B5EF4-FFF2-40B4-BE49-F238E27FC236}">
                <a16:creationId xmlns:a16="http://schemas.microsoft.com/office/drawing/2014/main" id="{4DB96936-9346-3E48-9477-FDCC240BC1A8}"/>
              </a:ext>
            </a:extLst>
          </p:cNvPr>
          <p:cNvSpPr txBox="1"/>
          <p:nvPr/>
        </p:nvSpPr>
        <p:spPr>
          <a:xfrm rot="16200000">
            <a:off x="9633568" y="5240160"/>
            <a:ext cx="1489083" cy="338554"/>
          </a:xfrm>
          <a:prstGeom prst="rect">
            <a:avLst/>
          </a:prstGeom>
          <a:noFill/>
          <a:ln>
            <a:noFill/>
          </a:ln>
        </p:spPr>
        <p:txBody>
          <a:bodyPr wrap="square" rtlCol="0">
            <a:spAutoFit/>
          </a:bodyPr>
          <a:lstStyle/>
          <a:p>
            <a:pPr algn="ctr"/>
            <a:r>
              <a:rPr lang="en-US" sz="1600" dirty="0"/>
              <a:t>Data Gap</a:t>
            </a:r>
          </a:p>
        </p:txBody>
      </p:sp>
      <p:sp>
        <p:nvSpPr>
          <p:cNvPr id="62" name="Triangle 61">
            <a:extLst>
              <a:ext uri="{FF2B5EF4-FFF2-40B4-BE49-F238E27FC236}">
                <a16:creationId xmlns:a16="http://schemas.microsoft.com/office/drawing/2014/main" id="{ED0F8C5A-3057-B740-B002-51926331762A}"/>
              </a:ext>
            </a:extLst>
          </p:cNvPr>
          <p:cNvSpPr/>
          <p:nvPr/>
        </p:nvSpPr>
        <p:spPr>
          <a:xfrm rot="21480000">
            <a:off x="6832793" y="6015071"/>
            <a:ext cx="3867049" cy="342052"/>
          </a:xfrm>
          <a:prstGeom prst="triangle">
            <a:avLst>
              <a:gd name="adj" fmla="val 67989"/>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63" name="Triangle 62">
            <a:extLst>
              <a:ext uri="{FF2B5EF4-FFF2-40B4-BE49-F238E27FC236}">
                <a16:creationId xmlns:a16="http://schemas.microsoft.com/office/drawing/2014/main" id="{91103B25-F5D9-3A4D-B625-3B6286B2A646}"/>
              </a:ext>
            </a:extLst>
          </p:cNvPr>
          <p:cNvSpPr/>
          <p:nvPr/>
        </p:nvSpPr>
        <p:spPr>
          <a:xfrm rot="21600000">
            <a:off x="6828001" y="6265002"/>
            <a:ext cx="3867049" cy="159497"/>
          </a:xfrm>
          <a:prstGeom prst="triangle">
            <a:avLst>
              <a:gd name="adj" fmla="val 100000"/>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sp>
        <p:nvSpPr>
          <p:cNvPr id="64" name="TextBox 63">
            <a:extLst>
              <a:ext uri="{FF2B5EF4-FFF2-40B4-BE49-F238E27FC236}">
                <a16:creationId xmlns:a16="http://schemas.microsoft.com/office/drawing/2014/main" id="{C16B6AB7-AF75-8741-9D84-86B104A80EBA}"/>
              </a:ext>
            </a:extLst>
          </p:cNvPr>
          <p:cNvSpPr txBox="1"/>
          <p:nvPr/>
        </p:nvSpPr>
        <p:spPr>
          <a:xfrm rot="21042082">
            <a:off x="7314320" y="5954819"/>
            <a:ext cx="1528689" cy="276999"/>
          </a:xfrm>
          <a:prstGeom prst="rect">
            <a:avLst/>
          </a:prstGeom>
          <a:noFill/>
        </p:spPr>
        <p:txBody>
          <a:bodyPr wrap="square" rtlCol="0">
            <a:spAutoFit/>
          </a:bodyPr>
          <a:lstStyle/>
          <a:p>
            <a:pPr algn="ctr"/>
            <a:r>
              <a:rPr lang="en-US" sz="1200" dirty="0">
                <a:solidFill>
                  <a:schemeClr val="bg1">
                    <a:lumMod val="50000"/>
                  </a:schemeClr>
                </a:solidFill>
              </a:rPr>
              <a:t>Stability &amp; </a:t>
            </a:r>
            <a:r>
              <a:rPr lang="en-US" sz="1200" dirty="0" err="1">
                <a:solidFill>
                  <a:schemeClr val="bg1">
                    <a:lumMod val="50000"/>
                  </a:schemeClr>
                </a:solidFill>
              </a:rPr>
              <a:t>Cont</a:t>
            </a:r>
            <a:endParaRPr lang="en-US" sz="1200" dirty="0">
              <a:solidFill>
                <a:schemeClr val="bg1">
                  <a:lumMod val="50000"/>
                </a:schemeClr>
              </a:solidFill>
            </a:endParaRPr>
          </a:p>
        </p:txBody>
      </p:sp>
      <p:sp>
        <p:nvSpPr>
          <p:cNvPr id="65" name="TextBox 64">
            <a:extLst>
              <a:ext uri="{FF2B5EF4-FFF2-40B4-BE49-F238E27FC236}">
                <a16:creationId xmlns:a16="http://schemas.microsoft.com/office/drawing/2014/main" id="{88B7472E-4E50-DC44-9981-572954F54156}"/>
              </a:ext>
            </a:extLst>
          </p:cNvPr>
          <p:cNvSpPr txBox="1"/>
          <p:nvPr/>
        </p:nvSpPr>
        <p:spPr>
          <a:xfrm rot="825938">
            <a:off x="9363709" y="5895207"/>
            <a:ext cx="1528689" cy="276999"/>
          </a:xfrm>
          <a:prstGeom prst="rect">
            <a:avLst/>
          </a:prstGeom>
          <a:noFill/>
        </p:spPr>
        <p:txBody>
          <a:bodyPr wrap="square" rtlCol="0">
            <a:spAutoFit/>
          </a:bodyPr>
          <a:lstStyle/>
          <a:p>
            <a:pPr algn="ctr"/>
            <a:r>
              <a:rPr lang="en-US" sz="1200" dirty="0">
                <a:solidFill>
                  <a:schemeClr val="bg1">
                    <a:lumMod val="50000"/>
                  </a:schemeClr>
                </a:solidFill>
              </a:rPr>
              <a:t>Stability &amp; </a:t>
            </a:r>
            <a:r>
              <a:rPr lang="en-US" sz="1200" dirty="0" err="1">
                <a:solidFill>
                  <a:schemeClr val="bg1">
                    <a:lumMod val="50000"/>
                  </a:schemeClr>
                </a:solidFill>
              </a:rPr>
              <a:t>Cont</a:t>
            </a:r>
            <a:endParaRPr lang="en-US" sz="1200" dirty="0">
              <a:solidFill>
                <a:schemeClr val="bg1">
                  <a:lumMod val="50000"/>
                </a:schemeClr>
              </a:solidFill>
            </a:endParaRPr>
          </a:p>
        </p:txBody>
      </p:sp>
      <p:cxnSp>
        <p:nvCxnSpPr>
          <p:cNvPr id="66" name="Straight Connector 65">
            <a:extLst>
              <a:ext uri="{FF2B5EF4-FFF2-40B4-BE49-F238E27FC236}">
                <a16:creationId xmlns:a16="http://schemas.microsoft.com/office/drawing/2014/main" id="{1E7AFF86-FB03-404B-B539-37861CF22536}"/>
              </a:ext>
            </a:extLst>
          </p:cNvPr>
          <p:cNvCxnSpPr>
            <a:cxnSpLocks/>
          </p:cNvCxnSpPr>
          <p:nvPr/>
        </p:nvCxnSpPr>
        <p:spPr>
          <a:xfrm>
            <a:off x="8235814" y="5671638"/>
            <a:ext cx="2355556" cy="606209"/>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3F5B558C-FA2D-1D4F-A684-56F5C67B7715}"/>
              </a:ext>
            </a:extLst>
          </p:cNvPr>
          <p:cNvCxnSpPr>
            <a:cxnSpLocks/>
          </p:cNvCxnSpPr>
          <p:nvPr/>
        </p:nvCxnSpPr>
        <p:spPr>
          <a:xfrm flipV="1">
            <a:off x="6900166" y="5787577"/>
            <a:ext cx="3804468" cy="641724"/>
          </a:xfrm>
          <a:prstGeom prst="line">
            <a:avLst/>
          </a:prstGeom>
          <a:ln w="9525">
            <a:solidFill>
              <a:schemeClr val="tx1"/>
            </a:solidFill>
            <a:prstDash val="lgDash"/>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857562CA-0703-F244-88CC-720E3C737880}"/>
              </a:ext>
            </a:extLst>
          </p:cNvPr>
          <p:cNvSpPr txBox="1"/>
          <p:nvPr/>
        </p:nvSpPr>
        <p:spPr>
          <a:xfrm>
            <a:off x="8249881" y="4290069"/>
            <a:ext cx="1442916" cy="276999"/>
          </a:xfrm>
          <a:prstGeom prst="rect">
            <a:avLst/>
          </a:prstGeom>
          <a:noFill/>
        </p:spPr>
        <p:txBody>
          <a:bodyPr wrap="square" rtlCol="0">
            <a:spAutoFit/>
          </a:bodyPr>
          <a:lstStyle/>
          <a:p>
            <a:pPr algn="ctr"/>
            <a:r>
              <a:rPr lang="en-US" sz="1200" dirty="0">
                <a:solidFill>
                  <a:schemeClr val="tx2"/>
                </a:solidFill>
              </a:rPr>
              <a:t>Accuracy</a:t>
            </a:r>
          </a:p>
        </p:txBody>
      </p:sp>
      <p:sp>
        <p:nvSpPr>
          <p:cNvPr id="69" name="Freeform 68">
            <a:extLst>
              <a:ext uri="{FF2B5EF4-FFF2-40B4-BE49-F238E27FC236}">
                <a16:creationId xmlns:a16="http://schemas.microsoft.com/office/drawing/2014/main" id="{23F54B0E-FE72-F74F-9AD8-09AF9AD80A0B}"/>
              </a:ext>
            </a:extLst>
          </p:cNvPr>
          <p:cNvSpPr/>
          <p:nvPr/>
        </p:nvSpPr>
        <p:spPr>
          <a:xfrm>
            <a:off x="7190846" y="4474902"/>
            <a:ext cx="1284117" cy="1347633"/>
          </a:xfrm>
          <a:custGeom>
            <a:avLst/>
            <a:gdLst>
              <a:gd name="connsiteX0" fmla="*/ 1690320 w 1690320"/>
              <a:gd name="connsiteY0" fmla="*/ 0 h 1244991"/>
              <a:gd name="connsiteX1" fmla="*/ 269483 w 1690320"/>
              <a:gd name="connsiteY1" fmla="*/ 443133 h 1244991"/>
              <a:gd name="connsiteX2" fmla="*/ 2197 w 1690320"/>
              <a:gd name="connsiteY2" fmla="*/ 1244991 h 1244991"/>
            </a:gdLst>
            <a:ahLst/>
            <a:cxnLst>
              <a:cxn ang="0">
                <a:pos x="connsiteX0" y="connsiteY0"/>
              </a:cxn>
              <a:cxn ang="0">
                <a:pos x="connsiteX1" y="connsiteY1"/>
              </a:cxn>
              <a:cxn ang="0">
                <a:pos x="connsiteX2" y="connsiteY2"/>
              </a:cxn>
            </a:cxnLst>
            <a:rect l="l" t="t" r="r" b="b"/>
            <a:pathLst>
              <a:path w="1690320" h="1244991">
                <a:moveTo>
                  <a:pt x="1690320" y="0"/>
                </a:moveTo>
                <a:cubicBezTo>
                  <a:pt x="1120578" y="117817"/>
                  <a:pt x="550837" y="235634"/>
                  <a:pt x="269483" y="443133"/>
                </a:cubicBezTo>
                <a:cubicBezTo>
                  <a:pt x="-11871" y="650632"/>
                  <a:pt x="-4837" y="947811"/>
                  <a:pt x="2197" y="1244991"/>
                </a:cubicBezTo>
              </a:path>
            </a:pathLst>
          </a:custGeom>
          <a:noFill/>
          <a:ln w="12700">
            <a:solidFill>
              <a:schemeClr val="tx2"/>
            </a:solidFill>
            <a:tailEnd type="stealth"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70" name="Freeform 69">
            <a:extLst>
              <a:ext uri="{FF2B5EF4-FFF2-40B4-BE49-F238E27FC236}">
                <a16:creationId xmlns:a16="http://schemas.microsoft.com/office/drawing/2014/main" id="{3B41D173-5996-E443-B095-62EFD7A61B70}"/>
              </a:ext>
            </a:extLst>
          </p:cNvPr>
          <p:cNvSpPr/>
          <p:nvPr/>
        </p:nvSpPr>
        <p:spPr>
          <a:xfrm flipH="1">
            <a:off x="9475244" y="4474902"/>
            <a:ext cx="1530448" cy="1576765"/>
          </a:xfrm>
          <a:custGeom>
            <a:avLst/>
            <a:gdLst>
              <a:gd name="connsiteX0" fmla="*/ 1690320 w 1690320"/>
              <a:gd name="connsiteY0" fmla="*/ 0 h 1244991"/>
              <a:gd name="connsiteX1" fmla="*/ 269483 w 1690320"/>
              <a:gd name="connsiteY1" fmla="*/ 443133 h 1244991"/>
              <a:gd name="connsiteX2" fmla="*/ 2197 w 1690320"/>
              <a:gd name="connsiteY2" fmla="*/ 1244991 h 1244991"/>
            </a:gdLst>
            <a:ahLst/>
            <a:cxnLst>
              <a:cxn ang="0">
                <a:pos x="connsiteX0" y="connsiteY0"/>
              </a:cxn>
              <a:cxn ang="0">
                <a:pos x="connsiteX1" y="connsiteY1"/>
              </a:cxn>
              <a:cxn ang="0">
                <a:pos x="connsiteX2" y="connsiteY2"/>
              </a:cxn>
            </a:cxnLst>
            <a:rect l="l" t="t" r="r" b="b"/>
            <a:pathLst>
              <a:path w="1690320" h="1244991">
                <a:moveTo>
                  <a:pt x="1690320" y="0"/>
                </a:moveTo>
                <a:cubicBezTo>
                  <a:pt x="1120578" y="117817"/>
                  <a:pt x="550837" y="235634"/>
                  <a:pt x="269483" y="443133"/>
                </a:cubicBezTo>
                <a:cubicBezTo>
                  <a:pt x="-11871" y="650632"/>
                  <a:pt x="-4837" y="947811"/>
                  <a:pt x="2197" y="1244991"/>
                </a:cubicBezTo>
              </a:path>
            </a:pathLst>
          </a:custGeom>
          <a:noFill/>
          <a:ln w="12700">
            <a:solidFill>
              <a:schemeClr val="tx2"/>
            </a:solidFill>
            <a:tailEnd type="stealth"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5" name="Content Placeholder 4"/>
          <p:cNvSpPr>
            <a:spLocks noGrp="1"/>
          </p:cNvSpPr>
          <p:nvPr>
            <p:ph sz="half" idx="2"/>
          </p:nvPr>
        </p:nvSpPr>
        <p:spPr>
          <a:xfrm>
            <a:off x="609600" y="1432094"/>
            <a:ext cx="5386917" cy="4404793"/>
          </a:xfrm>
        </p:spPr>
        <p:txBody>
          <a:bodyPr/>
          <a:lstStyle/>
          <a:p>
            <a:r>
              <a:rPr lang="en-US" dirty="0"/>
              <a:t>Uncertainties increase monotonically with time</a:t>
            </a:r>
          </a:p>
          <a:p>
            <a:pPr lvl="1"/>
            <a:r>
              <a:rPr lang="en-US" dirty="0"/>
              <a:t>Relies on instrument stability with time</a:t>
            </a:r>
            <a:endParaRPr lang="en-US" u="sng" dirty="0"/>
          </a:p>
          <a:p>
            <a:pPr lvl="1"/>
            <a:r>
              <a:rPr lang="en-US" u="sng" dirty="0"/>
              <a:t>and</a:t>
            </a:r>
            <a:r>
              <a:rPr lang="en-US" dirty="0"/>
              <a:t> every transition from one instrument to another increases uncertainties</a:t>
            </a:r>
          </a:p>
          <a:p>
            <a:r>
              <a:rPr lang="en-US" dirty="0"/>
              <a:t>Risk of a data gap is loss of the entire record</a:t>
            </a:r>
          </a:p>
          <a:p>
            <a:pPr lvl="1"/>
            <a:r>
              <a:rPr lang="en-US" dirty="0"/>
              <a:t>This risk increases with time</a:t>
            </a:r>
          </a:p>
          <a:p>
            <a:r>
              <a:rPr lang="en-US" dirty="0"/>
              <a:t>Relative uncertainties are good over short time periods</a:t>
            </a:r>
          </a:p>
        </p:txBody>
      </p:sp>
      <p:sp>
        <p:nvSpPr>
          <p:cNvPr id="47" name="Content Placeholder 46">
            <a:extLst>
              <a:ext uri="{FF2B5EF4-FFF2-40B4-BE49-F238E27FC236}">
                <a16:creationId xmlns:a16="http://schemas.microsoft.com/office/drawing/2014/main" id="{F648B36A-2375-6445-90C2-E18417B51C4F}"/>
              </a:ext>
            </a:extLst>
          </p:cNvPr>
          <p:cNvSpPr>
            <a:spLocks noGrp="1"/>
          </p:cNvSpPr>
          <p:nvPr>
            <p:ph sz="quarter" idx="4"/>
          </p:nvPr>
        </p:nvSpPr>
        <p:spPr>
          <a:xfrm>
            <a:off x="6193369" y="1432094"/>
            <a:ext cx="5389033" cy="4404793"/>
          </a:xfrm>
        </p:spPr>
        <p:txBody>
          <a:bodyPr/>
          <a:lstStyle/>
          <a:p>
            <a:r>
              <a:rPr lang="en-US" dirty="0"/>
              <a:t>Uncertainties are independent of time and temporal separation</a:t>
            </a:r>
          </a:p>
          <a:p>
            <a:r>
              <a:rPr lang="en-US" dirty="0"/>
              <a:t>Can span a data gap</a:t>
            </a:r>
          </a:p>
          <a:p>
            <a:r>
              <a:rPr lang="en-US" dirty="0"/>
              <a:t>Absolute accuracy helps over long time periods</a:t>
            </a:r>
          </a:p>
          <a:p>
            <a:r>
              <a:rPr lang="en-US" dirty="0"/>
              <a:t>Has benefits even with continuous measurements</a:t>
            </a:r>
          </a:p>
        </p:txBody>
      </p:sp>
    </p:spTree>
    <p:extLst>
      <p:ext uri="{BB962C8B-B14F-4D97-AF65-F5344CB8AC3E}">
        <p14:creationId xmlns:p14="http://schemas.microsoft.com/office/powerpoint/2010/main" val="315335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4000"/>
                                        <p:tgtEl>
                                          <p:spTgt spid="6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left)">
                                      <p:cBhvr>
                                        <p:cTn id="10" dur="4000"/>
                                        <p:tgtEl>
                                          <p:spTgt spid="62"/>
                                        </p:tgtEl>
                                      </p:cBhvr>
                                    </p:animEffect>
                                  </p:childTnLst>
                                </p:cTn>
                              </p:par>
                              <p:par>
                                <p:cTn id="11" presetID="22" presetClass="entr" presetSubtype="8"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wipe(left)">
                                      <p:cBhvr>
                                        <p:cTn id="13" dur="4000"/>
                                        <p:tgtEl>
                                          <p:spTgt spid="67"/>
                                        </p:tgtEl>
                                      </p:cBhvr>
                                    </p:animEffect>
                                  </p:childTnLst>
                                </p:cTn>
                              </p:par>
                              <p:par>
                                <p:cTn id="14" presetID="22" presetClass="entr" presetSubtype="2"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right)">
                                      <p:cBhvr>
                                        <p:cTn id="16" dur="4000"/>
                                        <p:tgtEl>
                                          <p:spTgt spid="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2000"/>
                                        <p:tgtEl>
                                          <p:spTgt spid="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2000"/>
                                        <p:tgtEl>
                                          <p:spTgt spid="65"/>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2000"/>
                                        <p:tgtEl>
                                          <p:spTgt spid="68"/>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wipe(right)">
                                      <p:cBhvr>
                                        <p:cTn id="29" dur="2000"/>
                                        <p:tgtEl>
                                          <p:spTgt spid="6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left)">
                                      <p:cBhvr>
                                        <p:cTn id="32" dur="2000"/>
                                        <p:tgtEl>
                                          <p:spTgt spid="70"/>
                                        </p:tgtEl>
                                      </p:cBhvr>
                                    </p:animEffect>
                                  </p:childTnLst>
                                </p:cTn>
                              </p:par>
                            </p:childTnLst>
                          </p:cTn>
                        </p:par>
                        <p:par>
                          <p:cTn id="33" fill="hold">
                            <p:stCondLst>
                              <p:cond delay="6000"/>
                            </p:stCondLst>
                            <p:childTnLst>
                              <p:par>
                                <p:cTn id="34" presetID="2" presetClass="entr" presetSubtype="4" fill="hold" grpId="0" nodeType="afterEffect">
                                  <p:stCondLst>
                                    <p:cond delay="0"/>
                                  </p:stCondLst>
                                  <p:childTnLst>
                                    <p:set>
                                      <p:cBhvr>
                                        <p:cTn id="35" dur="1" fill="hold">
                                          <p:stCondLst>
                                            <p:cond delay="0"/>
                                          </p:stCondLst>
                                        </p:cTn>
                                        <p:tgtEl>
                                          <p:spTgt spid="47">
                                            <p:txEl>
                                              <p:pRg st="3" end="3"/>
                                            </p:txEl>
                                          </p:spTgt>
                                        </p:tgtEl>
                                        <p:attrNameLst>
                                          <p:attrName>style.visibility</p:attrName>
                                        </p:attrNameLst>
                                      </p:cBhvr>
                                      <p:to>
                                        <p:strVal val="visible"/>
                                      </p:to>
                                    </p:set>
                                    <p:anim calcmode="lin" valueType="num">
                                      <p:cBhvr additive="base">
                                        <p:cTn id="36" dur="2000" fill="hold"/>
                                        <p:tgtEl>
                                          <p:spTgt spid="47">
                                            <p:txEl>
                                              <p:pRg st="3" end="3"/>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p:bldP spid="65" grpId="0"/>
      <p:bldP spid="68" grpId="0"/>
      <p:bldP spid="69" grpId="0" animBg="1"/>
      <p:bldP spid="70" grpId="0" animBg="1"/>
      <p:bldP spid="4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36086-35E5-7849-AF7A-0C443DC32F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5800" y="1772816"/>
            <a:ext cx="7318055" cy="4878703"/>
          </a:xfrm>
          <a:prstGeom prst="rect">
            <a:avLst/>
          </a:prstGeom>
        </p:spPr>
      </p:pic>
      <p:sp>
        <p:nvSpPr>
          <p:cNvPr id="2" name="Title 1">
            <a:extLst>
              <a:ext uri="{FF2B5EF4-FFF2-40B4-BE49-F238E27FC236}">
                <a16:creationId xmlns:a16="http://schemas.microsoft.com/office/drawing/2014/main" id="{A3C9427C-59FC-C343-9477-C22415D14BB8}"/>
              </a:ext>
            </a:extLst>
          </p:cNvPr>
          <p:cNvSpPr>
            <a:spLocks noGrp="1"/>
          </p:cNvSpPr>
          <p:nvPr>
            <p:ph type="title"/>
          </p:nvPr>
        </p:nvSpPr>
        <p:spPr/>
        <p:txBody>
          <a:bodyPr/>
          <a:lstStyle/>
          <a:p>
            <a:r>
              <a:rPr lang="en-US" dirty="0"/>
              <a:t>Importance of SI Traceability</a:t>
            </a:r>
          </a:p>
        </p:txBody>
      </p:sp>
      <p:sp>
        <p:nvSpPr>
          <p:cNvPr id="3" name="Content Placeholder 2">
            <a:extLst>
              <a:ext uri="{FF2B5EF4-FFF2-40B4-BE49-F238E27FC236}">
                <a16:creationId xmlns:a16="http://schemas.microsoft.com/office/drawing/2014/main" id="{3391B6AB-EE08-EF45-A0A3-53C9FCE73DBC}"/>
              </a:ext>
            </a:extLst>
          </p:cNvPr>
          <p:cNvSpPr>
            <a:spLocks noGrp="1"/>
          </p:cNvSpPr>
          <p:nvPr>
            <p:ph idx="1"/>
          </p:nvPr>
        </p:nvSpPr>
        <p:spPr/>
        <p:txBody>
          <a:bodyPr>
            <a:normAutofit/>
          </a:bodyPr>
          <a:lstStyle/>
          <a:p>
            <a:r>
              <a:rPr lang="en-US" sz="3200" dirty="0"/>
              <a:t>SI traceability and absolute accuracy help bridge data gaps in long-term records</a:t>
            </a:r>
          </a:p>
        </p:txBody>
      </p:sp>
    </p:spTree>
    <p:extLst>
      <p:ext uri="{BB962C8B-B14F-4D97-AF65-F5344CB8AC3E}">
        <p14:creationId xmlns:p14="http://schemas.microsoft.com/office/powerpoint/2010/main" val="17500417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37.6|33.5"/>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1.9|0.1|0.2|0.3"/>
</p:tagLst>
</file>

<file path=ppt/theme/theme1.xml><?xml version="1.0" encoding="utf-8"?>
<a:theme xmlns:a="http://schemas.openxmlformats.org/drawingml/2006/main"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07720459-F48C-414D-899F-B18900DC1FFE}" vid="{79695FB6-756E-420B-8C49-5F104F1B407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(16_9 format) Template (153450 V2W)</Template>
  <TotalTime>8341</TotalTime>
  <Words>2696</Words>
  <Application>Microsoft Office PowerPoint</Application>
  <PresentationFormat>Widescreen</PresentationFormat>
  <Paragraphs>401</Paragraphs>
  <Slides>34</Slides>
  <Notes>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5" baseType="lpstr">
      <vt:lpstr>Arial</vt:lpstr>
      <vt:lpstr>Calibri</vt:lpstr>
      <vt:lpstr>Calibri Light</vt:lpstr>
      <vt:lpstr>Century Gothic</vt:lpstr>
      <vt:lpstr>Helvetica</vt:lpstr>
      <vt:lpstr>MS Mincho</vt:lpstr>
      <vt:lpstr>Tahoma</vt:lpstr>
      <vt:lpstr>Times New Roman</vt:lpstr>
      <vt:lpstr>Wingdings</vt:lpstr>
      <vt:lpstr>Viewgraph Landscape Template</vt:lpstr>
      <vt:lpstr>Clip</vt:lpstr>
      <vt:lpstr>PowerPoint Presentation</vt:lpstr>
      <vt:lpstr>SI-traceable Space-based Climate Observing System (SITSCOS)</vt:lpstr>
      <vt:lpstr>SI-traceable Space-based Climate Observing System (SITSCOS)</vt:lpstr>
      <vt:lpstr>SITSCOS Workshop Report</vt:lpstr>
      <vt:lpstr>SITSCOS Workshop Report</vt:lpstr>
      <vt:lpstr>PowerPoint Presentation</vt:lpstr>
      <vt:lpstr>Calibration Methods</vt:lpstr>
      <vt:lpstr>Stability and Continuity vs. Absolute Accuracy</vt:lpstr>
      <vt:lpstr>Importance of SI Traceability</vt:lpstr>
      <vt:lpstr>SI Traceability Relies on Thorough Uncertainty Budgets: Example – TSI Instrument Uncertainties</vt:lpstr>
      <vt:lpstr>Issues With Continuity and Stability Approach: Example – Total Solar Irradiance Composite</vt:lpstr>
      <vt:lpstr>Issues With Continuity and Stability Approach: Problems with Traditional TSI Composites</vt:lpstr>
      <vt:lpstr>Example – Prime Corrections  - Applying Prime Corrections to create a Fundamental Climate Data Record -</vt:lpstr>
      <vt:lpstr>Concept – Prime GSICS Corrections</vt:lpstr>
      <vt:lpstr>Example – Blending of Data for “Community-Consensus TSI Composite”</vt:lpstr>
      <vt:lpstr>Overview of Inter-Calibration Methods</vt:lpstr>
      <vt:lpstr>PowerPoint Presentation</vt:lpstr>
      <vt:lpstr>Tying GSICS Products to Absolute Scale</vt:lpstr>
      <vt:lpstr>Inter-Calibrations Using SITSATs</vt:lpstr>
      <vt:lpstr>PowerPoint Presentation</vt:lpstr>
      <vt:lpstr>Direct Inter-Calibration</vt:lpstr>
      <vt:lpstr>GEO-LEO IR GSICS Corrections</vt:lpstr>
      <vt:lpstr>Indirect Inter-Calibration</vt:lpstr>
      <vt:lpstr>PowerPoint Presentation</vt:lpstr>
      <vt:lpstr>GSICS IR Reference Traceability &amp; Uncertainty Report</vt:lpstr>
      <vt:lpstr>IR Reference Sensor Inter-Comparisons</vt:lpstr>
      <vt:lpstr>Measurement Requirements Must Be Science Driven</vt:lpstr>
      <vt:lpstr>CLARREO Uncertainties and Trend Detection</vt:lpstr>
      <vt:lpstr>CLARREO Uncertainty Budget: Single Pixel</vt:lpstr>
      <vt:lpstr>The Full CLARREO Uncertainty Budget (10-km average)</vt:lpstr>
      <vt:lpstr>Recommendations and Issues: IR</vt:lpstr>
      <vt:lpstr>Recommendations and Issues: Solar-Incoming and Solar-Reflected</vt:lpstr>
      <vt:lpstr>Recommendations and Issues: Microwave</vt:lpstr>
      <vt:lpstr>Recommendations for ECMWF Error Workshop</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Hewison</dc:creator>
  <cp:lastModifiedBy>Tim Hewison</cp:lastModifiedBy>
  <cp:revision>219</cp:revision>
  <cp:lastPrinted>2019-09-06T09:10:44Z</cp:lastPrinted>
  <dcterms:created xsi:type="dcterms:W3CDTF">2019-08-16T09:13:38Z</dcterms:created>
  <dcterms:modified xsi:type="dcterms:W3CDTF">2020-06-18T14:11:35Z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1111767</vt:lpwstr>
  </property>
  <property fmtid="{D5CDD505-2E9C-101B-9397-08002B2CF9AE}" pid="3" name="DM_DOCNAME">
    <vt:lpwstr>Hewison Extending GSICS to Absolute Scale</vt:lpwstr>
  </property>
  <property fmtid="{D5CDD505-2E9C-101B-9397-08002B2CF9AE}" pid="4" name="DM_AUTHOR">
    <vt:lpwstr>Tim Hewison</vt:lpwstr>
  </property>
  <property fmtid="{D5CDD505-2E9C-101B-9397-08002B2CF9AE}" pid="5" name="DM_E_DOC_NO">
    <vt:lpwstr>EUM/RSP/VWG/19/1111767</vt:lpwstr>
  </property>
  <property fmtid="{D5CDD505-2E9C-101B-9397-08002B2CF9AE}" pid="6" name="DM_E_VER_NO">
    <vt:lpwstr>1 Draft</vt:lpwstr>
  </property>
  <property fmtid="{D5CDD505-2E9C-101B-9397-08002B2CF9AE}" pid="7" name="DM_E_ISS_DATE">
    <vt:lpwstr>20 August 2019</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ies>
</file>