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52" r:id="rId1"/>
  </p:sldMasterIdLst>
  <p:notesMasterIdLst>
    <p:notesMasterId r:id="rId4"/>
  </p:notesMasterIdLst>
  <p:handoutMasterIdLst>
    <p:handoutMasterId r:id="rId5"/>
  </p:handoutMasterIdLst>
  <p:sldIdLst>
    <p:sldId id="711" r:id="rId2"/>
    <p:sldId id="712" r:id="rId3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Hewison" initials="TH" lastIdx="1" clrIdx="0">
    <p:extLst>
      <p:ext uri="{19B8F6BF-5375-455C-9EA6-DF929625EA0E}">
        <p15:presenceInfo xmlns:p15="http://schemas.microsoft.com/office/powerpoint/2012/main" userId="S-1-5-21-993398506-3102826466-2400345913-28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0B5E2"/>
    <a:srgbClr val="FEDB00"/>
    <a:srgbClr val="99C221"/>
    <a:srgbClr val="00205B"/>
    <a:srgbClr val="FE5000"/>
    <a:srgbClr val="C5B9AC"/>
    <a:srgbClr val="CB333B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 autoAdjust="0"/>
    <p:restoredTop sz="83489" autoAdjust="0"/>
  </p:normalViewPr>
  <p:slideViewPr>
    <p:cSldViewPr snapToGrid="0">
      <p:cViewPr>
        <p:scale>
          <a:sx n="107" d="100"/>
          <a:sy n="107" d="100"/>
        </p:scale>
        <p:origin x="1184" y="19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8"/>
    </p:cViewPr>
  </p:sorterViewPr>
  <p:notesViewPr>
    <p:cSldViewPr snapToGrid="0">
      <p:cViewPr varScale="1">
        <p:scale>
          <a:sx n="84" d="100"/>
          <a:sy n="84" d="100"/>
        </p:scale>
        <p:origin x="3738" y="114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38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34293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4894" y="9734293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31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26" y="4713179"/>
            <a:ext cx="4987425" cy="44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31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7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218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219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F1F1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627339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3395003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EUM/RSP/VWG/19/1111767, v1 Draft, 20 August 2019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26B3-5159-644A-9A6D-E22A6CBE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ISCCP-NG GSICS Wish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1D73-6013-1245-9ED0-16AF6243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30" y="1019908"/>
            <a:ext cx="11627339" cy="526267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We would like to have  corrections as attributes in our L1g which operate on</a:t>
            </a:r>
          </a:p>
          <a:p>
            <a:pPr lvl="1"/>
            <a:r>
              <a:rPr lang="en-US" sz="1800" dirty="0" err="1"/>
              <a:t>Reflectances</a:t>
            </a:r>
            <a:r>
              <a:rPr lang="en-US" sz="1800" dirty="0"/>
              <a:t> (0-1)</a:t>
            </a:r>
          </a:p>
          <a:p>
            <a:pPr lvl="1"/>
            <a:r>
              <a:rPr lang="en-US" sz="1800" dirty="0"/>
              <a:t>IR Radiance (standard unit for all sensors)</a:t>
            </a:r>
          </a:p>
          <a:p>
            <a:endParaRPr lang="en-US" sz="1800" dirty="0"/>
          </a:p>
          <a:p>
            <a:r>
              <a:rPr lang="en-US" sz="1800" dirty="0"/>
              <a:t>We would like to have corrections that are of the same form for all sensors.</a:t>
            </a:r>
          </a:p>
          <a:p>
            <a:endParaRPr lang="en-US" sz="1800" dirty="0"/>
          </a:p>
          <a:p>
            <a:r>
              <a:rPr lang="en-US" sz="1800" dirty="0"/>
              <a:t>We would like standard radiance to temperature parameters which we will include as attributes.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We would like to include in L1g the nominally calibrated </a:t>
            </a:r>
            <a:r>
              <a:rPr lang="en-US" sz="1800" dirty="0" err="1"/>
              <a:t>reflectances</a:t>
            </a:r>
            <a:r>
              <a:rPr lang="en-US" sz="1800" dirty="0"/>
              <a:t> and radiances (to which the GSICS corrections are applied).</a:t>
            </a:r>
          </a:p>
          <a:p>
            <a:endParaRPr lang="en-US" sz="1800" dirty="0"/>
          </a:p>
          <a:p>
            <a:r>
              <a:rPr lang="en-US" sz="1800" dirty="0"/>
              <a:t>If GSICS wants us to perform calibration corrections on brightness temperature (that is ok).</a:t>
            </a:r>
          </a:p>
          <a:p>
            <a:endParaRPr lang="en-US" sz="1800" dirty="0"/>
          </a:p>
          <a:p>
            <a:r>
              <a:rPr lang="en-US" sz="1800" dirty="0"/>
              <a:t>We think this will make ISCCP-L1G robust to calibration changes since we can updates the L1G attributes easily without regenerating from Level-1b.</a:t>
            </a:r>
          </a:p>
          <a:p>
            <a:endParaRPr lang="en-US" sz="1800" dirty="0"/>
          </a:p>
          <a:p>
            <a:r>
              <a:rPr lang="en-US" sz="1800" dirty="0"/>
              <a:t>We would like guidance on accessing the calibrations in an automated fashion. </a:t>
            </a:r>
          </a:p>
          <a:p>
            <a:endParaRPr lang="en-US" sz="1800" dirty="0"/>
          </a:p>
          <a:p>
            <a:r>
              <a:rPr lang="en-US" sz="1800" dirty="0"/>
              <a:t>A plan with deadlines that we can build around would be great.  We understand that support for all channels used in ISCCP-NG will take time.</a:t>
            </a:r>
          </a:p>
        </p:txBody>
      </p:sp>
    </p:spTree>
    <p:extLst>
      <p:ext uri="{BB962C8B-B14F-4D97-AF65-F5344CB8AC3E}">
        <p14:creationId xmlns:p14="http://schemas.microsoft.com/office/powerpoint/2010/main" val="5671795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26B3-5159-644A-9A6D-E22A6CBE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ISCCP-NG Can Provide to GSICS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1D73-6013-1245-9ED0-16AF6243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30" y="1138661"/>
            <a:ext cx="10916101" cy="5262675"/>
          </a:xfrm>
        </p:spPr>
        <p:txBody>
          <a:bodyPr>
            <a:normAutofit/>
          </a:bodyPr>
          <a:lstStyle/>
          <a:p>
            <a:r>
              <a:rPr lang="en-US" sz="2400" dirty="0"/>
              <a:t>We do not have an ability to set accuracy requirements.  But we are willing to try.  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ISCCP-NG L1G should make test sensor-sensor consistency easier. We can help implement radiometric consistency checks using L1G.</a:t>
            </a:r>
          </a:p>
        </p:txBody>
      </p:sp>
    </p:spTree>
    <p:extLst>
      <p:ext uri="{BB962C8B-B14F-4D97-AF65-F5344CB8AC3E}">
        <p14:creationId xmlns:p14="http://schemas.microsoft.com/office/powerpoint/2010/main" val="11347166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7720459-F48C-414D-899F-B18900DC1FFE}" vid="{79695FB6-756E-420B-8C49-5F104F1B407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(16_9 format) Template (153450 V2W)</Template>
  <TotalTime>9454</TotalTime>
  <Words>207</Words>
  <Application>Microsoft Macintosh PowerPoint</Application>
  <PresentationFormat>Widescreen</PresentationFormat>
  <Paragraphs>23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Century Gothic</vt:lpstr>
      <vt:lpstr>Helvetica</vt:lpstr>
      <vt:lpstr>Tahoma</vt:lpstr>
      <vt:lpstr>Times New Roman</vt:lpstr>
      <vt:lpstr>Viewgraph Landscape Template</vt:lpstr>
      <vt:lpstr>Clip</vt:lpstr>
      <vt:lpstr>ISCCP-NG GSICS Wish List</vt:lpstr>
      <vt:lpstr>What ISCCP-NG Can Provide to GSICS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ANDREW HEIDINGER</cp:lastModifiedBy>
  <cp:revision>254</cp:revision>
  <cp:lastPrinted>2019-09-06T09:10:44Z</cp:lastPrinted>
  <dcterms:created xsi:type="dcterms:W3CDTF">2019-08-16T09:13:38Z</dcterms:created>
  <dcterms:modified xsi:type="dcterms:W3CDTF">2020-08-07T21:07:53Z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1111767</vt:lpwstr>
  </property>
  <property fmtid="{D5CDD505-2E9C-101B-9397-08002B2CF9AE}" pid="3" name="DM_DOCNAME">
    <vt:lpwstr>Hewison Extending GSICS to Absolute Scale</vt:lpwstr>
  </property>
  <property fmtid="{D5CDD505-2E9C-101B-9397-08002B2CF9AE}" pid="4" name="DM_AUTHOR">
    <vt:lpwstr>Tim Hewison</vt:lpwstr>
  </property>
  <property fmtid="{D5CDD505-2E9C-101B-9397-08002B2CF9AE}" pid="5" name="DM_E_DOC_NO">
    <vt:lpwstr>EUM/RSP/VWG/19/1111767</vt:lpwstr>
  </property>
  <property fmtid="{D5CDD505-2E9C-101B-9397-08002B2CF9AE}" pid="6" name="DM_E_VER_NO">
    <vt:lpwstr>1 Draft</vt:lpwstr>
  </property>
  <property fmtid="{D5CDD505-2E9C-101B-9397-08002B2CF9AE}" pid="7" name="DM_E_ISS_DATE">
    <vt:lpwstr>20 August 2019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