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3" r:id="rId2"/>
  </p:sldMasterIdLst>
  <p:notesMasterIdLst>
    <p:notesMasterId r:id="rId14"/>
  </p:notesMasterIdLst>
  <p:sldIdLst>
    <p:sldId id="256" r:id="rId3"/>
    <p:sldId id="257" r:id="rId4"/>
    <p:sldId id="258" r:id="rId5"/>
    <p:sldId id="259" r:id="rId6"/>
    <p:sldId id="260" r:id="rId7"/>
    <p:sldId id="269" r:id="rId8"/>
    <p:sldId id="270" r:id="rId9"/>
    <p:sldId id="274" r:id="rId10"/>
    <p:sldId id="275" r:id="rId11"/>
    <p:sldId id="276" r:id="rId12"/>
    <p:sldId id="285" r:id="rId13"/>
  </p:sldIdLst>
  <p:sldSz cx="9144000" cy="5143500" type="screen16x9"/>
  <p:notesSz cx="6858000" cy="9144000"/>
  <p:embeddedFontLst>
    <p:embeddedFont>
      <p:font typeface="游ゴシック" panose="020B0400000000000000" pitchFamily="34" charset="-128"/>
      <p:regular r:id="rId15"/>
      <p:bold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5B7EC1-1124-49A4-87AE-8D9084DF7E09}">
  <a:tblStyle styleId="{645B7EC1-1124-49A4-87AE-8D9084DF7E0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3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501455c8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501455c8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01455c8a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01455c8a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01455c8a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01455c8a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01455c8a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01455c8a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0191caa3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0191caa3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0CB145-767A-4644-A488-E1A0DC257CC4}"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5566150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CB145-767A-4644-A488-E1A0DC257CC4}"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1062117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CB145-767A-4644-A488-E1A0DC257CC4}"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2766107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atin typeface="+mj-lt"/>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69781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AF0C06C-A120-4CEF-A9AD-F4118C12BC70}" type="slidenum">
              <a:rPr lang="en-US"/>
              <a:pPr>
                <a:defRPr/>
              </a:pPr>
              <a:t>‹#›</a:t>
            </a:fld>
            <a:endParaRPr lang="en-US"/>
          </a:p>
        </p:txBody>
      </p:sp>
    </p:spTree>
    <p:extLst>
      <p:ext uri="{BB962C8B-B14F-4D97-AF65-F5344CB8AC3E}">
        <p14:creationId xmlns:p14="http://schemas.microsoft.com/office/powerpoint/2010/main" val="985013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7470" y="205979"/>
            <a:ext cx="5449330" cy="56323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247135" y="885053"/>
            <a:ext cx="8563233" cy="3394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DA28AC38-E0E8-49D7-B2FE-71FD7C42C09E}" type="slidenum">
              <a:rPr lang="en-US"/>
              <a:pPr>
                <a:defRPr/>
              </a:pPr>
              <a:t>‹#›</a:t>
            </a:fld>
            <a:endParaRPr lang="en-US"/>
          </a:p>
        </p:txBody>
      </p:sp>
    </p:spTree>
    <p:extLst>
      <p:ext uri="{BB962C8B-B14F-4D97-AF65-F5344CB8AC3E}">
        <p14:creationId xmlns:p14="http://schemas.microsoft.com/office/powerpoint/2010/main" val="2777260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2C94469-C24B-4485-9554-864CA5BFE27B}" type="slidenum">
              <a:rPr lang="en-US"/>
              <a:pPr>
                <a:defRPr/>
              </a:pPr>
              <a:t>‹#›</a:t>
            </a:fld>
            <a:endParaRPr lang="en-US"/>
          </a:p>
        </p:txBody>
      </p:sp>
    </p:spTree>
    <p:extLst>
      <p:ext uri="{BB962C8B-B14F-4D97-AF65-F5344CB8AC3E}">
        <p14:creationId xmlns:p14="http://schemas.microsoft.com/office/powerpoint/2010/main" val="2574409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D4866AD1-022E-4E0E-AE7E-C7A6C4DD8D01}" type="slidenum">
              <a:rPr lang="en-US"/>
              <a:pPr>
                <a:defRPr/>
              </a:pPr>
              <a:t>‹#›</a:t>
            </a:fld>
            <a:endParaRPr lang="en-US"/>
          </a:p>
        </p:txBody>
      </p:sp>
    </p:spTree>
    <p:extLst>
      <p:ext uri="{BB962C8B-B14F-4D97-AF65-F5344CB8AC3E}">
        <p14:creationId xmlns:p14="http://schemas.microsoft.com/office/powerpoint/2010/main" val="570732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0D0EA962-5ACB-4E0A-B99B-F2A901C15787}" type="slidenum">
              <a:rPr lang="en-US"/>
              <a:pPr>
                <a:defRPr/>
              </a:pPr>
              <a:t>‹#›</a:t>
            </a:fld>
            <a:endParaRPr lang="en-US"/>
          </a:p>
        </p:txBody>
      </p:sp>
    </p:spTree>
    <p:extLst>
      <p:ext uri="{BB962C8B-B14F-4D97-AF65-F5344CB8AC3E}">
        <p14:creationId xmlns:p14="http://schemas.microsoft.com/office/powerpoint/2010/main" val="1189557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D24831DE-8CB6-4B98-B2F1-D4EBA8FF1804}" type="slidenum">
              <a:rPr lang="en-US"/>
              <a:pPr>
                <a:defRPr/>
              </a:pPr>
              <a:t>‹#›</a:t>
            </a:fld>
            <a:endParaRPr lang="en-US"/>
          </a:p>
        </p:txBody>
      </p:sp>
    </p:spTree>
    <p:extLst>
      <p:ext uri="{BB962C8B-B14F-4D97-AF65-F5344CB8AC3E}">
        <p14:creationId xmlns:p14="http://schemas.microsoft.com/office/powerpoint/2010/main" val="1124170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F3BB8C-0C0C-4EAB-9830-DC513CDAB615}" type="slidenum">
              <a:rPr lang="en-US"/>
              <a:pPr>
                <a:defRPr/>
              </a:pPr>
              <a:t>‹#›</a:t>
            </a:fld>
            <a:endParaRPr lang="en-US"/>
          </a:p>
        </p:txBody>
      </p:sp>
    </p:spTree>
    <p:extLst>
      <p:ext uri="{BB962C8B-B14F-4D97-AF65-F5344CB8AC3E}">
        <p14:creationId xmlns:p14="http://schemas.microsoft.com/office/powerpoint/2010/main" val="203583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CB145-767A-4644-A488-E1A0DC257CC4}"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3038257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28B3AD7-A00B-4A91-9B8B-0BA01B14E5A4}" type="slidenum">
              <a:rPr lang="en-US"/>
              <a:pPr>
                <a:defRPr/>
              </a:pPr>
              <a:t>‹#›</a:t>
            </a:fld>
            <a:endParaRPr lang="en-US"/>
          </a:p>
        </p:txBody>
      </p:sp>
    </p:spTree>
    <p:extLst>
      <p:ext uri="{BB962C8B-B14F-4D97-AF65-F5344CB8AC3E}">
        <p14:creationId xmlns:p14="http://schemas.microsoft.com/office/powerpoint/2010/main" val="3282277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65D3E82-9912-4669-9E99-524028854B59}" type="slidenum">
              <a:rPr lang="en-US"/>
              <a:pPr>
                <a:defRPr/>
              </a:pPr>
              <a:t>‹#›</a:t>
            </a:fld>
            <a:endParaRPr lang="en-US"/>
          </a:p>
        </p:txBody>
      </p:sp>
    </p:spTree>
    <p:extLst>
      <p:ext uri="{BB962C8B-B14F-4D97-AF65-F5344CB8AC3E}">
        <p14:creationId xmlns:p14="http://schemas.microsoft.com/office/powerpoint/2010/main" val="2764919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4157037-F5AB-4234-8B75-84F7F4C5E29A}" type="slidenum">
              <a:rPr lang="en-US"/>
              <a:pPr>
                <a:defRPr/>
              </a:pPr>
              <a:t>‹#›</a:t>
            </a:fld>
            <a:endParaRPr lang="en-US"/>
          </a:p>
        </p:txBody>
      </p:sp>
    </p:spTree>
    <p:extLst>
      <p:ext uri="{BB962C8B-B14F-4D97-AF65-F5344CB8AC3E}">
        <p14:creationId xmlns:p14="http://schemas.microsoft.com/office/powerpoint/2010/main" val="3463770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1C6CA05-B660-4EEB-890E-A679DF02DE35}" type="slidenum">
              <a:rPr lang="en-US"/>
              <a:pPr>
                <a:defRPr/>
              </a:pPr>
              <a:t>‹#›</a:t>
            </a:fld>
            <a:endParaRPr lang="en-US"/>
          </a:p>
        </p:txBody>
      </p:sp>
    </p:spTree>
    <p:extLst>
      <p:ext uri="{BB962C8B-B14F-4D97-AF65-F5344CB8AC3E}">
        <p14:creationId xmlns:p14="http://schemas.microsoft.com/office/powerpoint/2010/main" val="195889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0CB145-767A-4644-A488-E1A0DC257CC4}"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2225367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0CB145-767A-4644-A488-E1A0DC257CC4}"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4335940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0CB145-767A-4644-A488-E1A0DC257CC4}" type="datetimeFigureOut">
              <a:rPr lang="en-US" smtClean="0"/>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6868541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0CB145-767A-4644-A488-E1A0DC257CC4}" type="datetimeFigureOut">
              <a:rPr lang="en-US" smtClean="0"/>
              <a:t>8/12/2020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7472416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CB145-767A-4644-A488-E1A0DC257CC4}" type="datetimeFigureOut">
              <a:rPr lang="en-US" smtClean="0"/>
              <a:t>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8225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E0CB145-767A-4644-A488-E1A0DC257CC4}"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6971385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E0CB145-767A-4644-A488-E1A0DC257CC4}"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303645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E0CB145-767A-4644-A488-E1A0DC257CC4}" type="datetimeFigureOut">
              <a:rPr lang="en-US" smtClean="0"/>
              <a:t>8/12/2020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87193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629400" y="4800600"/>
            <a:ext cx="2133600" cy="242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600"/>
            </a:lvl1pPr>
          </a:lstStyle>
          <a:p>
            <a:pPr>
              <a:defRPr/>
            </a:pPr>
            <a:fld id="{47E33C82-C2A6-478E-8FB2-E20C8DB41475}" type="slidenum">
              <a:rPr lang="en-US"/>
              <a:pPr>
                <a:defRPr/>
              </a:pPr>
              <a:t>‹#›</a:t>
            </a:fld>
            <a:endParaRPr lang="en-US"/>
          </a:p>
        </p:txBody>
      </p:sp>
      <p:sp>
        <p:nvSpPr>
          <p:cNvPr id="1031" name="Rectangle 7"/>
          <p:cNvSpPr>
            <a:spLocks noChangeArrowheads="1"/>
          </p:cNvSpPr>
          <p:nvPr/>
        </p:nvSpPr>
        <p:spPr bwMode="auto">
          <a:xfrm>
            <a:off x="457200" y="1200150"/>
            <a:ext cx="8229600" cy="3543300"/>
          </a:xfrm>
          <a:prstGeom prst="rect">
            <a:avLst/>
          </a:prstGeom>
          <a:noFill/>
          <a:ln w="9525">
            <a:noFill/>
            <a:miter lim="800000"/>
            <a:headEnd/>
            <a:tailEnd/>
          </a:ln>
          <a:effectLst/>
        </p:spPr>
        <p:txBody>
          <a:bodyPr/>
          <a:lstStyle/>
          <a:p>
            <a:pPr marL="257175" indent="-257175">
              <a:spcBef>
                <a:spcPct val="20000"/>
              </a:spcBef>
              <a:buClr>
                <a:srgbClr val="FF0000"/>
              </a:buClr>
              <a:buFont typeface="Wingdings" pitchFamily="2" charset="2"/>
              <a:buChar char="v"/>
              <a:defRPr/>
            </a:pPr>
            <a:endParaRPr lang="en-GB" sz="2400"/>
          </a:p>
        </p:txBody>
      </p:sp>
      <p:sp>
        <p:nvSpPr>
          <p:cNvPr id="1032" name="Rectangle 8"/>
          <p:cNvSpPr>
            <a:spLocks noChangeArrowheads="1"/>
          </p:cNvSpPr>
          <p:nvPr/>
        </p:nvSpPr>
        <p:spPr bwMode="auto">
          <a:xfrm>
            <a:off x="457200" y="4800601"/>
            <a:ext cx="5646738" cy="183356"/>
          </a:xfrm>
          <a:prstGeom prst="rect">
            <a:avLst/>
          </a:prstGeom>
          <a:noFill/>
          <a:ln w="9525">
            <a:noFill/>
            <a:miter lim="800000"/>
            <a:headEnd/>
            <a:tailEnd/>
          </a:ln>
          <a:effectLst/>
        </p:spPr>
        <p:txBody>
          <a:bodyPr/>
          <a:lstStyle/>
          <a:p>
            <a:pPr>
              <a:defRPr/>
            </a:pPr>
            <a:r>
              <a:rPr lang="en-US" sz="750" b="1" dirty="0" smtClean="0"/>
              <a:t>ISCCP-NG</a:t>
            </a:r>
            <a:r>
              <a:rPr lang="en-US" sz="750" b="1" baseline="0" dirty="0" smtClean="0"/>
              <a:t> GSICS </a:t>
            </a:r>
            <a:r>
              <a:rPr lang="en-US" sz="750" b="1" baseline="0" dirty="0" err="1" smtClean="0"/>
              <a:t>Webmeeting</a:t>
            </a:r>
            <a:r>
              <a:rPr lang="en-US" sz="750" b="1" baseline="0" dirty="0" smtClean="0"/>
              <a:t> 8/12/2020</a:t>
            </a:r>
            <a:endParaRPr lang="en-US" sz="750" b="1" dirty="0"/>
          </a:p>
        </p:txBody>
      </p:sp>
      <p:sp>
        <p:nvSpPr>
          <p:cNvPr id="1035" name="Line 11"/>
          <p:cNvSpPr>
            <a:spLocks noChangeShapeType="1"/>
          </p:cNvSpPr>
          <p:nvPr/>
        </p:nvSpPr>
        <p:spPr bwMode="auto">
          <a:xfrm flipV="1">
            <a:off x="457200" y="4743450"/>
            <a:ext cx="8229600" cy="0"/>
          </a:xfrm>
          <a:prstGeom prst="line">
            <a:avLst/>
          </a:prstGeom>
          <a:noFill/>
          <a:ln w="38100">
            <a:solidFill>
              <a:srgbClr val="0000FF"/>
            </a:solidFill>
            <a:round/>
            <a:headEnd/>
            <a:tailEnd/>
          </a:ln>
          <a:effectLst/>
        </p:spPr>
        <p:txBody>
          <a:bodyPr/>
          <a:lstStyle/>
          <a:p>
            <a:pPr>
              <a:defRPr/>
            </a:pPr>
            <a:endParaRPr lang="en-GB" sz="1350"/>
          </a:p>
        </p:txBody>
      </p:sp>
      <p:sp>
        <p:nvSpPr>
          <p:cNvPr id="1037" name="Rectangle 13"/>
          <p:cNvSpPr>
            <a:spLocks noChangeArrowheads="1"/>
          </p:cNvSpPr>
          <p:nvPr/>
        </p:nvSpPr>
        <p:spPr bwMode="auto">
          <a:xfrm>
            <a:off x="6553200" y="4857751"/>
            <a:ext cx="2133600" cy="183356"/>
          </a:xfrm>
          <a:prstGeom prst="rect">
            <a:avLst/>
          </a:prstGeom>
          <a:noFill/>
          <a:ln w="9525">
            <a:noFill/>
            <a:miter lim="800000"/>
            <a:headEnd/>
            <a:tailEnd/>
          </a:ln>
          <a:effectLst/>
        </p:spPr>
        <p:txBody>
          <a:bodyPr/>
          <a:lstStyle/>
          <a:p>
            <a:pPr algn="r">
              <a:defRPr/>
            </a:pPr>
            <a:endParaRPr lang="en-GB" sz="1050"/>
          </a:p>
        </p:txBody>
      </p:sp>
      <p:pic>
        <p:nvPicPr>
          <p:cNvPr id="2" name="Picture 18" descr="GLOGO_small"/>
          <p:cNvPicPr>
            <a:picLocks noChangeAspect="1" noChangeArrowheads="1"/>
          </p:cNvPicPr>
          <p:nvPr/>
        </p:nvPicPr>
        <p:blipFill>
          <a:blip r:embed="rId13" cstate="print"/>
          <a:srcRect/>
          <a:stretch>
            <a:fillRect/>
          </a:stretch>
        </p:blipFill>
        <p:spPr bwMode="auto">
          <a:xfrm>
            <a:off x="37971413" y="640556"/>
            <a:ext cx="4102100" cy="3076575"/>
          </a:xfrm>
          <a:prstGeom prst="rect">
            <a:avLst/>
          </a:prstGeom>
          <a:noFill/>
          <a:ln w="9525">
            <a:noFill/>
            <a:miter lim="800000"/>
            <a:headEnd/>
            <a:tailEnd/>
          </a:ln>
        </p:spPr>
      </p:pic>
      <p:pic>
        <p:nvPicPr>
          <p:cNvPr id="1033" name="Picture 19" descr="GLOGO_small"/>
          <p:cNvPicPr>
            <a:picLocks noChangeAspect="1" noChangeArrowheads="1"/>
          </p:cNvPicPr>
          <p:nvPr/>
        </p:nvPicPr>
        <p:blipFill>
          <a:blip r:embed="rId13" cstate="print"/>
          <a:srcRect/>
          <a:stretch>
            <a:fillRect/>
          </a:stretch>
        </p:blipFill>
        <p:spPr bwMode="auto">
          <a:xfrm>
            <a:off x="38123813" y="754856"/>
            <a:ext cx="4102100" cy="3076575"/>
          </a:xfrm>
          <a:prstGeom prst="rect">
            <a:avLst/>
          </a:prstGeom>
          <a:noFill/>
          <a:ln w="9525">
            <a:noFill/>
            <a:miter lim="800000"/>
            <a:headEnd/>
            <a:tailEnd/>
          </a:ln>
        </p:spPr>
      </p:pic>
      <p:pic>
        <p:nvPicPr>
          <p:cNvPr id="1034" name="Picture 20" descr="GLOGO_small"/>
          <p:cNvPicPr>
            <a:picLocks noChangeAspect="1" noChangeArrowheads="1"/>
          </p:cNvPicPr>
          <p:nvPr/>
        </p:nvPicPr>
        <p:blipFill>
          <a:blip r:embed="rId13" cstate="print"/>
          <a:srcRect/>
          <a:stretch>
            <a:fillRect/>
          </a:stretch>
        </p:blipFill>
        <p:spPr bwMode="auto">
          <a:xfrm>
            <a:off x="37866638" y="611981"/>
            <a:ext cx="4102100" cy="3076575"/>
          </a:xfrm>
          <a:prstGeom prst="rect">
            <a:avLst/>
          </a:prstGeom>
          <a:noFill/>
          <a:ln w="9525">
            <a:noFill/>
            <a:miter lim="800000"/>
            <a:headEnd/>
            <a:tailEnd/>
          </a:ln>
        </p:spPr>
      </p:pic>
      <p:pic>
        <p:nvPicPr>
          <p:cNvPr id="3" name="Picture 2" descr="C:\Users\miu\Dropbox\gsics_WG_logo.jpg"/>
          <p:cNvPicPr>
            <a:picLocks noChangeAspect="1" noChangeArrowheads="1"/>
          </p:cNvPicPr>
          <p:nvPr userDrawn="1"/>
        </p:nvPicPr>
        <p:blipFill>
          <a:blip r:embed="rId14" cstate="print"/>
          <a:srcRect/>
          <a:stretch>
            <a:fillRect/>
          </a:stretch>
        </p:blipFill>
        <p:spPr bwMode="auto">
          <a:xfrm>
            <a:off x="366183" y="247651"/>
            <a:ext cx="2815396" cy="539750"/>
          </a:xfrm>
          <a:prstGeom prst="rect">
            <a:avLst/>
          </a:prstGeom>
          <a:noFill/>
        </p:spPr>
      </p:pic>
    </p:spTree>
    <p:extLst>
      <p:ext uri="{BB962C8B-B14F-4D97-AF65-F5344CB8AC3E}">
        <p14:creationId xmlns:p14="http://schemas.microsoft.com/office/powerpoint/2010/main" val="37958081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lr>
          <a:srgbClr val="FF0000"/>
        </a:buClr>
        <a:buFont typeface="Wingdings" pitchFamily="2" charset="2"/>
        <a:buChar char="v"/>
        <a:defRPr sz="2400">
          <a:solidFill>
            <a:schemeClr val="tx1"/>
          </a:solidFill>
          <a:latin typeface="+mn-lt"/>
          <a:ea typeface="+mn-ea"/>
          <a:cs typeface="+mn-cs"/>
        </a:defRPr>
      </a:lvl1pPr>
      <a:lvl2pPr marL="557213" indent="-214313" algn="l" rtl="0" eaLnBrk="0" fontAlgn="base" hangingPunct="0">
        <a:spcBef>
          <a:spcPct val="20000"/>
        </a:spcBef>
        <a:spcAft>
          <a:spcPct val="0"/>
        </a:spcAft>
        <a:buClr>
          <a:srgbClr val="006600"/>
        </a:buClr>
        <a:buFont typeface="Wingdings" pitchFamily="2" charset="2"/>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sics.atmos.umd.edu/pub/Development/AnnualMeeting2019/3l_ISCCP_GridSat%20and%20testing%20GSICS%20adjustments.ppt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gsics.atmos.umd.edu/pub/Development/AnnualMeeting2019/3l_ISCCP_GridSat%20and%20testing%20GSICS%20adjustments.pptx"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243467" y="752563"/>
            <a:ext cx="8426107" cy="1790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Feedback from ISCCP on Use of GSICS products: GSICS Response</a:t>
            </a:r>
            <a:br>
              <a:rPr lang="en" dirty="0" smtClean="0"/>
            </a:br>
            <a:r>
              <a:rPr lang="en" sz="1200" dirty="0" smtClean="0"/>
              <a:t>Discussions in GSICS  on Ken Knapp’s review of GSICS Products</a:t>
            </a:r>
            <a:r>
              <a:rPr lang="en" dirty="0" smtClean="0"/>
              <a:t/>
            </a:r>
            <a:br>
              <a:rPr lang="en" dirty="0" smtClean="0"/>
            </a:br>
            <a:r>
              <a:rPr lang="en" sz="1800" dirty="0" smtClean="0"/>
              <a:t>By Manik Bali and Larry Flynn</a:t>
            </a:r>
            <a:br>
              <a:rPr lang="en" sz="1800" dirty="0" smtClean="0"/>
            </a:br>
            <a:r>
              <a:rPr lang="en" sz="1200" i="1" dirty="0" smtClean="0"/>
              <a:t>Acknowledgement (Masaya Takahashi, JMA)</a:t>
            </a:r>
            <a:endParaRPr sz="1200" i="1" dirty="0"/>
          </a:p>
        </p:txBody>
      </p:sp>
      <p:sp>
        <p:nvSpPr>
          <p:cNvPr id="59" name="Google Shape;59;p13"/>
          <p:cNvSpPr txBox="1">
            <a:spLocks noGrp="1"/>
          </p:cNvSpPr>
          <p:nvPr>
            <p:ph type="subTitle" idx="1"/>
          </p:nvPr>
        </p:nvSpPr>
        <p:spPr>
          <a:xfrm>
            <a:off x="300021" y="2953722"/>
            <a:ext cx="8183700" cy="8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Kenneth </a:t>
            </a:r>
            <a:r>
              <a:rPr lang="en" sz="2000" dirty="0" smtClean="0"/>
              <a:t>Knapp</a:t>
            </a:r>
            <a:r>
              <a:rPr lang="en" sz="2000" dirty="0"/>
              <a:t> </a:t>
            </a:r>
            <a:r>
              <a:rPr lang="en" sz="2000" dirty="0" smtClean="0"/>
              <a:t>Review of use of GSICS Product</a:t>
            </a:r>
          </a:p>
          <a:p>
            <a:pPr marL="0" lvl="0" indent="0" algn="l" rtl="0">
              <a:spcBef>
                <a:spcPts val="0"/>
              </a:spcBef>
              <a:spcAft>
                <a:spcPts val="0"/>
              </a:spcAft>
              <a:buNone/>
            </a:pPr>
            <a:r>
              <a:rPr lang="en" sz="2000" dirty="0" smtClean="0"/>
              <a:t>( Presentation </a:t>
            </a:r>
            <a:r>
              <a:rPr lang="en" sz="2000" dirty="0" smtClean="0">
                <a:hlinkClick r:id="rId3"/>
              </a:rPr>
              <a:t>3l</a:t>
            </a:r>
            <a:r>
              <a:rPr lang="en" sz="2000" dirty="0" smtClean="0"/>
              <a:t> GSICS Annual </a:t>
            </a:r>
            <a:r>
              <a:rPr lang="en" sz="2000" dirty="0" smtClean="0"/>
              <a:t>Meeting, slides used as reference) </a:t>
            </a:r>
            <a:endParaRPr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3F3BB8C-0C0C-4EAB-9830-DC513CDAB615}" type="slidenum">
              <a:rPr lang="en-US" smtClean="0"/>
              <a:pPr>
                <a:defRPr/>
              </a:pPr>
              <a:t>10</a:t>
            </a:fld>
            <a:endParaRPr lang="en-US"/>
          </a:p>
        </p:txBody>
      </p:sp>
      <p:sp>
        <p:nvSpPr>
          <p:cNvPr id="3" name="TextBox 2"/>
          <p:cNvSpPr txBox="1"/>
          <p:nvPr/>
        </p:nvSpPr>
        <p:spPr>
          <a:xfrm>
            <a:off x="1627321" y="1402597"/>
            <a:ext cx="6083717" cy="923330"/>
          </a:xfrm>
          <a:prstGeom prst="rect">
            <a:avLst/>
          </a:prstGeom>
          <a:noFill/>
        </p:spPr>
        <p:txBody>
          <a:bodyPr wrap="none" rtlCol="0">
            <a:spAutoFit/>
          </a:bodyPr>
          <a:lstStyle/>
          <a:p>
            <a:r>
              <a:rPr lang="en-US" b="1" dirty="0" smtClean="0"/>
              <a:t>Are we there yet?</a:t>
            </a:r>
          </a:p>
          <a:p>
            <a:endParaRPr lang="en-US" dirty="0" smtClean="0"/>
          </a:p>
          <a:p>
            <a:r>
              <a:rPr lang="en-US" dirty="0" smtClean="0"/>
              <a:t>What Should GSICS Do to meet ISCCP-NG requirements</a:t>
            </a:r>
            <a:endParaRPr lang="en-US" dirty="0"/>
          </a:p>
        </p:txBody>
      </p:sp>
    </p:spTree>
    <p:extLst>
      <p:ext uri="{BB962C8B-B14F-4D97-AF65-F5344CB8AC3E}">
        <p14:creationId xmlns:p14="http://schemas.microsoft.com/office/powerpoint/2010/main" val="3100710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3F3BB8C-0C0C-4EAB-9830-DC513CDAB615}" type="slidenum">
              <a:rPr lang="en-US" smtClean="0"/>
              <a:pPr>
                <a:defRPr/>
              </a:pPr>
              <a:t>11</a:t>
            </a:fld>
            <a:endParaRPr lang="en-US"/>
          </a:p>
        </p:txBody>
      </p:sp>
      <p:sp>
        <p:nvSpPr>
          <p:cNvPr id="3" name="TextBox 2"/>
          <p:cNvSpPr txBox="1"/>
          <p:nvPr/>
        </p:nvSpPr>
        <p:spPr>
          <a:xfrm>
            <a:off x="3581400" y="2224007"/>
            <a:ext cx="4114800" cy="369332"/>
          </a:xfrm>
          <a:prstGeom prst="rect">
            <a:avLst/>
          </a:prstGeom>
          <a:noFill/>
        </p:spPr>
        <p:txBody>
          <a:bodyPr wrap="square" rtlCol="0">
            <a:spAutoFit/>
          </a:bodyPr>
          <a:lstStyle/>
          <a:p>
            <a:r>
              <a:rPr lang="en-US" dirty="0" smtClean="0"/>
              <a:t>THANK YOU</a:t>
            </a:r>
            <a:endParaRPr lang="en-US" dirty="0"/>
          </a:p>
        </p:txBody>
      </p:sp>
    </p:spTree>
    <p:extLst>
      <p:ext uri="{BB962C8B-B14F-4D97-AF65-F5344CB8AC3E}">
        <p14:creationId xmlns:p14="http://schemas.microsoft.com/office/powerpoint/2010/main" val="160892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65" name="Google Shape;65;p14"/>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A</a:t>
            </a:r>
            <a:r>
              <a:rPr lang="en" dirty="0" smtClean="0"/>
              <a:t>ccessing </a:t>
            </a:r>
            <a:r>
              <a:rPr lang="en" dirty="0"/>
              <a:t>GSICS information to compare with ISCCP</a:t>
            </a:r>
            <a:endParaRPr dirty="0"/>
          </a:p>
          <a:p>
            <a:pPr marL="457200" lvl="0" indent="-342900" algn="l" rtl="0">
              <a:spcBef>
                <a:spcPts val="0"/>
              </a:spcBef>
              <a:spcAft>
                <a:spcPts val="0"/>
              </a:spcAft>
              <a:buSzPts val="1800"/>
              <a:buChar char="●"/>
            </a:pPr>
            <a:r>
              <a:rPr lang="en" dirty="0" smtClean="0"/>
              <a:t>GSICS products accessiblity ( Currenty status</a:t>
            </a:r>
            <a:r>
              <a:rPr lang="en" dirty="0" smtClean="0"/>
              <a:t>)</a:t>
            </a:r>
          </a:p>
          <a:p>
            <a:pPr marL="457200" lvl="0" indent="-342900" algn="l" rtl="0">
              <a:spcBef>
                <a:spcPts val="0"/>
              </a:spcBef>
              <a:spcAft>
                <a:spcPts val="0"/>
              </a:spcAft>
              <a:buSzPts val="1800"/>
              <a:buChar char="●"/>
            </a:pPr>
            <a:r>
              <a:rPr lang="en" dirty="0" smtClean="0"/>
              <a:t>Actions completed to address ISCCP requirements </a:t>
            </a:r>
            <a:endParaRPr dirty="0"/>
          </a:p>
        </p:txBody>
      </p:sp>
      <p:sp>
        <p:nvSpPr>
          <p:cNvPr id="2" name="Rectangle 1"/>
          <p:cNvSpPr/>
          <p:nvPr/>
        </p:nvSpPr>
        <p:spPr>
          <a:xfrm>
            <a:off x="525966" y="3440797"/>
            <a:ext cx="8092068" cy="646331"/>
          </a:xfrm>
          <a:prstGeom prst="rect">
            <a:avLst/>
          </a:prstGeom>
        </p:spPr>
        <p:txBody>
          <a:bodyPr wrap="square">
            <a:spAutoFit/>
          </a:bodyPr>
          <a:lstStyle/>
          <a:p>
            <a:r>
              <a:rPr lang="en-US" dirty="0">
                <a:hlinkClick r:id="rId3"/>
              </a:rPr>
              <a:t>http://gsics.atmos.umd.edu/pub/Development/AnnualMeeting2019/3l_ISCCP_GridSat%20and%20testing%20GSICS%20adjustments.pptx</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a:t>
            </a:r>
            <a:r>
              <a:rPr lang="en" dirty="0" smtClean="0">
                <a:latin typeface="+mj-lt"/>
              </a:rPr>
              <a:t>otes </a:t>
            </a:r>
            <a:r>
              <a:rPr lang="en" dirty="0">
                <a:latin typeface="+mj-lt"/>
              </a:rPr>
              <a:t>from accessing GSICS data files</a:t>
            </a:r>
            <a:endParaRPr dirty="0">
              <a:latin typeface="+mj-lt"/>
            </a:endParaRPr>
          </a:p>
        </p:txBody>
      </p:sp>
      <p:sp>
        <p:nvSpPr>
          <p:cNvPr id="71" name="Google Shape;71;p15"/>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Files behind a TDS are difficult to perform bulk downloads</a:t>
            </a:r>
            <a:endParaRPr/>
          </a:p>
          <a:p>
            <a:pPr marL="457200" lvl="0" indent="-342900" algn="l" rtl="0">
              <a:spcBef>
                <a:spcPts val="0"/>
              </a:spcBef>
              <a:spcAft>
                <a:spcPts val="0"/>
              </a:spcAft>
              <a:buSzPts val="1800"/>
              <a:buChar char="●"/>
            </a:pPr>
            <a:r>
              <a:rPr lang="en"/>
              <a:t>It was not immediately clear what all the links were and which were useful and which were dead ends.</a:t>
            </a:r>
            <a:endParaRPr/>
          </a:p>
          <a:p>
            <a:pPr marL="457200" lvl="0" indent="-342900" algn="l" rtl="0">
              <a:spcBef>
                <a:spcPts val="0"/>
              </a:spcBef>
              <a:spcAft>
                <a:spcPts val="0"/>
              </a:spcAft>
              <a:buSzPts val="1800"/>
              <a:buChar char="●"/>
            </a:pPr>
            <a:r>
              <a:rPr lang="en"/>
              <a:t>ATBDs are prominent but are less useful to end users (initially).</a:t>
            </a:r>
            <a:br>
              <a:rPr lang="en"/>
            </a:br>
            <a:r>
              <a:rPr lang="en"/>
              <a:t>User guides are especially helpful but are more difficult to access.</a:t>
            </a:r>
            <a:endParaRPr/>
          </a:p>
          <a:p>
            <a:pPr marL="457200" lvl="0" indent="-342900" algn="l" rtl="0">
              <a:spcBef>
                <a:spcPts val="0"/>
              </a:spcBef>
              <a:spcAft>
                <a:spcPts val="0"/>
              </a:spcAft>
              <a:buSzPts val="1800"/>
              <a:buChar char="●"/>
            </a:pPr>
            <a:r>
              <a:rPr lang="en"/>
              <a:t>The adjustments provided do not also provide the calibration coefficients</a:t>
            </a:r>
            <a:endParaRPr/>
          </a:p>
          <a:p>
            <a:pPr marL="914400" lvl="1" indent="-317500" algn="l" rtl="0">
              <a:spcBef>
                <a:spcPts val="0"/>
              </a:spcBef>
              <a:spcAft>
                <a:spcPts val="0"/>
              </a:spcAft>
              <a:buSzPts val="1400"/>
              <a:buChar char="○"/>
            </a:pPr>
            <a:r>
              <a:rPr lang="en"/>
              <a:t>Leaving the user wondering “Am I using the right calibration coefficients??”</a:t>
            </a:r>
            <a:endParaRPr/>
          </a:p>
          <a:p>
            <a:pPr marL="457200" lvl="0" indent="-342900" algn="l" rtl="0">
              <a:spcBef>
                <a:spcPts val="0"/>
              </a:spcBef>
              <a:spcAft>
                <a:spcPts val="0"/>
              </a:spcAft>
              <a:buSzPts val="1800"/>
              <a:buChar char="●"/>
            </a:pPr>
            <a:r>
              <a:rPr lang="en"/>
              <a:t>The GSICS websites appear to be developed for GSICS contributors</a:t>
            </a:r>
            <a:endParaRPr/>
          </a:p>
          <a:p>
            <a:pPr marL="914400" lvl="1" indent="-317500" algn="l" rtl="0">
              <a:spcBef>
                <a:spcPts val="0"/>
              </a:spcBef>
              <a:spcAft>
                <a:spcPts val="0"/>
              </a:spcAft>
              <a:buSzPts val="1400"/>
              <a:buChar char="○"/>
            </a:pPr>
            <a:r>
              <a:rPr lang="en"/>
              <a:t>not users.</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GSICS data</a:t>
            </a:r>
            <a:endParaRPr dirty="0"/>
          </a:p>
          <a:p>
            <a:pPr marL="0" lvl="0" indent="0" algn="l" rtl="0">
              <a:spcBef>
                <a:spcPts val="0"/>
              </a:spcBef>
              <a:spcAft>
                <a:spcPts val="0"/>
              </a:spcAft>
              <a:buNone/>
            </a:pPr>
            <a:r>
              <a:rPr lang="en" dirty="0"/>
              <a:t>by agency</a:t>
            </a:r>
            <a:endParaRPr dirty="0"/>
          </a:p>
        </p:txBody>
      </p:sp>
      <p:sp>
        <p:nvSpPr>
          <p:cNvPr id="77" name="Google Shape;77;p16"/>
          <p:cNvSpPr txBox="1">
            <a:spLocks noGrp="1"/>
          </p:cNvSpPr>
          <p:nvPr>
            <p:ph type="body" idx="1"/>
          </p:nvPr>
        </p:nvSpPr>
        <p:spPr>
          <a:xfrm>
            <a:off x="0" y="1024850"/>
            <a:ext cx="37368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dirty="0"/>
              <a:t>Easiest - MTS-2</a:t>
            </a:r>
            <a:endParaRPr sz="1400" dirty="0"/>
          </a:p>
          <a:p>
            <a:pPr lvl="1"/>
            <a:r>
              <a:rPr lang="en" sz="1200" dirty="0"/>
              <a:t>JMA provides calibration table</a:t>
            </a:r>
            <a:endParaRPr sz="1200" dirty="0"/>
          </a:p>
          <a:p>
            <a:pPr marL="457200" lvl="0" indent="-317500" algn="l" rtl="0">
              <a:spcBef>
                <a:spcPts val="0"/>
              </a:spcBef>
              <a:spcAft>
                <a:spcPts val="0"/>
              </a:spcAft>
              <a:buSzPts val="1400"/>
              <a:buChar char="●"/>
            </a:pPr>
            <a:r>
              <a:rPr lang="en" sz="1400" dirty="0"/>
              <a:t>Moderately easy - MSG-3</a:t>
            </a:r>
            <a:endParaRPr sz="1400" dirty="0"/>
          </a:p>
          <a:p>
            <a:pPr marL="914400" lvl="1" indent="-317500" algn="l" rtl="0">
              <a:spcBef>
                <a:spcPts val="0"/>
              </a:spcBef>
              <a:spcAft>
                <a:spcPts val="0"/>
              </a:spcAft>
              <a:buSzPts val="1400"/>
              <a:buChar char="○"/>
            </a:pPr>
            <a:r>
              <a:rPr lang="en" sz="1200" dirty="0"/>
              <a:t>Calibration coefficients with image data</a:t>
            </a:r>
            <a:endParaRPr sz="1200" dirty="0"/>
          </a:p>
          <a:p>
            <a:pPr marL="914400" lvl="1" indent="-317500" algn="l" rtl="0">
              <a:spcBef>
                <a:spcPts val="0"/>
              </a:spcBef>
              <a:spcAft>
                <a:spcPts val="0"/>
              </a:spcAft>
              <a:buSzPts val="1400"/>
              <a:buChar char="○"/>
            </a:pPr>
            <a:r>
              <a:rPr lang="en" sz="1200" dirty="0"/>
              <a:t>one GSICS file with all adjustments</a:t>
            </a:r>
            <a:endParaRPr sz="1200" dirty="0"/>
          </a:p>
          <a:p>
            <a:pPr marL="457200" lvl="0" indent="-317500" algn="l" rtl="0">
              <a:spcBef>
                <a:spcPts val="0"/>
              </a:spcBef>
              <a:spcAft>
                <a:spcPts val="0"/>
              </a:spcAft>
              <a:buSzPts val="1400"/>
              <a:buChar char="●"/>
            </a:pPr>
            <a:r>
              <a:rPr lang="en" sz="1400" dirty="0"/>
              <a:t>Moderately difficult GOES 13/15</a:t>
            </a:r>
            <a:endParaRPr sz="1400" dirty="0"/>
          </a:p>
          <a:p>
            <a:pPr marL="914400" lvl="1" indent="-317500" algn="l" rtl="0">
              <a:spcBef>
                <a:spcPts val="0"/>
              </a:spcBef>
              <a:spcAft>
                <a:spcPts val="0"/>
              </a:spcAft>
              <a:buSzPts val="1400"/>
              <a:buChar char="○"/>
            </a:pPr>
            <a:r>
              <a:rPr lang="en" sz="1200" dirty="0"/>
              <a:t>Cal. coeff. online </a:t>
            </a:r>
            <a:endParaRPr sz="1200" dirty="0"/>
          </a:p>
          <a:p>
            <a:pPr marL="914400" lvl="1" indent="-317500" algn="l" rtl="0">
              <a:spcBef>
                <a:spcPts val="0"/>
              </a:spcBef>
              <a:spcAft>
                <a:spcPts val="0"/>
              </a:spcAft>
              <a:buSzPts val="1400"/>
              <a:buChar char="○"/>
            </a:pPr>
            <a:r>
              <a:rPr lang="en" sz="1200" dirty="0"/>
              <a:t>100s of GSICS files</a:t>
            </a:r>
            <a:endParaRPr sz="1200" dirty="0"/>
          </a:p>
          <a:p>
            <a:pPr marL="457200" lvl="0" indent="-317500" algn="l" rtl="0">
              <a:spcBef>
                <a:spcPts val="0"/>
              </a:spcBef>
              <a:spcAft>
                <a:spcPts val="0"/>
              </a:spcAft>
              <a:buSzPts val="1400"/>
              <a:buChar char="●"/>
            </a:pPr>
            <a:r>
              <a:rPr lang="en" sz="1400" dirty="0"/>
              <a:t>Most difficult - MET-7</a:t>
            </a:r>
            <a:endParaRPr sz="1400" dirty="0"/>
          </a:p>
          <a:p>
            <a:pPr marL="914400" lvl="1" indent="-317500" algn="l" rtl="0">
              <a:spcBef>
                <a:spcPts val="0"/>
              </a:spcBef>
              <a:spcAft>
                <a:spcPts val="0"/>
              </a:spcAft>
              <a:buSzPts val="1400"/>
              <a:buChar char="○"/>
            </a:pPr>
            <a:r>
              <a:rPr lang="en" sz="1200" dirty="0"/>
              <a:t>Cal. coef. used not online</a:t>
            </a:r>
            <a:endParaRPr sz="1200" dirty="0"/>
          </a:p>
          <a:p>
            <a:pPr marL="914400" lvl="1" indent="-317500" algn="l" rtl="0">
              <a:spcBef>
                <a:spcPts val="0"/>
              </a:spcBef>
              <a:spcAft>
                <a:spcPts val="0"/>
              </a:spcAft>
              <a:buSzPts val="1400"/>
              <a:buChar char="○"/>
            </a:pPr>
            <a:r>
              <a:rPr lang="en" sz="1200" dirty="0"/>
              <a:t>One source was not the right one ended up with files from Viju that aren’t public</a:t>
            </a:r>
            <a:endParaRPr sz="1200" dirty="0"/>
          </a:p>
        </p:txBody>
      </p:sp>
      <p:graphicFrame>
        <p:nvGraphicFramePr>
          <p:cNvPr id="78" name="Google Shape;78;p16"/>
          <p:cNvGraphicFramePr/>
          <p:nvPr/>
        </p:nvGraphicFramePr>
        <p:xfrm>
          <a:off x="3736775" y="195000"/>
          <a:ext cx="5188775" cy="4440485"/>
        </p:xfrm>
        <a:graphic>
          <a:graphicData uri="http://schemas.openxmlformats.org/drawingml/2006/table">
            <a:tbl>
              <a:tblPr>
                <a:noFill/>
                <a:tableStyleId>{645B7EC1-1124-49A4-87AE-8D9084DF7E09}</a:tableStyleId>
              </a:tblPr>
              <a:tblGrid>
                <a:gridCol w="2250675">
                  <a:extLst>
                    <a:ext uri="{9D8B030D-6E8A-4147-A177-3AD203B41FA5}">
                      <a16:colId xmlns:a16="http://schemas.microsoft.com/office/drawing/2014/main" val="20000"/>
                    </a:ext>
                  </a:extLst>
                </a:gridCol>
                <a:gridCol w="698500">
                  <a:extLst>
                    <a:ext uri="{9D8B030D-6E8A-4147-A177-3AD203B41FA5}">
                      <a16:colId xmlns:a16="http://schemas.microsoft.com/office/drawing/2014/main" val="20001"/>
                    </a:ext>
                  </a:extLst>
                </a:gridCol>
                <a:gridCol w="698500">
                  <a:extLst>
                    <a:ext uri="{9D8B030D-6E8A-4147-A177-3AD203B41FA5}">
                      <a16:colId xmlns:a16="http://schemas.microsoft.com/office/drawing/2014/main" val="20002"/>
                    </a:ext>
                  </a:extLst>
                </a:gridCol>
                <a:gridCol w="498925">
                  <a:extLst>
                    <a:ext uri="{9D8B030D-6E8A-4147-A177-3AD203B41FA5}">
                      <a16:colId xmlns:a16="http://schemas.microsoft.com/office/drawing/2014/main" val="20003"/>
                    </a:ext>
                  </a:extLst>
                </a:gridCol>
                <a:gridCol w="532175">
                  <a:extLst>
                    <a:ext uri="{9D8B030D-6E8A-4147-A177-3AD203B41FA5}">
                      <a16:colId xmlns:a16="http://schemas.microsoft.com/office/drawing/2014/main" val="20004"/>
                    </a:ext>
                  </a:extLst>
                </a:gridCol>
                <a:gridCol w="510000">
                  <a:extLst>
                    <a:ext uri="{9D8B030D-6E8A-4147-A177-3AD203B41FA5}">
                      <a16:colId xmlns:a16="http://schemas.microsoft.com/office/drawing/2014/main" val="20005"/>
                    </a:ext>
                  </a:extLst>
                </a:gridCol>
              </a:tblGrid>
              <a:tr h="333375">
                <a:tc>
                  <a:txBody>
                    <a:bodyPr/>
                    <a:lstStyle/>
                    <a:p>
                      <a:pPr marL="0" lvl="0" indent="0" algn="l" rtl="0">
                        <a:lnSpc>
                          <a:spcPct val="115000"/>
                        </a:lnSpc>
                        <a:spcBef>
                          <a:spcPts val="0"/>
                        </a:spcBef>
                        <a:spcAft>
                          <a:spcPts val="0"/>
                        </a:spcAft>
                        <a:buNone/>
                      </a:pPr>
                      <a:r>
                        <a:rPr lang="en" sz="1000" b="1"/>
                        <a:t>Variables</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b="1"/>
                        <a:t>GOES-13</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b="1"/>
                        <a:t>GOES-15</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b="1"/>
                        <a:t>MET-7</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b="1"/>
                        <a:t>MSG-3</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b="1"/>
                        <a:t>MTS-2</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51450">
                <a:tc>
                  <a:txBody>
                    <a:bodyPr/>
                    <a:lstStyle/>
                    <a:p>
                      <a:pPr marL="0" lvl="0" indent="0" algn="l" rtl="0">
                        <a:lnSpc>
                          <a:spcPct val="115000"/>
                        </a:lnSpc>
                        <a:spcBef>
                          <a:spcPts val="0"/>
                        </a:spcBef>
                        <a:spcAft>
                          <a:spcPts val="0"/>
                        </a:spcAft>
                        <a:buNone/>
                      </a:pPr>
                      <a:r>
                        <a:rPr lang="en" sz="1000"/>
                        <a:t>Wavenumber</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 sz="1000"/>
                        <a:t>Beta/B (rad/temp conv)</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beta</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beta</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b</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beta</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beta</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 sz="1000"/>
                        <a:t>Alpha/A (rad/temp conv)</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alpha</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alpha</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a</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alpha</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alpha</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51450">
                <a:tc>
                  <a:txBody>
                    <a:bodyPr/>
                    <a:lstStyle/>
                    <a:p>
                      <a:pPr marL="0" lvl="0" indent="0" algn="l" rtl="0">
                        <a:lnSpc>
                          <a:spcPct val="115000"/>
                        </a:lnSpc>
                        <a:spcBef>
                          <a:spcPts val="0"/>
                        </a:spcBef>
                        <a:spcAft>
                          <a:spcPts val="0"/>
                        </a:spcAft>
                        <a:buNone/>
                      </a:pPr>
                      <a:r>
                        <a:rPr lang="en" sz="1000"/>
                        <a:t>a1/a2/a3 (effective temp)</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0" lvl="0" indent="0" algn="l" rtl="0">
                        <a:lnSpc>
                          <a:spcPct val="115000"/>
                        </a:lnSpc>
                        <a:spcBef>
                          <a:spcPts val="0"/>
                        </a:spcBef>
                        <a:spcAft>
                          <a:spcPts val="0"/>
                        </a:spcAft>
                        <a:buNone/>
                      </a:pPr>
                      <a:r>
                        <a:rPr lang="en" sz="1000"/>
                        <a:t>Central wavelength</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00025">
                <a:tc>
                  <a:txBody>
                    <a:bodyPr/>
                    <a:lstStyle/>
                    <a:p>
                      <a:pPr marL="0" lvl="0" indent="0" algn="l" rtl="0">
                        <a:lnSpc>
                          <a:spcPct val="115000"/>
                        </a:lnSpc>
                        <a:spcBef>
                          <a:spcPts val="0"/>
                        </a:spcBef>
                        <a:spcAft>
                          <a:spcPts val="0"/>
                        </a:spcAft>
                        <a:buNone/>
                      </a:pPr>
                      <a:r>
                        <a:rPr lang="en" sz="1000"/>
                        <a:t>Channel name</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00025">
                <a:tc>
                  <a:txBody>
                    <a:bodyPr/>
                    <a:lstStyle/>
                    <a:p>
                      <a:pPr marL="0" lvl="0" indent="0" algn="l" rtl="0">
                        <a:lnSpc>
                          <a:spcPct val="115000"/>
                        </a:lnSpc>
                        <a:spcBef>
                          <a:spcPts val="0"/>
                        </a:spcBef>
                        <a:spcAft>
                          <a:spcPts val="0"/>
                        </a:spcAft>
                        <a:buNone/>
                      </a:pPr>
                      <a:r>
                        <a:rPr lang="en" sz="1000"/>
                        <a:t>date</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00025">
                <a:tc>
                  <a:txBody>
                    <a:bodyPr/>
                    <a:lstStyle/>
                    <a:p>
                      <a:pPr marL="0" lvl="0" indent="0" algn="l" rtl="0">
                        <a:lnSpc>
                          <a:spcPct val="115000"/>
                        </a:lnSpc>
                        <a:spcBef>
                          <a:spcPts val="0"/>
                        </a:spcBef>
                        <a:spcAft>
                          <a:spcPts val="0"/>
                        </a:spcAft>
                        <a:buNone/>
                      </a:pPr>
                      <a:r>
                        <a:rPr lang="en" sz="1000"/>
                        <a:t>Validity period</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00025">
                <a:tc>
                  <a:txBody>
                    <a:bodyPr/>
                    <a:lstStyle/>
                    <a:p>
                      <a:pPr marL="0" lvl="0" indent="0" algn="l" rtl="0">
                        <a:lnSpc>
                          <a:spcPct val="115000"/>
                        </a:lnSpc>
                        <a:spcBef>
                          <a:spcPts val="0"/>
                        </a:spcBef>
                        <a:spcAft>
                          <a:spcPts val="0"/>
                        </a:spcAft>
                        <a:buNone/>
                      </a:pPr>
                      <a:r>
                        <a:rPr lang="en" sz="1000"/>
                        <a:t>slope</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00025">
                <a:tc>
                  <a:txBody>
                    <a:bodyPr/>
                    <a:lstStyle/>
                    <a:p>
                      <a:pPr marL="0" lvl="0" indent="0" algn="l" rtl="0">
                        <a:lnSpc>
                          <a:spcPct val="115000"/>
                        </a:lnSpc>
                        <a:spcBef>
                          <a:spcPts val="0"/>
                        </a:spcBef>
                        <a:spcAft>
                          <a:spcPts val="0"/>
                        </a:spcAft>
                        <a:buNone/>
                      </a:pPr>
                      <a:r>
                        <a:rPr lang="en" sz="1000"/>
                        <a:t>slope_Se</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00025">
                <a:tc>
                  <a:txBody>
                    <a:bodyPr/>
                    <a:lstStyle/>
                    <a:p>
                      <a:pPr marL="0" lvl="0" indent="0" algn="l" rtl="0">
                        <a:lnSpc>
                          <a:spcPct val="115000"/>
                        </a:lnSpc>
                        <a:spcBef>
                          <a:spcPts val="0"/>
                        </a:spcBef>
                        <a:spcAft>
                          <a:spcPts val="0"/>
                        </a:spcAft>
                        <a:buNone/>
                      </a:pPr>
                      <a:r>
                        <a:rPr lang="en" sz="1000"/>
                        <a:t>offset</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00025">
                <a:tc>
                  <a:txBody>
                    <a:bodyPr/>
                    <a:lstStyle/>
                    <a:p>
                      <a:pPr marL="0" lvl="0" indent="0" algn="l" rtl="0">
                        <a:lnSpc>
                          <a:spcPct val="115000"/>
                        </a:lnSpc>
                        <a:spcBef>
                          <a:spcPts val="0"/>
                        </a:spcBef>
                        <a:spcAft>
                          <a:spcPts val="0"/>
                        </a:spcAft>
                        <a:buNone/>
                      </a:pPr>
                      <a:r>
                        <a:rPr lang="en" sz="1000"/>
                        <a:t>offset_se</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00025">
                <a:tc>
                  <a:txBody>
                    <a:bodyPr/>
                    <a:lstStyle/>
                    <a:p>
                      <a:pPr marL="0" lvl="0" indent="0" algn="l" rtl="0">
                        <a:lnSpc>
                          <a:spcPct val="115000"/>
                        </a:lnSpc>
                        <a:spcBef>
                          <a:spcPts val="0"/>
                        </a:spcBef>
                        <a:spcAft>
                          <a:spcPts val="0"/>
                        </a:spcAft>
                        <a:buNone/>
                      </a:pPr>
                      <a:r>
                        <a:rPr lang="en" sz="1000"/>
                        <a:t>covariance</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51450">
                <a:tc>
                  <a:txBody>
                    <a:bodyPr/>
                    <a:lstStyle/>
                    <a:p>
                      <a:pPr marL="0" lvl="0" indent="0" algn="l" rtl="0">
                        <a:lnSpc>
                          <a:spcPct val="115000"/>
                        </a:lnSpc>
                        <a:spcBef>
                          <a:spcPts val="0"/>
                        </a:spcBef>
                        <a:spcAft>
                          <a:spcPts val="0"/>
                        </a:spcAft>
                        <a:buNone/>
                      </a:pPr>
                      <a:r>
                        <a:rPr lang="en" sz="1000"/>
                        <a:t>filter_integral</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51450">
                <a:tc>
                  <a:txBody>
                    <a:bodyPr/>
                    <a:lstStyle/>
                    <a:p>
                      <a:pPr marL="0" lvl="0" indent="0" algn="l" rtl="0">
                        <a:lnSpc>
                          <a:spcPct val="115000"/>
                        </a:lnSpc>
                        <a:spcBef>
                          <a:spcPts val="0"/>
                        </a:spcBef>
                        <a:spcAft>
                          <a:spcPts val="0"/>
                        </a:spcAft>
                        <a:buNone/>
                      </a:pPr>
                      <a:r>
                        <a:rPr lang="en" sz="1000"/>
                        <a:t>dn_offset (and _se)</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251450">
                <a:tc>
                  <a:txBody>
                    <a:bodyPr/>
                    <a:lstStyle/>
                    <a:p>
                      <a:pPr marL="0" lvl="0" indent="0" algn="l" rtl="0">
                        <a:lnSpc>
                          <a:spcPct val="115000"/>
                        </a:lnSpc>
                        <a:spcBef>
                          <a:spcPts val="0"/>
                        </a:spcBef>
                        <a:spcAft>
                          <a:spcPts val="0"/>
                        </a:spcAft>
                        <a:buNone/>
                      </a:pPr>
                      <a:r>
                        <a:rPr lang="en" sz="1000"/>
                        <a:t>dn_slope (and _se)</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51450">
                <a:tc>
                  <a:txBody>
                    <a:bodyPr/>
                    <a:lstStyle/>
                    <a:p>
                      <a:pPr marL="0" lvl="0" indent="0" algn="l" rtl="0">
                        <a:lnSpc>
                          <a:spcPct val="115000"/>
                        </a:lnSpc>
                        <a:spcBef>
                          <a:spcPts val="0"/>
                        </a:spcBef>
                        <a:spcAft>
                          <a:spcPts val="0"/>
                        </a:spcAft>
                        <a:buNone/>
                      </a:pPr>
                      <a:r>
                        <a:rPr lang="en" sz="1000"/>
                        <a:t>calibration_table</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51450">
                <a:tc>
                  <a:txBody>
                    <a:bodyPr/>
                    <a:lstStyle/>
                    <a:p>
                      <a:pPr marL="0" lvl="0" indent="0" algn="l" rtl="0">
                        <a:lnSpc>
                          <a:spcPct val="115000"/>
                        </a:lnSpc>
                        <a:spcBef>
                          <a:spcPts val="0"/>
                        </a:spcBef>
                        <a:spcAft>
                          <a:spcPts val="0"/>
                        </a:spcAft>
                        <a:buNone/>
                      </a:pPr>
                      <a:r>
                        <a:rPr lang="en" sz="1000"/>
                        <a:t>Calibration coefficients (original)</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x</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bl>
          </a:graphicData>
        </a:graphic>
      </p:graphicFrame>
      <p:sp>
        <p:nvSpPr>
          <p:cNvPr id="79" name="Google Shape;79;p16"/>
          <p:cNvSpPr/>
          <p:nvPr/>
        </p:nvSpPr>
        <p:spPr>
          <a:xfrm>
            <a:off x="3686100" y="4097775"/>
            <a:ext cx="2049000" cy="5724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access: recommendations</a:t>
            </a:r>
            <a:endParaRPr/>
          </a:p>
        </p:txBody>
      </p:sp>
      <p:sp>
        <p:nvSpPr>
          <p:cNvPr id="85" name="Google Shape;85;p17"/>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dirty="0"/>
              <a:t>Change from TDS to FTP or HTTPS - which allow easier bulk downloads.</a:t>
            </a:r>
            <a:endParaRPr sz="1800" dirty="0"/>
          </a:p>
          <a:p>
            <a:pPr marL="457200" lvl="0" indent="-342900" algn="l" rtl="0">
              <a:spcBef>
                <a:spcPts val="0"/>
              </a:spcBef>
              <a:spcAft>
                <a:spcPts val="0"/>
              </a:spcAft>
              <a:buSzPts val="1800"/>
              <a:buChar char="●"/>
            </a:pPr>
            <a:r>
              <a:rPr lang="en" sz="1800" dirty="0"/>
              <a:t>Make user guides more prominent</a:t>
            </a:r>
            <a:endParaRPr sz="1800" dirty="0"/>
          </a:p>
          <a:p>
            <a:pPr marL="457200" lvl="0" indent="-342900" algn="l" rtl="0">
              <a:spcBef>
                <a:spcPts val="0"/>
              </a:spcBef>
              <a:spcAft>
                <a:spcPts val="0"/>
              </a:spcAft>
              <a:buSzPts val="1800"/>
              <a:buChar char="●"/>
            </a:pPr>
            <a:r>
              <a:rPr lang="en" sz="1800" dirty="0"/>
              <a:t>NRTC/RAC/beta/pre operational operational</a:t>
            </a:r>
            <a:endParaRPr sz="1800" dirty="0"/>
          </a:p>
          <a:p>
            <a:pPr marL="914400" lvl="1" indent="-317500" algn="l" rtl="0">
              <a:spcBef>
                <a:spcPts val="0"/>
              </a:spcBef>
              <a:spcAft>
                <a:spcPts val="0"/>
              </a:spcAft>
              <a:buSzPts val="1400"/>
              <a:buChar char="○"/>
            </a:pPr>
            <a:r>
              <a:rPr lang="en" sz="1400" dirty="0">
                <a:latin typeface="+mj-lt"/>
              </a:rPr>
              <a:t>for each satellite, provide one set of links with Status:</a:t>
            </a:r>
            <a:br>
              <a:rPr lang="en" sz="1400" dirty="0">
                <a:latin typeface="+mj-lt"/>
              </a:rPr>
            </a:br>
            <a:r>
              <a:rPr lang="en" sz="1400" u="sng" dirty="0">
                <a:latin typeface="+mj-lt"/>
              </a:rPr>
              <a:t>Satellite</a:t>
            </a:r>
            <a:r>
              <a:rPr lang="en" sz="1400" dirty="0">
                <a:latin typeface="+mj-lt"/>
              </a:rPr>
              <a:t>	</a:t>
            </a:r>
            <a:r>
              <a:rPr lang="en" sz="1400" u="sng" dirty="0" smtClean="0">
                <a:latin typeface="+mj-lt"/>
              </a:rPr>
              <a:t>Status</a:t>
            </a:r>
            <a:r>
              <a:rPr lang="en" sz="1400" dirty="0">
                <a:latin typeface="+mj-lt"/>
              </a:rPr>
              <a:t>			</a:t>
            </a:r>
            <a:br>
              <a:rPr lang="en" sz="1400" dirty="0">
                <a:latin typeface="+mj-lt"/>
              </a:rPr>
            </a:br>
            <a:r>
              <a:rPr lang="en" sz="1400" dirty="0">
                <a:latin typeface="+mj-lt"/>
              </a:rPr>
              <a:t>GOES-13 	</a:t>
            </a:r>
            <a:r>
              <a:rPr lang="en" sz="1400" dirty="0" smtClean="0">
                <a:latin typeface="+mj-lt"/>
              </a:rPr>
              <a:t>pre-operational</a:t>
            </a:r>
            <a:r>
              <a:rPr lang="en" sz="1400" dirty="0">
                <a:latin typeface="+mj-lt"/>
              </a:rPr>
              <a:t>	</a:t>
            </a:r>
            <a:r>
              <a:rPr lang="en" sz="1400" u="sng" dirty="0">
                <a:solidFill>
                  <a:srgbClr val="0000FF"/>
                </a:solidFill>
                <a:latin typeface="+mj-lt"/>
              </a:rPr>
              <a:t>Near real time data</a:t>
            </a:r>
            <a:r>
              <a:rPr lang="en" sz="1400" dirty="0">
                <a:latin typeface="+mj-lt"/>
              </a:rPr>
              <a:t> 	</a:t>
            </a:r>
            <a:r>
              <a:rPr lang="en" sz="1400" u="sng" dirty="0">
                <a:solidFill>
                  <a:srgbClr val="0000FF"/>
                </a:solidFill>
                <a:latin typeface="+mj-lt"/>
              </a:rPr>
              <a:t>Reanalyzed data</a:t>
            </a:r>
            <a:r>
              <a:rPr lang="en" sz="1400" dirty="0">
                <a:latin typeface="+mj-lt"/>
              </a:rPr>
              <a:t>		</a:t>
            </a:r>
            <a:r>
              <a:rPr lang="en" sz="1400" u="sng" dirty="0">
                <a:solidFill>
                  <a:srgbClr val="0000FF"/>
                </a:solidFill>
                <a:latin typeface="+mj-lt"/>
              </a:rPr>
              <a:t>User guide</a:t>
            </a:r>
            <a:r>
              <a:rPr lang="en" sz="1400" dirty="0">
                <a:latin typeface="+mj-lt"/>
              </a:rPr>
              <a:t/>
            </a:r>
            <a:br>
              <a:rPr lang="en" sz="1400" dirty="0">
                <a:latin typeface="+mj-lt"/>
              </a:rPr>
            </a:br>
            <a:r>
              <a:rPr lang="en" sz="1400" dirty="0">
                <a:latin typeface="+mj-lt"/>
              </a:rPr>
              <a:t>Meteosat-10	</a:t>
            </a:r>
            <a:r>
              <a:rPr lang="en" sz="1400" dirty="0" smtClean="0">
                <a:latin typeface="+mj-lt"/>
              </a:rPr>
              <a:t>beta</a:t>
            </a:r>
            <a:r>
              <a:rPr lang="en" sz="1400" dirty="0">
                <a:latin typeface="+mj-lt"/>
              </a:rPr>
              <a:t>		</a:t>
            </a:r>
            <a:r>
              <a:rPr lang="en" sz="1400" u="sng" dirty="0" smtClean="0">
                <a:solidFill>
                  <a:srgbClr val="0000FF"/>
                </a:solidFill>
                <a:latin typeface="+mj-lt"/>
              </a:rPr>
              <a:t>Near </a:t>
            </a:r>
            <a:r>
              <a:rPr lang="en" sz="1400" u="sng" dirty="0">
                <a:solidFill>
                  <a:srgbClr val="0000FF"/>
                </a:solidFill>
                <a:latin typeface="+mj-lt"/>
              </a:rPr>
              <a:t>real time data</a:t>
            </a:r>
            <a:r>
              <a:rPr lang="en" sz="1400" dirty="0">
                <a:latin typeface="+mj-lt"/>
              </a:rPr>
              <a:t>	</a:t>
            </a:r>
            <a:r>
              <a:rPr lang="en" sz="1400" u="sng" dirty="0">
                <a:solidFill>
                  <a:srgbClr val="0000FF"/>
                </a:solidFill>
                <a:latin typeface="+mj-lt"/>
              </a:rPr>
              <a:t>Reanalyzed data</a:t>
            </a:r>
            <a:r>
              <a:rPr lang="en" sz="1400" dirty="0">
                <a:latin typeface="+mj-lt"/>
              </a:rPr>
              <a:t>		</a:t>
            </a:r>
            <a:r>
              <a:rPr lang="en" sz="1400" u="sng" dirty="0">
                <a:solidFill>
                  <a:srgbClr val="0000FF"/>
                </a:solidFill>
                <a:latin typeface="+mj-lt"/>
              </a:rPr>
              <a:t>User guide</a:t>
            </a:r>
            <a:r>
              <a:rPr lang="en" sz="1400" dirty="0">
                <a:latin typeface="+mj-lt"/>
              </a:rPr>
              <a:t/>
            </a:r>
            <a:br>
              <a:rPr lang="en" sz="1400" dirty="0">
                <a:latin typeface="+mj-lt"/>
              </a:rPr>
            </a:br>
            <a:r>
              <a:rPr lang="en" sz="1400" dirty="0">
                <a:latin typeface="+mj-lt"/>
              </a:rPr>
              <a:t>… </a:t>
            </a:r>
            <a:endParaRPr sz="1400" dirty="0">
              <a:latin typeface="+mj-lt"/>
            </a:endParaRPr>
          </a:p>
          <a:p>
            <a:pPr marL="457200" lvl="0" indent="-342900" algn="l" rtl="0">
              <a:spcBef>
                <a:spcPts val="0"/>
              </a:spcBef>
              <a:spcAft>
                <a:spcPts val="0"/>
              </a:spcAft>
              <a:buSzPts val="1800"/>
              <a:buChar char="●"/>
            </a:pPr>
            <a:r>
              <a:rPr lang="en" sz="1800" dirty="0"/>
              <a:t>Store calibration coefficients and calibration tables in the GSICS file</a:t>
            </a:r>
            <a:endParaRPr sz="1800" dirty="0"/>
          </a:p>
          <a:p>
            <a:pPr marL="914400" lvl="1" indent="-317500" algn="l" rtl="0">
              <a:spcBef>
                <a:spcPts val="0"/>
              </a:spcBef>
              <a:spcAft>
                <a:spcPts val="0"/>
              </a:spcAft>
              <a:buSzPts val="1400"/>
              <a:buChar char="○"/>
            </a:pPr>
            <a:r>
              <a:rPr lang="en" dirty="0">
                <a:latin typeface="+mj-lt"/>
              </a:rPr>
              <a:t>like what JMA is doing</a:t>
            </a:r>
            <a:endParaRPr dirty="0">
              <a:latin typeface="+mj-lt"/>
            </a:endParaRPr>
          </a:p>
          <a:p>
            <a:pPr marL="457200" lvl="0" indent="-342900" algn="l" rtl="0">
              <a:spcBef>
                <a:spcPts val="0"/>
              </a:spcBef>
              <a:spcAft>
                <a:spcPts val="0"/>
              </a:spcAft>
              <a:buSzPts val="1800"/>
              <a:buChar char="●"/>
            </a:pPr>
            <a:r>
              <a:rPr lang="en" sz="1800" dirty="0"/>
              <a:t>Consider making a table of the above for each satellite reference (IASI-A, MODIS, Aqua AIRS, etc.)</a:t>
            </a:r>
            <a:endParaRPr sz="1800" dirty="0"/>
          </a:p>
          <a:p>
            <a:pPr marL="457200" lvl="0" indent="-342900" algn="l" rtl="0">
              <a:spcBef>
                <a:spcPts val="0"/>
              </a:spcBef>
              <a:spcAft>
                <a:spcPts val="0"/>
              </a:spcAft>
              <a:buSzPts val="1800"/>
              <a:buChar char="●"/>
            </a:pPr>
            <a:r>
              <a:rPr lang="en" sz="1800" dirty="0"/>
              <a:t>Consider including period of record in the tables</a:t>
            </a:r>
            <a:endParaRPr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 questions</a:t>
            </a:r>
            <a:endParaRPr/>
          </a:p>
        </p:txBody>
      </p:sp>
      <p:sp>
        <p:nvSpPr>
          <p:cNvPr id="145" name="Google Shape;145;p26"/>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Using GSICS data - Are users the ultimate goal? </a:t>
            </a:r>
            <a:endParaRPr/>
          </a:p>
          <a:p>
            <a:pPr marL="914400" lvl="1" indent="-317500" algn="l" rtl="0">
              <a:spcBef>
                <a:spcPts val="0"/>
              </a:spcBef>
              <a:spcAft>
                <a:spcPts val="0"/>
              </a:spcAft>
              <a:buSzPts val="1400"/>
              <a:buChar char="○"/>
            </a:pPr>
            <a:r>
              <a:rPr lang="en"/>
              <a:t>If so, many agencies should include other parameters (e.g., match JMA parameters)</a:t>
            </a:r>
            <a:endParaRPr/>
          </a:p>
          <a:p>
            <a:pPr marL="457200" lvl="0" indent="-342900" algn="l" rtl="0">
              <a:spcBef>
                <a:spcPts val="0"/>
              </a:spcBef>
              <a:spcAft>
                <a:spcPts val="0"/>
              </a:spcAft>
              <a:buSzPts val="1800"/>
              <a:buChar char="●"/>
            </a:pPr>
            <a:r>
              <a:rPr lang="en"/>
              <a:t>GSICS adjustments - Initial tests do not show significant improvement for GridSat</a:t>
            </a:r>
            <a:endParaRPr/>
          </a:p>
          <a:p>
            <a:pPr marL="457200" lvl="0" indent="-342900" algn="l" rtl="0">
              <a:spcBef>
                <a:spcPts val="0"/>
              </a:spcBef>
              <a:spcAft>
                <a:spcPts val="0"/>
              </a:spcAft>
              <a:buSzPts val="1800"/>
              <a:buChar char="●"/>
            </a:pPr>
            <a:r>
              <a:rPr lang="en"/>
              <a:t>ISCCP comparisons - Testing still underway.</a:t>
            </a:r>
            <a:endParaRPr/>
          </a:p>
          <a:p>
            <a:pPr marL="914400" lvl="1" indent="-317500" algn="l" rtl="0">
              <a:spcBef>
                <a:spcPts val="0"/>
              </a:spcBef>
              <a:spcAft>
                <a:spcPts val="0"/>
              </a:spcAft>
              <a:buSzPts val="1400"/>
              <a:buChar char="○"/>
            </a:pPr>
            <a:r>
              <a:rPr lang="en"/>
              <a:t>Initial comparisons imply the inter-GEO diffs will be larger, esp. for MTS-2 and GOE-15</a:t>
            </a:r>
            <a:endParaRPr/>
          </a:p>
          <a:p>
            <a:pPr marL="457200" lvl="0" indent="-342900" algn="l" rtl="0">
              <a:spcBef>
                <a:spcPts val="0"/>
              </a:spcBef>
              <a:spcAft>
                <a:spcPts val="0"/>
              </a:spcAft>
              <a:buSzPts val="1800"/>
              <a:buChar char="●"/>
            </a:pPr>
            <a:r>
              <a:rPr lang="en"/>
              <a:t>GEO harmonization</a:t>
            </a:r>
            <a:endParaRPr/>
          </a:p>
          <a:p>
            <a:pPr marL="914400" lvl="1" indent="-317500" algn="l" rtl="0">
              <a:spcBef>
                <a:spcPts val="0"/>
              </a:spcBef>
              <a:spcAft>
                <a:spcPts val="0"/>
              </a:spcAft>
              <a:buSzPts val="1400"/>
              <a:buChar char="○"/>
            </a:pPr>
            <a:r>
              <a:rPr lang="en"/>
              <a:t>Another aspect of reprocessing and recalibration</a:t>
            </a:r>
            <a:endParaRPr/>
          </a:p>
          <a:p>
            <a:pPr marL="457200" lvl="0" indent="-342900" algn="l" rtl="0">
              <a:spcBef>
                <a:spcPts val="0"/>
              </a:spcBef>
              <a:spcAft>
                <a:spcPts val="0"/>
              </a:spcAft>
              <a:buSzPts val="1800"/>
              <a:buChar char="●"/>
            </a:pPr>
            <a:r>
              <a:rPr lang="en"/>
              <a:t>Visible data?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Status of </a:t>
            </a:r>
            <a:r>
              <a:rPr lang="en-US" dirty="0"/>
              <a:t>a</a:t>
            </a:r>
            <a:r>
              <a:rPr lang="en-US" dirty="0" smtClean="0"/>
              <a:t>ctions </a:t>
            </a:r>
            <a:r>
              <a:rPr lang="en-US" dirty="0" smtClean="0"/>
              <a:t>Generated to address Ken’s feedback</a:t>
            </a:r>
            <a:endParaRPr lang="en-US" dirty="0"/>
          </a:p>
        </p:txBody>
      </p:sp>
      <p:sp>
        <p:nvSpPr>
          <p:cNvPr id="3" name="Text Placeholder 2"/>
          <p:cNvSpPr>
            <a:spLocks noGrp="1"/>
          </p:cNvSpPr>
          <p:nvPr>
            <p:ph type="body" idx="1"/>
          </p:nvPr>
        </p:nvSpPr>
        <p:spPr/>
        <p:txBody>
          <a:bodyPr>
            <a:normAutofit fontScale="85000" lnSpcReduction="10000"/>
          </a:bodyPr>
          <a:lstStyle/>
          <a:p>
            <a:r>
              <a:rPr lang="en-GB" altLang="ja-JP" sz="3200" dirty="0" smtClean="0"/>
              <a:t>A.GCC.2019.9p.4 </a:t>
            </a:r>
            <a:r>
              <a:rPr lang="en-GB" altLang="ja-JP" sz="3200" dirty="0"/>
              <a:t>GCC is invited to contact Ken Knapp to what website he is referring to regarding his comment on its for contributors and not users, and report this to the working group</a:t>
            </a:r>
            <a:r>
              <a:rPr lang="en-GB" altLang="ja-JP" sz="3200" dirty="0" smtClean="0"/>
              <a:t>.- </a:t>
            </a:r>
            <a:r>
              <a:rPr lang="en-GB" altLang="ja-JP" sz="3200" b="1" dirty="0" smtClean="0">
                <a:solidFill>
                  <a:srgbClr val="00B050"/>
                </a:solidFill>
              </a:rPr>
              <a:t>Ken mentioned it is Product </a:t>
            </a:r>
            <a:r>
              <a:rPr lang="en-GB" altLang="ja-JP" sz="3200" b="1" dirty="0" err="1" smtClean="0">
                <a:solidFill>
                  <a:srgbClr val="00B050"/>
                </a:solidFill>
              </a:rPr>
              <a:t>Catalog</a:t>
            </a:r>
            <a:endParaRPr lang="ja-JP" altLang="ja-JP" sz="3200" b="1" dirty="0">
              <a:solidFill>
                <a:srgbClr val="00B050"/>
              </a:solidFill>
            </a:endParaRPr>
          </a:p>
          <a:p>
            <a:r>
              <a:rPr lang="en-GB" altLang="ja-JP" sz="3200" dirty="0"/>
              <a:t> </a:t>
            </a:r>
            <a:endParaRPr lang="ja-JP" altLang="ja-JP" sz="3200" dirty="0"/>
          </a:p>
          <a:p>
            <a:r>
              <a:rPr lang="en-GB" altLang="ja-JP" sz="3200" dirty="0" smtClean="0"/>
              <a:t>A.GCC.2019.9p.5 </a:t>
            </a:r>
            <a:r>
              <a:rPr lang="en-GB" altLang="ja-JP" sz="3200" dirty="0"/>
              <a:t>GCC to confirm with the GRWG to release the next version of the product catalogue address table concern from </a:t>
            </a:r>
            <a:r>
              <a:rPr lang="en-GB" altLang="ja-JP" sz="3200" dirty="0" smtClean="0"/>
              <a:t>Ken- </a:t>
            </a:r>
            <a:r>
              <a:rPr lang="en-GB" altLang="ja-JP" sz="3200" b="1" dirty="0" err="1" smtClean="0">
                <a:solidFill>
                  <a:srgbClr val="00B050"/>
                </a:solidFill>
              </a:rPr>
              <a:t>Quicklooks</a:t>
            </a:r>
            <a:r>
              <a:rPr lang="en-GB" altLang="ja-JP" sz="3200" b="1" dirty="0" smtClean="0">
                <a:solidFill>
                  <a:srgbClr val="00B050"/>
                </a:solidFill>
              </a:rPr>
              <a:t> and Alert System introduced </a:t>
            </a:r>
            <a:r>
              <a:rPr lang="en-GB" altLang="ja-JP" sz="3200" b="1" dirty="0" smtClean="0">
                <a:solidFill>
                  <a:srgbClr val="00B050"/>
                </a:solidFill>
              </a:rPr>
              <a:t>to provide daily status of products</a:t>
            </a:r>
            <a:endParaRPr lang="ja-JP" altLang="ja-JP" sz="3200" b="1" dirty="0">
              <a:solidFill>
                <a:srgbClr val="00B050"/>
              </a:solidFill>
            </a:endParaRPr>
          </a:p>
          <a:p>
            <a:endParaRPr lang="en-US" dirty="0"/>
          </a:p>
        </p:txBody>
      </p:sp>
    </p:spTree>
    <p:extLst>
      <p:ext uri="{BB962C8B-B14F-4D97-AF65-F5344CB8AC3E}">
        <p14:creationId xmlns:p14="http://schemas.microsoft.com/office/powerpoint/2010/main" val="757677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65AC513-D3FC-4D6E-B172-CADA48A8B858}"/>
              </a:ext>
            </a:extLst>
          </p:cNvPr>
          <p:cNvSpPr>
            <a:spLocks noGrp="1"/>
          </p:cNvSpPr>
          <p:nvPr>
            <p:ph type="sldNum" sz="quarter" idx="10"/>
          </p:nvPr>
        </p:nvSpPr>
        <p:spPr/>
        <p:txBody>
          <a:bodyPr/>
          <a:lstStyle/>
          <a:p>
            <a:pPr defTabSz="685800" fontAlgn="base">
              <a:spcBef>
                <a:spcPct val="0"/>
              </a:spcBef>
              <a:spcAft>
                <a:spcPct val="0"/>
              </a:spcAft>
              <a:defRPr/>
            </a:pPr>
            <a:fld id="{63F3BB8C-0C0C-4EAB-9830-DC513CDAB615}" type="slidenum">
              <a:rPr lang="en-US">
                <a:solidFill>
                  <a:srgbClr val="000000"/>
                </a:solidFill>
                <a:latin typeface="Arial" charset="0"/>
              </a:rPr>
              <a:pPr defTabSz="685800" fontAlgn="base">
                <a:spcBef>
                  <a:spcPct val="0"/>
                </a:spcBef>
                <a:spcAft>
                  <a:spcPct val="0"/>
                </a:spcAft>
                <a:defRPr/>
              </a:pPr>
              <a:t>8</a:t>
            </a:fld>
            <a:endParaRPr lang="en-US">
              <a:solidFill>
                <a:srgbClr val="000000"/>
              </a:solidFill>
              <a:latin typeface="Arial" charset="0"/>
            </a:endParaRPr>
          </a:p>
        </p:txBody>
      </p:sp>
      <p:sp>
        <p:nvSpPr>
          <p:cNvPr id="3" name="Title 1">
            <a:extLst>
              <a:ext uri="{FF2B5EF4-FFF2-40B4-BE49-F238E27FC236}">
                <a16:creationId xmlns:a16="http://schemas.microsoft.com/office/drawing/2014/main" id="{6569974C-BEEA-4F7D-9236-6E91F74C9769}"/>
              </a:ext>
            </a:extLst>
          </p:cNvPr>
          <p:cNvSpPr txBox="1">
            <a:spLocks/>
          </p:cNvSpPr>
          <p:nvPr/>
        </p:nvSpPr>
        <p:spPr>
          <a:xfrm>
            <a:off x="3604188" y="87768"/>
            <a:ext cx="4243275" cy="56323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685800"/>
            <a:r>
              <a:rPr lang="en-US" sz="1800" kern="0" dirty="0" smtClean="0">
                <a:solidFill>
                  <a:srgbClr val="000000"/>
                </a:solidFill>
                <a:latin typeface="Arial"/>
              </a:rPr>
              <a:t>GDWG </a:t>
            </a:r>
            <a:r>
              <a:rPr lang="en-US" sz="1800" kern="0" dirty="0" smtClean="0">
                <a:solidFill>
                  <a:srgbClr val="000000"/>
                </a:solidFill>
                <a:latin typeface="Arial"/>
              </a:rPr>
              <a:t>Discussions on Ken’s feedback</a:t>
            </a:r>
            <a:endParaRPr lang="en-GB" sz="1800" kern="0" dirty="0">
              <a:solidFill>
                <a:srgbClr val="000000"/>
              </a:solidFill>
              <a:latin typeface="Arial"/>
            </a:endParaRPr>
          </a:p>
        </p:txBody>
      </p:sp>
      <p:sp>
        <p:nvSpPr>
          <p:cNvPr id="5" name="Google Shape;71;p15">
            <a:extLst>
              <a:ext uri="{FF2B5EF4-FFF2-40B4-BE49-F238E27FC236}">
                <a16:creationId xmlns:a16="http://schemas.microsoft.com/office/drawing/2014/main" id="{EEFEFF05-0935-471D-9163-860B6BE0FB8B}"/>
              </a:ext>
            </a:extLst>
          </p:cNvPr>
          <p:cNvSpPr txBox="1">
            <a:spLocks/>
          </p:cNvSpPr>
          <p:nvPr/>
        </p:nvSpPr>
        <p:spPr>
          <a:xfrm>
            <a:off x="965763" y="1296276"/>
            <a:ext cx="7860521" cy="2562300"/>
          </a:xfrm>
          <a:prstGeom prst="rect">
            <a:avLst/>
          </a:prstGeom>
        </p:spPr>
        <p:txBody>
          <a:bodyPr spcFirstLastPara="1" vert="horz" wrap="square" lIns="68569" tIns="68569" rIns="68569" bIns="68569" rtlCol="0" anchor="t" anchorCtr="0">
            <a:noAutofit/>
          </a:bodyPr>
          <a:lstStyle>
            <a:lvl1pPr marL="457200" lvl="0" indent="-342900" algn="l" defTabSz="685800" rtl="0" eaLnBrk="1" latinLnBrk="0" hangingPunct="1">
              <a:lnSpc>
                <a:spcPct val="90000"/>
              </a:lnSpc>
              <a:spcBef>
                <a:spcPts val="0"/>
              </a:spcBef>
              <a:spcAft>
                <a:spcPts val="0"/>
              </a:spcAft>
              <a:buSzPts val="1800"/>
              <a:buFont typeface="Arial" panose="020B0604020202020204" pitchFamily="34" charset="0"/>
              <a:buChar char="●"/>
              <a:defRPr sz="2100" kern="1200">
                <a:solidFill>
                  <a:schemeClr val="tx1"/>
                </a:solidFill>
                <a:latin typeface="+mj-lt"/>
                <a:ea typeface="+mn-ea"/>
                <a:cs typeface="+mn-cs"/>
              </a:defRPr>
            </a:lvl1pPr>
            <a:lvl2pPr marL="914400" lvl="1"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800" kern="1200">
                <a:solidFill>
                  <a:schemeClr val="tx1"/>
                </a:solidFill>
                <a:latin typeface="+mn-lt"/>
                <a:ea typeface="+mn-ea"/>
                <a:cs typeface="+mn-cs"/>
              </a:defRPr>
            </a:lvl2pPr>
            <a:lvl3pPr marL="1371600" lvl="2"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1828800" lvl="3"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2286000" lvl="4"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2743200" lvl="5"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3200400" lvl="6"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3657600" lvl="7"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4114800" lvl="8" indent="-317500" algn="l" defTabSz="685800" rtl="0" eaLnBrk="1" latinLnBrk="0" hangingPunct="1">
              <a:lnSpc>
                <a:spcPct val="90000"/>
              </a:lnSpc>
              <a:spcBef>
                <a:spcPts val="1600"/>
              </a:spcBef>
              <a:spcAft>
                <a:spcPts val="1600"/>
              </a:spcAft>
              <a:buSzPts val="1400"/>
              <a:buFont typeface="Arial" panose="020B0604020202020204" pitchFamily="34" charset="0"/>
              <a:buChar char="■"/>
              <a:defRPr sz="1350" kern="1200">
                <a:solidFill>
                  <a:schemeClr val="tx1"/>
                </a:solidFill>
                <a:latin typeface="+mn-lt"/>
                <a:ea typeface="+mn-ea"/>
                <a:cs typeface="+mn-cs"/>
              </a:defRPr>
            </a:lvl9pPr>
          </a:lstStyle>
          <a:p>
            <a:pPr marL="342900" indent="-257175" defTabSz="514350">
              <a:lnSpc>
                <a:spcPct val="110000"/>
              </a:lnSpc>
              <a:defRPr/>
            </a:pPr>
            <a:r>
              <a:rPr lang="en-US" sz="1500" dirty="0">
                <a:solidFill>
                  <a:srgbClr val="000000"/>
                </a:solidFill>
                <a:latin typeface="Arial"/>
              </a:rPr>
              <a:t>Files behind a TDS are difficult to perform bulk downloads</a:t>
            </a:r>
          </a:p>
          <a:p>
            <a:pPr marL="342900" indent="-257175" defTabSz="514350">
              <a:lnSpc>
                <a:spcPct val="110000"/>
              </a:lnSpc>
              <a:defRPr/>
            </a:pPr>
            <a:r>
              <a:rPr lang="en-US" sz="1500" dirty="0">
                <a:solidFill>
                  <a:srgbClr val="000000"/>
                </a:solidFill>
                <a:latin typeface="Arial"/>
              </a:rPr>
              <a:t>It was not immediately clear what all the links were and which were useful and which were dead ends.</a:t>
            </a:r>
            <a:endParaRPr lang="en-US" sz="1575" dirty="0">
              <a:solidFill>
                <a:srgbClr val="000000"/>
              </a:solidFill>
              <a:latin typeface="Arial"/>
            </a:endParaRPr>
          </a:p>
          <a:p>
            <a:pPr marL="403622" indent="-204788" defTabSz="514350">
              <a:lnSpc>
                <a:spcPct val="110000"/>
              </a:lnSpc>
              <a:buFont typeface="Wingdings" panose="05000000000000000000" pitchFamily="2" charset="2"/>
              <a:buChar char="ü"/>
            </a:pPr>
            <a:r>
              <a:rPr lang="en-US" altLang="ja-JP" sz="1350" dirty="0">
                <a:solidFill>
                  <a:srgbClr val="FF0000"/>
                </a:solidFill>
                <a:latin typeface="Arial"/>
              </a:rPr>
              <a:t>A.GDWG.2019.9p.1: EUM (Peter </a:t>
            </a:r>
            <a:r>
              <a:rPr lang="en-US" altLang="ja-JP" sz="1350" dirty="0" err="1">
                <a:solidFill>
                  <a:srgbClr val="FF0000"/>
                </a:solidFill>
                <a:latin typeface="Arial"/>
              </a:rPr>
              <a:t>Miu</a:t>
            </a:r>
            <a:r>
              <a:rPr lang="en-US" altLang="ja-JP" sz="1350" dirty="0">
                <a:solidFill>
                  <a:srgbClr val="FF0000"/>
                </a:solidFill>
                <a:latin typeface="Arial"/>
              </a:rPr>
              <a:t>) to create user guide for GSICS THREDDS.</a:t>
            </a:r>
            <a:endParaRPr lang="en-US" altLang="ja-JP" sz="1800" dirty="0">
              <a:solidFill>
                <a:srgbClr val="FF0000"/>
              </a:solidFill>
              <a:latin typeface="Arial"/>
            </a:endParaRPr>
          </a:p>
          <a:p>
            <a:pPr marL="403622" indent="-204788" defTabSz="514350">
              <a:lnSpc>
                <a:spcPct val="110000"/>
              </a:lnSpc>
              <a:buFont typeface="Wingdings" panose="05000000000000000000" pitchFamily="2" charset="2"/>
              <a:buChar char="ü"/>
            </a:pPr>
            <a:r>
              <a:rPr lang="en-US" sz="1350" dirty="0">
                <a:solidFill>
                  <a:srgbClr val="FF0000"/>
                </a:solidFill>
                <a:latin typeface="Arial"/>
              </a:rPr>
              <a:t>A.GDWG.2019.9p.2: NOAA to provide EUMETSAT the download script for review to see if this can be provided to users to improve the downloading of GSICS products.</a:t>
            </a:r>
            <a:endParaRPr lang="en-US" sz="1575" dirty="0">
              <a:solidFill>
                <a:srgbClr val="FF0000"/>
              </a:solidFill>
              <a:latin typeface="Arial"/>
            </a:endParaRPr>
          </a:p>
          <a:p>
            <a:pPr marL="342900" indent="-257175" defTabSz="514350">
              <a:lnSpc>
                <a:spcPct val="110000"/>
              </a:lnSpc>
              <a:defRPr/>
            </a:pPr>
            <a:r>
              <a:rPr lang="en-US" sz="1500" dirty="0">
                <a:solidFill>
                  <a:srgbClr val="000000"/>
                </a:solidFill>
                <a:latin typeface="Arial"/>
              </a:rPr>
              <a:t>ATBDs are prominent but are less useful to end users (initially).</a:t>
            </a:r>
            <a:br>
              <a:rPr lang="en-US" sz="1500" dirty="0">
                <a:solidFill>
                  <a:srgbClr val="000000"/>
                </a:solidFill>
                <a:latin typeface="Arial"/>
              </a:rPr>
            </a:br>
            <a:r>
              <a:rPr lang="en-US" sz="1500" dirty="0">
                <a:solidFill>
                  <a:srgbClr val="000000"/>
                </a:solidFill>
                <a:latin typeface="Arial"/>
              </a:rPr>
              <a:t>User guides are especially helpful but are more difficult to access.</a:t>
            </a:r>
          </a:p>
          <a:p>
            <a:pPr marL="342900" indent="-257175" defTabSz="514350">
              <a:lnSpc>
                <a:spcPct val="110000"/>
              </a:lnSpc>
              <a:defRPr/>
            </a:pPr>
            <a:r>
              <a:rPr lang="en-US" sz="1500" dirty="0">
                <a:solidFill>
                  <a:srgbClr val="000000"/>
                </a:solidFill>
                <a:latin typeface="Arial"/>
              </a:rPr>
              <a:t>The adjustments provided do not also provide the calibration coefficients</a:t>
            </a:r>
          </a:p>
          <a:p>
            <a:pPr marL="467916" lvl="1" indent="-198835" defTabSz="514350">
              <a:lnSpc>
                <a:spcPct val="110000"/>
              </a:lnSpc>
              <a:spcBef>
                <a:spcPts val="0"/>
              </a:spcBef>
              <a:defRPr/>
            </a:pPr>
            <a:r>
              <a:rPr lang="en-US" sz="1500" dirty="0">
                <a:solidFill>
                  <a:srgbClr val="000000"/>
                </a:solidFill>
                <a:latin typeface="Arial"/>
              </a:rPr>
              <a:t>Leaving the user wondering “Am I using the right calibration coefficients??”</a:t>
            </a:r>
          </a:p>
          <a:p>
            <a:pPr marL="403622" indent="-204788" defTabSz="514350">
              <a:lnSpc>
                <a:spcPct val="110000"/>
              </a:lnSpc>
              <a:buFont typeface="Wingdings" panose="05000000000000000000" pitchFamily="2" charset="2"/>
              <a:buChar char="ü"/>
            </a:pPr>
            <a:r>
              <a:rPr lang="en-US" sz="1350" dirty="0">
                <a:solidFill>
                  <a:srgbClr val="FF0000"/>
                </a:solidFill>
                <a:latin typeface="Arial"/>
              </a:rPr>
              <a:t>A.GRWG.2019.9p.3: GRWG to consider improving the GSICS inter-calibration coefficients because they are difficult for the user to apply these corrections.</a:t>
            </a:r>
          </a:p>
        </p:txBody>
      </p:sp>
      <p:sp>
        <p:nvSpPr>
          <p:cNvPr id="6" name="テキスト ボックス 5">
            <a:extLst>
              <a:ext uri="{FF2B5EF4-FFF2-40B4-BE49-F238E27FC236}">
                <a16:creationId xmlns:a16="http://schemas.microsoft.com/office/drawing/2014/main" id="{02EBD791-ACFA-481D-AA6B-F5AE3BAEEE1A}"/>
              </a:ext>
            </a:extLst>
          </p:cNvPr>
          <p:cNvSpPr txBox="1"/>
          <p:nvPr/>
        </p:nvSpPr>
        <p:spPr>
          <a:xfrm>
            <a:off x="1469878" y="995110"/>
            <a:ext cx="3868367" cy="300082"/>
          </a:xfrm>
          <a:prstGeom prst="rect">
            <a:avLst/>
          </a:prstGeom>
          <a:noFill/>
        </p:spPr>
        <p:txBody>
          <a:bodyPr wrap="none" rtlCol="0">
            <a:spAutoFit/>
          </a:bodyPr>
          <a:lstStyle/>
          <a:p>
            <a:pPr defTabSz="685800" fontAlgn="base">
              <a:spcBef>
                <a:spcPct val="0"/>
              </a:spcBef>
              <a:spcAft>
                <a:spcPct val="0"/>
              </a:spcAft>
            </a:pPr>
            <a:r>
              <a:rPr kumimoji="1" lang="en-US" altLang="ja-JP" sz="1350" dirty="0">
                <a:solidFill>
                  <a:srgbClr val="000000"/>
                </a:solidFill>
                <a:latin typeface="Arial" charset="0"/>
              </a:rPr>
              <a:t>Feedbacks by Ken Knapp (NOAA) on Day-2 (3l)</a:t>
            </a:r>
            <a:endParaRPr kumimoji="1" lang="ja-JP" altLang="en-US" sz="1350" dirty="0">
              <a:solidFill>
                <a:srgbClr val="000000"/>
              </a:solidFill>
              <a:latin typeface="Arial" charset="0"/>
            </a:endParaRPr>
          </a:p>
        </p:txBody>
      </p:sp>
    </p:spTree>
    <p:extLst>
      <p:ext uri="{BB962C8B-B14F-4D97-AF65-F5344CB8AC3E}">
        <p14:creationId xmlns:p14="http://schemas.microsoft.com/office/powerpoint/2010/main" val="1767733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65AC513-D3FC-4D6E-B172-CADA48A8B858}"/>
              </a:ext>
            </a:extLst>
          </p:cNvPr>
          <p:cNvSpPr>
            <a:spLocks noGrp="1"/>
          </p:cNvSpPr>
          <p:nvPr>
            <p:ph type="sldNum" sz="quarter" idx="10"/>
          </p:nvPr>
        </p:nvSpPr>
        <p:spPr/>
        <p:txBody>
          <a:bodyPr/>
          <a:lstStyle/>
          <a:p>
            <a:pPr defTabSz="685800" fontAlgn="base">
              <a:spcBef>
                <a:spcPct val="0"/>
              </a:spcBef>
              <a:spcAft>
                <a:spcPct val="0"/>
              </a:spcAft>
              <a:defRPr/>
            </a:pPr>
            <a:fld id="{63F3BB8C-0C0C-4EAB-9830-DC513CDAB615}" type="slidenum">
              <a:rPr lang="en-US">
                <a:solidFill>
                  <a:srgbClr val="000000"/>
                </a:solidFill>
                <a:latin typeface="Arial" charset="0"/>
              </a:rPr>
              <a:pPr defTabSz="685800" fontAlgn="base">
                <a:spcBef>
                  <a:spcPct val="0"/>
                </a:spcBef>
                <a:spcAft>
                  <a:spcPct val="0"/>
                </a:spcAft>
                <a:defRPr/>
              </a:pPr>
              <a:t>9</a:t>
            </a:fld>
            <a:endParaRPr lang="en-US">
              <a:solidFill>
                <a:srgbClr val="000000"/>
              </a:solidFill>
              <a:latin typeface="Arial" charset="0"/>
            </a:endParaRPr>
          </a:p>
        </p:txBody>
      </p:sp>
      <p:sp>
        <p:nvSpPr>
          <p:cNvPr id="5" name="Google Shape;71;p15">
            <a:extLst>
              <a:ext uri="{FF2B5EF4-FFF2-40B4-BE49-F238E27FC236}">
                <a16:creationId xmlns:a16="http://schemas.microsoft.com/office/drawing/2014/main" id="{EEFEFF05-0935-471D-9163-860B6BE0FB8B}"/>
              </a:ext>
            </a:extLst>
          </p:cNvPr>
          <p:cNvSpPr txBox="1">
            <a:spLocks/>
          </p:cNvSpPr>
          <p:nvPr/>
        </p:nvSpPr>
        <p:spPr>
          <a:xfrm>
            <a:off x="1213736" y="1295192"/>
            <a:ext cx="6849255" cy="3590155"/>
          </a:xfrm>
          <a:prstGeom prst="rect">
            <a:avLst/>
          </a:prstGeom>
          <a:noFill/>
        </p:spPr>
        <p:txBody>
          <a:bodyPr spcFirstLastPara="1" vert="horz" wrap="square" lIns="68569" tIns="68569" rIns="68569" bIns="68569" rtlCol="0" anchor="t" anchorCtr="0">
            <a:noAutofit/>
          </a:bodyPr>
          <a:lstStyle>
            <a:lvl1pPr marL="457200" lvl="0" indent="-342900" algn="l" defTabSz="685800" rtl="0" eaLnBrk="1" latinLnBrk="0" hangingPunct="1">
              <a:lnSpc>
                <a:spcPct val="90000"/>
              </a:lnSpc>
              <a:spcBef>
                <a:spcPts val="0"/>
              </a:spcBef>
              <a:spcAft>
                <a:spcPts val="0"/>
              </a:spcAft>
              <a:buSzPts val="1800"/>
              <a:buFont typeface="Arial" panose="020B0604020202020204" pitchFamily="34" charset="0"/>
              <a:buChar char="●"/>
              <a:defRPr sz="2100" kern="1200">
                <a:solidFill>
                  <a:schemeClr val="tx1"/>
                </a:solidFill>
                <a:latin typeface="+mj-lt"/>
                <a:ea typeface="+mn-ea"/>
                <a:cs typeface="+mn-cs"/>
              </a:defRPr>
            </a:lvl1pPr>
            <a:lvl2pPr marL="914400" lvl="1"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800" kern="1200">
                <a:solidFill>
                  <a:schemeClr val="tx1"/>
                </a:solidFill>
                <a:latin typeface="+mn-lt"/>
                <a:ea typeface="+mn-ea"/>
                <a:cs typeface="+mn-cs"/>
              </a:defRPr>
            </a:lvl2pPr>
            <a:lvl3pPr marL="1371600" lvl="2"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1828800" lvl="3"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2286000" lvl="4"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2743200" lvl="5"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3200400" lvl="6"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3657600" lvl="7"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4114800" lvl="8" indent="-317500" algn="l" defTabSz="685800" rtl="0" eaLnBrk="1" latinLnBrk="0" hangingPunct="1">
              <a:lnSpc>
                <a:spcPct val="90000"/>
              </a:lnSpc>
              <a:spcBef>
                <a:spcPts val="1600"/>
              </a:spcBef>
              <a:spcAft>
                <a:spcPts val="1600"/>
              </a:spcAft>
              <a:buSzPts val="1400"/>
              <a:buFont typeface="Arial" panose="020B0604020202020204" pitchFamily="34" charset="0"/>
              <a:buChar char="■"/>
              <a:defRPr sz="1350" kern="1200">
                <a:solidFill>
                  <a:schemeClr val="tx1"/>
                </a:solidFill>
                <a:latin typeface="+mn-lt"/>
                <a:ea typeface="+mn-ea"/>
                <a:cs typeface="+mn-cs"/>
              </a:defRPr>
            </a:lvl9pPr>
          </a:lstStyle>
          <a:p>
            <a:pPr marL="342900" indent="-257175" defTabSz="514350">
              <a:lnSpc>
                <a:spcPct val="120000"/>
              </a:lnSpc>
              <a:defRPr/>
            </a:pPr>
            <a:r>
              <a:rPr lang="en-US" sz="1500" dirty="0">
                <a:solidFill>
                  <a:srgbClr val="000000"/>
                </a:solidFill>
              </a:rPr>
              <a:t>The GSICS websites appear to be developed for GSICS contributors</a:t>
            </a:r>
          </a:p>
          <a:p>
            <a:pPr marL="685800" lvl="1" indent="-238125" defTabSz="514350">
              <a:lnSpc>
                <a:spcPct val="120000"/>
              </a:lnSpc>
              <a:spcBef>
                <a:spcPts val="0"/>
              </a:spcBef>
              <a:defRPr/>
            </a:pPr>
            <a:r>
              <a:rPr lang="en-US" sz="1500" dirty="0">
                <a:solidFill>
                  <a:srgbClr val="000000"/>
                </a:solidFill>
              </a:rPr>
              <a:t>not users.</a:t>
            </a:r>
          </a:p>
          <a:p>
            <a:pPr marL="602456" lvl="1" indent="-269081" defTabSz="514350">
              <a:lnSpc>
                <a:spcPct val="120000"/>
              </a:lnSpc>
              <a:spcBef>
                <a:spcPts val="0"/>
              </a:spcBef>
              <a:buFont typeface="Wingdings" panose="05000000000000000000" pitchFamily="2" charset="2"/>
              <a:buChar char="ü"/>
            </a:pPr>
            <a:r>
              <a:rPr lang="en-US" sz="1350" dirty="0">
                <a:solidFill>
                  <a:srgbClr val="FF0000"/>
                </a:solidFill>
              </a:rPr>
              <a:t>A.GCC.2019.9p.4: GCC to contact Ken Knapp to what website he refers regarding his comment on, and report this to the working group.</a:t>
            </a:r>
          </a:p>
          <a:p>
            <a:pPr marL="342900" indent="-257175" defTabSz="514350" fontAlgn="base">
              <a:lnSpc>
                <a:spcPct val="120000"/>
              </a:lnSpc>
              <a:spcBef>
                <a:spcPts val="450"/>
              </a:spcBef>
            </a:pPr>
            <a:r>
              <a:rPr lang="en-US" altLang="ja-JP" sz="1500" dirty="0">
                <a:solidFill>
                  <a:srgbClr val="000000"/>
                </a:solidFill>
              </a:rPr>
              <a:t>NRTC/RAC, Demo/</a:t>
            </a:r>
            <a:r>
              <a:rPr lang="en-US" altLang="ja-JP" sz="1500" dirty="0" err="1">
                <a:solidFill>
                  <a:srgbClr val="000000"/>
                </a:solidFill>
              </a:rPr>
              <a:t>PreOp</a:t>
            </a:r>
            <a:r>
              <a:rPr lang="en-US" altLang="ja-JP" sz="1500" dirty="0">
                <a:solidFill>
                  <a:srgbClr val="000000"/>
                </a:solidFill>
              </a:rPr>
              <a:t>/Op</a:t>
            </a:r>
          </a:p>
          <a:p>
            <a:pPr marL="685800" lvl="1" indent="-238125" defTabSz="514350" fontAlgn="base">
              <a:lnSpc>
                <a:spcPct val="120000"/>
              </a:lnSpc>
              <a:spcBef>
                <a:spcPts val="0"/>
              </a:spcBef>
            </a:pPr>
            <a:r>
              <a:rPr lang="en-US" altLang="ja-JP" sz="1350" dirty="0">
                <a:solidFill>
                  <a:srgbClr val="000000"/>
                </a:solidFill>
              </a:rPr>
              <a:t>for each satellite, provide one set of links with Status:</a:t>
            </a:r>
            <a:r>
              <a:rPr lang="en-US" altLang="ja-JP" sz="1500" dirty="0">
                <a:solidFill>
                  <a:srgbClr val="000000"/>
                </a:solidFill>
              </a:rPr>
              <a:t/>
            </a:r>
            <a:br>
              <a:rPr lang="en-US" altLang="ja-JP" sz="1500" dirty="0">
                <a:solidFill>
                  <a:srgbClr val="000000"/>
                </a:solidFill>
              </a:rPr>
            </a:br>
            <a:r>
              <a:rPr lang="en-US" altLang="ja-JP" sz="1050" u="sng" dirty="0">
                <a:solidFill>
                  <a:srgbClr val="000000"/>
                </a:solidFill>
              </a:rPr>
              <a:t>Satellite</a:t>
            </a:r>
            <a:r>
              <a:rPr lang="en-US" altLang="ja-JP" sz="1050" dirty="0">
                <a:solidFill>
                  <a:srgbClr val="000000"/>
                </a:solidFill>
              </a:rPr>
              <a:t>	</a:t>
            </a:r>
            <a:r>
              <a:rPr lang="en-US" altLang="ja-JP" sz="1050" u="sng" dirty="0">
                <a:solidFill>
                  <a:srgbClr val="000000"/>
                </a:solidFill>
              </a:rPr>
              <a:t>Status</a:t>
            </a:r>
            <a:r>
              <a:rPr lang="en-US" altLang="ja-JP" sz="1050" dirty="0">
                <a:solidFill>
                  <a:srgbClr val="000000"/>
                </a:solidFill>
              </a:rPr>
              <a:t>			</a:t>
            </a:r>
            <a:br>
              <a:rPr lang="en-US" altLang="ja-JP" sz="1050" dirty="0">
                <a:solidFill>
                  <a:srgbClr val="000000"/>
                </a:solidFill>
              </a:rPr>
            </a:br>
            <a:r>
              <a:rPr lang="en-US" altLang="ja-JP" sz="1050" dirty="0">
                <a:solidFill>
                  <a:srgbClr val="000000"/>
                </a:solidFill>
              </a:rPr>
              <a:t>GOES-13 	pre-operational	</a:t>
            </a:r>
            <a:r>
              <a:rPr lang="en-US" altLang="ja-JP" sz="1050" u="sng" dirty="0">
                <a:solidFill>
                  <a:srgbClr val="000000"/>
                </a:solidFill>
              </a:rPr>
              <a:t>Near real time data</a:t>
            </a:r>
            <a:r>
              <a:rPr lang="en-US" altLang="ja-JP" sz="1050" dirty="0">
                <a:solidFill>
                  <a:srgbClr val="000000"/>
                </a:solidFill>
              </a:rPr>
              <a:t> 	</a:t>
            </a:r>
            <a:r>
              <a:rPr lang="en-US" altLang="ja-JP" sz="1050" u="sng" dirty="0">
                <a:solidFill>
                  <a:srgbClr val="000000"/>
                </a:solidFill>
              </a:rPr>
              <a:t>Reanalyzed data</a:t>
            </a:r>
            <a:r>
              <a:rPr lang="en-US" altLang="ja-JP" sz="1050" dirty="0">
                <a:solidFill>
                  <a:srgbClr val="000000"/>
                </a:solidFill>
              </a:rPr>
              <a:t>		</a:t>
            </a:r>
            <a:r>
              <a:rPr lang="en-US" altLang="ja-JP" sz="1050" u="sng" dirty="0">
                <a:solidFill>
                  <a:srgbClr val="000000"/>
                </a:solidFill>
              </a:rPr>
              <a:t>User guide</a:t>
            </a:r>
            <a:r>
              <a:rPr lang="en-US" altLang="ja-JP" sz="1050" dirty="0">
                <a:solidFill>
                  <a:srgbClr val="000000"/>
                </a:solidFill>
              </a:rPr>
              <a:t/>
            </a:r>
            <a:br>
              <a:rPr lang="en-US" altLang="ja-JP" sz="1050" dirty="0">
                <a:solidFill>
                  <a:srgbClr val="000000"/>
                </a:solidFill>
              </a:rPr>
            </a:br>
            <a:r>
              <a:rPr lang="en-US" altLang="ja-JP" sz="1050" dirty="0">
                <a:solidFill>
                  <a:srgbClr val="000000"/>
                </a:solidFill>
              </a:rPr>
              <a:t>Meteosat-10	beta		</a:t>
            </a:r>
            <a:r>
              <a:rPr lang="en-US" altLang="ja-JP" sz="1050" u="sng" dirty="0">
                <a:solidFill>
                  <a:srgbClr val="000000"/>
                </a:solidFill>
              </a:rPr>
              <a:t>Near real time data</a:t>
            </a:r>
            <a:r>
              <a:rPr lang="en-US" altLang="ja-JP" sz="1050" dirty="0">
                <a:solidFill>
                  <a:srgbClr val="000000"/>
                </a:solidFill>
              </a:rPr>
              <a:t>	</a:t>
            </a:r>
            <a:r>
              <a:rPr lang="en-US" altLang="ja-JP" sz="1050" u="sng" dirty="0">
                <a:solidFill>
                  <a:srgbClr val="000000"/>
                </a:solidFill>
              </a:rPr>
              <a:t>Reanalyzed data</a:t>
            </a:r>
            <a:r>
              <a:rPr lang="en-US" altLang="ja-JP" sz="1050" dirty="0">
                <a:solidFill>
                  <a:srgbClr val="000000"/>
                </a:solidFill>
              </a:rPr>
              <a:t>		</a:t>
            </a:r>
            <a:r>
              <a:rPr lang="en-US" altLang="ja-JP" sz="1050" u="sng" dirty="0">
                <a:solidFill>
                  <a:srgbClr val="000000"/>
                </a:solidFill>
              </a:rPr>
              <a:t>User guide</a:t>
            </a:r>
            <a:endParaRPr lang="en-US" altLang="ja-JP" sz="1050" dirty="0">
              <a:solidFill>
                <a:srgbClr val="000000"/>
              </a:solidFill>
            </a:endParaRPr>
          </a:p>
          <a:p>
            <a:pPr marL="342900" indent="-257175" defTabSz="514350" fontAlgn="base">
              <a:lnSpc>
                <a:spcPct val="120000"/>
              </a:lnSpc>
            </a:pPr>
            <a:r>
              <a:rPr lang="en-US" altLang="ja-JP" sz="1500" dirty="0">
                <a:solidFill>
                  <a:srgbClr val="000000"/>
                </a:solidFill>
              </a:rPr>
              <a:t>Consider making a table of the above for each reference (e.g. IASI-A)</a:t>
            </a:r>
          </a:p>
          <a:p>
            <a:pPr marL="342900" indent="-257175" defTabSz="514350" fontAlgn="base">
              <a:lnSpc>
                <a:spcPct val="120000"/>
              </a:lnSpc>
            </a:pPr>
            <a:r>
              <a:rPr lang="en-US" altLang="ja-JP" sz="1500" dirty="0">
                <a:solidFill>
                  <a:srgbClr val="000000"/>
                </a:solidFill>
              </a:rPr>
              <a:t>Consider including period of record in the tables</a:t>
            </a:r>
          </a:p>
          <a:p>
            <a:pPr marL="602456" indent="-269081" defTabSz="514350" fontAlgn="base">
              <a:lnSpc>
                <a:spcPct val="120000"/>
              </a:lnSpc>
              <a:buFont typeface="Wingdings" panose="05000000000000000000" pitchFamily="2" charset="2"/>
              <a:buChar char="ü"/>
            </a:pPr>
            <a:r>
              <a:rPr lang="en-US" sz="1350" dirty="0">
                <a:solidFill>
                  <a:srgbClr val="FF0000"/>
                </a:solidFill>
              </a:rPr>
              <a:t>A.GCC.2019.9p.5: GCC to confirm with GRWG to release the next version of GSICS Product Catalogue URL.</a:t>
            </a:r>
          </a:p>
        </p:txBody>
      </p:sp>
      <p:sp>
        <p:nvSpPr>
          <p:cNvPr id="6" name="テキスト ボックス 5">
            <a:extLst>
              <a:ext uri="{FF2B5EF4-FFF2-40B4-BE49-F238E27FC236}">
                <a16:creationId xmlns:a16="http://schemas.microsoft.com/office/drawing/2014/main" id="{02EBD791-ACFA-481D-AA6B-F5AE3BAEEE1A}"/>
              </a:ext>
            </a:extLst>
          </p:cNvPr>
          <p:cNvSpPr txBox="1"/>
          <p:nvPr/>
        </p:nvSpPr>
        <p:spPr>
          <a:xfrm>
            <a:off x="1469878" y="995110"/>
            <a:ext cx="3868367" cy="300082"/>
          </a:xfrm>
          <a:prstGeom prst="rect">
            <a:avLst/>
          </a:prstGeom>
          <a:noFill/>
        </p:spPr>
        <p:txBody>
          <a:bodyPr wrap="none" rtlCol="0">
            <a:spAutoFit/>
          </a:bodyPr>
          <a:lstStyle/>
          <a:p>
            <a:pPr defTabSz="685800" fontAlgn="base">
              <a:spcBef>
                <a:spcPct val="0"/>
              </a:spcBef>
              <a:spcAft>
                <a:spcPct val="0"/>
              </a:spcAft>
            </a:pPr>
            <a:r>
              <a:rPr kumimoji="1" lang="en-US" altLang="ja-JP" sz="1350" dirty="0">
                <a:solidFill>
                  <a:srgbClr val="000000"/>
                </a:solidFill>
                <a:latin typeface="Arial" charset="0"/>
              </a:rPr>
              <a:t>Feedbacks by Ken Knapp (NOAA) on Day-2 (3l)</a:t>
            </a:r>
            <a:endParaRPr kumimoji="1" lang="ja-JP" altLang="en-US" sz="1350" dirty="0">
              <a:solidFill>
                <a:srgbClr val="000000"/>
              </a:solidFill>
              <a:latin typeface="Arial" charset="0"/>
            </a:endParaRPr>
          </a:p>
        </p:txBody>
      </p:sp>
      <p:sp>
        <p:nvSpPr>
          <p:cNvPr id="7" name="Title 1">
            <a:extLst>
              <a:ext uri="{FF2B5EF4-FFF2-40B4-BE49-F238E27FC236}">
                <a16:creationId xmlns:a16="http://schemas.microsoft.com/office/drawing/2014/main" id="{6569974C-BEEA-4F7D-9236-6E91F74C9769}"/>
              </a:ext>
            </a:extLst>
          </p:cNvPr>
          <p:cNvSpPr txBox="1">
            <a:spLocks/>
          </p:cNvSpPr>
          <p:nvPr/>
        </p:nvSpPr>
        <p:spPr>
          <a:xfrm>
            <a:off x="3604188" y="87768"/>
            <a:ext cx="4243275" cy="56323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685800"/>
            <a:r>
              <a:rPr lang="en-US" sz="1800" kern="0" dirty="0" smtClean="0">
                <a:solidFill>
                  <a:srgbClr val="000000"/>
                </a:solidFill>
                <a:latin typeface="Arial"/>
              </a:rPr>
              <a:t>GDWG Discussions</a:t>
            </a:r>
            <a:endParaRPr lang="en-GB" sz="1800" kern="0" dirty="0">
              <a:solidFill>
                <a:srgbClr val="000000"/>
              </a:solidFill>
              <a:latin typeface="Arial"/>
            </a:endParaRPr>
          </a:p>
        </p:txBody>
      </p:sp>
    </p:spTree>
    <p:extLst>
      <p:ext uri="{BB962C8B-B14F-4D97-AF65-F5344CB8AC3E}">
        <p14:creationId xmlns:p14="http://schemas.microsoft.com/office/powerpoint/2010/main" val="886583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781</TotalTime>
  <Words>971</Words>
  <Application>Microsoft Office PowerPoint</Application>
  <PresentationFormat>On-screen Show (16:9)</PresentationFormat>
  <Paragraphs>170</Paragraphs>
  <Slides>11</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游ゴシック</vt:lpstr>
      <vt:lpstr>Calibri</vt:lpstr>
      <vt:lpstr>Calibri Light</vt:lpstr>
      <vt:lpstr>Arial</vt:lpstr>
      <vt:lpstr>Wingdings</vt:lpstr>
      <vt:lpstr>Office Theme</vt:lpstr>
      <vt:lpstr>Default Design</vt:lpstr>
      <vt:lpstr>Feedback from ISCCP on Use of GSICS products: GSICS Response Discussions in GSICS  on Ken Knapp’s review of GSICS Products By Manik Bali and Larry Flynn Acknowledgement (Masaya Takahashi, JMA)</vt:lpstr>
      <vt:lpstr>outline</vt:lpstr>
      <vt:lpstr>Notes from accessing GSICS data files</vt:lpstr>
      <vt:lpstr>GSICS data by agency</vt:lpstr>
      <vt:lpstr>access: recommendations</vt:lpstr>
      <vt:lpstr>Discussion questions</vt:lpstr>
      <vt:lpstr>Status of actions Generated to address Ken’s feedback</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ISCCP, GridSat and testing GSICS adjustments</dc:title>
  <dc:creator>Manik Bali</dc:creator>
  <cp:lastModifiedBy>Manik Bali</cp:lastModifiedBy>
  <cp:revision>10</cp:revision>
  <dcterms:modified xsi:type="dcterms:W3CDTF">2020-08-13T11:39:18Z</dcterms:modified>
</cp:coreProperties>
</file>