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58" r:id="rId7"/>
    <p:sldId id="259" r:id="rId8"/>
    <p:sldId id="271" r:id="rId9"/>
    <p:sldId id="272" r:id="rId10"/>
    <p:sldId id="260" r:id="rId11"/>
    <p:sldId id="261" r:id="rId12"/>
    <p:sldId id="262" r:id="rId13"/>
    <p:sldId id="264" r:id="rId14"/>
    <p:sldId id="263" r:id="rId15"/>
    <p:sldId id="265" r:id="rId16"/>
    <p:sldId id="266" r:id="rId17"/>
    <p:sldId id="267" r:id="rId18"/>
    <p:sldId id="270" r:id="rId19"/>
    <p:sldId id="268" r:id="rId20"/>
    <p:sldId id="269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A79B"/>
    <a:srgbClr val="71C2FF"/>
    <a:srgbClr val="AFDD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93" autoAdjust="0"/>
  </p:normalViewPr>
  <p:slideViewPr>
    <p:cSldViewPr snapToGrid="0">
      <p:cViewPr varScale="1">
        <p:scale>
          <a:sx n="91" d="100"/>
          <a:sy n="91" d="100"/>
        </p:scale>
        <p:origin x="202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5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ADFBA-EEEB-4202-AE1A-1A9C82F178AB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3BC0D-A220-4ED1-A2E1-4BD58F5792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978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B27FF-5F37-49A9-B127-1F7A18A48FD4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1D744-CD02-4805-89CD-01B3009C14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D744-CD02-4805-89CD-01B3009C14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076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D744-CD02-4805-89CD-01B3009C144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276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D744-CD02-4805-89CD-01B3009C144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718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D744-CD02-4805-89CD-01B3009C144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617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D744-CD02-4805-89CD-01B3009C144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842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D744-CD02-4805-89CD-01B3009C144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970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D744-CD02-4805-89CD-01B3009C144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719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D744-CD02-4805-89CD-01B3009C144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0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D744-CD02-4805-89CD-01B3009C14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90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D744-CD02-4805-89CD-01B3009C14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793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D744-CD02-4805-89CD-01B3009C144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249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D744-CD02-4805-89CD-01B3009C144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42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D744-CD02-4805-89CD-01B3009C144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246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D744-CD02-4805-89CD-01B3009C14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976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D744-CD02-4805-89CD-01B3009C144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730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1D744-CD02-4805-89CD-01B3009C144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851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260627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9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E195-74D4-45E9-9A7D-B96905342EBF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973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96A1-CB8B-4AFE-AEC6-A3DD3506B730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31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D285-B3C9-4394-B0E3-8A3D5B82DEE1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64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22738"/>
          </a:xfrm>
          <a:solidFill>
            <a:srgbClr val="002060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74986"/>
            <a:ext cx="7886700" cy="5301978"/>
          </a:xfrm>
        </p:spPr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9C17-CD70-474D-9D99-605AE6786B58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381913"/>
            <a:ext cx="569528" cy="365125"/>
          </a:xfrm>
        </p:spPr>
        <p:txBody>
          <a:bodyPr/>
          <a:lstStyle/>
          <a:p>
            <a:fld id="{33988806-A322-4AF6-B074-CF2E33AE6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54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B887-E79F-4330-A045-E708C8BC71BB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55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3A35-94AC-40E9-9EDA-B5FD8D0FB144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1398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D010-C3CC-4719-9036-BC05C090815C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71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E036-048D-467E-BE43-DD7AC30F132B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47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33F88-17A1-4297-AAAA-8C8E55F8CD03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174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21DC-EC52-4DAA-80A6-2437C2287DCC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75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E6318-EA75-4473-B35C-56C2F3D3E45E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542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4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00150"/>
            <a:ext cx="7886700" cy="4976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545ED-050A-4DB8-86C1-1CE481E4C9B0}" type="datetime1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88806-A322-4AF6-B074-CF2E33AE6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2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en-US" altLang="ja-JP" sz="3600" dirty="0" smtClean="0"/>
              <a:t>AHI</a:t>
            </a:r>
            <a:r>
              <a:rPr lang="en-US" altLang="ja-JP" sz="3600" dirty="0" smtClean="0"/>
              <a:t>/B07(3.9</a:t>
            </a:r>
            <a:r>
              <a:rPr lang="en-US" altLang="ja-JP" sz="3600" dirty="0" smtClean="0">
                <a:latin typeface="Symbol" panose="05050102010706020507" pitchFamily="18" charset="2"/>
              </a:rPr>
              <a:t>m</a:t>
            </a:r>
            <a:r>
              <a:rPr lang="en-US" altLang="ja-JP" sz="3600" dirty="0" smtClean="0"/>
              <a:t>m) Tb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bias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en-US" altLang="ja-JP" sz="3600" dirty="0" smtClean="0"/>
              <a:t>for</a:t>
            </a:r>
            <a:r>
              <a:rPr lang="ja-JP" altLang="en-US" sz="3600" dirty="0" smtClean="0"/>
              <a:t> </a:t>
            </a:r>
            <a:r>
              <a:rPr lang="en-US" altLang="ja-JP" sz="3600" dirty="0" smtClean="0"/>
              <a:t>cold scene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4018326"/>
            <a:ext cx="6858000" cy="1239473"/>
          </a:xfrm>
        </p:spPr>
        <p:txBody>
          <a:bodyPr/>
          <a:lstStyle/>
          <a:p>
            <a:r>
              <a:rPr kumimoji="1" lang="en-US" altLang="ja-JP" dirty="0" smtClean="0"/>
              <a:t>Meteorological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Satellite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Center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JMA</a:t>
            </a:r>
          </a:p>
          <a:p>
            <a:r>
              <a:rPr lang="en-US" altLang="ja-JP" dirty="0" err="1" smtClean="0"/>
              <a:t>Arata</a:t>
            </a:r>
            <a:r>
              <a:rPr lang="ja-JP" altLang="en-US" dirty="0" smtClean="0"/>
              <a:t> </a:t>
            </a:r>
            <a:r>
              <a:rPr lang="en-US" altLang="ja-JP" dirty="0" err="1" smtClean="0"/>
              <a:t>Okuyama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952806" y="6461667"/>
            <a:ext cx="32383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i="1" dirty="0" smtClean="0">
                <a:solidFill>
                  <a:schemeClr val="bg1">
                    <a:lumMod val="50000"/>
                  </a:schemeClr>
                </a:solidFill>
              </a:rPr>
              <a:t>GSICS</a:t>
            </a:r>
            <a:r>
              <a:rPr lang="ja-JP" altLang="en-US" sz="1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sz="1100" i="1" dirty="0" smtClean="0">
                <a:solidFill>
                  <a:schemeClr val="bg1">
                    <a:lumMod val="50000"/>
                  </a:schemeClr>
                </a:solidFill>
              </a:rPr>
              <a:t>GRWG</a:t>
            </a:r>
            <a:r>
              <a:rPr lang="ja-JP" altLang="en-US" sz="1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sz="1100" i="1" dirty="0" smtClean="0">
                <a:solidFill>
                  <a:schemeClr val="bg1">
                    <a:lumMod val="50000"/>
                  </a:schemeClr>
                </a:solidFill>
              </a:rPr>
              <a:t>web</a:t>
            </a:r>
            <a:r>
              <a:rPr lang="ja-JP" altLang="en-US" sz="1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sz="1100" i="1" dirty="0" smtClean="0">
                <a:solidFill>
                  <a:schemeClr val="bg1">
                    <a:lumMod val="50000"/>
                  </a:schemeClr>
                </a:solidFill>
              </a:rPr>
              <a:t>meeting</a:t>
            </a:r>
            <a:r>
              <a:rPr lang="ja-JP" altLang="en-US" sz="1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sz="1100" i="1" dirty="0" smtClean="0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lang="ja-JP" altLang="en-US" sz="1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sz="1100" i="1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r>
              <a:rPr lang="ja-JP" altLang="en-US" sz="1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sz="1100" i="1" dirty="0" smtClean="0">
                <a:solidFill>
                  <a:schemeClr val="bg1">
                    <a:lumMod val="50000"/>
                  </a:schemeClr>
                </a:solidFill>
              </a:rPr>
              <a:t>January</a:t>
            </a:r>
            <a:r>
              <a:rPr lang="ja-JP" altLang="en-US" sz="11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ja-JP" sz="1100" i="1" dirty="0" smtClean="0">
                <a:solidFill>
                  <a:schemeClr val="bg1">
                    <a:lumMod val="50000"/>
                  </a:schemeClr>
                </a:solidFill>
              </a:rPr>
              <a:t>2021</a:t>
            </a:r>
            <a:endParaRPr lang="ja-JP" alt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more examples by AIRS with ~220K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56" y="4301443"/>
            <a:ext cx="4000500" cy="200025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56" y="2473003"/>
            <a:ext cx="4000500" cy="20002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56" y="684513"/>
            <a:ext cx="4000500" cy="200025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92601" y="6292277"/>
            <a:ext cx="804958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10000"/>
              </a:lnSpc>
              <a:buFont typeface="Arial"/>
              <a:buChar char="•"/>
            </a:pPr>
            <a:r>
              <a:rPr kumimoji="1" lang="en-US" altLang="ja-JP" dirty="0" smtClean="0"/>
              <a:t>consistent with AHI </a:t>
            </a:r>
            <a:r>
              <a:rPr kumimoji="1" lang="en-US" altLang="ja-JP" dirty="0"/>
              <a:t>observation.</a:t>
            </a:r>
            <a:endParaRPr kumimoji="1" lang="ja-JP" altLang="en-US" dirty="0"/>
          </a:p>
        </p:txBody>
      </p:sp>
      <p:sp>
        <p:nvSpPr>
          <p:cNvPr id="9" name="楕円 8"/>
          <p:cNvSpPr/>
          <p:nvPr/>
        </p:nvSpPr>
        <p:spPr>
          <a:xfrm>
            <a:off x="719665" y="1659237"/>
            <a:ext cx="2794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592665" y="4959451"/>
            <a:ext cx="2794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/>
        </p:nvSpPr>
        <p:spPr>
          <a:xfrm>
            <a:off x="820985" y="3802471"/>
            <a:ext cx="2794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2607735" y="1144391"/>
            <a:ext cx="262466" cy="279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図形グループ 11"/>
          <p:cNvGrpSpPr/>
          <p:nvPr/>
        </p:nvGrpSpPr>
        <p:grpSpPr>
          <a:xfrm>
            <a:off x="4592975" y="698824"/>
            <a:ext cx="4000500" cy="2000250"/>
            <a:chOff x="4746267" y="4301443"/>
            <a:chExt cx="4000500" cy="200025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6267" y="4301443"/>
              <a:ext cx="4000500" cy="2000250"/>
            </a:xfrm>
            <a:prstGeom prst="rect">
              <a:avLst/>
            </a:prstGeom>
          </p:spPr>
        </p:pic>
        <p:sp>
          <p:nvSpPr>
            <p:cNvPr id="14" name="楕円 13"/>
            <p:cNvSpPr/>
            <p:nvPr/>
          </p:nvSpPr>
          <p:spPr>
            <a:xfrm>
              <a:off x="5003796" y="5090491"/>
              <a:ext cx="279400" cy="279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右矢印 20"/>
            <p:cNvSpPr/>
            <p:nvPr/>
          </p:nvSpPr>
          <p:spPr>
            <a:xfrm>
              <a:off x="6941180" y="4747916"/>
              <a:ext cx="262466" cy="2794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右矢印 21"/>
          <p:cNvSpPr/>
          <p:nvPr/>
        </p:nvSpPr>
        <p:spPr>
          <a:xfrm>
            <a:off x="2607735" y="4760144"/>
            <a:ext cx="262466" cy="279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図形グループ 19"/>
          <p:cNvGrpSpPr/>
          <p:nvPr/>
        </p:nvGrpSpPr>
        <p:grpSpPr>
          <a:xfrm>
            <a:off x="4592975" y="2473003"/>
            <a:ext cx="4000500" cy="2000250"/>
            <a:chOff x="4746267" y="2473003"/>
            <a:chExt cx="4000500" cy="200025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6267" y="2473003"/>
              <a:ext cx="4000500" cy="2000250"/>
            </a:xfrm>
            <a:prstGeom prst="rect">
              <a:avLst/>
            </a:prstGeom>
          </p:spPr>
        </p:pic>
        <p:sp>
          <p:nvSpPr>
            <p:cNvPr id="16" name="楕円 15"/>
            <p:cNvSpPr/>
            <p:nvPr/>
          </p:nvSpPr>
          <p:spPr>
            <a:xfrm>
              <a:off x="5084229" y="3639044"/>
              <a:ext cx="279400" cy="279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右矢印 22"/>
            <p:cNvSpPr/>
            <p:nvPr/>
          </p:nvSpPr>
          <p:spPr>
            <a:xfrm>
              <a:off x="6941180" y="2928062"/>
              <a:ext cx="262466" cy="2794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図形グループ 12"/>
          <p:cNvGrpSpPr/>
          <p:nvPr/>
        </p:nvGrpSpPr>
        <p:grpSpPr>
          <a:xfrm>
            <a:off x="4592975" y="4317464"/>
            <a:ext cx="4000500" cy="2000250"/>
            <a:chOff x="4746267" y="684513"/>
            <a:chExt cx="4000500" cy="2000250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6267" y="684513"/>
              <a:ext cx="4000500" cy="2000250"/>
            </a:xfrm>
            <a:prstGeom prst="rect">
              <a:avLst/>
            </a:prstGeom>
          </p:spPr>
        </p:pic>
        <p:sp>
          <p:nvSpPr>
            <p:cNvPr id="18" name="楕円 17"/>
            <p:cNvSpPr/>
            <p:nvPr/>
          </p:nvSpPr>
          <p:spPr>
            <a:xfrm>
              <a:off x="4919131" y="1085242"/>
              <a:ext cx="279400" cy="279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右矢印 23"/>
            <p:cNvSpPr/>
            <p:nvPr/>
          </p:nvSpPr>
          <p:spPr>
            <a:xfrm>
              <a:off x="6941180" y="1187274"/>
              <a:ext cx="262466" cy="2794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右矢印 24"/>
          <p:cNvSpPr/>
          <p:nvPr/>
        </p:nvSpPr>
        <p:spPr>
          <a:xfrm>
            <a:off x="2607735" y="2898785"/>
            <a:ext cx="262466" cy="2794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2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SNPP/</a:t>
            </a:r>
            <a:r>
              <a:rPr kumimoji="1" lang="en-US" altLang="ja-JP" dirty="0" err="1" smtClean="0"/>
              <a:t>CrIS</a:t>
            </a:r>
            <a:r>
              <a:rPr kumimoji="1" lang="en-US" altLang="ja-JP" dirty="0" smtClean="0"/>
              <a:t> cases with ~220K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09" y="631842"/>
            <a:ext cx="4000500" cy="20002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09" y="4323417"/>
            <a:ext cx="4000500" cy="2000250"/>
          </a:xfrm>
          <a:prstGeom prst="rect">
            <a:avLst/>
          </a:prstGeom>
        </p:spPr>
      </p:pic>
      <p:sp>
        <p:nvSpPr>
          <p:cNvPr id="3" name="左矢印 2"/>
          <p:cNvSpPr/>
          <p:nvPr/>
        </p:nvSpPr>
        <p:spPr>
          <a:xfrm flipH="1">
            <a:off x="3664171" y="1372333"/>
            <a:ext cx="802905" cy="262787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3591178" y="919753"/>
            <a:ext cx="0" cy="13431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3537841" y="1596956"/>
            <a:ext cx="1275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400" dirty="0" err="1" smtClean="0"/>
              <a:t>CrIS</a:t>
            </a:r>
            <a:r>
              <a:rPr kumimoji="1" lang="en-US" altLang="ja-JP" sz="1400" dirty="0" smtClean="0"/>
              <a:t> covers </a:t>
            </a:r>
          </a:p>
          <a:p>
            <a:r>
              <a:rPr kumimoji="1" lang="en-US" altLang="ja-JP" sz="1400" dirty="0" smtClean="0">
                <a:latin typeface="Symbol" panose="05050102010706020507" pitchFamily="18" charset="2"/>
              </a:rPr>
              <a:t>l</a:t>
            </a:r>
            <a:r>
              <a:rPr kumimoji="1" lang="ja-JP" altLang="en-US" sz="1400" dirty="0" smtClean="0">
                <a:latin typeface="Symbol" panose="05050102010706020507" pitchFamily="18" charset="2"/>
              </a:rPr>
              <a:t> </a:t>
            </a:r>
            <a:r>
              <a:rPr kumimoji="1" lang="en-US" altLang="ja-JP" sz="1400" dirty="0" smtClean="0"/>
              <a:t>&gt;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3.9um</a:t>
            </a:r>
            <a:endParaRPr lang="en-US" sz="1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592601" y="6292277"/>
            <a:ext cx="8049585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10000"/>
              </a:lnSpc>
              <a:buFont typeface="Arial"/>
              <a:buChar char="•"/>
            </a:pPr>
            <a:r>
              <a:rPr kumimoji="1" lang="en-US" altLang="ja-JP" dirty="0" smtClean="0"/>
              <a:t>Similar to AIRS, consistent with AHI observation.</a:t>
            </a:r>
            <a:endParaRPr kumimoji="1" lang="ja-JP" altLang="en-US" dirty="0"/>
          </a:p>
        </p:txBody>
      </p:sp>
      <p:sp>
        <p:nvSpPr>
          <p:cNvPr id="15" name="楕円 14"/>
          <p:cNvSpPr/>
          <p:nvPr/>
        </p:nvSpPr>
        <p:spPr>
          <a:xfrm>
            <a:off x="872065" y="1361972"/>
            <a:ext cx="2794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図形グループ 4"/>
          <p:cNvGrpSpPr/>
          <p:nvPr/>
        </p:nvGrpSpPr>
        <p:grpSpPr>
          <a:xfrm>
            <a:off x="4710875" y="657661"/>
            <a:ext cx="4000500" cy="2000250"/>
            <a:chOff x="4708944" y="4323417"/>
            <a:chExt cx="4000500" cy="2000250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8944" y="4323417"/>
              <a:ext cx="4000500" cy="2000250"/>
            </a:xfrm>
            <a:prstGeom prst="rect">
              <a:avLst/>
            </a:prstGeom>
          </p:spPr>
        </p:pic>
        <p:sp>
          <p:nvSpPr>
            <p:cNvPr id="18" name="楕円 17"/>
            <p:cNvSpPr/>
            <p:nvPr/>
          </p:nvSpPr>
          <p:spPr>
            <a:xfrm>
              <a:off x="5302809" y="5290710"/>
              <a:ext cx="279400" cy="279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図形グループ 22"/>
          <p:cNvGrpSpPr/>
          <p:nvPr/>
        </p:nvGrpSpPr>
        <p:grpSpPr>
          <a:xfrm>
            <a:off x="4710875" y="2486102"/>
            <a:ext cx="4000500" cy="2000250"/>
            <a:chOff x="4708944" y="2486102"/>
            <a:chExt cx="4000500" cy="2000250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8944" y="2486102"/>
              <a:ext cx="4000500" cy="2000250"/>
            </a:xfrm>
            <a:prstGeom prst="rect">
              <a:avLst/>
            </a:prstGeom>
          </p:spPr>
        </p:pic>
        <p:sp>
          <p:nvSpPr>
            <p:cNvPr id="19" name="楕円 18"/>
            <p:cNvSpPr/>
            <p:nvPr/>
          </p:nvSpPr>
          <p:spPr>
            <a:xfrm>
              <a:off x="5006477" y="3045793"/>
              <a:ext cx="279400" cy="279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図形グループ 16"/>
          <p:cNvGrpSpPr/>
          <p:nvPr/>
        </p:nvGrpSpPr>
        <p:grpSpPr>
          <a:xfrm>
            <a:off x="512748" y="2480467"/>
            <a:ext cx="4000500" cy="2000250"/>
            <a:chOff x="4708944" y="631842"/>
            <a:chExt cx="4000500" cy="200025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8944" y="631842"/>
              <a:ext cx="4000500" cy="2000250"/>
            </a:xfrm>
            <a:prstGeom prst="rect">
              <a:avLst/>
            </a:prstGeom>
          </p:spPr>
        </p:pic>
        <p:sp>
          <p:nvSpPr>
            <p:cNvPr id="20" name="楕円 19"/>
            <p:cNvSpPr/>
            <p:nvPr/>
          </p:nvSpPr>
          <p:spPr>
            <a:xfrm>
              <a:off x="5112312" y="1404306"/>
              <a:ext cx="279400" cy="279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楕円 20"/>
          <p:cNvSpPr/>
          <p:nvPr/>
        </p:nvSpPr>
        <p:spPr>
          <a:xfrm>
            <a:off x="677331" y="4833821"/>
            <a:ext cx="2794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図形グループ 15"/>
          <p:cNvGrpSpPr/>
          <p:nvPr/>
        </p:nvGrpSpPr>
        <p:grpSpPr>
          <a:xfrm>
            <a:off x="4710875" y="4334728"/>
            <a:ext cx="4000500" cy="2000250"/>
            <a:chOff x="518909" y="2486102"/>
            <a:chExt cx="4000500" cy="2000250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909" y="2486102"/>
              <a:ext cx="4000500" cy="2000250"/>
            </a:xfrm>
            <a:prstGeom prst="rect">
              <a:avLst/>
            </a:prstGeom>
          </p:spPr>
        </p:pic>
        <p:sp>
          <p:nvSpPr>
            <p:cNvPr id="22" name="楕円 21"/>
            <p:cNvSpPr/>
            <p:nvPr/>
          </p:nvSpPr>
          <p:spPr>
            <a:xfrm>
              <a:off x="723896" y="3027896"/>
              <a:ext cx="279402" cy="279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39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Metop</a:t>
            </a:r>
            <a:r>
              <a:rPr kumimoji="1" lang="en-US" altLang="ja-JP" dirty="0" smtClean="0"/>
              <a:t>-A/IASI cases with ~220K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291798"/>
            <a:ext cx="3926048" cy="196302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51" y="4275723"/>
            <a:ext cx="3926048" cy="196302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51" y="2473311"/>
            <a:ext cx="3926048" cy="196302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51" y="670899"/>
            <a:ext cx="3926048" cy="1963024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92553" y="2112883"/>
            <a:ext cx="1866550" cy="268448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492553" y="5719292"/>
            <a:ext cx="1866550" cy="268448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2492553" y="3933386"/>
            <a:ext cx="1866550" cy="268448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6590408" y="5719292"/>
            <a:ext cx="1866550" cy="268448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592601" y="6117089"/>
            <a:ext cx="8049585" cy="69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kumimoji="1" lang="en-US" altLang="ja-JP" smtClean="0"/>
              <a:t>IASI data </a:t>
            </a:r>
            <a:r>
              <a:rPr kumimoji="1" lang="en-US" altLang="ja-JP" dirty="0" smtClean="0"/>
              <a:t>has more fluctuation than AIRS and </a:t>
            </a:r>
            <a:r>
              <a:rPr kumimoji="1" lang="en-US" altLang="ja-JP" dirty="0" err="1" smtClean="0"/>
              <a:t>CrIS</a:t>
            </a:r>
            <a:r>
              <a:rPr kumimoji="1" lang="en-US" altLang="ja-JP" dirty="0" smtClean="0"/>
              <a:t>, 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kumimoji="1" lang="en-US" altLang="ja-JP" dirty="0" smtClean="0"/>
              <a:t>and it has negative radiance values in some channels.</a:t>
            </a:r>
            <a:endParaRPr kumimoji="1" lang="ja-JP" altLang="en-US" dirty="0"/>
          </a:p>
        </p:txBody>
      </p:sp>
      <p:sp>
        <p:nvSpPr>
          <p:cNvPr id="23" name="楕円 22"/>
          <p:cNvSpPr/>
          <p:nvPr/>
        </p:nvSpPr>
        <p:spPr>
          <a:xfrm>
            <a:off x="883210" y="1549483"/>
            <a:ext cx="2794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/>
        </p:nvSpPr>
        <p:spPr>
          <a:xfrm>
            <a:off x="912844" y="3479150"/>
            <a:ext cx="2794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/>
        </p:nvSpPr>
        <p:spPr>
          <a:xfrm>
            <a:off x="5088658" y="5558594"/>
            <a:ext cx="2794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図形グループ 2"/>
          <p:cNvGrpSpPr/>
          <p:nvPr/>
        </p:nvGrpSpPr>
        <p:grpSpPr>
          <a:xfrm>
            <a:off x="4572000" y="695376"/>
            <a:ext cx="3926048" cy="1963024"/>
            <a:chOff x="4572000" y="2473311"/>
            <a:chExt cx="3926048" cy="1963024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2473311"/>
              <a:ext cx="3926048" cy="1963024"/>
            </a:xfrm>
            <a:prstGeom prst="rect">
              <a:avLst/>
            </a:prstGeom>
          </p:spPr>
        </p:pic>
        <p:sp>
          <p:nvSpPr>
            <p:cNvPr id="17" name="角丸四角形 16"/>
            <p:cNvSpPr/>
            <p:nvPr/>
          </p:nvSpPr>
          <p:spPr>
            <a:xfrm>
              <a:off x="6590408" y="3933386"/>
              <a:ext cx="1866550" cy="2684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/>
            <p:cNvSpPr/>
            <p:nvPr/>
          </p:nvSpPr>
          <p:spPr>
            <a:xfrm>
              <a:off x="5088658" y="3042583"/>
              <a:ext cx="279400" cy="279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図形グループ 4"/>
          <p:cNvGrpSpPr/>
          <p:nvPr/>
        </p:nvGrpSpPr>
        <p:grpSpPr>
          <a:xfrm>
            <a:off x="4572000" y="2487374"/>
            <a:ext cx="3926048" cy="1963024"/>
            <a:chOff x="4572000" y="670899"/>
            <a:chExt cx="3926048" cy="1963024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0" y="670899"/>
              <a:ext cx="3926048" cy="1963024"/>
            </a:xfrm>
            <a:prstGeom prst="rect">
              <a:avLst/>
            </a:prstGeom>
          </p:spPr>
        </p:pic>
        <p:sp>
          <p:nvSpPr>
            <p:cNvPr id="19" name="角丸四角形 18"/>
            <p:cNvSpPr/>
            <p:nvPr/>
          </p:nvSpPr>
          <p:spPr>
            <a:xfrm>
              <a:off x="6590408" y="2112883"/>
              <a:ext cx="1866550" cy="2684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/>
            <p:cNvSpPr/>
            <p:nvPr/>
          </p:nvSpPr>
          <p:spPr>
            <a:xfrm>
              <a:off x="4809258" y="1652411"/>
              <a:ext cx="279400" cy="279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楕円 28"/>
          <p:cNvSpPr/>
          <p:nvPr/>
        </p:nvSpPr>
        <p:spPr>
          <a:xfrm>
            <a:off x="860486" y="5756081"/>
            <a:ext cx="2794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吹き出し 15"/>
          <p:cNvSpPr/>
          <p:nvPr/>
        </p:nvSpPr>
        <p:spPr>
          <a:xfrm>
            <a:off x="2897149" y="1655334"/>
            <a:ext cx="1730507" cy="330165"/>
          </a:xfrm>
          <a:prstGeom prst="wedgeRectCallout">
            <a:avLst>
              <a:gd name="adj1" fmla="val -27623"/>
              <a:gd name="adj2" fmla="val 85489"/>
            </a:avLst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solidFill>
                  <a:srgbClr val="FF0000"/>
                </a:solidFill>
              </a:rPr>
              <a:t>Negative radiances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Metop</a:t>
            </a:r>
            <a:r>
              <a:rPr lang="en-US" altLang="ja-JP" dirty="0" smtClean="0"/>
              <a:t>-B/IASI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cases with ~220K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44" y="4243034"/>
            <a:ext cx="4064000" cy="2032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544" y="4243034"/>
            <a:ext cx="4064000" cy="2032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44" y="2442584"/>
            <a:ext cx="4064000" cy="2032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544" y="2442584"/>
            <a:ext cx="4064000" cy="2032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44" y="641650"/>
            <a:ext cx="4064000" cy="2032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544" y="641650"/>
            <a:ext cx="4064000" cy="2032000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6794780" y="3933386"/>
            <a:ext cx="1866550" cy="26844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6794780" y="2127482"/>
            <a:ext cx="1866550" cy="26844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6780182" y="5719292"/>
            <a:ext cx="1866550" cy="26844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2404965" y="2127482"/>
            <a:ext cx="1866550" cy="26844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2390367" y="5719292"/>
            <a:ext cx="1866550" cy="26844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2404965" y="3947985"/>
            <a:ext cx="1866550" cy="26844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592601" y="6117089"/>
            <a:ext cx="8049585" cy="69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kumimoji="1" lang="en-US" altLang="ja-JP" dirty="0" smtClean="0"/>
              <a:t>also fluctuated,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kumimoji="1" lang="en-US" altLang="ja-JP" dirty="0"/>
              <a:t>a</a:t>
            </a:r>
            <a:r>
              <a:rPr kumimoji="1" lang="en-US" altLang="ja-JP" dirty="0" smtClean="0"/>
              <a:t>nd negative radiance values in some channels.</a:t>
            </a:r>
            <a:endParaRPr kumimoji="1" lang="ja-JP" altLang="en-US" dirty="0"/>
          </a:p>
        </p:txBody>
      </p:sp>
      <p:sp>
        <p:nvSpPr>
          <p:cNvPr id="17" name="楕円 16"/>
          <p:cNvSpPr/>
          <p:nvPr/>
        </p:nvSpPr>
        <p:spPr>
          <a:xfrm>
            <a:off x="558733" y="1615548"/>
            <a:ext cx="2794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/>
        </p:nvSpPr>
        <p:spPr>
          <a:xfrm>
            <a:off x="5122199" y="5283690"/>
            <a:ext cx="2794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/>
        </p:nvSpPr>
        <p:spPr>
          <a:xfrm>
            <a:off x="5122199" y="3884420"/>
            <a:ext cx="2794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/>
        </p:nvSpPr>
        <p:spPr>
          <a:xfrm>
            <a:off x="5122199" y="2102215"/>
            <a:ext cx="2794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698433" y="5052997"/>
            <a:ext cx="2794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/>
        </p:nvSpPr>
        <p:spPr>
          <a:xfrm>
            <a:off x="736533" y="3642003"/>
            <a:ext cx="2794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9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2931" y="1034789"/>
            <a:ext cx="4551069" cy="24398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" t="9514" r="-1"/>
          <a:stretch/>
        </p:blipFill>
        <p:spPr>
          <a:xfrm>
            <a:off x="365273" y="1044032"/>
            <a:ext cx="4185552" cy="189613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</a:t>
            </a:r>
            <a:r>
              <a:rPr lang="en-US" altLang="ja-JP" dirty="0" smtClean="0"/>
              <a:t>fluctuation on</a:t>
            </a:r>
            <a:r>
              <a:rPr kumimoji="1" lang="en-US" altLang="ja-JP" dirty="0" smtClean="0"/>
              <a:t> IASI measurement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11284" y="3467587"/>
            <a:ext cx="3983352" cy="18143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ja-JP" sz="1800" dirty="0" smtClean="0"/>
              <a:t>1)  The negative radiances:</a:t>
            </a:r>
          </a:p>
          <a:p>
            <a:pPr>
              <a:lnSpc>
                <a:spcPct val="100000"/>
              </a:lnSpc>
            </a:pPr>
            <a:r>
              <a:rPr lang="en-US" altLang="ja-JP" sz="1600" dirty="0" smtClean="0"/>
              <a:t>are observed for some channels in the cold scene.</a:t>
            </a:r>
          </a:p>
          <a:p>
            <a:pPr>
              <a:lnSpc>
                <a:spcPct val="100000"/>
              </a:lnSpc>
            </a:pPr>
            <a:r>
              <a:rPr lang="en-US" altLang="ja-JP" sz="1600" dirty="0" smtClean="0"/>
              <a:t>are not limited by specific channels.</a:t>
            </a:r>
          </a:p>
          <a:p>
            <a:pPr>
              <a:lnSpc>
                <a:spcPct val="100000"/>
              </a:lnSpc>
            </a:pPr>
            <a:r>
              <a:rPr lang="en-US" altLang="ja-JP" sz="1600" dirty="0"/>
              <a:t>less for longer wavelength</a:t>
            </a:r>
            <a:r>
              <a:rPr lang="en-US" altLang="ja-JP" sz="1600" dirty="0" smtClean="0"/>
              <a:t>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2" name="下カーブ矢印 11"/>
          <p:cNvSpPr/>
          <p:nvPr/>
        </p:nvSpPr>
        <p:spPr>
          <a:xfrm>
            <a:off x="3932620" y="1012191"/>
            <a:ext cx="1343273" cy="276837"/>
          </a:xfrm>
          <a:prstGeom prst="curvedDownArrow">
            <a:avLst>
              <a:gd name="adj1" fmla="val 25000"/>
              <a:gd name="adj2" fmla="val 106285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29475" y="630903"/>
            <a:ext cx="1074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IASI-B</a:t>
            </a:r>
            <a:endParaRPr lang="ja-JP" altLang="en-US" sz="24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73" y="2777899"/>
            <a:ext cx="4191000" cy="20955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73" y="4721834"/>
            <a:ext cx="4191000" cy="2095500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1567762" y="1074731"/>
            <a:ext cx="870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i="1" dirty="0" smtClean="0"/>
              <a:t>~220K</a:t>
            </a:r>
            <a:endParaRPr lang="ja-JP" altLang="en-US" sz="1600" i="1" dirty="0"/>
          </a:p>
        </p:txBody>
      </p:sp>
      <p:sp>
        <p:nvSpPr>
          <p:cNvPr id="20" name="正方形/長方形 19"/>
          <p:cNvSpPr/>
          <p:nvPr/>
        </p:nvSpPr>
        <p:spPr>
          <a:xfrm>
            <a:off x="1567762" y="2994231"/>
            <a:ext cx="870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i="1" dirty="0" smtClean="0"/>
              <a:t>~230K</a:t>
            </a:r>
            <a:endParaRPr lang="ja-JP" altLang="en-US" sz="1600" i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1567762" y="4930459"/>
            <a:ext cx="870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i="1" dirty="0" smtClean="0"/>
              <a:t>~250K</a:t>
            </a:r>
            <a:endParaRPr lang="ja-JP" altLang="en-US" sz="1600" i="1" dirty="0"/>
          </a:p>
        </p:txBody>
      </p:sp>
      <p:sp>
        <p:nvSpPr>
          <p:cNvPr id="23" name="角丸四角形 22"/>
          <p:cNvSpPr/>
          <p:nvPr/>
        </p:nvSpPr>
        <p:spPr>
          <a:xfrm>
            <a:off x="2530645" y="2371800"/>
            <a:ext cx="1904853" cy="268448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2507866" y="4319907"/>
            <a:ext cx="1375278" cy="278857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684327" y="6061989"/>
            <a:ext cx="1891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No negative-radiance</a:t>
            </a:r>
            <a:endParaRPr lang="en-US" sz="1400" dirty="0"/>
          </a:p>
        </p:txBody>
      </p:sp>
      <p:sp>
        <p:nvSpPr>
          <p:cNvPr id="18" name="楕円 17"/>
          <p:cNvSpPr/>
          <p:nvPr/>
        </p:nvSpPr>
        <p:spPr>
          <a:xfrm>
            <a:off x="837758" y="2326737"/>
            <a:ext cx="2794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/>
          <p:cNvSpPr/>
          <p:nvPr/>
        </p:nvSpPr>
        <p:spPr>
          <a:xfrm>
            <a:off x="1074891" y="3840601"/>
            <a:ext cx="2794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/>
        </p:nvSpPr>
        <p:spPr>
          <a:xfrm>
            <a:off x="1324107" y="5565966"/>
            <a:ext cx="279400" cy="279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5065675" y="2804753"/>
            <a:ext cx="1004925" cy="278857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911284" y="5358464"/>
            <a:ext cx="3983352" cy="7119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dirty="0" smtClean="0"/>
              <a:t>2)  The </a:t>
            </a:r>
            <a:r>
              <a:rPr lang="en-US" altLang="ja-JP" dirty="0"/>
              <a:t>radiance with fluctuation: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/>
              <a:t>can be seen in </a:t>
            </a:r>
            <a:r>
              <a:rPr lang="en-US" altLang="ja-JP" sz="1600" dirty="0" smtClean="0"/>
              <a:t>colder scenes.</a:t>
            </a:r>
            <a:endParaRPr lang="en-US" altLang="ja-JP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4864819" y="6127265"/>
            <a:ext cx="4072024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1600" dirty="0"/>
              <a:t>Both of IASI-A and –B</a:t>
            </a:r>
            <a:r>
              <a:rPr lang="ja-JP" altLang="en-US" sz="1600" dirty="0"/>
              <a:t> </a:t>
            </a:r>
            <a:r>
              <a:rPr lang="en-US" altLang="ja-JP" sz="1600" dirty="0"/>
              <a:t>show these </a:t>
            </a:r>
            <a:r>
              <a:rPr lang="en-US" altLang="ja-JP" sz="1600" dirty="0" smtClean="0"/>
              <a:t>aspects.</a:t>
            </a:r>
            <a:endParaRPr kumimoji="1" lang="ja-JP" altLang="en-US" sz="1600" dirty="0"/>
          </a:p>
        </p:txBody>
      </p:sp>
      <p:sp>
        <p:nvSpPr>
          <p:cNvPr id="26" name="正方形/長方形 25"/>
          <p:cNvSpPr/>
          <p:nvPr/>
        </p:nvSpPr>
        <p:spPr>
          <a:xfrm>
            <a:off x="2666359" y="2094170"/>
            <a:ext cx="1761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457 / 1054 negative</a:t>
            </a:r>
            <a:endParaRPr lang="en-US" sz="1400" dirty="0"/>
          </a:p>
        </p:txBody>
      </p:sp>
      <p:sp>
        <p:nvSpPr>
          <p:cNvPr id="27" name="正方形/長方形 26"/>
          <p:cNvSpPr/>
          <p:nvPr/>
        </p:nvSpPr>
        <p:spPr>
          <a:xfrm>
            <a:off x="2710340" y="4058849"/>
            <a:ext cx="16620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79 / 1054 negative</a:t>
            </a:r>
            <a:endParaRPr lang="en-US" sz="1400" dirty="0"/>
          </a:p>
        </p:txBody>
      </p:sp>
      <p:sp>
        <p:nvSpPr>
          <p:cNvPr id="28" name="角丸四角形 27"/>
          <p:cNvSpPr/>
          <p:nvPr/>
        </p:nvSpPr>
        <p:spPr>
          <a:xfrm>
            <a:off x="6599086" y="2805729"/>
            <a:ext cx="2226078" cy="275815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6858228" y="2317671"/>
            <a:ext cx="1988112" cy="52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No negative radiances for longer </a:t>
            </a:r>
            <a:r>
              <a:rPr lang="en-US" sz="1400" dirty="0" smtClean="0">
                <a:solidFill>
                  <a:srgbClr val="0000FF"/>
                </a:solidFill>
                <a:cs typeface="Symbol" charset="2"/>
              </a:rPr>
              <a:t>wavelength</a:t>
            </a:r>
            <a:endParaRPr lang="en-US" sz="1400" dirty="0">
              <a:solidFill>
                <a:srgbClr val="0000FF"/>
              </a:solidFill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2838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786" y="3811973"/>
            <a:ext cx="3754967" cy="250331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372" y="3811973"/>
            <a:ext cx="3754967" cy="25033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1)</a:t>
            </a:r>
            <a:r>
              <a:rPr lang="ja-JP" altLang="en-US" dirty="0" smtClean="0"/>
              <a:t> </a:t>
            </a:r>
            <a:r>
              <a:rPr lang="en-US" altLang="ja-JP" dirty="0" smtClean="0"/>
              <a:t>How do we process the negative values?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027789" y="6396335"/>
            <a:ext cx="7680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200" dirty="0" smtClean="0">
                <a:sym typeface="Wingdings"/>
              </a:rPr>
              <a:t>* Gap channel: A virtual channel to</a:t>
            </a:r>
            <a:r>
              <a:rPr kumimoji="1" lang="ja-JP" altLang="en-US" sz="1200" dirty="0" smtClean="0">
                <a:sym typeface="Wingdings"/>
              </a:rPr>
              <a:t> </a:t>
            </a:r>
            <a:r>
              <a:rPr kumimoji="1" lang="en-US" altLang="ja-JP" sz="1200" dirty="0" smtClean="0">
                <a:sym typeface="Wingdings"/>
              </a:rPr>
              <a:t>complement</a:t>
            </a:r>
            <a:r>
              <a:rPr kumimoji="1" lang="ja-JP" altLang="en-US" sz="1200" dirty="0" smtClean="0">
                <a:sym typeface="Wingdings"/>
              </a:rPr>
              <a:t> </a:t>
            </a:r>
            <a:r>
              <a:rPr kumimoji="1" lang="en-US" altLang="ja-JP" sz="1200" dirty="0" smtClean="0">
                <a:sym typeface="Wingdings"/>
              </a:rPr>
              <a:t>an</a:t>
            </a:r>
            <a:r>
              <a:rPr kumimoji="1" lang="ja-JP" altLang="en-US" sz="1200" dirty="0" smtClean="0">
                <a:sym typeface="Wingdings"/>
              </a:rPr>
              <a:t> </a:t>
            </a:r>
            <a:r>
              <a:rPr kumimoji="1" lang="en-US" altLang="ja-JP" sz="1200" dirty="0" smtClean="0">
                <a:sym typeface="Wingdings"/>
              </a:rPr>
              <a:t>absence</a:t>
            </a:r>
            <a:r>
              <a:rPr kumimoji="1" lang="ja-JP" altLang="en-US" sz="1200" dirty="0" smtClean="0">
                <a:sym typeface="Wingdings"/>
              </a:rPr>
              <a:t> </a:t>
            </a:r>
            <a:r>
              <a:rPr kumimoji="1" lang="en-US" altLang="ja-JP" sz="1200" dirty="0" smtClean="0">
                <a:sym typeface="Wingdings"/>
              </a:rPr>
              <a:t>of</a:t>
            </a:r>
            <a:r>
              <a:rPr kumimoji="1" lang="ja-JP" altLang="en-US" sz="1200" dirty="0" smtClean="0">
                <a:sym typeface="Wingdings"/>
              </a:rPr>
              <a:t> </a:t>
            </a:r>
            <a:r>
              <a:rPr kumimoji="1" lang="en-US" altLang="ja-JP" sz="1200" dirty="0" smtClean="0">
                <a:sym typeface="Wingdings"/>
              </a:rPr>
              <a:t>HSS</a:t>
            </a:r>
            <a:r>
              <a:rPr kumimoji="1" lang="ja-JP" altLang="en-US" sz="1200" dirty="0" smtClean="0">
                <a:sym typeface="Wingdings"/>
              </a:rPr>
              <a:t> </a:t>
            </a:r>
            <a:r>
              <a:rPr kumimoji="1" lang="en-US" altLang="ja-JP" sz="1200" dirty="0" smtClean="0">
                <a:sym typeface="Wingdings"/>
              </a:rPr>
              <a:t>channel</a:t>
            </a:r>
            <a:r>
              <a:rPr kumimoji="1" lang="ja-JP" altLang="en-US" sz="1200" dirty="0" smtClean="0">
                <a:sym typeface="Wingdings"/>
              </a:rPr>
              <a:t> </a:t>
            </a:r>
            <a:r>
              <a:rPr kumimoji="1" lang="en-US" altLang="ja-JP" sz="1200" dirty="0" smtClean="0">
                <a:sym typeface="Wingdings"/>
              </a:rPr>
              <a:t>data.</a:t>
            </a:r>
            <a:r>
              <a:rPr kumimoji="1" lang="ja-JP" altLang="en-US" sz="1200" dirty="0" smtClean="0">
                <a:sym typeface="Wingdings"/>
              </a:rPr>
              <a:t> </a:t>
            </a:r>
            <a:r>
              <a:rPr kumimoji="1" lang="en-US" altLang="ja-JP" sz="1200" dirty="0" smtClean="0">
                <a:sym typeface="Wingdings"/>
              </a:rPr>
              <a:t>It’s</a:t>
            </a:r>
            <a:r>
              <a:rPr kumimoji="1" lang="ja-JP" altLang="en-US" sz="1200" dirty="0" smtClean="0">
                <a:sym typeface="Wingdings"/>
              </a:rPr>
              <a:t> </a:t>
            </a:r>
            <a:r>
              <a:rPr kumimoji="1" lang="en-US" altLang="ja-JP" sz="1200" dirty="0" smtClean="0">
                <a:sym typeface="Wingdings"/>
              </a:rPr>
              <a:t>composed by RTM computation based for several atmospheric profiles.</a:t>
            </a:r>
            <a:endParaRPr lang="en-US" sz="1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57943"/>
            <a:ext cx="7886700" cy="28190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 smtClean="0"/>
              <a:t>In JMA’s implementation, the observation by the channels with the negative radiance is replaced by the “</a:t>
            </a:r>
            <a:r>
              <a:rPr kumimoji="1" lang="en-US" altLang="ja-JP" i="1" dirty="0" smtClean="0"/>
              <a:t>gap channel</a:t>
            </a:r>
            <a:r>
              <a:rPr kumimoji="1" lang="en-US" altLang="ja-JP" dirty="0" smtClean="0"/>
              <a:t>” radiance.</a:t>
            </a:r>
          </a:p>
          <a:p>
            <a:pPr>
              <a:lnSpc>
                <a:spcPct val="120000"/>
              </a:lnSpc>
            </a:pPr>
            <a:r>
              <a:rPr lang="en-US" altLang="ja-JP" dirty="0" smtClean="0"/>
              <a:t>Does the gap channel bring error?</a:t>
            </a:r>
            <a:r>
              <a:rPr lang="ja-JP" altLang="en-US" dirty="0" smtClean="0"/>
              <a:t> </a:t>
            </a:r>
            <a:r>
              <a:rPr lang="en-US" altLang="ja-JP" dirty="0">
                <a:sym typeface="Wingdings"/>
              </a:rPr>
              <a:t> wouldn’t be expected.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For </a:t>
            </a:r>
            <a:r>
              <a:rPr lang="en-US" altLang="ja-JP" dirty="0"/>
              <a:t>the </a:t>
            </a:r>
            <a:r>
              <a:rPr lang="en-US" altLang="ja-JP" dirty="0" smtClean="0"/>
              <a:t>cold scene, </a:t>
            </a:r>
            <a:r>
              <a:rPr lang="en-US" altLang="ja-JP" dirty="0"/>
              <a:t>the estimated Tb bias of w/o compensated by the gap channel method is larger than that of w</a:t>
            </a:r>
            <a:r>
              <a:rPr lang="en-US" altLang="ja-JP" dirty="0" smtClean="0"/>
              <a:t>/ compensation	.</a:t>
            </a:r>
            <a:endParaRPr kumimoji="1" lang="en-US" altLang="ja-JP" dirty="0" smtClean="0">
              <a:sym typeface="Wingdings"/>
            </a:endParaRPr>
          </a:p>
          <a:p>
            <a:pPr>
              <a:lnSpc>
                <a:spcPct val="120000"/>
              </a:lnSpc>
            </a:pPr>
            <a:r>
              <a:rPr lang="en-US" altLang="ja-JP" dirty="0" smtClean="0"/>
              <a:t>Thus, the bias could not be caused by the negative radiance but by the fluctuation of the radiance</a:t>
            </a:r>
            <a:r>
              <a:rPr lang="en-US" altLang="ja-JP" dirty="0"/>
              <a:t>.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332817" y="3791911"/>
            <a:ext cx="3239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/>
              <a:t>w/ the gap channel compensation</a:t>
            </a:r>
            <a:endParaRPr lang="en-US" sz="1600" dirty="0"/>
          </a:p>
        </p:txBody>
      </p:sp>
      <p:sp>
        <p:nvSpPr>
          <p:cNvPr id="10" name="正方形/長方形 9"/>
          <p:cNvSpPr/>
          <p:nvPr/>
        </p:nvSpPr>
        <p:spPr>
          <a:xfrm>
            <a:off x="5067179" y="3792401"/>
            <a:ext cx="3353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 smtClean="0">
                <a:solidFill>
                  <a:srgbClr val="FF0000"/>
                </a:solidFill>
              </a:rPr>
              <a:t>w/o</a:t>
            </a:r>
            <a:r>
              <a:rPr lang="en-US" altLang="ja-JP" sz="1600" dirty="0" smtClean="0"/>
              <a:t> the gap channel compensation</a:t>
            </a:r>
            <a:endParaRPr lang="en-US" sz="1600" dirty="0"/>
          </a:p>
        </p:txBody>
      </p:sp>
      <p:sp>
        <p:nvSpPr>
          <p:cNvPr id="11" name="正方形/長方形 10"/>
          <p:cNvSpPr/>
          <p:nvPr/>
        </p:nvSpPr>
        <p:spPr>
          <a:xfrm>
            <a:off x="2068783" y="6050873"/>
            <a:ext cx="176805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kumimoji="1" lang="en-US" altLang="ja-JP" sz="1400" dirty="0" smtClean="0"/>
              <a:t>IASI-B based </a:t>
            </a:r>
            <a:r>
              <a:rPr kumimoji="1" lang="en-US" altLang="ja-JP" sz="1400" dirty="0"/>
              <a:t>Tb [K]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860052" y="6019679"/>
            <a:ext cx="176805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kumimoji="1" lang="en-US" altLang="ja-JP" sz="1400" dirty="0" smtClean="0"/>
              <a:t>IASI-B based </a:t>
            </a:r>
            <a:r>
              <a:rPr kumimoji="1" lang="en-US" altLang="ja-JP" sz="1400" dirty="0"/>
              <a:t>Tb [K]</a:t>
            </a: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1445108" y="4895245"/>
            <a:ext cx="0" cy="540796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5523322" y="4895245"/>
            <a:ext cx="0" cy="8366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/>
          <p:cNvSpPr/>
          <p:nvPr/>
        </p:nvSpPr>
        <p:spPr>
          <a:xfrm rot="16200000">
            <a:off x="165374" y="4839733"/>
            <a:ext cx="166794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kumimoji="1" lang="en-US" altLang="ja-JP" sz="1400" dirty="0" smtClean="0"/>
              <a:t>AHI</a:t>
            </a:r>
            <a:r>
              <a:rPr kumimoji="1" lang="ja-JP" altLang="en-US" sz="1400" dirty="0" smtClean="0"/>
              <a:t> </a:t>
            </a:r>
            <a:r>
              <a:rPr kumimoji="1" lang="mr-IN" altLang="ja-JP" sz="1400" dirty="0" smtClean="0"/>
              <a:t>–</a:t>
            </a:r>
            <a:r>
              <a:rPr kumimoji="1" lang="en-US" altLang="ja-JP" sz="1400" dirty="0" smtClean="0"/>
              <a:t>IASI-B </a:t>
            </a:r>
            <a:r>
              <a:rPr kumimoji="1" lang="en-US" altLang="ja-JP" sz="1400" dirty="0"/>
              <a:t>Tb [K]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-3497044" y="870712"/>
            <a:ext cx="318478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時間次第で</a:t>
            </a:r>
            <a:r>
              <a:rPr lang="ja-JP" altLang="en-US" dirty="0" smtClean="0"/>
              <a:t>省略</a:t>
            </a:r>
            <a:r>
              <a:rPr lang="en-US" dirty="0" smtClean="0"/>
              <a:t>するかも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53" y="3285665"/>
            <a:ext cx="5790005" cy="289500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spc="-100" dirty="0" smtClean="0"/>
              <a:t>2)</a:t>
            </a:r>
            <a:r>
              <a:rPr kumimoji="1" lang="ja-JP" altLang="en-US" sz="2800" spc="-100" dirty="0" smtClean="0"/>
              <a:t> </a:t>
            </a:r>
            <a:r>
              <a:rPr kumimoji="1" lang="en-US" altLang="ja-JP" sz="2800" spc="-100" dirty="0" smtClean="0"/>
              <a:t>How much does the radiance fluctuate in the band?</a:t>
            </a:r>
            <a:endParaRPr kumimoji="1" lang="ja-JP" altLang="en-US" sz="2800" spc="-1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61654"/>
            <a:ext cx="8215076" cy="1922937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LBLRTM computation 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</a:t>
            </a:r>
            <a:r>
              <a:rPr lang="en-US" altLang="ja-JP" dirty="0" smtClean="0"/>
              <a:t>atmospheric</a:t>
            </a:r>
            <a:r>
              <a:rPr lang="ja-JP" altLang="en-US" dirty="0" smtClean="0"/>
              <a:t> </a:t>
            </a:r>
            <a:r>
              <a:rPr lang="en-US" altLang="ja-JP" dirty="0" smtClean="0"/>
              <a:t>profiles</a:t>
            </a:r>
            <a:r>
              <a:rPr lang="ja-JP" altLang="en-US" dirty="0" smtClean="0"/>
              <a:t> </a:t>
            </a:r>
            <a:r>
              <a:rPr lang="en-US" altLang="ja-JP" dirty="0" smtClean="0"/>
              <a:t>with</a:t>
            </a:r>
            <a:r>
              <a:rPr lang="ja-JP" altLang="en-US" dirty="0" smtClean="0"/>
              <a:t> </a:t>
            </a:r>
            <a:r>
              <a:rPr lang="en-US" altLang="ja-JP" dirty="0" smtClean="0"/>
              <a:t>thick</a:t>
            </a:r>
            <a:r>
              <a:rPr lang="ja-JP" altLang="en-US" dirty="0" smtClean="0"/>
              <a:t> </a:t>
            </a:r>
            <a:r>
              <a:rPr lang="en-US" altLang="ja-JP" dirty="0" smtClean="0"/>
              <a:t>cloud</a:t>
            </a:r>
            <a:r>
              <a:rPr lang="ja-JP" altLang="en-US" dirty="0" smtClean="0"/>
              <a:t> </a:t>
            </a:r>
            <a:r>
              <a:rPr lang="en-US" altLang="ja-JP" dirty="0" smtClean="0"/>
              <a:t>around</a:t>
            </a:r>
            <a:r>
              <a:rPr lang="ja-JP" altLang="en-US" dirty="0" smtClean="0"/>
              <a:t> </a:t>
            </a:r>
            <a:r>
              <a:rPr lang="en-US" altLang="ja-JP" dirty="0" smtClean="0"/>
              <a:t>upper</a:t>
            </a:r>
            <a:r>
              <a:rPr lang="ja-JP" altLang="en-US" dirty="0" smtClean="0"/>
              <a:t> </a:t>
            </a:r>
            <a:r>
              <a:rPr lang="en-US" altLang="ja-JP" dirty="0" smtClean="0"/>
              <a:t>air</a:t>
            </a:r>
            <a:r>
              <a:rPr lang="ja-JP" altLang="en-US" dirty="0" smtClean="0"/>
              <a:t> </a:t>
            </a:r>
            <a:r>
              <a:rPr kumimoji="1" lang="en-US" altLang="ja-JP" dirty="0" smtClean="0"/>
              <a:t>shows almost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constant radiance for the 3.9um band.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467645" y="3776948"/>
            <a:ext cx="284955" cy="18110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247" y="4007750"/>
            <a:ext cx="2830487" cy="2830487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173690" y="6074136"/>
            <a:ext cx="936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 smtClean="0"/>
              <a:t>AHI/B07</a:t>
            </a:r>
            <a:endParaRPr lang="en-US" sz="1400" dirty="0"/>
          </a:p>
        </p:txBody>
      </p:sp>
      <p:sp>
        <p:nvSpPr>
          <p:cNvPr id="8" name="右矢印 7"/>
          <p:cNvSpPr/>
          <p:nvPr/>
        </p:nvSpPr>
        <p:spPr>
          <a:xfrm>
            <a:off x="1683814" y="5384450"/>
            <a:ext cx="4742385" cy="22949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正方形/長方形 9"/>
          <p:cNvSpPr/>
          <p:nvPr/>
        </p:nvSpPr>
        <p:spPr>
          <a:xfrm>
            <a:off x="5971258" y="3477369"/>
            <a:ext cx="2531923" cy="769441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1" lang="en-US" altLang="ja-JP" sz="1100" dirty="0">
                <a:solidFill>
                  <a:srgbClr val="FF0000"/>
                </a:solidFill>
              </a:rPr>
              <a:t>Thick cloud at 194.36 </a:t>
            </a:r>
            <a:r>
              <a:rPr kumimoji="1" lang="en-US" altLang="ja-JP" sz="1100" dirty="0" err="1">
                <a:solidFill>
                  <a:srgbClr val="FF0000"/>
                </a:solidFill>
              </a:rPr>
              <a:t>hPa</a:t>
            </a:r>
            <a:r>
              <a:rPr kumimoji="1" lang="en-US" altLang="ja-JP" sz="1100" dirty="0">
                <a:solidFill>
                  <a:srgbClr val="FF0000"/>
                </a:solidFill>
              </a:rPr>
              <a:t> of Tropic</a:t>
            </a:r>
          </a:p>
          <a:p>
            <a:r>
              <a:rPr kumimoji="1" lang="en-US" altLang="ja-JP" sz="1100" dirty="0">
                <a:solidFill>
                  <a:srgbClr val="0000FF"/>
                </a:solidFill>
              </a:rPr>
              <a:t>Thick cloud at 194.36 </a:t>
            </a:r>
            <a:r>
              <a:rPr kumimoji="1" lang="en-US" altLang="ja-JP" sz="1100" dirty="0" err="1">
                <a:solidFill>
                  <a:srgbClr val="0000FF"/>
                </a:solidFill>
              </a:rPr>
              <a:t>hPa</a:t>
            </a:r>
            <a:r>
              <a:rPr kumimoji="1" lang="en-US" altLang="ja-JP" sz="1100" dirty="0">
                <a:solidFill>
                  <a:srgbClr val="0000FF"/>
                </a:solidFill>
              </a:rPr>
              <a:t> of US </a:t>
            </a:r>
            <a:r>
              <a:rPr kumimoji="1" lang="en-US" altLang="ja-JP" sz="1100" dirty="0" err="1">
                <a:solidFill>
                  <a:srgbClr val="0000FF"/>
                </a:solidFill>
              </a:rPr>
              <a:t>Std</a:t>
            </a:r>
            <a:endParaRPr kumimoji="1" lang="en-US" altLang="ja-JP" sz="1100" dirty="0">
              <a:solidFill>
                <a:srgbClr val="0000FF"/>
              </a:solidFill>
            </a:endParaRPr>
          </a:p>
          <a:p>
            <a:r>
              <a:rPr kumimoji="1" lang="en-US" altLang="ja-JP" sz="1100" dirty="0">
                <a:solidFill>
                  <a:srgbClr val="FEA79B"/>
                </a:solidFill>
              </a:rPr>
              <a:t>Thick cloud at 478.54 </a:t>
            </a:r>
            <a:r>
              <a:rPr kumimoji="1" lang="en-US" altLang="ja-JP" sz="1100" dirty="0" err="1">
                <a:solidFill>
                  <a:srgbClr val="FEA79B"/>
                </a:solidFill>
              </a:rPr>
              <a:t>hPa</a:t>
            </a:r>
            <a:r>
              <a:rPr kumimoji="1" lang="en-US" altLang="ja-JP" sz="1100" dirty="0">
                <a:solidFill>
                  <a:srgbClr val="FEA79B"/>
                </a:solidFill>
              </a:rPr>
              <a:t> of Tropic</a:t>
            </a:r>
          </a:p>
          <a:p>
            <a:r>
              <a:rPr kumimoji="1" lang="en-US" altLang="ja-JP" sz="1100" dirty="0">
                <a:solidFill>
                  <a:srgbClr val="71C2FF"/>
                </a:solidFill>
              </a:rPr>
              <a:t>Thick cloud at 478.54 </a:t>
            </a:r>
            <a:r>
              <a:rPr kumimoji="1" lang="en-US" altLang="ja-JP" sz="1100" dirty="0" err="1">
                <a:solidFill>
                  <a:srgbClr val="71C2FF"/>
                </a:solidFill>
              </a:rPr>
              <a:t>hPa</a:t>
            </a:r>
            <a:r>
              <a:rPr kumimoji="1" lang="en-US" altLang="ja-JP" sz="1100" dirty="0">
                <a:solidFill>
                  <a:srgbClr val="71C2FF"/>
                </a:solidFill>
              </a:rPr>
              <a:t> of US </a:t>
            </a:r>
            <a:r>
              <a:rPr kumimoji="1" lang="en-US" altLang="ja-JP" sz="1100" dirty="0" err="1" smtClean="0">
                <a:solidFill>
                  <a:srgbClr val="71C2FF"/>
                </a:solidFill>
              </a:rPr>
              <a:t>Std</a:t>
            </a:r>
            <a:endParaRPr kumimoji="1" lang="en-US" altLang="ja-JP" sz="1100" dirty="0">
              <a:solidFill>
                <a:srgbClr val="71C2FF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159509" y="5941321"/>
            <a:ext cx="1489510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kumimoji="1" lang="en-US" altLang="ja-JP" sz="1200" dirty="0" smtClean="0"/>
              <a:t>Wavelength [um]</a:t>
            </a:r>
            <a:endParaRPr lang="ja-JP" altLang="en-US" sz="1200" dirty="0"/>
          </a:p>
        </p:txBody>
      </p:sp>
      <p:sp>
        <p:nvSpPr>
          <p:cNvPr id="15" name="正方形/長方形 14"/>
          <p:cNvSpPr/>
          <p:nvPr/>
        </p:nvSpPr>
        <p:spPr>
          <a:xfrm>
            <a:off x="1574529" y="5716425"/>
            <a:ext cx="28084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4</a:t>
            </a:r>
            <a:endParaRPr lang="ja-JP" altLang="en-US" sz="1200" dirty="0"/>
          </a:p>
        </p:txBody>
      </p:sp>
      <p:sp>
        <p:nvSpPr>
          <p:cNvPr id="16" name="正方形/長方形 15"/>
          <p:cNvSpPr/>
          <p:nvPr/>
        </p:nvSpPr>
        <p:spPr>
          <a:xfrm>
            <a:off x="2669032" y="5716425"/>
            <a:ext cx="28084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6</a:t>
            </a:r>
            <a:endParaRPr lang="ja-JP" altLang="en-US" sz="1200" dirty="0"/>
          </a:p>
        </p:txBody>
      </p:sp>
      <p:sp>
        <p:nvSpPr>
          <p:cNvPr id="17" name="正方形/長方形 16"/>
          <p:cNvSpPr/>
          <p:nvPr/>
        </p:nvSpPr>
        <p:spPr>
          <a:xfrm>
            <a:off x="3767170" y="5716425"/>
            <a:ext cx="28084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8</a:t>
            </a:r>
            <a:endParaRPr lang="ja-JP" altLang="en-US" sz="1200" dirty="0"/>
          </a:p>
        </p:txBody>
      </p:sp>
      <p:sp>
        <p:nvSpPr>
          <p:cNvPr id="18" name="正方形/長方形 17"/>
          <p:cNvSpPr/>
          <p:nvPr/>
        </p:nvSpPr>
        <p:spPr>
          <a:xfrm>
            <a:off x="4798220" y="5716425"/>
            <a:ext cx="377026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10</a:t>
            </a:r>
            <a:endParaRPr lang="ja-JP" altLang="en-US" sz="1200" dirty="0"/>
          </a:p>
        </p:txBody>
      </p:sp>
      <p:sp>
        <p:nvSpPr>
          <p:cNvPr id="20" name="正方形/長方形 19"/>
          <p:cNvSpPr/>
          <p:nvPr/>
        </p:nvSpPr>
        <p:spPr>
          <a:xfrm>
            <a:off x="6072798" y="6373446"/>
            <a:ext cx="246253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3.7</a:t>
            </a:r>
            <a:r>
              <a:rPr lang="ja-JP" altLang="en-US" sz="1200" dirty="0" smtClean="0"/>
              <a:t>       </a:t>
            </a:r>
            <a:r>
              <a:rPr lang="en-US" altLang="ja-JP" sz="1200" dirty="0" smtClean="0"/>
              <a:t>3.8</a:t>
            </a:r>
            <a:r>
              <a:rPr lang="ja-JP" altLang="en-US" sz="1200" dirty="0" smtClean="0"/>
              <a:t>       </a:t>
            </a:r>
            <a:r>
              <a:rPr lang="en-US" altLang="ja-JP" sz="1200" dirty="0" smtClean="0"/>
              <a:t>3.9</a:t>
            </a:r>
            <a:r>
              <a:rPr lang="ja-JP" altLang="en-US" sz="1200" dirty="0" smtClean="0"/>
              <a:t>       </a:t>
            </a:r>
            <a:r>
              <a:rPr lang="en-US" altLang="ja-JP" sz="1200" dirty="0" smtClean="0"/>
              <a:t>4.0</a:t>
            </a:r>
            <a:r>
              <a:rPr lang="ja-JP" altLang="en-US" sz="1200" dirty="0" smtClean="0"/>
              <a:t>       </a:t>
            </a:r>
            <a:r>
              <a:rPr lang="en-US" altLang="ja-JP" sz="1200" dirty="0" smtClean="0"/>
              <a:t>4.1</a:t>
            </a:r>
            <a:endParaRPr lang="ja-JP" altLang="en-US" sz="1200" dirty="0"/>
          </a:p>
        </p:txBody>
      </p:sp>
      <p:sp>
        <p:nvSpPr>
          <p:cNvPr id="22" name="正方形/長方形 21"/>
          <p:cNvSpPr/>
          <p:nvPr/>
        </p:nvSpPr>
        <p:spPr>
          <a:xfrm>
            <a:off x="2790081" y="3418168"/>
            <a:ext cx="22283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400" dirty="0" smtClean="0"/>
              <a:t>Simulated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Tb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by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LBLRTM</a:t>
            </a:r>
            <a:endParaRPr lang="ja-JP" altLang="en-US" sz="1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-3497044" y="870712"/>
            <a:ext cx="318478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時間次第で</a:t>
            </a:r>
            <a:r>
              <a:rPr lang="ja-JP" altLang="en-US" dirty="0" smtClean="0"/>
              <a:t>省略</a:t>
            </a:r>
            <a:r>
              <a:rPr lang="en-US" dirty="0" smtClean="0"/>
              <a:t>するかも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54558"/>
            <a:ext cx="7886700" cy="532404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kumimoji="1" lang="en-US" altLang="ja-JP" dirty="0" smtClean="0"/>
              <a:t>AHI/B07 shows negative Tb bias in cold scenes under the validation using IASI-A/-B. (IASI-C is not checked yet.)</a:t>
            </a:r>
          </a:p>
          <a:p>
            <a:pPr>
              <a:lnSpc>
                <a:spcPct val="120000"/>
              </a:lnSpc>
            </a:pPr>
            <a:r>
              <a:rPr lang="en-US" altLang="ja-JP" dirty="0" smtClean="0"/>
              <a:t>The negative Tb bias does not seen under the application of the uniformity check by </a:t>
            </a:r>
            <a:r>
              <a:rPr lang="en-US" altLang="ja-JP" dirty="0" err="1" smtClean="0"/>
              <a:t>cov</a:t>
            </a:r>
            <a:r>
              <a:rPr lang="en-US" altLang="ja-JP" dirty="0" smtClean="0"/>
              <a:t>.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altLang="ja-JP" dirty="0" smtClean="0">
                <a:sym typeface="Wingdings"/>
              </a:rPr>
              <a:t> Is the strict uniformity check necessary also for AHI? Even though no collocation data remains under the condition?		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There are negative radiance values and fluctuations on some of IASI channels at collocation data in cold scenes.</a:t>
            </a:r>
          </a:p>
          <a:p>
            <a:pPr>
              <a:lnSpc>
                <a:spcPct val="120000"/>
              </a:lnSpc>
            </a:pPr>
            <a:r>
              <a:rPr lang="en-US" altLang="ja-JP" dirty="0" smtClean="0"/>
              <a:t>Is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there</a:t>
            </a:r>
            <a:r>
              <a:rPr lang="ja-JP" altLang="en-US" dirty="0" smtClean="0"/>
              <a:t> </a:t>
            </a:r>
            <a:r>
              <a:rPr lang="en-US" altLang="ja-JP" dirty="0" smtClean="0"/>
              <a:t>any</a:t>
            </a:r>
            <a:r>
              <a:rPr lang="ja-JP" altLang="en-US" dirty="0" smtClean="0"/>
              <a:t> </a:t>
            </a:r>
            <a:r>
              <a:rPr lang="en-US" altLang="ja-JP" dirty="0" smtClean="0"/>
              <a:t>existing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research</a:t>
            </a:r>
            <a:r>
              <a:rPr lang="ja-JP" altLang="en-US" dirty="0" smtClean="0"/>
              <a:t> </a:t>
            </a:r>
            <a:r>
              <a:rPr lang="en-US" altLang="ja-JP" dirty="0" smtClean="0"/>
              <a:t>which</a:t>
            </a:r>
            <a:r>
              <a:rPr lang="ja-JP" altLang="en-US" dirty="0" smtClean="0"/>
              <a:t> </a:t>
            </a:r>
            <a:r>
              <a:rPr lang="en-US" altLang="ja-JP" dirty="0" smtClean="0"/>
              <a:t>reports</a:t>
            </a:r>
            <a:r>
              <a:rPr lang="ja-JP" altLang="en-US" dirty="0" smtClean="0"/>
              <a:t> </a:t>
            </a:r>
            <a:r>
              <a:rPr lang="en-US" altLang="ja-JP" dirty="0" smtClean="0"/>
              <a:t>calibration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characteristics</a:t>
            </a:r>
            <a:r>
              <a:rPr lang="ja-JP" altLang="en-US" dirty="0" smtClean="0"/>
              <a:t> </a:t>
            </a:r>
            <a:r>
              <a:rPr lang="en-US" altLang="ja-JP" dirty="0" smtClean="0"/>
              <a:t>of</a:t>
            </a:r>
            <a:r>
              <a:rPr lang="ja-JP" altLang="en-US" dirty="0" smtClean="0"/>
              <a:t> </a:t>
            </a:r>
            <a:r>
              <a:rPr lang="en-US" altLang="ja-JP" dirty="0" smtClean="0"/>
              <a:t>IASI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</a:t>
            </a:r>
            <a:r>
              <a:rPr lang="en-US" altLang="ja-JP" dirty="0" smtClean="0"/>
              <a:t>cold scenes for</a:t>
            </a:r>
            <a:r>
              <a:rPr lang="ja-JP" altLang="en-US" dirty="0" smtClean="0"/>
              <a:t> </a:t>
            </a:r>
            <a:r>
              <a:rPr lang="en-US" altLang="ja-JP" dirty="0" smtClean="0"/>
              <a:t>shorter</a:t>
            </a:r>
            <a:r>
              <a:rPr lang="ja-JP" altLang="en-US" dirty="0" smtClean="0"/>
              <a:t> </a:t>
            </a:r>
            <a:r>
              <a:rPr lang="en-US" altLang="ja-JP" dirty="0" smtClean="0"/>
              <a:t>wavelength?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2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131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Radiance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plot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each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channel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8060"/>
            <a:ext cx="4465253" cy="223262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3548060"/>
            <a:ext cx="4465253" cy="223262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930"/>
            <a:ext cx="4465253" cy="223262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1001930"/>
            <a:ext cx="4465253" cy="223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6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Tb bias on AHI/B07 (3.9</a:t>
            </a:r>
            <a:r>
              <a:rPr lang="en-US" altLang="ja-JP" spc="-50" dirty="0">
                <a:latin typeface="Symbol" panose="05050102010706020507" pitchFamily="18" charset="2"/>
              </a:rPr>
              <a:t>m</a:t>
            </a:r>
            <a:r>
              <a:rPr kumimoji="1" lang="en-US" altLang="ja-JP" dirty="0" smtClean="0"/>
              <a:t>m)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49" y="1633223"/>
            <a:ext cx="4191029" cy="446739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000" dirty="0" smtClean="0"/>
              <a:t>The IR </a:t>
            </a:r>
            <a:r>
              <a:rPr kumimoji="1" lang="en-US" altLang="ja-JP" sz="2000" dirty="0" err="1" smtClean="0"/>
              <a:t>cal</a:t>
            </a:r>
            <a:r>
              <a:rPr kumimoji="1" lang="en-US" altLang="ja-JP" sz="2000" dirty="0" smtClean="0"/>
              <a:t>/</a:t>
            </a:r>
            <a:r>
              <a:rPr kumimoji="1" lang="en-US" altLang="ja-JP" sz="2000" dirty="0" err="1" smtClean="0"/>
              <a:t>val</a:t>
            </a:r>
            <a:r>
              <a:rPr kumimoji="1" lang="en-US" altLang="ja-JP" sz="2000" dirty="0" smtClean="0"/>
              <a:t> based on IASI shows there is a negative Tb bias around </a:t>
            </a:r>
            <a:r>
              <a:rPr lang="en-US" altLang="ja-JP" sz="2000" dirty="0" smtClean="0"/>
              <a:t>a cold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scene for </a:t>
            </a:r>
            <a:r>
              <a:rPr kumimoji="1" lang="en-US" altLang="ja-JP" sz="2000" dirty="0" smtClean="0"/>
              <a:t>AHI/B07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(3.9</a:t>
            </a:r>
            <a:r>
              <a:rPr lang="en-US" altLang="ja-JP" sz="2000" spc="-50" dirty="0">
                <a:latin typeface="Symbol" panose="05050102010706020507" pitchFamily="18" charset="2"/>
              </a:rPr>
              <a:t>m</a:t>
            </a:r>
            <a:r>
              <a:rPr kumimoji="1" lang="en-US" altLang="ja-JP" sz="2000" dirty="0" smtClean="0"/>
              <a:t>m).</a:t>
            </a:r>
          </a:p>
          <a:p>
            <a:pPr>
              <a:lnSpc>
                <a:spcPct val="120000"/>
              </a:lnSpc>
            </a:pPr>
            <a:r>
              <a:rPr lang="en-US" altLang="ja-JP" sz="2000" dirty="0" smtClean="0"/>
              <a:t>The bias appears in both of results using IASI-A and -B. (IASI-C is not implemented yet.)</a:t>
            </a:r>
          </a:p>
          <a:p>
            <a:pPr>
              <a:lnSpc>
                <a:spcPct val="120000"/>
              </a:lnSpc>
            </a:pPr>
            <a:r>
              <a:rPr kumimoji="1" lang="en-US" altLang="ja-JP" sz="2000" dirty="0" smtClean="0"/>
              <a:t>There is no apparent negative bias for the </a:t>
            </a:r>
            <a:r>
              <a:rPr lang="en-US" altLang="ja-JP" sz="2000" dirty="0" smtClean="0"/>
              <a:t>results using AIRS and SNPP/</a:t>
            </a:r>
            <a:r>
              <a:rPr lang="en-US" altLang="ja-JP" sz="2000" dirty="0" err="1" smtClean="0"/>
              <a:t>CrIS</a:t>
            </a:r>
            <a:r>
              <a:rPr lang="en-US" altLang="ja-JP" sz="2000" dirty="0"/>
              <a:t>.</a:t>
            </a:r>
            <a:endParaRPr kumimoji="1" lang="en-US" altLang="ja-JP" sz="2000" dirty="0" smtClean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4743876" y="592667"/>
            <a:ext cx="4210849" cy="6048289"/>
            <a:chOff x="4743876" y="592667"/>
            <a:chExt cx="4210849" cy="604828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6442"/>
            <a:stretch/>
          </p:blipFill>
          <p:spPr>
            <a:xfrm>
              <a:off x="4882618" y="3962400"/>
              <a:ext cx="4072107" cy="2556983"/>
            </a:xfrm>
            <a:prstGeom prst="rect">
              <a:avLst/>
            </a:prstGeom>
          </p:spPr>
        </p:pic>
        <p:sp>
          <p:nvSpPr>
            <p:cNvPr id="9" name="楕円 8"/>
            <p:cNvSpPr/>
            <p:nvPr/>
          </p:nvSpPr>
          <p:spPr>
            <a:xfrm rot="19342266">
              <a:off x="5245654" y="5104650"/>
              <a:ext cx="1510019" cy="7957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5899098" y="3468484"/>
              <a:ext cx="223651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/>
                <a:t>IASI-B based radiance</a:t>
              </a:r>
              <a:endParaRPr lang="en-US" sz="1600" dirty="0"/>
            </a:p>
          </p:txBody>
        </p:sp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9597" y="1021598"/>
              <a:ext cx="2556933" cy="2500529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4696"/>
            <a:stretch/>
          </p:blipFill>
          <p:spPr>
            <a:xfrm>
              <a:off x="5334001" y="592667"/>
              <a:ext cx="3318934" cy="440266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 rot="16200000">
              <a:off x="4630953" y="1993740"/>
              <a:ext cx="168828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ja-JP" sz="1600" dirty="0" smtClean="0"/>
                <a:t>H8/AHI radiance</a:t>
              </a:r>
              <a:endParaRPr lang="en-US" sz="1600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6000699" y="6302402"/>
              <a:ext cx="1995546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/>
                <a:t>IASI-B based Tb [K]</a:t>
              </a:r>
              <a:endParaRPr lang="en-US" sz="1600" dirty="0"/>
            </a:p>
          </p:txBody>
        </p:sp>
        <p:sp>
          <p:nvSpPr>
            <p:cNvPr id="14" name="正方形/長方形 13"/>
            <p:cNvSpPr/>
            <p:nvPr/>
          </p:nvSpPr>
          <p:spPr>
            <a:xfrm rot="16200000">
              <a:off x="3778323" y="4838340"/>
              <a:ext cx="2269660" cy="33855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/>
                <a:t>H8/AHI </a:t>
              </a:r>
              <a:r>
                <a:rPr kumimoji="1" lang="mr-IN" altLang="ja-JP" sz="1600" dirty="0" smtClean="0"/>
                <a:t>–</a:t>
              </a:r>
              <a:r>
                <a:rPr kumimoji="1" lang="en-US" altLang="ja-JP" sz="1600" dirty="0" smtClean="0"/>
                <a:t> IASI-B Tb [K]</a:t>
              </a:r>
              <a:endParaRPr lang="en-US" sz="1600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416497" y="6073810"/>
              <a:ext cx="6287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1400" dirty="0" smtClean="0"/>
                <a:t>220</a:t>
              </a:r>
              <a:endParaRPr lang="en-US" sz="1400" dirty="0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6703430" y="6073810"/>
              <a:ext cx="6287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1400" dirty="0" smtClean="0"/>
                <a:t>260</a:t>
              </a:r>
              <a:endParaRPr lang="en-US" sz="1400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6127697" y="6073810"/>
              <a:ext cx="6287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1400" dirty="0" smtClean="0"/>
                <a:t>240</a:t>
              </a:r>
              <a:endParaRPr lang="en-US" sz="1400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329963" y="6073810"/>
              <a:ext cx="6287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1400" dirty="0" smtClean="0"/>
                <a:t>280</a:t>
              </a:r>
              <a:endParaRPr lang="en-US" sz="1400" dirty="0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7973429" y="6073810"/>
              <a:ext cx="6287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ja-JP" sz="1400" dirty="0" smtClean="0"/>
                <a:t>300</a:t>
              </a:r>
              <a:endParaRPr lang="en-US" sz="1400" dirty="0"/>
            </a:p>
          </p:txBody>
        </p:sp>
      </p:grp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04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Tb bias on AHI/</a:t>
            </a:r>
            <a:r>
              <a:rPr lang="en-US" altLang="ja-JP" dirty="0" smtClean="0"/>
              <a:t>B07       </a:t>
            </a:r>
            <a:r>
              <a:rPr lang="en-US" altLang="ja-JP" dirty="0" err="1" smtClean="0"/>
              <a:t>vs</a:t>
            </a:r>
            <a:r>
              <a:rPr lang="en-US" altLang="ja-JP" dirty="0" smtClean="0"/>
              <a:t> HSSs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281"/>
          <a:stretch/>
        </p:blipFill>
        <p:spPr>
          <a:xfrm>
            <a:off x="372533" y="3778056"/>
            <a:ext cx="4297145" cy="3079943"/>
          </a:xfr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397"/>
          <a:stretch/>
        </p:blipFill>
        <p:spPr>
          <a:xfrm>
            <a:off x="406017" y="669981"/>
            <a:ext cx="4263661" cy="30487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153"/>
          <a:stretch/>
        </p:blipFill>
        <p:spPr>
          <a:xfrm>
            <a:off x="4694126" y="3794184"/>
            <a:ext cx="4263661" cy="30638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577"/>
          <a:stretch/>
        </p:blipFill>
        <p:spPr>
          <a:xfrm>
            <a:off x="4670304" y="669981"/>
            <a:ext cx="4287483" cy="3054731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844499" y="1024535"/>
            <a:ext cx="19417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err="1"/>
              <a:t>v</a:t>
            </a:r>
            <a:r>
              <a:rPr lang="en-US" b="1" dirty="0" err="1" smtClean="0"/>
              <a:t>s</a:t>
            </a:r>
            <a:r>
              <a:rPr lang="en-US" b="1" dirty="0" smtClean="0"/>
              <a:t> </a:t>
            </a:r>
            <a:r>
              <a:rPr lang="en-US" b="1" dirty="0" err="1" smtClean="0"/>
              <a:t>Metop</a:t>
            </a:r>
            <a:r>
              <a:rPr lang="en-US" b="1" dirty="0" smtClean="0"/>
              <a:t>-A/IASI</a:t>
            </a:r>
            <a:endParaRPr lang="en-US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5128633" y="4160340"/>
            <a:ext cx="16729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err="1"/>
              <a:t>v</a:t>
            </a:r>
            <a:r>
              <a:rPr lang="en-US" b="1" dirty="0" err="1" smtClean="0"/>
              <a:t>s</a:t>
            </a:r>
            <a:r>
              <a:rPr lang="en-US" b="1" dirty="0" smtClean="0"/>
              <a:t> SNPP/</a:t>
            </a:r>
            <a:r>
              <a:rPr lang="en-US" b="1" dirty="0" err="1" smtClean="0"/>
              <a:t>CrIS</a:t>
            </a:r>
            <a:endParaRPr lang="en-US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810633" y="4160340"/>
            <a:ext cx="16896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err="1"/>
              <a:t>v</a:t>
            </a:r>
            <a:r>
              <a:rPr lang="en-US" b="1" dirty="0" err="1" smtClean="0"/>
              <a:t>s</a:t>
            </a:r>
            <a:r>
              <a:rPr lang="en-US" b="1" dirty="0" smtClean="0"/>
              <a:t> Aqua/AIRS</a:t>
            </a:r>
            <a:endParaRPr lang="en-US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5145566" y="1024535"/>
            <a:ext cx="20185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err="1"/>
              <a:t>v</a:t>
            </a:r>
            <a:r>
              <a:rPr lang="en-US" b="1" dirty="0" err="1" smtClean="0"/>
              <a:t>s</a:t>
            </a:r>
            <a:r>
              <a:rPr lang="en-US" b="1" dirty="0" smtClean="0"/>
              <a:t> </a:t>
            </a:r>
            <a:r>
              <a:rPr lang="en-US" b="1" dirty="0" err="1" smtClean="0"/>
              <a:t>Metop</a:t>
            </a:r>
            <a:r>
              <a:rPr lang="en-US" b="1" dirty="0" smtClean="0"/>
              <a:t>-B/IASI</a:t>
            </a:r>
            <a:endParaRPr lang="en-US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1708390" y="3403475"/>
            <a:ext cx="1811914" cy="338554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kumimoji="1" lang="en-US" altLang="ja-JP" sz="1600" dirty="0" smtClean="0"/>
              <a:t>LEO based Tb [K]</a:t>
            </a:r>
            <a:endParaRPr lang="en-US" sz="1600" dirty="0"/>
          </a:p>
        </p:txBody>
      </p:sp>
      <p:sp>
        <p:nvSpPr>
          <p:cNvPr id="14" name="正方形/長方形 13"/>
          <p:cNvSpPr/>
          <p:nvPr/>
        </p:nvSpPr>
        <p:spPr>
          <a:xfrm rot="16200000">
            <a:off x="-670115" y="1939863"/>
            <a:ext cx="2298316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dirty="0" smtClean="0"/>
              <a:t>H8/AHI </a:t>
            </a:r>
            <a:r>
              <a:rPr kumimoji="1" lang="mr-IN" altLang="ja-JP" sz="1600" dirty="0" smtClean="0"/>
              <a:t>–</a:t>
            </a:r>
            <a:r>
              <a:rPr kumimoji="1" lang="en-US" altLang="ja-JP" sz="1600" dirty="0" smtClean="0"/>
              <a:t> LEO Tb [K]</a:t>
            </a:r>
            <a:endParaRPr lang="en-US" sz="1600" dirty="0"/>
          </a:p>
        </p:txBody>
      </p:sp>
      <p:sp>
        <p:nvSpPr>
          <p:cNvPr id="15" name="正方形/長方形 14"/>
          <p:cNvSpPr/>
          <p:nvPr/>
        </p:nvSpPr>
        <p:spPr>
          <a:xfrm rot="16200000">
            <a:off x="3636121" y="5063065"/>
            <a:ext cx="2298316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dirty="0" smtClean="0"/>
              <a:t>H8/AHI </a:t>
            </a:r>
            <a:r>
              <a:rPr kumimoji="1" lang="mr-IN" altLang="ja-JP" sz="1600" dirty="0" smtClean="0"/>
              <a:t>–</a:t>
            </a:r>
            <a:r>
              <a:rPr kumimoji="1" lang="en-US" altLang="ja-JP" sz="1600" dirty="0" smtClean="0"/>
              <a:t> LEO Tb [K]</a:t>
            </a:r>
            <a:endParaRPr lang="en-US" sz="1600" dirty="0"/>
          </a:p>
        </p:txBody>
      </p:sp>
      <p:sp>
        <p:nvSpPr>
          <p:cNvPr id="16" name="正方形/長方形 15"/>
          <p:cNvSpPr/>
          <p:nvPr/>
        </p:nvSpPr>
        <p:spPr>
          <a:xfrm rot="16200000">
            <a:off x="3636121" y="1885292"/>
            <a:ext cx="2298316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dirty="0" smtClean="0"/>
              <a:t>H8/AHI </a:t>
            </a:r>
            <a:r>
              <a:rPr kumimoji="1" lang="mr-IN" altLang="ja-JP" sz="1600" dirty="0" smtClean="0"/>
              <a:t>–</a:t>
            </a:r>
            <a:r>
              <a:rPr kumimoji="1" lang="en-US" altLang="ja-JP" sz="1600" dirty="0" smtClean="0"/>
              <a:t> LEO Tb [K]</a:t>
            </a:r>
            <a:endParaRPr lang="en-US" sz="1600" dirty="0"/>
          </a:p>
        </p:txBody>
      </p:sp>
      <p:sp>
        <p:nvSpPr>
          <p:cNvPr id="17" name="正方形/長方形 16"/>
          <p:cNvSpPr/>
          <p:nvPr/>
        </p:nvSpPr>
        <p:spPr>
          <a:xfrm rot="16200000">
            <a:off x="-692349" y="5008494"/>
            <a:ext cx="2298316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600" dirty="0" smtClean="0"/>
              <a:t>H8/AHI </a:t>
            </a:r>
            <a:r>
              <a:rPr kumimoji="1" lang="mr-IN" altLang="ja-JP" sz="1600" dirty="0" smtClean="0"/>
              <a:t>–</a:t>
            </a:r>
            <a:r>
              <a:rPr kumimoji="1" lang="en-US" altLang="ja-JP" sz="1600" dirty="0" smtClean="0"/>
              <a:t> LEO Tb [K]</a:t>
            </a:r>
            <a:endParaRPr lang="en-US" sz="1600" dirty="0"/>
          </a:p>
        </p:txBody>
      </p:sp>
      <p:sp>
        <p:nvSpPr>
          <p:cNvPr id="18" name="正方形/長方形 17"/>
          <p:cNvSpPr/>
          <p:nvPr/>
        </p:nvSpPr>
        <p:spPr>
          <a:xfrm>
            <a:off x="6089857" y="6519446"/>
            <a:ext cx="1811914" cy="338554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kumimoji="1" lang="en-US" altLang="ja-JP" sz="1600" dirty="0" smtClean="0"/>
              <a:t>LEO based Tb [K]</a:t>
            </a:r>
            <a:endParaRPr lang="en-US" sz="1600" dirty="0"/>
          </a:p>
        </p:txBody>
      </p:sp>
      <p:sp>
        <p:nvSpPr>
          <p:cNvPr id="19" name="正方形/長方形 18"/>
          <p:cNvSpPr/>
          <p:nvPr/>
        </p:nvSpPr>
        <p:spPr>
          <a:xfrm>
            <a:off x="1708390" y="6519446"/>
            <a:ext cx="1811914" cy="338554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kumimoji="1" lang="en-US" altLang="ja-JP" sz="1600" dirty="0" smtClean="0"/>
              <a:t>LEO based Tb [K]</a:t>
            </a:r>
            <a:endParaRPr lang="en-US" sz="1600" dirty="0"/>
          </a:p>
        </p:txBody>
      </p:sp>
      <p:sp>
        <p:nvSpPr>
          <p:cNvPr id="20" name="正方形/長方形 19"/>
          <p:cNvSpPr/>
          <p:nvPr/>
        </p:nvSpPr>
        <p:spPr>
          <a:xfrm>
            <a:off x="6089857" y="3285682"/>
            <a:ext cx="1811914" cy="338554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kumimoji="1" lang="en-US" altLang="ja-JP" sz="1600" dirty="0" smtClean="0"/>
              <a:t>LEO based Tb [K]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02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Tb bias on AHI/B07 </a:t>
            </a:r>
            <a:r>
              <a:rPr lang="en-US" altLang="ja-JP" dirty="0" smtClean="0"/>
              <a:t>at 220K     Trend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9943" y="644699"/>
            <a:ext cx="5535663" cy="1421168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5552" y="2065532"/>
            <a:ext cx="5535663" cy="140349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7793" y="3463977"/>
            <a:ext cx="5535664" cy="137259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2485" y="4862671"/>
            <a:ext cx="5535664" cy="163003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446" b="4617"/>
          <a:stretch/>
        </p:blipFill>
        <p:spPr>
          <a:xfrm>
            <a:off x="925009" y="627833"/>
            <a:ext cx="2618321" cy="146969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440" b="4464"/>
          <a:stretch/>
        </p:blipFill>
        <p:spPr>
          <a:xfrm>
            <a:off x="925009" y="2097531"/>
            <a:ext cx="2632950" cy="1483968"/>
          </a:xfrm>
          <a:prstGeom prst="rect">
            <a:avLst/>
          </a:prstGeom>
        </p:spPr>
      </p:pic>
      <p:pic>
        <p:nvPicPr>
          <p:cNvPr id="8" name="コンテンツ プレースホルダー 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252" b="4558"/>
          <a:stretch/>
        </p:blipFill>
        <p:spPr>
          <a:xfrm>
            <a:off x="925009" y="3610037"/>
            <a:ext cx="2550983" cy="144116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009" y="5065467"/>
            <a:ext cx="2618321" cy="1469700"/>
          </a:xfrm>
          <a:prstGeom prst="rect">
            <a:avLst/>
          </a:prstGeom>
        </p:spPr>
      </p:pic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942962" y="6288042"/>
            <a:ext cx="698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2015</a:t>
            </a:r>
            <a:endParaRPr 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4717381" y="6288042"/>
            <a:ext cx="698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2016</a:t>
            </a:r>
            <a:endParaRPr lang="en-US" dirty="0"/>
          </a:p>
        </p:txBody>
      </p:sp>
      <p:sp>
        <p:nvSpPr>
          <p:cNvPr id="14" name="正方形/長方形 13"/>
          <p:cNvSpPr/>
          <p:nvPr/>
        </p:nvSpPr>
        <p:spPr>
          <a:xfrm>
            <a:off x="5485321" y="6288042"/>
            <a:ext cx="698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2017</a:t>
            </a:r>
            <a:endParaRPr 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6279177" y="6288042"/>
            <a:ext cx="698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2018</a:t>
            </a:r>
            <a:endParaRPr 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7047117" y="6288042"/>
            <a:ext cx="698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2019</a:t>
            </a:r>
            <a:endParaRPr 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7802097" y="6288042"/>
            <a:ext cx="698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2020</a:t>
            </a:r>
            <a:endParaRPr 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85214" y="596467"/>
            <a:ext cx="194172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err="1"/>
              <a:t>v</a:t>
            </a:r>
            <a:r>
              <a:rPr lang="en-US" b="1" dirty="0" err="1" smtClean="0"/>
              <a:t>s</a:t>
            </a:r>
            <a:r>
              <a:rPr lang="en-US" b="1" dirty="0" smtClean="0"/>
              <a:t> </a:t>
            </a:r>
            <a:r>
              <a:rPr lang="en-US" b="1" dirty="0" err="1" smtClean="0"/>
              <a:t>Metop</a:t>
            </a:r>
            <a:r>
              <a:rPr lang="en-US" b="1" dirty="0" smtClean="0"/>
              <a:t>-A/IASI</a:t>
            </a:r>
            <a:endParaRPr lang="en-US" b="1" dirty="0"/>
          </a:p>
        </p:txBody>
      </p:sp>
      <p:sp>
        <p:nvSpPr>
          <p:cNvPr id="19" name="正方形/長方形 18"/>
          <p:cNvSpPr/>
          <p:nvPr/>
        </p:nvSpPr>
        <p:spPr>
          <a:xfrm>
            <a:off x="485214" y="5059281"/>
            <a:ext cx="167290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err="1"/>
              <a:t>v</a:t>
            </a:r>
            <a:r>
              <a:rPr lang="en-US" b="1" dirty="0" err="1" smtClean="0"/>
              <a:t>s</a:t>
            </a:r>
            <a:r>
              <a:rPr lang="en-US" b="1" dirty="0" smtClean="0"/>
              <a:t> SNPP/</a:t>
            </a:r>
            <a:r>
              <a:rPr lang="en-US" b="1" dirty="0" err="1" smtClean="0"/>
              <a:t>CrIS</a:t>
            </a:r>
            <a:endParaRPr lang="en-US" b="1" dirty="0"/>
          </a:p>
        </p:txBody>
      </p:sp>
      <p:sp>
        <p:nvSpPr>
          <p:cNvPr id="20" name="正方形/長方形 19"/>
          <p:cNvSpPr/>
          <p:nvPr/>
        </p:nvSpPr>
        <p:spPr>
          <a:xfrm>
            <a:off x="485214" y="3603852"/>
            <a:ext cx="168969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err="1"/>
              <a:t>v</a:t>
            </a:r>
            <a:r>
              <a:rPr lang="en-US" b="1" dirty="0" err="1" smtClean="0"/>
              <a:t>s</a:t>
            </a:r>
            <a:r>
              <a:rPr lang="en-US" b="1" dirty="0" smtClean="0"/>
              <a:t> Aqua/AIRS</a:t>
            </a:r>
            <a:endParaRPr lang="en-US" b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485214" y="2071494"/>
            <a:ext cx="20185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err="1"/>
              <a:t>v</a:t>
            </a:r>
            <a:r>
              <a:rPr lang="en-US" b="1" dirty="0" err="1" smtClean="0"/>
              <a:t>s</a:t>
            </a:r>
            <a:r>
              <a:rPr lang="en-US" b="1" dirty="0" smtClean="0"/>
              <a:t> </a:t>
            </a:r>
            <a:r>
              <a:rPr lang="en-US" b="1" dirty="0" err="1" smtClean="0"/>
              <a:t>Metop</a:t>
            </a:r>
            <a:r>
              <a:rPr lang="en-US" b="1" dirty="0" smtClean="0"/>
              <a:t>-B/IASI</a:t>
            </a:r>
            <a:endParaRPr lang="en-US" b="1" dirty="0"/>
          </a:p>
        </p:txBody>
      </p:sp>
      <p:cxnSp>
        <p:nvCxnSpPr>
          <p:cNvPr id="23" name="直線コネクタ 22"/>
          <p:cNvCxnSpPr/>
          <p:nvPr/>
        </p:nvCxnSpPr>
        <p:spPr>
          <a:xfrm flipH="1" flipV="1">
            <a:off x="4109983" y="1441162"/>
            <a:ext cx="486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 flipV="1">
            <a:off x="4105405" y="4247583"/>
            <a:ext cx="486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 flipV="1">
            <a:off x="4115097" y="5655647"/>
            <a:ext cx="486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 flipV="1">
            <a:off x="4081978" y="2840112"/>
            <a:ext cx="486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7417713" y="1633130"/>
            <a:ext cx="158248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/>
              <a:t>Negative bias</a:t>
            </a:r>
            <a:endParaRPr 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7417713" y="3041195"/>
            <a:ext cx="158248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 smtClean="0"/>
              <a:t>Negative bias</a:t>
            </a:r>
            <a:endParaRPr lang="en-US" dirty="0"/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1471401" y="625019"/>
            <a:ext cx="62113" cy="57721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1102405" y="6314043"/>
            <a:ext cx="736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220K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Uniformity check by </a:t>
            </a:r>
            <a:r>
              <a:rPr lang="en-US" dirty="0" err="1" smtClean="0"/>
              <a:t>CoV</a:t>
            </a:r>
            <a:r>
              <a:rPr lang="en-US" dirty="0" smtClean="0"/>
              <a:t> (</a:t>
            </a:r>
            <a:r>
              <a:rPr lang="en-US" dirty="0" err="1" smtClean="0"/>
              <a:t>coef</a:t>
            </a:r>
            <a:r>
              <a:rPr lang="en-US" dirty="0" smtClean="0"/>
              <a:t>. of variation)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6927" y="831446"/>
            <a:ext cx="8556007" cy="104180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As </a:t>
            </a:r>
            <a:r>
              <a:rPr lang="en-US" sz="2400" dirty="0" err="1" smtClean="0"/>
              <a:t>Fangfang</a:t>
            </a:r>
            <a:r>
              <a:rPr lang="en-US" sz="2400" dirty="0" smtClean="0"/>
              <a:t> pointed, the Tb bias for IASI for cold scene does not appear under adequate filtering by </a:t>
            </a:r>
            <a:r>
              <a:rPr lang="en-US" sz="2400" dirty="0" err="1" smtClean="0"/>
              <a:t>CoV</a:t>
            </a:r>
            <a:r>
              <a:rPr lang="en-US" sz="2400" dirty="0" smtClean="0"/>
              <a:t> (</a:t>
            </a:r>
            <a:r>
              <a:rPr lang="en-US" sz="2400" dirty="0" err="1" smtClean="0"/>
              <a:t>sd</a:t>
            </a:r>
            <a:r>
              <a:rPr lang="en-US" sz="2400" dirty="0" smtClean="0"/>
              <a:t>/</a:t>
            </a:r>
            <a:r>
              <a:rPr lang="en-US" sz="2400" dirty="0" err="1" smtClean="0"/>
              <a:t>ave</a:t>
            </a:r>
            <a:r>
              <a:rPr lang="en-US" sz="2400" dirty="0" smtClean="0"/>
              <a:t>) of radiance same as ABI.</a:t>
            </a:r>
            <a:endParaRPr 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 descr="img_Dtb_Cov_iasib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545" b="50226"/>
          <a:stretch/>
        </p:blipFill>
        <p:spPr>
          <a:xfrm>
            <a:off x="3779181" y="1815827"/>
            <a:ext cx="2457079" cy="237680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117" b="4980"/>
          <a:stretch/>
        </p:blipFill>
        <p:spPr>
          <a:xfrm>
            <a:off x="302554" y="2024051"/>
            <a:ext cx="3637435" cy="2039949"/>
          </a:xfrm>
          <a:prstGeom prst="rect">
            <a:avLst/>
          </a:prstGeom>
        </p:spPr>
      </p:pic>
      <p:pic>
        <p:nvPicPr>
          <p:cNvPr id="8" name="図 7" descr="img_Dtb_Cov_iasib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697" b="50606"/>
          <a:stretch/>
        </p:blipFill>
        <p:spPr>
          <a:xfrm>
            <a:off x="6332293" y="1815830"/>
            <a:ext cx="2354317" cy="2358662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306628" y="176403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No filtering by </a:t>
            </a:r>
            <a:r>
              <a:rPr lang="en-US" altLang="ja-JP" dirty="0" err="1" smtClean="0"/>
              <a:t>cov</a:t>
            </a:r>
            <a:endParaRPr 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449407" y="1739609"/>
            <a:ext cx="13074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Cov</a:t>
            </a:r>
            <a:r>
              <a:rPr lang="en-US" altLang="ja-JP" dirty="0" smtClean="0"/>
              <a:t> &lt; 0.25</a:t>
            </a:r>
            <a:endParaRPr 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6916946" y="1715185"/>
            <a:ext cx="130749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Cov</a:t>
            </a:r>
            <a:r>
              <a:rPr lang="en-US" altLang="ja-JP" dirty="0" smtClean="0"/>
              <a:t> &lt; 0.05</a:t>
            </a:r>
            <a:endParaRPr lang="en-US" dirty="0"/>
          </a:p>
        </p:txBody>
      </p:sp>
      <p:pic>
        <p:nvPicPr>
          <p:cNvPr id="5" name="図 4" descr="img_Dtb_Cov_iasib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6820" y="4470400"/>
            <a:ext cx="2566064" cy="2153874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39392" y="743499"/>
            <a:ext cx="8843915" cy="33922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5420962" y="4639384"/>
            <a:ext cx="3484903" cy="1773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For cold scene, the GEO-LEO Tb on the collocation data shows dependency on the </a:t>
            </a:r>
            <a:r>
              <a:rPr lang="en-US" sz="2400" dirty="0" err="1" smtClean="0"/>
              <a:t>cov</a:t>
            </a:r>
            <a:r>
              <a:rPr lang="en-US" sz="2400" dirty="0" smtClean="0"/>
              <a:t> of radiance.</a:t>
            </a:r>
            <a:endParaRPr lang="en-US" sz="2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1455909" y="3317461"/>
            <a:ext cx="2338764" cy="584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1600" dirty="0" smtClean="0"/>
              <a:t>Only the filtering by std. dev. of rad. is applied.</a:t>
            </a:r>
            <a:endParaRPr lang="en-US" sz="1600" dirty="0"/>
          </a:p>
        </p:txBody>
      </p:sp>
      <p:sp>
        <p:nvSpPr>
          <p:cNvPr id="17" name="正方形/長方形 16"/>
          <p:cNvSpPr/>
          <p:nvPr/>
        </p:nvSpPr>
        <p:spPr>
          <a:xfrm>
            <a:off x="693278" y="2085316"/>
            <a:ext cx="85151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IASI-B</a:t>
            </a:r>
            <a:endParaRPr lang="en-US" altLang="ja-JP" dirty="0"/>
          </a:p>
        </p:txBody>
      </p:sp>
      <p:sp>
        <p:nvSpPr>
          <p:cNvPr id="18" name="正方形/長方形 17"/>
          <p:cNvSpPr/>
          <p:nvPr/>
        </p:nvSpPr>
        <p:spPr>
          <a:xfrm>
            <a:off x="139392" y="4196897"/>
            <a:ext cx="8843915" cy="26152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/>
        </p:nvSpPr>
        <p:spPr>
          <a:xfrm rot="16200000">
            <a:off x="-775283" y="5334008"/>
            <a:ext cx="2269660" cy="338554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kumimoji="1" lang="en-US" altLang="ja-JP" sz="1600" dirty="0" smtClean="0"/>
              <a:t>H8/AHI </a:t>
            </a:r>
            <a:r>
              <a:rPr kumimoji="1" lang="mr-IN" altLang="ja-JP" sz="1600" dirty="0" smtClean="0"/>
              <a:t>–</a:t>
            </a:r>
            <a:r>
              <a:rPr kumimoji="1" lang="en-US" altLang="ja-JP" sz="1600" dirty="0" smtClean="0"/>
              <a:t> IASI-B Tb [K]</a:t>
            </a:r>
            <a:endParaRPr lang="en-US" sz="1600" dirty="0"/>
          </a:p>
        </p:txBody>
      </p:sp>
      <p:pic>
        <p:nvPicPr>
          <p:cNvPr id="20" name="図 19" descr="img_Dtb_Cov_iasib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89" y="4445368"/>
            <a:ext cx="2485824" cy="217890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1433672" y="6425168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Cov</a:t>
            </a:r>
            <a:r>
              <a:rPr lang="en-US" altLang="ja-JP" dirty="0"/>
              <a:t> </a:t>
            </a:r>
            <a:endParaRPr 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4064224" y="6436785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Cov</a:t>
            </a:r>
            <a:r>
              <a:rPr lang="en-US" altLang="ja-JP" dirty="0"/>
              <a:t> </a:t>
            </a:r>
            <a:endParaRPr lang="en-US" dirty="0"/>
          </a:p>
        </p:txBody>
      </p:sp>
      <p:sp>
        <p:nvSpPr>
          <p:cNvPr id="21" name="正方形/長方形 20"/>
          <p:cNvSpPr/>
          <p:nvPr/>
        </p:nvSpPr>
        <p:spPr>
          <a:xfrm flipH="1">
            <a:off x="1218393" y="4206647"/>
            <a:ext cx="997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All Tb</a:t>
            </a:r>
            <a:endParaRPr lang="en-US" dirty="0"/>
          </a:p>
        </p:txBody>
      </p:sp>
      <p:sp>
        <p:nvSpPr>
          <p:cNvPr id="22" name="正方形/長方形 21"/>
          <p:cNvSpPr/>
          <p:nvPr/>
        </p:nvSpPr>
        <p:spPr>
          <a:xfrm flipH="1">
            <a:off x="3566265" y="4206647"/>
            <a:ext cx="1550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Tb &lt; 230K</a:t>
            </a:r>
            <a:endParaRPr 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2880926" y="4258622"/>
            <a:ext cx="2598713" cy="2514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5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img_Dtb_Cov_airs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052" y="4053232"/>
            <a:ext cx="2684663" cy="2727318"/>
          </a:xfrm>
          <a:prstGeom prst="rect">
            <a:avLst/>
          </a:prstGeom>
        </p:spPr>
      </p:pic>
      <p:pic>
        <p:nvPicPr>
          <p:cNvPr id="10" name="図 9" descr="img_Dtb_Cov_cris0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545" y="4040533"/>
            <a:ext cx="2704902" cy="2740017"/>
          </a:xfrm>
          <a:prstGeom prst="rect">
            <a:avLst/>
          </a:prstGeom>
        </p:spPr>
      </p:pic>
      <p:pic>
        <p:nvPicPr>
          <p:cNvPr id="13" name="図 12" descr="img_Dtb_Cov_cris1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9897" y="4027832"/>
            <a:ext cx="2679504" cy="275271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Dependency of the Tb bias on </a:t>
            </a:r>
            <a:r>
              <a:rPr lang="en-US" dirty="0" err="1" smtClean="0"/>
              <a:t>cov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797536"/>
            <a:ext cx="7967446" cy="75141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But, why do only the results using IASI show the Tb bias for cold scene?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977039" y="4292630"/>
            <a:ext cx="73624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AIRS</a:t>
            </a:r>
            <a:endParaRPr lang="en-US" altLang="ja-JP" dirty="0"/>
          </a:p>
        </p:txBody>
      </p:sp>
      <p:sp>
        <p:nvSpPr>
          <p:cNvPr id="11" name="正方形/長方形 10"/>
          <p:cNvSpPr/>
          <p:nvPr/>
        </p:nvSpPr>
        <p:spPr>
          <a:xfrm>
            <a:off x="3744505" y="4292630"/>
            <a:ext cx="133905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SNPP/</a:t>
            </a:r>
            <a:r>
              <a:rPr lang="en-US" altLang="ja-JP" dirty="0" err="1" smtClean="0"/>
              <a:t>CrIS</a:t>
            </a:r>
            <a:endParaRPr lang="en-US" altLang="ja-JP" dirty="0"/>
          </a:p>
        </p:txBody>
      </p:sp>
      <p:sp>
        <p:nvSpPr>
          <p:cNvPr id="12" name="正方形/長方形 11"/>
          <p:cNvSpPr/>
          <p:nvPr/>
        </p:nvSpPr>
        <p:spPr>
          <a:xfrm>
            <a:off x="6529943" y="4292630"/>
            <a:ext cx="113391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N20/</a:t>
            </a:r>
            <a:r>
              <a:rPr lang="en-US" altLang="ja-JP" dirty="0" err="1" smtClean="0"/>
              <a:t>CrIS</a:t>
            </a:r>
            <a:endParaRPr lang="en-US" altLang="ja-JP" dirty="0"/>
          </a:p>
        </p:txBody>
      </p:sp>
      <p:pic>
        <p:nvPicPr>
          <p:cNvPr id="5" name="図 4" descr="img_Dtb_Cov_iasia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052" y="1543926"/>
            <a:ext cx="2717601" cy="2727318"/>
          </a:xfrm>
          <a:prstGeom prst="rect">
            <a:avLst/>
          </a:prstGeom>
        </p:spPr>
      </p:pic>
      <p:pic>
        <p:nvPicPr>
          <p:cNvPr id="14" name="図 13" descr="img_Dtb_Cov_iasib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6545" y="1534837"/>
            <a:ext cx="2684928" cy="2736407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977039" y="1819293"/>
            <a:ext cx="85151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IASI-A</a:t>
            </a:r>
            <a:endParaRPr lang="en-US" altLang="ja-JP" dirty="0"/>
          </a:p>
        </p:txBody>
      </p:sp>
      <p:sp>
        <p:nvSpPr>
          <p:cNvPr id="8" name="正方形/長方形 7"/>
          <p:cNvSpPr/>
          <p:nvPr/>
        </p:nvSpPr>
        <p:spPr>
          <a:xfrm>
            <a:off x="3744505" y="1819293"/>
            <a:ext cx="851515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dirty="0" smtClean="0"/>
              <a:t>IASI-B</a:t>
            </a:r>
            <a:endParaRPr lang="en-US" altLang="ja-JP" dirty="0"/>
          </a:p>
        </p:txBody>
      </p:sp>
      <p:sp>
        <p:nvSpPr>
          <p:cNvPr id="15" name="正方形/長方形 14"/>
          <p:cNvSpPr/>
          <p:nvPr/>
        </p:nvSpPr>
        <p:spPr>
          <a:xfrm>
            <a:off x="941310" y="3554124"/>
            <a:ext cx="1046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Dec. 2020</a:t>
            </a:r>
            <a:endParaRPr lang="en-US" sz="1400" i="1" dirty="0"/>
          </a:p>
        </p:txBody>
      </p:sp>
      <p:sp>
        <p:nvSpPr>
          <p:cNvPr id="16" name="正方形/長方形 15"/>
          <p:cNvSpPr/>
          <p:nvPr/>
        </p:nvSpPr>
        <p:spPr>
          <a:xfrm>
            <a:off x="3711260" y="3554124"/>
            <a:ext cx="1046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Dec. 2020</a:t>
            </a:r>
            <a:endParaRPr lang="en-US" sz="1400" i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954313" y="6073930"/>
            <a:ext cx="1046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Dec. 2020</a:t>
            </a:r>
            <a:endParaRPr lang="en-US" sz="1400" i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3708772" y="6073930"/>
            <a:ext cx="1046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Dec. 2020</a:t>
            </a:r>
            <a:endParaRPr lang="en-US" sz="1400" i="1" dirty="0"/>
          </a:p>
        </p:txBody>
      </p:sp>
      <p:sp>
        <p:nvSpPr>
          <p:cNvPr id="19" name="正方形/長方形 18"/>
          <p:cNvSpPr/>
          <p:nvPr/>
        </p:nvSpPr>
        <p:spPr>
          <a:xfrm>
            <a:off x="6494213" y="6073930"/>
            <a:ext cx="1053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/>
              <a:t>May 2020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87598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Where is the negative bias area?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50" y="4236219"/>
            <a:ext cx="1577889" cy="1600901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865" y="4271012"/>
            <a:ext cx="1577919" cy="153131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83890" y="704678"/>
            <a:ext cx="4454554" cy="516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Metop</a:t>
            </a:r>
            <a:r>
              <a:rPr kumimoji="1" lang="en-US" altLang="ja-JP" dirty="0" smtClean="0">
                <a:solidFill>
                  <a:schemeClr val="tx1"/>
                </a:solidFill>
              </a:rPr>
              <a:t>-A/IASI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(cloudy</a:t>
            </a:r>
            <a:r>
              <a:rPr kumimoji="1" lang="ja-JP" altLang="en-US" b="1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b="1" dirty="0" smtClean="0">
                <a:solidFill>
                  <a:schemeClr val="tx1"/>
                </a:solidFill>
              </a:rPr>
              <a:t>sky)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05556" y="704677"/>
            <a:ext cx="4454554" cy="516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 err="1" smtClean="0">
                <a:solidFill>
                  <a:schemeClr val="tx1"/>
                </a:solidFill>
              </a:rPr>
              <a:t>Metop</a:t>
            </a:r>
            <a:r>
              <a:rPr kumimoji="1" lang="en-US" altLang="ja-JP" dirty="0" smtClean="0">
                <a:solidFill>
                  <a:schemeClr val="tx1"/>
                </a:solidFill>
              </a:rPr>
              <a:t>-B/IASI</a:t>
            </a:r>
            <a:r>
              <a:rPr kumimoji="1" lang="ja-JP" altLang="en-US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b="1" dirty="0">
                <a:solidFill>
                  <a:schemeClr val="tx1"/>
                </a:solidFill>
              </a:rPr>
              <a:t>(cloudy</a:t>
            </a:r>
            <a:r>
              <a:rPr kumimoji="1" lang="ja-JP" altLang="en-US" b="1" dirty="0">
                <a:solidFill>
                  <a:schemeClr val="tx1"/>
                </a:solidFill>
              </a:rPr>
              <a:t> </a:t>
            </a:r>
            <a:r>
              <a:rPr kumimoji="1" lang="en-US" altLang="ja-JP" b="1" dirty="0">
                <a:solidFill>
                  <a:schemeClr val="tx1"/>
                </a:solidFill>
              </a:rPr>
              <a:t>sky)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1947" y="2641085"/>
            <a:ext cx="1554694" cy="155451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075" y="2652698"/>
            <a:ext cx="1531498" cy="153128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267" y="1055899"/>
            <a:ext cx="1601115" cy="155451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8737" y="1067512"/>
            <a:ext cx="1601115" cy="153128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2523" y="1055914"/>
            <a:ext cx="1554694" cy="155448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0033" y="1067512"/>
            <a:ext cx="1601115" cy="153128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2523" y="2652683"/>
            <a:ext cx="1554694" cy="153131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6454" y="2641070"/>
            <a:ext cx="1508273" cy="155454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136" y="4294222"/>
            <a:ext cx="1531468" cy="1484894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1631" y="4236219"/>
            <a:ext cx="1577919" cy="1600901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3959423" y="1096458"/>
            <a:ext cx="1185541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kumimoji="1" lang="en-US" altLang="ja-JP" dirty="0" smtClean="0"/>
              <a:t>Oct.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2020</a:t>
            </a:r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3959122" y="2657426"/>
            <a:ext cx="1219805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kumimoji="1" lang="en-US" altLang="ja-JP" dirty="0" smtClean="0"/>
              <a:t>Nov.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2020</a:t>
            </a:r>
            <a:endParaRPr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3954564" y="4320587"/>
            <a:ext cx="1236937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kumimoji="1" lang="en-US" altLang="ja-JP" dirty="0" smtClean="0"/>
              <a:t>Dec.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2020</a:t>
            </a:r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732600" y="5484808"/>
            <a:ext cx="1091427" cy="369332"/>
          </a:xfrm>
          <a:prstGeom prst="rect">
            <a:avLst/>
          </a:prstGeom>
          <a:solidFill>
            <a:srgbClr val="FFFFFF">
              <a:alpha val="65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/>
              <a:t>mean</a:t>
            </a:r>
            <a:r>
              <a:rPr lang="ja-JP" altLang="en-US" dirty="0" smtClean="0"/>
              <a:t> </a:t>
            </a:r>
            <a:r>
              <a:rPr lang="en-US" altLang="ja-JP" dirty="0" smtClean="0"/>
              <a:t>Tb</a:t>
            </a:r>
            <a:endParaRPr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2660333" y="5392475"/>
            <a:ext cx="1370888" cy="461665"/>
          </a:xfrm>
          <a:prstGeom prst="rect">
            <a:avLst/>
          </a:prstGeom>
          <a:solidFill>
            <a:srgbClr val="FFFFFF">
              <a:alpha val="65000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dirty="0" smtClean="0"/>
              <a:t>mean</a:t>
            </a:r>
            <a:r>
              <a:rPr lang="ja-JP" altLang="en-US" dirty="0" smtClean="0"/>
              <a:t> </a:t>
            </a:r>
            <a:r>
              <a:rPr lang="en-US" altLang="ja-JP" sz="2400" i="1" dirty="0" err="1" smtClean="0">
                <a:latin typeface="Symbol" panose="05050102010706020507" pitchFamily="18" charset="2"/>
              </a:rPr>
              <a:t>D</a:t>
            </a:r>
            <a:r>
              <a:rPr lang="en-US" altLang="ja-JP" dirty="0" err="1" smtClean="0"/>
              <a:t>Tb</a:t>
            </a:r>
            <a:endParaRPr lang="ja-JP" altLang="en-US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874" y="5959245"/>
            <a:ext cx="4248100" cy="47140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977" y="6352530"/>
            <a:ext cx="4291894" cy="476271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4576208" y="5885395"/>
            <a:ext cx="4138967" cy="844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r>
              <a:rPr lang="en-US" altLang="ja-JP" dirty="0" smtClean="0"/>
              <a:t>The negative bias (dark blue) area: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altLang="ja-JP" dirty="0" smtClean="0"/>
              <a:t>corresponds to low Tb areas.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altLang="ja-JP" dirty="0"/>
              <a:t>i</a:t>
            </a:r>
            <a:r>
              <a:rPr lang="en-US" altLang="ja-JP" dirty="0" smtClean="0"/>
              <a:t>sn’t localized.</a:t>
            </a:r>
            <a:endParaRPr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5395875" y="5476616"/>
            <a:ext cx="1091427" cy="369332"/>
          </a:xfrm>
          <a:prstGeom prst="rect">
            <a:avLst/>
          </a:prstGeom>
          <a:solidFill>
            <a:srgbClr val="FFFFFF">
              <a:alpha val="65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/>
              <a:t>mean</a:t>
            </a:r>
            <a:r>
              <a:rPr lang="ja-JP" altLang="en-US" dirty="0" smtClean="0"/>
              <a:t> </a:t>
            </a:r>
            <a:r>
              <a:rPr lang="en-US" altLang="ja-JP" dirty="0" smtClean="0"/>
              <a:t>Tb</a:t>
            </a:r>
            <a:endParaRPr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7264916" y="5384283"/>
            <a:ext cx="1283900" cy="461665"/>
          </a:xfrm>
          <a:prstGeom prst="rect">
            <a:avLst/>
          </a:prstGeom>
          <a:solidFill>
            <a:srgbClr val="FFFFFF">
              <a:alpha val="65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en-US" altLang="ja-JP" dirty="0" smtClean="0"/>
              <a:t>mean</a:t>
            </a:r>
            <a:r>
              <a:rPr lang="ja-JP" altLang="en-US" dirty="0" smtClean="0"/>
              <a:t> </a:t>
            </a:r>
            <a:r>
              <a:rPr lang="en-US" altLang="ja-JP" sz="2400" i="1" dirty="0" err="1" smtClean="0">
                <a:latin typeface="Symbol" panose="05050102010706020507" pitchFamily="18" charset="2"/>
              </a:rPr>
              <a:t>D</a:t>
            </a:r>
            <a:r>
              <a:rPr lang="en-US" altLang="ja-JP" dirty="0" err="1" smtClean="0"/>
              <a:t>Tb</a:t>
            </a:r>
            <a:endParaRPr lang="ja-JP" altLang="en-US" dirty="0"/>
          </a:p>
        </p:txBody>
      </p:sp>
      <p:sp>
        <p:nvSpPr>
          <p:cNvPr id="3" name="円/楕円 2"/>
          <p:cNvSpPr/>
          <p:nvPr/>
        </p:nvSpPr>
        <p:spPr>
          <a:xfrm rot="19388048">
            <a:off x="445677" y="972147"/>
            <a:ext cx="652547" cy="5109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円/楕円 30"/>
          <p:cNvSpPr/>
          <p:nvPr/>
        </p:nvSpPr>
        <p:spPr>
          <a:xfrm rot="19388048">
            <a:off x="2481256" y="1051549"/>
            <a:ext cx="652547" cy="5109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円/楕円 31"/>
          <p:cNvSpPr/>
          <p:nvPr/>
        </p:nvSpPr>
        <p:spPr>
          <a:xfrm rot="21540000">
            <a:off x="551671" y="1387109"/>
            <a:ext cx="1382263" cy="5109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円/楕円 32"/>
          <p:cNvSpPr/>
          <p:nvPr/>
        </p:nvSpPr>
        <p:spPr>
          <a:xfrm rot="21540000">
            <a:off x="2660239" y="1408116"/>
            <a:ext cx="1382263" cy="5109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正方形/長方形 23"/>
          <p:cNvSpPr/>
          <p:nvPr/>
        </p:nvSpPr>
        <p:spPr>
          <a:xfrm>
            <a:off x="-3184784" y="683321"/>
            <a:ext cx="3018246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1" lang="en-US" altLang="en-US" dirty="0" smtClean="0"/>
              <a:t>持ち時間２０分ですので、本スライドは</a:t>
            </a:r>
            <a:r>
              <a:rPr kumimoji="1" lang="ja-JP" altLang="en-US" dirty="0" smtClean="0"/>
              <a:t>軽く</a:t>
            </a:r>
            <a:r>
              <a:rPr kumimoji="1" lang="en-US" altLang="en-US" dirty="0" smtClean="0"/>
              <a:t>見せるだけ</a:t>
            </a:r>
            <a:r>
              <a:rPr kumimoji="1" lang="ja-JP" altLang="en-US" dirty="0" smtClean="0"/>
              <a:t>に留めます。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Where does the negative bias appear?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633"/>
          <a:stretch/>
        </p:blipFill>
        <p:spPr>
          <a:xfrm>
            <a:off x="927488" y="4592773"/>
            <a:ext cx="3471085" cy="189536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517"/>
          <a:stretch/>
        </p:blipFill>
        <p:spPr>
          <a:xfrm>
            <a:off x="927488" y="2683073"/>
            <a:ext cx="3471085" cy="189787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24"/>
          <a:stretch/>
        </p:blipFill>
        <p:spPr>
          <a:xfrm>
            <a:off x="5076966" y="790103"/>
            <a:ext cx="3471085" cy="190640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226"/>
          <a:stretch/>
        </p:blipFill>
        <p:spPr>
          <a:xfrm>
            <a:off x="5106885" y="2683073"/>
            <a:ext cx="3471085" cy="190419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23"/>
          <a:stretch/>
        </p:blipFill>
        <p:spPr>
          <a:xfrm>
            <a:off x="927488" y="790103"/>
            <a:ext cx="3471085" cy="1906405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37625" y="5138865"/>
            <a:ext cx="4209604" cy="1705627"/>
          </a:xfrm>
        </p:spPr>
        <p:txBody>
          <a:bodyPr>
            <a:normAutofit/>
          </a:bodyPr>
          <a:lstStyle/>
          <a:p>
            <a:r>
              <a:rPr lang="en-US" altLang="ja-JP" sz="1800" dirty="0" smtClean="0"/>
              <a:t>The </a:t>
            </a:r>
            <a:r>
              <a:rPr lang="en-US" altLang="ja-JP" sz="1800" dirty="0"/>
              <a:t>negative bias seems to be less dependent on the parameters such as </a:t>
            </a:r>
            <a:r>
              <a:rPr lang="en-US" altLang="ja-JP" sz="1800" dirty="0" smtClean="0"/>
              <a:t>zenith angles.</a:t>
            </a:r>
          </a:p>
          <a:p>
            <a:r>
              <a:rPr kumimoji="1" lang="en-US" altLang="ja-JP" sz="1800" dirty="0" smtClean="0"/>
              <a:t>(Minor dependency on longitude and observation time?)</a:t>
            </a:r>
            <a:endParaRPr kumimoji="1" lang="ja-JP" altLang="en-US" sz="1800" dirty="0"/>
          </a:p>
        </p:txBody>
      </p:sp>
      <p:sp>
        <p:nvSpPr>
          <p:cNvPr id="5" name="正方形/長方形 4"/>
          <p:cNvSpPr/>
          <p:nvPr/>
        </p:nvSpPr>
        <p:spPr>
          <a:xfrm>
            <a:off x="2978024" y="986966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ja-JP" sz="1400" b="1" dirty="0" smtClean="0"/>
              <a:t>Latitude [</a:t>
            </a:r>
            <a:r>
              <a:rPr kumimoji="1" lang="en-US" altLang="ja-JP" sz="1400" b="1" dirty="0" err="1" smtClean="0"/>
              <a:t>deg</a:t>
            </a:r>
            <a:r>
              <a:rPr kumimoji="1" lang="en-US" altLang="ja-JP" sz="1400" b="1" dirty="0" smtClean="0"/>
              <a:t>]</a:t>
            </a:r>
            <a:endParaRPr lang="en-US" sz="1400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6967241" y="986966"/>
            <a:ext cx="15327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ja-JP" sz="1400" b="1" dirty="0" smtClean="0"/>
              <a:t>Longitude [</a:t>
            </a:r>
            <a:r>
              <a:rPr kumimoji="1" lang="en-US" altLang="ja-JP" sz="1400" b="1" dirty="0" err="1" smtClean="0"/>
              <a:t>deg</a:t>
            </a:r>
            <a:r>
              <a:rPr kumimoji="1" lang="en-US" altLang="ja-JP" sz="1400" b="1" dirty="0" smtClean="0"/>
              <a:t>]</a:t>
            </a:r>
            <a:endParaRPr lang="en-US" sz="1400" b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2083548" y="2893019"/>
            <a:ext cx="22589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ja-JP" sz="1400" b="1" dirty="0" smtClean="0"/>
              <a:t>Zenith angle (LEO) [</a:t>
            </a:r>
            <a:r>
              <a:rPr kumimoji="1" lang="en-US" altLang="ja-JP" sz="1400" b="1" dirty="0" err="1" smtClean="0"/>
              <a:t>deg</a:t>
            </a:r>
            <a:r>
              <a:rPr kumimoji="1" lang="en-US" altLang="ja-JP" sz="1400" b="1" dirty="0" smtClean="0"/>
              <a:t>]</a:t>
            </a:r>
            <a:endParaRPr lang="en-US" sz="1400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5782622" y="2893019"/>
            <a:ext cx="27174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ja-JP" sz="1400" b="1" dirty="0" smtClean="0"/>
              <a:t>Zenith angle (GEO-LEO) [</a:t>
            </a:r>
            <a:r>
              <a:rPr kumimoji="1" lang="en-US" altLang="ja-JP" sz="1400" b="1" dirty="0" err="1" smtClean="0"/>
              <a:t>deg</a:t>
            </a:r>
            <a:r>
              <a:rPr kumimoji="1" lang="en-US" altLang="ja-JP" sz="1400" b="1" dirty="0" smtClean="0"/>
              <a:t>]</a:t>
            </a:r>
            <a:endParaRPr lang="en-US" sz="1400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2267893" y="4785665"/>
            <a:ext cx="20746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kumimoji="1" lang="en-US" altLang="ja-JP" sz="1400" b="1" dirty="0" smtClean="0"/>
              <a:t>Observation time [HH]</a:t>
            </a:r>
            <a:endParaRPr lang="en-US" sz="1400" b="1" dirty="0"/>
          </a:p>
        </p:txBody>
      </p:sp>
      <p:sp>
        <p:nvSpPr>
          <p:cNvPr id="15" name="正方形/長方形 14"/>
          <p:cNvSpPr/>
          <p:nvPr/>
        </p:nvSpPr>
        <p:spPr>
          <a:xfrm>
            <a:off x="1016295" y="2585684"/>
            <a:ext cx="34759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1400" dirty="0" smtClean="0"/>
              <a:t>-30     -20     -10      0       10     20      30</a:t>
            </a:r>
            <a:endParaRPr lang="en-US" sz="1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5193382" y="2592754"/>
            <a:ext cx="34759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1400" dirty="0" smtClean="0"/>
              <a:t>110     120   130    140   150   160   170</a:t>
            </a:r>
            <a:endParaRPr lang="en-US" sz="1400" dirty="0"/>
          </a:p>
        </p:txBody>
      </p:sp>
      <p:sp>
        <p:nvSpPr>
          <p:cNvPr id="17" name="正方形/長方形 16"/>
          <p:cNvSpPr/>
          <p:nvPr/>
        </p:nvSpPr>
        <p:spPr>
          <a:xfrm>
            <a:off x="5547371" y="4484261"/>
            <a:ext cx="3027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-10        -5          0         +5      +10  </a:t>
            </a:r>
            <a:endParaRPr lang="en-US" sz="1400" dirty="0"/>
          </a:p>
        </p:txBody>
      </p:sp>
      <p:sp>
        <p:nvSpPr>
          <p:cNvPr id="18" name="正方形/長方形 17"/>
          <p:cNvSpPr/>
          <p:nvPr/>
        </p:nvSpPr>
        <p:spPr>
          <a:xfrm>
            <a:off x="1080410" y="4515112"/>
            <a:ext cx="30327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1400" dirty="0" smtClean="0"/>
              <a:t>0         10         20        30         40</a:t>
            </a:r>
            <a:endParaRPr lang="en-US" sz="1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1465820" y="6401580"/>
            <a:ext cx="28881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1400" dirty="0" smtClean="0"/>
              <a:t>10        11       12       13        14</a:t>
            </a:r>
            <a:endParaRPr lang="en-US" sz="1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890544" y="644953"/>
            <a:ext cx="3080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b="1" dirty="0" smtClean="0"/>
              <a:t>H8/AHI </a:t>
            </a:r>
            <a:r>
              <a:rPr kumimoji="1" lang="mr-IN" altLang="ja-JP" b="1" dirty="0" smtClean="0"/>
              <a:t>–</a:t>
            </a:r>
            <a:r>
              <a:rPr kumimoji="1" lang="en-US" altLang="ja-JP" b="1" dirty="0" smtClean="0"/>
              <a:t> IASIB Tb [K] vs…</a:t>
            </a:r>
            <a:endParaRPr lang="en-US" b="1" dirty="0"/>
          </a:p>
        </p:txBody>
      </p:sp>
      <p:sp>
        <p:nvSpPr>
          <p:cNvPr id="26" name="正方形/長方形 25"/>
          <p:cNvSpPr/>
          <p:nvPr/>
        </p:nvSpPr>
        <p:spPr>
          <a:xfrm>
            <a:off x="702325" y="6612588"/>
            <a:ext cx="39645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50" i="1" dirty="0" smtClean="0"/>
              <a:t>1-29</a:t>
            </a:r>
            <a:r>
              <a:rPr lang="ja-JP" altLang="en-US" sz="1050" i="1" dirty="0" smtClean="0"/>
              <a:t> </a:t>
            </a:r>
            <a:r>
              <a:rPr lang="en-US" altLang="ja-JP" sz="1050" i="1" dirty="0" smtClean="0"/>
              <a:t>Dec.</a:t>
            </a:r>
            <a:r>
              <a:rPr lang="ja-JP" altLang="en-US" sz="1050" i="1" dirty="0" smtClean="0"/>
              <a:t> </a:t>
            </a:r>
            <a:r>
              <a:rPr lang="en-US" altLang="ja-JP" sz="1050" i="1" dirty="0" smtClean="0"/>
              <a:t>2020,</a:t>
            </a:r>
            <a:r>
              <a:rPr lang="ja-JP" altLang="en-US" sz="1050" i="1" dirty="0" smtClean="0"/>
              <a:t> </a:t>
            </a:r>
            <a:r>
              <a:rPr lang="en-US" altLang="ja-JP" sz="1050" i="1" dirty="0" smtClean="0"/>
              <a:t>the</a:t>
            </a:r>
            <a:r>
              <a:rPr lang="ja-JP" altLang="en-US" sz="1050" i="1" dirty="0" smtClean="0"/>
              <a:t> </a:t>
            </a:r>
            <a:r>
              <a:rPr lang="en-US" altLang="ja-JP" sz="1050" i="1" dirty="0" smtClean="0"/>
              <a:t>collocation</a:t>
            </a:r>
            <a:r>
              <a:rPr lang="ja-JP" altLang="en-US" sz="1050" i="1" dirty="0" smtClean="0"/>
              <a:t> </a:t>
            </a:r>
            <a:r>
              <a:rPr lang="en-US" altLang="ja-JP" sz="1050" i="1" dirty="0" smtClean="0"/>
              <a:t>data</a:t>
            </a:r>
            <a:r>
              <a:rPr lang="ja-JP" altLang="en-US" sz="1050" i="1" dirty="0" smtClean="0"/>
              <a:t> </a:t>
            </a:r>
            <a:r>
              <a:rPr lang="en-US" altLang="ja-JP" sz="1050" i="1" dirty="0" smtClean="0"/>
              <a:t>with</a:t>
            </a:r>
            <a:r>
              <a:rPr lang="ja-JP" altLang="en-US" sz="1050" i="1" dirty="0" smtClean="0"/>
              <a:t> </a:t>
            </a:r>
            <a:r>
              <a:rPr lang="en-US" altLang="ja-JP" sz="1050" i="1" dirty="0" smtClean="0"/>
              <a:t>GEO/</a:t>
            </a:r>
            <a:r>
              <a:rPr lang="en-US" altLang="ja-JP" sz="1050" i="1" dirty="0" err="1" smtClean="0"/>
              <a:t>LEO_Tb</a:t>
            </a:r>
            <a:r>
              <a:rPr lang="ja-JP" altLang="en-US" sz="1050" i="1" dirty="0" smtClean="0"/>
              <a:t> </a:t>
            </a:r>
            <a:r>
              <a:rPr lang="en-US" altLang="ja-JP" sz="1050" i="1" dirty="0" smtClean="0"/>
              <a:t>&lt;</a:t>
            </a:r>
            <a:r>
              <a:rPr lang="ja-JP" altLang="en-US" sz="1050" i="1" dirty="0" smtClean="0"/>
              <a:t> </a:t>
            </a:r>
            <a:r>
              <a:rPr lang="en-US" altLang="ja-JP" sz="1050" i="1" dirty="0" smtClean="0"/>
              <a:t>230K</a:t>
            </a:r>
            <a:endParaRPr lang="ja-JP" altLang="en-US" sz="1050" i="1" dirty="0"/>
          </a:p>
        </p:txBody>
      </p:sp>
      <p:sp>
        <p:nvSpPr>
          <p:cNvPr id="22" name="正方形/長方形 21"/>
          <p:cNvSpPr/>
          <p:nvPr/>
        </p:nvSpPr>
        <p:spPr>
          <a:xfrm>
            <a:off x="7197178" y="4698956"/>
            <a:ext cx="129134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en-US" altLang="ja-JP" i="1" dirty="0" smtClean="0"/>
              <a:t>Dec.</a:t>
            </a:r>
            <a:r>
              <a:rPr kumimoji="1" lang="ja-JP" altLang="en-US" i="1" dirty="0" smtClean="0"/>
              <a:t> </a:t>
            </a:r>
            <a:r>
              <a:rPr kumimoji="1" lang="en-US" altLang="ja-JP" i="1" dirty="0" smtClean="0"/>
              <a:t>2020</a:t>
            </a:r>
            <a:endParaRPr lang="ja-JP" altLang="en-US" i="1" dirty="0"/>
          </a:p>
        </p:txBody>
      </p:sp>
      <p:sp>
        <p:nvSpPr>
          <p:cNvPr id="23" name="正方形/長方形 22"/>
          <p:cNvSpPr/>
          <p:nvPr/>
        </p:nvSpPr>
        <p:spPr>
          <a:xfrm>
            <a:off x="-3184784" y="683321"/>
            <a:ext cx="3018246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kumimoji="1" lang="en-US" altLang="en-US" dirty="0" smtClean="0"/>
              <a:t>持ち時間２０分ですので、本スライドは</a:t>
            </a:r>
            <a:r>
              <a:rPr kumimoji="1" lang="ja-JP" altLang="en-US" dirty="0" smtClean="0"/>
              <a:t>軽く</a:t>
            </a:r>
            <a:r>
              <a:rPr kumimoji="1" lang="en-US" altLang="en-US" dirty="0" smtClean="0"/>
              <a:t>見せるだけ</a:t>
            </a:r>
            <a:r>
              <a:rPr kumimoji="1" lang="ja-JP" altLang="en-US" dirty="0" smtClean="0"/>
              <a:t>に留めます。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4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Each channel of the hyper-sounder data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49" y="866308"/>
            <a:ext cx="8045567" cy="159954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kumimoji="1" lang="en-US" altLang="ja-JP" dirty="0" smtClean="0"/>
              <a:t>Before, I only had seen the plots (left) by the super-channel and AHI Tb bias. </a:t>
            </a:r>
          </a:p>
          <a:p>
            <a:pPr>
              <a:lnSpc>
                <a:spcPct val="110000"/>
              </a:lnSpc>
            </a:pPr>
            <a:r>
              <a:rPr lang="en-US" altLang="ja-JP" dirty="0" smtClean="0"/>
              <a:t>This time, I focused on each channel data of the hyper-sounder at a collocation point (right).</a:t>
            </a:r>
          </a:p>
          <a:p>
            <a:pPr>
              <a:lnSpc>
                <a:spcPct val="110000"/>
              </a:lnSpc>
            </a:pPr>
            <a:r>
              <a:rPr kumimoji="1" lang="en-US" altLang="ja-JP" dirty="0" smtClean="0"/>
              <a:t>This AIRS case shows good agreement between the AIRS each channel measurement and AHI observation.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88806-A322-4AF6-B074-CF2E33AE6CBB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96" b="9029"/>
          <a:stretch/>
        </p:blipFill>
        <p:spPr>
          <a:xfrm>
            <a:off x="545284" y="2827867"/>
            <a:ext cx="8321879" cy="334433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61261" y="6199034"/>
            <a:ext cx="3981368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AIRS based Tb [K]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4744" y="2517478"/>
            <a:ext cx="376195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/>
              <a:t>AIRS and AHI Tb bias</a:t>
            </a:r>
            <a:endParaRPr kumimoji="1" lang="ja-JP" altLang="en-US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7300984" y="5444068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AHI/B07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954106" y="4219699"/>
            <a:ext cx="3121274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H8/AHI</a:t>
            </a:r>
            <a:r>
              <a:rPr kumimoji="1" lang="ja-JP" altLang="en-US" sz="1600" dirty="0" smtClean="0"/>
              <a:t> </a:t>
            </a:r>
            <a:r>
              <a:rPr kumimoji="1" lang="mr-IN" altLang="ja-JP" sz="1600" dirty="0" smtClean="0"/>
              <a:t>–</a:t>
            </a:r>
            <a:r>
              <a:rPr kumimoji="1" lang="en-US" altLang="ja-JP" sz="1600" dirty="0" smtClean="0"/>
              <a:t> </a:t>
            </a:r>
            <a:r>
              <a:rPr kumimoji="1" lang="en-US" altLang="ja-JP" sz="1600" dirty="0" err="1" smtClean="0"/>
              <a:t>AIRS_based_Tb</a:t>
            </a:r>
            <a:r>
              <a:rPr kumimoji="1" lang="en-US" altLang="ja-JP" sz="1600" dirty="0" smtClean="0"/>
              <a:t>[K]</a:t>
            </a:r>
            <a:endParaRPr kumimoji="1" lang="ja-JP" altLang="en-US" sz="1600" dirty="0"/>
          </a:p>
        </p:txBody>
      </p:sp>
      <p:sp>
        <p:nvSpPr>
          <p:cNvPr id="12" name="四角形吹き出し 11"/>
          <p:cNvSpPr/>
          <p:nvPr/>
        </p:nvSpPr>
        <p:spPr>
          <a:xfrm>
            <a:off x="5274511" y="4040419"/>
            <a:ext cx="1514478" cy="419450"/>
          </a:xfrm>
          <a:prstGeom prst="wedgeRectCallout">
            <a:avLst>
              <a:gd name="adj1" fmla="val -36685"/>
              <a:gd name="adj2" fmla="val -14572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AHI obs. Tb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74511" y="2523020"/>
            <a:ext cx="324083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/>
              <a:t>AIRS Tb</a:t>
            </a:r>
            <a:endParaRPr kumimoji="1" lang="ja-JP" altLang="en-US" b="1" dirty="0"/>
          </a:p>
        </p:txBody>
      </p:sp>
      <p:sp>
        <p:nvSpPr>
          <p:cNvPr id="15" name="四角形吹き出し 14"/>
          <p:cNvSpPr/>
          <p:nvPr/>
        </p:nvSpPr>
        <p:spPr>
          <a:xfrm>
            <a:off x="7073753" y="4037567"/>
            <a:ext cx="1726361" cy="638497"/>
          </a:xfrm>
          <a:prstGeom prst="wedgeRectCallout">
            <a:avLst>
              <a:gd name="adj1" fmla="val -38455"/>
              <a:gd name="adj2" fmla="val -9591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AIRS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each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channel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data</a:t>
            </a:r>
            <a:endParaRPr kumimoji="1" lang="ja-JP" altLang="en-US" dirty="0"/>
          </a:p>
        </p:txBody>
      </p:sp>
      <p:sp>
        <p:nvSpPr>
          <p:cNvPr id="16" name="四角形吹き出し 15"/>
          <p:cNvSpPr/>
          <p:nvPr/>
        </p:nvSpPr>
        <p:spPr>
          <a:xfrm>
            <a:off x="1415576" y="3594939"/>
            <a:ext cx="3416455" cy="589012"/>
          </a:xfrm>
          <a:prstGeom prst="wedgeRectCallout">
            <a:avLst>
              <a:gd name="adj1" fmla="val -41365"/>
              <a:gd name="adj2" fmla="val 152509"/>
            </a:avLst>
          </a:prstGeom>
          <a:solidFill>
            <a:schemeClr val="tx1">
              <a:lumMod val="65000"/>
              <a:lumOff val="35000"/>
              <a:alpha val="74118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pick up AIRS measurement at this collocation data 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2982304" y="2891593"/>
            <a:ext cx="14638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sz="1200" dirty="0" smtClean="0"/>
              <a:t>23-25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/>
              <a:t>Dec.</a:t>
            </a:r>
            <a:r>
              <a:rPr kumimoji="1" lang="ja-JP" altLang="en-US" sz="1200" dirty="0"/>
              <a:t> </a:t>
            </a:r>
            <a:r>
              <a:rPr kumimoji="1" lang="en-US" altLang="ja-JP" sz="1200" dirty="0" smtClean="0"/>
              <a:t>2020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72163" y="6211669"/>
            <a:ext cx="3080238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Wavelength [um]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180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メイリオ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Arial"/>
        <a:ea typeface="Meiryo UI"/>
        <a:cs typeface=""/>
      </a:majorFont>
      <a:minorFont>
        <a:latin typeface="Arial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メイリオ" id="{8887ACD6-B7FD-4566-8BEF-0E88207A12E8}" vid="{2E20D715-4FC8-434C-A42C-C37CB41F4C45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AE874ABEA78964AA7D0811A66B4BECA" ma:contentTypeVersion="9" ma:contentTypeDescription="新しいドキュメントを作成します。" ma:contentTypeScope="" ma:versionID="f0539ecae8beb02c5d4535bbd7276a34">
  <xsd:schema xmlns:xsd="http://www.w3.org/2001/XMLSchema" xmlns:xs="http://www.w3.org/2001/XMLSchema" xmlns:p="http://schemas.microsoft.com/office/2006/metadata/properties" xmlns:ns2="d1eb6c10-b30e-4e82-8bdb-95f791b83be0" targetNamespace="http://schemas.microsoft.com/office/2006/metadata/properties" ma:root="true" ma:fieldsID="4d9298008a5a870534695e1b31c43c71" ns2:_="">
    <xsd:import namespace="d1eb6c10-b30e-4e82-8bdb-95f791b83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b6c10-b30e-4e82-8bdb-95f791b83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DB0591-9C1E-4FB5-97C1-4D5D33D7E665}">
  <ds:schemaRefs>
    <ds:schemaRef ds:uri="http://schemas.openxmlformats.org/package/2006/metadata/core-properties"/>
    <ds:schemaRef ds:uri="http://schemas.microsoft.com/office/2006/documentManagement/types"/>
    <ds:schemaRef ds:uri="d1eb6c10-b30e-4e82-8bdb-95f791b83be0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0F52385-FBAE-4FC0-A051-FE6D3FDC6A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20755D-932C-46A9-9E18-1CC66FF345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eb6c10-b30e-4e82-8bdb-95f791b83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1688</TotalTime>
  <Words>1167</Words>
  <Application>Microsoft Office PowerPoint</Application>
  <PresentationFormat>画面に合わせる (4:3)</PresentationFormat>
  <Paragraphs>212</Paragraphs>
  <Slides>19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Meiryo UI</vt:lpstr>
      <vt:lpstr>游ゴシック</vt:lpstr>
      <vt:lpstr>Arial</vt:lpstr>
      <vt:lpstr>Symbol</vt:lpstr>
      <vt:lpstr>Wingdings</vt:lpstr>
      <vt:lpstr>メイリオ</vt:lpstr>
      <vt:lpstr>AHI/B07(3.9mm) Tb bias  for cold scene</vt:lpstr>
      <vt:lpstr>Tb bias on AHI/B07 (3.9mm)</vt:lpstr>
      <vt:lpstr>Tb bias on AHI/B07       vs HSSs</vt:lpstr>
      <vt:lpstr>Tb bias on AHI/B07 at 220K     Trend</vt:lpstr>
      <vt:lpstr>Uniformity check by CoV (coef. of variation)</vt:lpstr>
      <vt:lpstr>Dependency of the Tb bias on cov</vt:lpstr>
      <vt:lpstr>Where is the negative bias area?</vt:lpstr>
      <vt:lpstr>Where does the negative bias appear? </vt:lpstr>
      <vt:lpstr>Each channel of the hyper-sounder data</vt:lpstr>
      <vt:lpstr>more examples by AIRS with ~220K</vt:lpstr>
      <vt:lpstr>SNPP/CrIS cases with ~220K</vt:lpstr>
      <vt:lpstr>Metop-A/IASI cases with ~220K</vt:lpstr>
      <vt:lpstr>Metop-B/IASI cases with ~220K</vt:lpstr>
      <vt:lpstr>The fluctuation on IASI measurement</vt:lpstr>
      <vt:lpstr>1) How do we process the negative values?</vt:lpstr>
      <vt:lpstr>2) How much does the radiance fluctuate in the band?</vt:lpstr>
      <vt:lpstr>Summary</vt:lpstr>
      <vt:lpstr>Backup</vt:lpstr>
      <vt:lpstr>Radiance plot of each channel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msysen07</dc:creator>
  <cp:lastModifiedBy>気象庁</cp:lastModifiedBy>
  <cp:revision>136</cp:revision>
  <dcterms:created xsi:type="dcterms:W3CDTF">2021-01-05T05:02:52Z</dcterms:created>
  <dcterms:modified xsi:type="dcterms:W3CDTF">2021-01-13T09:03:15Z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0x010100DAE874ABEA78964AA7D0811A66B4BECA</vt:lpwstr>
  </property>
</Properties>
</file>