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514" r:id="rId2"/>
    <p:sldId id="515" r:id="rId3"/>
    <p:sldId id="502" r:id="rId4"/>
    <p:sldId id="513" r:id="rId5"/>
    <p:sldId id="501" r:id="rId6"/>
    <p:sldId id="505" r:id="rId7"/>
    <p:sldId id="504" r:id="rId8"/>
    <p:sldId id="507" r:id="rId9"/>
    <p:sldId id="510" r:id="rId10"/>
    <p:sldId id="508" r:id="rId11"/>
    <p:sldId id="503" r:id="rId12"/>
    <p:sldId id="51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5" autoAdjust="0"/>
    <p:restoredTop sz="84337" autoAdjust="0"/>
  </p:normalViewPr>
  <p:slideViewPr>
    <p:cSldViewPr>
      <p:cViewPr varScale="1">
        <p:scale>
          <a:sx n="51" d="100"/>
          <a:sy n="51" d="100"/>
        </p:scale>
        <p:origin x="9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83196-91C6-455D-8476-A4E7D2571E8D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E2D2A-A77E-4C4C-BF93-2C1AB56A4A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E2D2A-A77E-4C4C-BF93-2C1AB56A4A5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2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E2D2A-A77E-4C4C-BF93-2C1AB56A4A5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6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E2D2A-A77E-4C4C-BF93-2C1AB56A4A5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97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E2D2A-A77E-4C4C-BF93-2C1AB56A4A5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7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45739"/>
            <a:ext cx="8229600" cy="4953000"/>
          </a:xfrm>
        </p:spPr>
        <p:txBody>
          <a:bodyPr/>
          <a:lstStyle>
            <a:lvl1pPr marL="465138" indent="-465138">
              <a:defRPr sz="2800" b="1"/>
            </a:lvl1pPr>
            <a:lvl2pPr marL="852488" indent="-395288">
              <a:defRPr sz="2400"/>
            </a:lvl2pPr>
            <a:lvl3pPr marL="1193800" indent="-341313">
              <a:defRPr sz="1600"/>
            </a:lvl3pPr>
            <a:lvl4pPr marL="1487488" indent="-293688">
              <a:defRPr/>
            </a:lvl4pPr>
            <a:lvl5pPr marL="1720850" indent="-233363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587971"/>
            <a:ext cx="1143000" cy="168275"/>
          </a:xfrm>
        </p:spPr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03/07/2019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03/07/2019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03/07/2019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03/07/2019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9372" y="113507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3349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0850" y="64182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GSICS300px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2286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468px-NOAA_logo.svg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0" y="228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76200" y="1256507"/>
            <a:ext cx="8991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G16 </a:t>
            </a:r>
            <a:r>
              <a:rPr lang="en-US" dirty="0"/>
              <a:t>ABI B07 Cold Scene Bias to IASI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010400" cy="1752600"/>
          </a:xfrm>
        </p:spPr>
        <p:txBody>
          <a:bodyPr/>
          <a:lstStyle/>
          <a:p>
            <a:r>
              <a:rPr lang="en-US" dirty="0" smtClean="0"/>
              <a:t>Fangfang Yu, </a:t>
            </a:r>
            <a:r>
              <a:rPr lang="en-US" dirty="0" err="1" smtClean="0"/>
              <a:t>Xiangqian</a:t>
            </a:r>
            <a:r>
              <a:rPr lang="en-US" dirty="0" smtClean="0"/>
              <a:t> Wu and </a:t>
            </a:r>
            <a:r>
              <a:rPr lang="en-US" dirty="0" err="1" smtClean="0"/>
              <a:t>Hyelim</a:t>
            </a:r>
            <a:r>
              <a:rPr lang="en-US" dirty="0" smtClean="0"/>
              <a:t> </a:t>
            </a:r>
            <a:r>
              <a:rPr lang="en-US" dirty="0" err="1" smtClean="0"/>
              <a:t>Yoo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01/13/2021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47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G16 B08 vs. IASI-B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" y="1256505"/>
            <a:ext cx="4620616" cy="3696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546" y="1260936"/>
            <a:ext cx="4525366" cy="362029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66800" y="5221069"/>
            <a:ext cx="7021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apparent </a:t>
            </a:r>
            <a:r>
              <a:rPr lang="en-US" dirty="0" smtClean="0"/>
              <a:t>non-linear scene </a:t>
            </a:r>
            <a:r>
              <a:rPr lang="en-US" dirty="0"/>
              <a:t>dependent bias at cold scenes for G16 B08</a:t>
            </a:r>
          </a:p>
          <a:p>
            <a:r>
              <a:rPr lang="en-US" dirty="0" err="1"/>
              <a:t>CoV</a:t>
            </a:r>
            <a:r>
              <a:rPr lang="en-US" dirty="0"/>
              <a:t> threshold is set to 25</a:t>
            </a:r>
            <a:r>
              <a:rPr lang="en-US" dirty="0" smtClean="0"/>
              <a:t>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51DF27-4F5B-4E11-9CC1-5DEB05B93CED}"/>
              </a:ext>
            </a:extLst>
          </p:cNvPr>
          <p:cNvSpPr/>
          <p:nvPr/>
        </p:nvSpPr>
        <p:spPr>
          <a:xfrm>
            <a:off x="685800" y="2362200"/>
            <a:ext cx="152363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AC397A3-ADB9-400A-8B90-3486957BA60E}"/>
              </a:ext>
            </a:extLst>
          </p:cNvPr>
          <p:cNvCxnSpPr>
            <a:stCxn id="12" idx="0"/>
          </p:cNvCxnSpPr>
          <p:nvPr/>
        </p:nvCxnSpPr>
        <p:spPr>
          <a:xfrm flipV="1">
            <a:off x="761982" y="1600200"/>
            <a:ext cx="4495818" cy="762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D3C09B-E4CD-4B18-AB89-17C29BAFA788}"/>
              </a:ext>
            </a:extLst>
          </p:cNvPr>
          <p:cNvCxnSpPr>
            <a:cxnSpLocks/>
          </p:cNvCxnSpPr>
          <p:nvPr/>
        </p:nvCxnSpPr>
        <p:spPr>
          <a:xfrm>
            <a:off x="810598" y="2552700"/>
            <a:ext cx="4447202" cy="17145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69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56272"/>
            <a:ext cx="3499219" cy="2916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B08 over the Moon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86" y="1281653"/>
            <a:ext cx="2819400" cy="2311908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906" y="1256507"/>
            <a:ext cx="2880732" cy="2362200"/>
          </a:xfrm>
        </p:spPr>
      </p:pic>
      <p:sp>
        <p:nvSpPr>
          <p:cNvPr id="9" name="Oval 8"/>
          <p:cNvSpPr/>
          <p:nvPr/>
        </p:nvSpPr>
        <p:spPr>
          <a:xfrm>
            <a:off x="1664567" y="5264483"/>
            <a:ext cx="1242866" cy="12692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438400" y="5715000"/>
            <a:ext cx="3048000" cy="368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10200" y="5114835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Linear!  </a:t>
            </a:r>
          </a:p>
          <a:p>
            <a:r>
              <a:rPr lang="en-US" dirty="0" smtClean="0"/>
              <a:t>Imply no nonlinear bias to IASI at extreme cold scenes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9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extreme cold pixels in uniform ENV/FOV areas can be detected within the G16/17 ABI spatial </a:t>
            </a:r>
            <a:r>
              <a:rPr lang="en-US" dirty="0" smtClean="0"/>
              <a:t>domains yet. </a:t>
            </a:r>
          </a:p>
          <a:p>
            <a:r>
              <a:rPr lang="en-US" dirty="0" smtClean="0"/>
              <a:t>Relaxing the uniform collocation criteria resulted in a warm GEO-LEO bias “</a:t>
            </a:r>
            <a:r>
              <a:rPr lang="en-US" dirty="0"/>
              <a:t>non-uniform” </a:t>
            </a:r>
            <a:r>
              <a:rPr lang="en-US" dirty="0" smtClean="0"/>
              <a:t>area  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ABI L1B resampling </a:t>
            </a:r>
            <a:r>
              <a:rPr lang="en-US" dirty="0"/>
              <a:t>process is most likely the culprit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evidence of non-linear difference to B08 </a:t>
            </a:r>
            <a:r>
              <a:rPr lang="en-US" dirty="0" smtClean="0"/>
              <a:t>data </a:t>
            </a:r>
            <a:r>
              <a:rPr lang="en-US" dirty="0" smtClean="0"/>
              <a:t>over the non-illuminated lunar surface</a:t>
            </a:r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i</a:t>
            </a:r>
            <a:r>
              <a:rPr lang="en-US" dirty="0" smtClean="0"/>
              <a:t>mply ABI </a:t>
            </a:r>
            <a:r>
              <a:rPr lang="en-US" dirty="0" smtClean="0"/>
              <a:t>B07 </a:t>
            </a:r>
            <a:r>
              <a:rPr lang="en-US" dirty="0" smtClean="0"/>
              <a:t>might not have </a:t>
            </a:r>
            <a:r>
              <a:rPr lang="en-US" dirty="0" smtClean="0"/>
              <a:t>non-linear bias to </a:t>
            </a:r>
            <a:r>
              <a:rPr lang="en-US" dirty="0"/>
              <a:t>IASI </a:t>
            </a:r>
            <a:r>
              <a:rPr lang="en-US" dirty="0" smtClean="0"/>
              <a:t>at extreme </a:t>
            </a:r>
            <a:r>
              <a:rPr lang="en-US" dirty="0"/>
              <a:t>cold </a:t>
            </a:r>
            <a:r>
              <a:rPr lang="en-US" dirty="0" smtClean="0"/>
              <a:t>samples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445739"/>
            <a:ext cx="8229600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Revised from </a:t>
            </a:r>
            <a:r>
              <a:rPr lang="en-US" dirty="0" smtClean="0"/>
              <a:t>the presentation given in the 2019 GSICS annual meeting in </a:t>
            </a:r>
            <a:r>
              <a:rPr lang="en-US" dirty="0" err="1" smtClean="0"/>
              <a:t>Frascati</a:t>
            </a:r>
            <a:r>
              <a:rPr lang="en-US" dirty="0" smtClean="0"/>
              <a:t>, Italy (7u_ABIB07ColdSceneBias.pptx)</a:t>
            </a:r>
          </a:p>
          <a:p>
            <a:pPr lvl="1"/>
            <a:r>
              <a:rPr lang="en-US" dirty="0" smtClean="0"/>
              <a:t>Title: G16 ABI B07 Cold Scene Bias to IASI – Action: GIR.2018.3j by Yu et al. (2019)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lease choose statistics on the lef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97423"/>
            <a:ext cx="4111716" cy="592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lease choose statistics on the lef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952" y="775513"/>
            <a:ext cx="4038600" cy="582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H8 AHI vs. IASI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2536" y="6433080"/>
            <a:ext cx="585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AHI-8 B07 Cold </a:t>
            </a:r>
            <a:r>
              <a:rPr lang="en-US" dirty="0" smtClean="0"/>
              <a:t>non-linear bias </a:t>
            </a:r>
            <a:r>
              <a:rPr lang="en-US" dirty="0"/>
              <a:t>to IASI-A/IASI-B at cold scenes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359" y="6451809"/>
            <a:ext cx="1753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 of JMA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0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GK-2A AMI vs. 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220" y="1763095"/>
            <a:ext cx="4852441" cy="346602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73" y="1519813"/>
            <a:ext cx="3637802" cy="36378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51068" y="6065502"/>
            <a:ext cx="1760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Courtesy of </a:t>
            </a:r>
            <a:r>
              <a:rPr lang="en-US" dirty="0" smtClean="0"/>
              <a:t>KMA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5410200"/>
            <a:ext cx="3635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Non-linear bias only observed at B07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4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GOES-16 ABI vs. </a:t>
            </a:r>
            <a:r>
              <a:rPr lang="en-US" dirty="0" err="1"/>
              <a:t>Metop</a:t>
            </a:r>
            <a:r>
              <a:rPr lang="en-US" dirty="0"/>
              <a:t>-A/B IASI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2" y="1123554"/>
            <a:ext cx="4439979" cy="35519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93" y="1123554"/>
            <a:ext cx="4439979" cy="35519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5065" y="4800600"/>
            <a:ext cx="7980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extreme cold scenes if standard GSICS homogenous collocation criteria applied:</a:t>
            </a:r>
          </a:p>
          <a:p>
            <a:r>
              <a:rPr lang="en-US" dirty="0" err="1"/>
              <a:t>CoV</a:t>
            </a:r>
            <a:r>
              <a:rPr lang="en-US" dirty="0"/>
              <a:t> of radiance &lt; 5%</a:t>
            </a:r>
          </a:p>
        </p:txBody>
      </p:sp>
    </p:spTree>
    <p:extLst>
      <p:ext uri="{BB962C8B-B14F-4D97-AF65-F5344CB8AC3E}">
        <p14:creationId xmlns:p14="http://schemas.microsoft.com/office/powerpoint/2010/main" val="179397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GOES-16: </a:t>
            </a:r>
            <a:r>
              <a:rPr lang="en-US" dirty="0" err="1"/>
              <a:t>CoV</a:t>
            </a:r>
            <a:r>
              <a:rPr lang="en-US" dirty="0"/>
              <a:t> of Radiance &lt; 25%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33" y="1249419"/>
            <a:ext cx="4076700" cy="3261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143000"/>
            <a:ext cx="4076700" cy="326136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57200" y="1066800"/>
            <a:ext cx="10668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1066800"/>
            <a:ext cx="10668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4679127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relaxed uniformity threshold (from 5% to 25%), positive radiance dependent Tb bias can be observed at extreme cold scenes (&lt;230K).  This radiance dependent Tb bias only observed at B07.  </a:t>
            </a:r>
          </a:p>
        </p:txBody>
      </p:sp>
    </p:spTree>
    <p:extLst>
      <p:ext uri="{BB962C8B-B14F-4D97-AF65-F5344CB8AC3E}">
        <p14:creationId xmlns:p14="http://schemas.microsoft.com/office/powerpoint/2010/main" val="67663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4175937" cy="3340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397" y="1290084"/>
            <a:ext cx="4000500" cy="3200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2819400"/>
            <a:ext cx="304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143000" y="1600200"/>
            <a:ext cx="3877340" cy="12900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89372" y="113507"/>
            <a:ext cx="6019800" cy="1143000"/>
          </a:xfrm>
        </p:spPr>
        <p:txBody>
          <a:bodyPr/>
          <a:lstStyle/>
          <a:p>
            <a:r>
              <a:rPr lang="en-US" dirty="0"/>
              <a:t>Radiance Bias (Zoom-in)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19200" y="3276600"/>
            <a:ext cx="3801140" cy="762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35638" y="5178751"/>
            <a:ext cx="8012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data in the TB bias pots in the previous slide, but for the scene radiance Bias.</a:t>
            </a:r>
          </a:p>
          <a:p>
            <a:r>
              <a:rPr lang="en-US" dirty="0"/>
              <a:t>Scene dependent bias occurs at low radiance scenes</a:t>
            </a:r>
          </a:p>
        </p:txBody>
      </p:sp>
    </p:spTree>
    <p:extLst>
      <p:ext uri="{BB962C8B-B14F-4D97-AF65-F5344CB8AC3E}">
        <p14:creationId xmlns:p14="http://schemas.microsoft.com/office/powerpoint/2010/main" val="232337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GOES-17 ABI B07 vs. IASI-A/B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4240298" cy="33922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968" y="1295400"/>
            <a:ext cx="4240298" cy="33922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50219" y="4687638"/>
            <a:ext cx="228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CoV</a:t>
            </a:r>
            <a:r>
              <a:rPr lang="en-US" dirty="0"/>
              <a:t> of radiance &lt; 35%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453138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Positive Tb bias can also be seen at G17 B07 cold scenes (&lt;220K).  Further relaxed the uniformity threshold to 35% </a:t>
            </a:r>
          </a:p>
        </p:txBody>
      </p:sp>
      <p:sp>
        <p:nvSpPr>
          <p:cNvPr id="9" name="Oval 8"/>
          <p:cNvSpPr/>
          <p:nvPr/>
        </p:nvSpPr>
        <p:spPr>
          <a:xfrm>
            <a:off x="533400" y="1524000"/>
            <a:ext cx="921544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93456" y="1524000"/>
            <a:ext cx="921544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5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941" y="101754"/>
            <a:ext cx="6135283" cy="1143000"/>
          </a:xfrm>
        </p:spPr>
        <p:txBody>
          <a:bodyPr/>
          <a:lstStyle/>
          <a:p>
            <a:r>
              <a:rPr lang="en-US" sz="2800" dirty="0"/>
              <a:t>Most likely introduced during the resampling process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82" y="1922796"/>
            <a:ext cx="3445318" cy="344531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2282" y="1234911"/>
            <a:ext cx="4054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Locations of the extreme cold pixels with warm bias at B07 L1b image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21A77A-B16A-4C31-B962-5B45F0A9F4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6583" y="1640704"/>
            <a:ext cx="3333750" cy="28121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4BC224-5C31-488B-939E-FC4B33D5C9FF}"/>
              </a:ext>
            </a:extLst>
          </p:cNvPr>
          <p:cNvSpPr txBox="1"/>
          <p:nvPr/>
        </p:nvSpPr>
        <p:spPr>
          <a:xfrm>
            <a:off x="76201" y="5339007"/>
            <a:ext cx="9067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to relax the uniformity scene threshold to detect the bias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a heterogeneous area, resampling may slightly increase the radiance for the cold scenes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B07 Tb is sensitive to radiance variation at cold scenes, due to the nature of the Planck function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552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7789</TotalTime>
  <Words>422</Words>
  <Application>Microsoft Office PowerPoint</Application>
  <PresentationFormat>On-screen Show (4:3)</PresentationFormat>
  <Paragraphs>55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Office Theme</vt:lpstr>
      <vt:lpstr>G16 ABI B07 Cold Scene Bias to IASI </vt:lpstr>
      <vt:lpstr>PowerPoint Presentation</vt:lpstr>
      <vt:lpstr>H8 AHI vs. IASI</vt:lpstr>
      <vt:lpstr>GK-2A AMI vs. IASI</vt:lpstr>
      <vt:lpstr>GOES-16 ABI vs. Metop-A/B IASI</vt:lpstr>
      <vt:lpstr>GOES-16: CoV of Radiance &lt; 25%</vt:lpstr>
      <vt:lpstr>Radiance Bias (Zoom-in)</vt:lpstr>
      <vt:lpstr>GOES-17 ABI B07 vs. IASI-A/B</vt:lpstr>
      <vt:lpstr>Most likely introduced during the resampling process</vt:lpstr>
      <vt:lpstr>G16 B08 vs. IASI-B </vt:lpstr>
      <vt:lpstr>Comparison with B08 over the Moon</vt:lpstr>
      <vt:lpstr>Summary</vt:lpstr>
    </vt:vector>
  </TitlesOfParts>
  <Company>NOAA / NESDIS / STAR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JMA-NESDIS Collaboration</dc:title>
  <dc:subject>GSICS, GOES-R, ABI, AHI</dc:subject>
  <dc:creator>Xiangqian Wu</dc:creator>
  <cp:lastModifiedBy>Fang-fang Yu</cp:lastModifiedBy>
  <cp:revision>190</cp:revision>
  <dcterms:created xsi:type="dcterms:W3CDTF">2015-01-30T12:23:44Z</dcterms:created>
  <dcterms:modified xsi:type="dcterms:W3CDTF">2021-01-18T17:58:32Z</dcterms:modified>
</cp:coreProperties>
</file>