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03" r:id="rId1"/>
  </p:sldMasterIdLst>
  <p:notesMasterIdLst>
    <p:notesMasterId r:id="rId7"/>
  </p:notesMasterIdLst>
  <p:handoutMasterIdLst>
    <p:handoutMasterId r:id="rId8"/>
  </p:handoutMasterIdLst>
  <p:sldIdLst>
    <p:sldId id="566" r:id="rId2"/>
    <p:sldId id="670" r:id="rId3"/>
    <p:sldId id="671" r:id="rId4"/>
    <p:sldId id="698" r:id="rId5"/>
    <p:sldId id="697" r:id="rId6"/>
  </p:sldIdLst>
  <p:sldSz cx="9906000" cy="6858000" type="A4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E2D24"/>
    <a:srgbClr val="00B5EF"/>
    <a:srgbClr val="4E0B55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0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60" y="56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56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57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18" y="1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92917"/>
            <a:ext cx="67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881" y="9192917"/>
            <a:ext cx="192103" cy="18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047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843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703263"/>
            <a:ext cx="5083175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91" y="4458023"/>
            <a:ext cx="5210694" cy="422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843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algn="r" defTabSz="919047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8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4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1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6B1F-491E-466A-A528-F9E1FAD77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8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6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3"/>
            <a:ext cx="437515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0402" y="6248403"/>
            <a:ext cx="587308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1DA9-8380-4BA3-B767-E729DCD101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3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8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8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3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 b="0">
                <a:solidFill>
                  <a:srgbClr val="000000"/>
                </a:solidFill>
                <a:latin typeface="Arial" charset="0"/>
                <a:ea typeface="+mn-ea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95300" y="6400803"/>
            <a:ext cx="611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dirty="0">
                <a:solidFill>
                  <a:srgbClr val="000000"/>
                </a:solidFill>
                <a:latin typeface="Arial" charset="0"/>
                <a:ea typeface="+mn-ea"/>
              </a:rPr>
              <a:t>GSICS </a:t>
            </a:r>
            <a:r>
              <a:rPr lang="en-GB" sz="1000" dirty="0" smtClean="0">
                <a:solidFill>
                  <a:srgbClr val="000000"/>
                </a:solidFill>
                <a:latin typeface="Arial" charset="0"/>
                <a:ea typeface="+mn-ea"/>
              </a:rPr>
              <a:t>Agency Report</a:t>
            </a:r>
            <a:endParaRPr lang="en-US" sz="1000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95300" y="6324600"/>
            <a:ext cx="891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99300" y="6477003"/>
            <a:ext cx="231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b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135697" y="8540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00797" y="10064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022191" y="815975"/>
            <a:ext cx="444394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6698" y="330201"/>
            <a:ext cx="3050012" cy="719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68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4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86896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Microwave S</a:t>
            </a:r>
            <a:r>
              <a:rPr lang="en-US" dirty="0" smtClean="0"/>
              <a:t>ubgroup </a:t>
            </a:r>
            <a:r>
              <a:rPr lang="en-US" dirty="0"/>
              <a:t>P</a:t>
            </a:r>
            <a:r>
              <a:rPr lang="en-US" altLang="zh-CN" dirty="0" smtClean="0"/>
              <a:t>otential </a:t>
            </a:r>
            <a:r>
              <a:rPr lang="en-US" altLang="zh-CN" dirty="0" smtClean="0"/>
              <a:t>P</a:t>
            </a:r>
            <a:r>
              <a:rPr lang="en-US" altLang="zh-CN" dirty="0" smtClean="0"/>
              <a:t>lans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0030" y="4509120"/>
            <a:ext cx="9273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dirty="0" err="1" smtClean="0">
                <a:solidFill>
                  <a:srgbClr val="000000"/>
                </a:solidFill>
                <a:latin typeface="Arial"/>
              </a:rPr>
              <a:t>Qifeng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 Lu, Quanhua (Mark) Liu, Robbie </a:t>
            </a:r>
            <a:r>
              <a:rPr lang="en-US" sz="2400" b="0" dirty="0" err="1" smtClean="0">
                <a:solidFill>
                  <a:srgbClr val="000000"/>
                </a:solidFill>
                <a:latin typeface="Arial"/>
              </a:rPr>
              <a:t>Iacovazzi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2400" b="0" dirty="0" err="1" smtClean="0">
                <a:solidFill>
                  <a:srgbClr val="000000"/>
                </a:solidFill>
                <a:latin typeface="Arial"/>
              </a:rPr>
              <a:t>Shengli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 Wu</a:t>
            </a:r>
          </a:p>
          <a:p>
            <a:pPr algn="ctr"/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altLang="zh-CN" sz="2400" b="0" dirty="0" smtClean="0">
                <a:solidFill>
                  <a:srgbClr val="000000"/>
                </a:solidFill>
                <a:latin typeface="Arial"/>
              </a:rPr>
              <a:t>Jan 21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, 202</a:t>
            </a:r>
            <a:r>
              <a:rPr lang="en-US" altLang="zh-CN" sz="2400" b="0" dirty="0" smtClean="0">
                <a:solidFill>
                  <a:srgbClr val="000000"/>
                </a:solidFill>
                <a:latin typeface="Arial"/>
              </a:rPr>
              <a:t>1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06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67835" y="413665"/>
            <a:ext cx="6300700" cy="1055077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MW </a:t>
            </a:r>
            <a:r>
              <a:rPr lang="en-US" altLang="zh-CN" sz="2800" dirty="0">
                <a:solidFill>
                  <a:srgbClr val="0000FF"/>
                </a:solidFill>
              </a:rPr>
              <a:t>Sub-Group </a:t>
            </a:r>
            <a:r>
              <a:rPr lang="en-US" altLang="zh-CN" sz="2800" dirty="0">
                <a:solidFill>
                  <a:srgbClr val="0000FF"/>
                </a:solidFill>
              </a:rPr>
              <a:t>A</a:t>
            </a:r>
            <a:r>
              <a:rPr lang="en-US" altLang="zh-CN" sz="2800" dirty="0" smtClean="0">
                <a:solidFill>
                  <a:srgbClr val="0000FF"/>
                </a:solidFill>
              </a:rPr>
              <a:t>ctivities </a:t>
            </a:r>
            <a:r>
              <a:rPr lang="en-US" altLang="zh-CN" sz="2800" dirty="0" smtClean="0">
                <a:solidFill>
                  <a:srgbClr val="0000FF"/>
                </a:solidFill>
              </a:rPr>
              <a:t>(1/2)</a:t>
            </a:r>
            <a:endParaRPr lang="en-GB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437" y="1393392"/>
            <a:ext cx="8848675" cy="4806200"/>
          </a:xfrm>
        </p:spPr>
        <p:txBody>
          <a:bodyPr/>
          <a:lstStyle/>
          <a:p>
            <a:r>
              <a:rPr lang="en-GB" altLang="en-US" sz="2400" dirty="0">
                <a:latin typeface="Arial" charset="0"/>
              </a:rPr>
              <a:t>Understanding the users’ requirements for inter-calibration long time series products or </a:t>
            </a:r>
            <a:r>
              <a:rPr lang="en-GB" altLang="en-US" sz="2400" dirty="0" smtClean="0">
                <a:latin typeface="Arial" charset="0"/>
              </a:rPr>
              <a:t>near-real time (NRT) </a:t>
            </a:r>
            <a:r>
              <a:rPr lang="en-GB" altLang="en-US" sz="2400" dirty="0">
                <a:latin typeface="Arial" charset="0"/>
              </a:rPr>
              <a:t>products(within 3h) for microwave instruments </a:t>
            </a:r>
          </a:p>
          <a:p>
            <a:pPr lvl="1"/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Microwave imagers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+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s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ounders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–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assive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(30+years/10+sensors) </a:t>
            </a: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  </a:t>
            </a:r>
            <a:r>
              <a:rPr lang="en-GB" altLang="en-US" sz="1800" dirty="0">
                <a:solidFill>
                  <a:srgbClr val="00B050"/>
                </a:solidFill>
                <a:latin typeface="Arial" charset="0"/>
              </a:rPr>
              <a:t>Reference Sensor(s</a:t>
            </a:r>
            <a:r>
              <a:rPr lang="en-GB" altLang="en-US" sz="1800" dirty="0" smtClean="0">
                <a:solidFill>
                  <a:srgbClr val="00B050"/>
                </a:solidFill>
                <a:latin typeface="Arial" charset="0"/>
              </a:rPr>
              <a:t>)?</a:t>
            </a:r>
            <a:endParaRPr lang="en-GB" altLang="en-US" sz="1800" dirty="0">
              <a:solidFill>
                <a:srgbClr val="00B050"/>
              </a:solidFill>
              <a:latin typeface="Arial" charset="0"/>
            </a:endParaRPr>
          </a:p>
          <a:p>
            <a:pPr lvl="1"/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Precipitation Radar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and </a:t>
            </a:r>
            <a:r>
              <a:rPr lang="en-GB" altLang="en-US" sz="1800" dirty="0" err="1">
                <a:solidFill>
                  <a:srgbClr val="0070C0"/>
                </a:solidFill>
                <a:latin typeface="Arial" charset="0"/>
              </a:rPr>
              <a:t>WindRad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 – active (GPM/FY-3P/FY-3E) </a:t>
            </a: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  </a:t>
            </a:r>
            <a:r>
              <a:rPr lang="en-GB" altLang="en-US" sz="1800" dirty="0" smtClean="0">
                <a:solidFill>
                  <a:srgbClr val="00B050"/>
                </a:solidFill>
                <a:latin typeface="Arial" charset="0"/>
              </a:rPr>
              <a:t>Calibration </a:t>
            </a:r>
            <a:r>
              <a:rPr lang="en-GB" altLang="en-US" sz="1800" dirty="0">
                <a:solidFill>
                  <a:srgbClr val="00B050"/>
                </a:solidFill>
                <a:latin typeface="Arial" charset="0"/>
              </a:rPr>
              <a:t>algorithm exchange between JAXA and CMA?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Retrospective calibration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(Fundamental Climate Data Records (FCDR),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focus on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geolocation, recalibration, and better 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QC) </a:t>
            </a: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  </a:t>
            </a:r>
            <a:r>
              <a:rPr lang="en-GB" altLang="en-US" sz="1800" dirty="0" smtClean="0">
                <a:solidFill>
                  <a:srgbClr val="00B050"/>
                </a:solidFill>
                <a:latin typeface="Arial" charset="0"/>
              </a:rPr>
              <a:t>New </a:t>
            </a:r>
            <a:r>
              <a:rPr lang="en-GB" altLang="en-US" sz="1800" dirty="0">
                <a:solidFill>
                  <a:srgbClr val="00B050"/>
                </a:solidFill>
                <a:latin typeface="Arial" charset="0"/>
              </a:rPr>
              <a:t>version of FY series FCDR will be released in the end of the year.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Forward looking calibration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(NRT uses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maneuver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/lunar,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etc.)</a:t>
            </a:r>
          </a:p>
          <a:p>
            <a:pPr marL="457200" lvl="1" indent="0">
              <a:buNone/>
            </a:pP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   </a:t>
            </a:r>
            <a:r>
              <a:rPr lang="en-GB" altLang="en-US" sz="1800" dirty="0">
                <a:solidFill>
                  <a:srgbClr val="00B050"/>
                </a:solidFill>
                <a:latin typeface="Arial" charset="0"/>
              </a:rPr>
              <a:t>Discuss in web meetings within this year.</a:t>
            </a:r>
          </a:p>
          <a:p>
            <a:pPr marL="0" indent="0">
              <a:buNone/>
            </a:pPr>
            <a:endParaRPr lang="en-GB" altLang="en-US" sz="2400" dirty="0">
              <a:latin typeface="Arial" charset="0"/>
            </a:endParaRPr>
          </a:p>
        </p:txBody>
      </p:sp>
      <p:pic>
        <p:nvPicPr>
          <p:cNvPr id="7" name="Picture 5" descr="GSICS1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88641"/>
            <a:ext cx="2137996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9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12841" y="267900"/>
            <a:ext cx="6393160" cy="1055077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MW </a:t>
            </a:r>
            <a:r>
              <a:rPr lang="en-US" altLang="zh-CN" sz="2800" dirty="0">
                <a:solidFill>
                  <a:srgbClr val="0000FF"/>
                </a:solidFill>
              </a:rPr>
              <a:t>Sub-Group </a:t>
            </a:r>
            <a:r>
              <a:rPr lang="en-US" altLang="zh-CN" sz="2800" dirty="0">
                <a:solidFill>
                  <a:srgbClr val="0000FF"/>
                </a:solidFill>
              </a:rPr>
              <a:t>A</a:t>
            </a:r>
            <a:r>
              <a:rPr lang="en-US" altLang="zh-CN" sz="2800" dirty="0" smtClean="0">
                <a:solidFill>
                  <a:srgbClr val="0000FF"/>
                </a:solidFill>
              </a:rPr>
              <a:t>ctivities </a:t>
            </a:r>
            <a:r>
              <a:rPr lang="en-US" altLang="zh-CN" sz="2800" dirty="0" smtClean="0">
                <a:solidFill>
                  <a:srgbClr val="0000FF"/>
                </a:solidFill>
              </a:rPr>
              <a:t>(2/2</a:t>
            </a:r>
            <a:r>
              <a:rPr lang="en-US" altLang="zh-CN" sz="2800" dirty="0">
                <a:solidFill>
                  <a:srgbClr val="0000FF"/>
                </a:solidFill>
              </a:rPr>
              <a:t>)</a:t>
            </a:r>
            <a:endParaRPr lang="en-GB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437" y="1393392"/>
            <a:ext cx="8848675" cy="4806200"/>
          </a:xfrm>
        </p:spPr>
        <p:txBody>
          <a:bodyPr/>
          <a:lstStyle/>
          <a:p>
            <a:r>
              <a:rPr lang="en-GB" altLang="en-US" sz="2000" dirty="0" smtClean="0">
                <a:latin typeface="Arial" charset="0"/>
              </a:rPr>
              <a:t>Identifying existing products that could meet those requirements, but </a:t>
            </a:r>
            <a:r>
              <a:rPr lang="en-GB" altLang="en-US" sz="2000" dirty="0" smtClean="0">
                <a:latin typeface="Arial" charset="0"/>
              </a:rPr>
              <a:t>first need ….</a:t>
            </a:r>
            <a:endParaRPr lang="en-GB" altLang="en-US" sz="2000" dirty="0" smtClean="0">
              <a:latin typeface="Arial" charset="0"/>
            </a:endParaRPr>
          </a:p>
          <a:p>
            <a:pPr lvl="1"/>
            <a:r>
              <a:rPr lang="en-GB" altLang="en-US" sz="1600" dirty="0">
                <a:solidFill>
                  <a:srgbClr val="00B050"/>
                </a:solidFill>
                <a:latin typeface="Arial" charset="0"/>
              </a:rPr>
              <a:t>Calibration algorithm standard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?</a:t>
            </a:r>
          </a:p>
          <a:p>
            <a:pPr lvl="1"/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Correction algorithm standard?(Like </a:t>
            </a:r>
            <a:r>
              <a:rPr lang="en-GB" altLang="en-US" sz="1600" dirty="0" err="1" smtClean="0">
                <a:solidFill>
                  <a:srgbClr val="00B050"/>
                </a:solidFill>
                <a:latin typeface="Arial" charset="0"/>
              </a:rPr>
              <a:t>XCal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)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  <a:p>
            <a:pPr lvl="1"/>
            <a:r>
              <a:rPr lang="en-GB" altLang="en-US" sz="1600" dirty="0">
                <a:solidFill>
                  <a:srgbClr val="00B050"/>
                </a:solidFill>
                <a:latin typeface="Arial" charset="0"/>
              </a:rPr>
              <a:t>A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process that adheres to GSICS principles</a:t>
            </a:r>
          </a:p>
          <a:p>
            <a:r>
              <a:rPr lang="en-GB" altLang="en-US" sz="2000" dirty="0">
                <a:latin typeface="Arial" charset="0"/>
              </a:rPr>
              <a:t>F</a:t>
            </a:r>
            <a:r>
              <a:rPr lang="en-GB" altLang="en-US" sz="2000" dirty="0" smtClean="0">
                <a:latin typeface="Arial" charset="0"/>
              </a:rPr>
              <a:t>ocus </a:t>
            </a:r>
            <a:r>
              <a:rPr lang="en-GB" altLang="en-US" sz="2000" dirty="0" smtClean="0">
                <a:latin typeface="Arial" charset="0"/>
              </a:rPr>
              <a:t>on tools/algorithms like SNO, Double Difference, RTM, etc.</a:t>
            </a:r>
          </a:p>
          <a:p>
            <a:pPr lvl="1"/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Make the SNO method as a reference standards for imager and sounder separately;</a:t>
            </a:r>
          </a:p>
          <a:p>
            <a:pPr lvl="1"/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Input data of RTM and the RTM model should be open to GSICS users and easy to access.</a:t>
            </a:r>
          </a:p>
          <a:p>
            <a:r>
              <a:rPr lang="en-GB" altLang="en-US" sz="2000" dirty="0" smtClean="0">
                <a:latin typeface="Arial" charset="0"/>
              </a:rPr>
              <a:t>Define data standards (jointly with GDWG)</a:t>
            </a:r>
          </a:p>
          <a:p>
            <a:pPr lvl="1"/>
            <a:r>
              <a:rPr lang="en-GB" altLang="en-US" sz="1600" dirty="0">
                <a:solidFill>
                  <a:srgbClr val="00B050"/>
                </a:solidFill>
                <a:latin typeface="Arial" charset="0"/>
              </a:rPr>
              <a:t>First of all is the data type 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standard (HDF? </a:t>
            </a:r>
            <a:r>
              <a:rPr lang="en-GB" altLang="en-US" sz="1600" dirty="0" err="1" smtClean="0">
                <a:solidFill>
                  <a:srgbClr val="00B050"/>
                </a:solidFill>
                <a:latin typeface="Arial" charset="0"/>
              </a:rPr>
              <a:t>NetCDF</a:t>
            </a:r>
            <a:r>
              <a:rPr lang="en-GB" altLang="en-US" sz="1600" dirty="0" smtClean="0">
                <a:solidFill>
                  <a:srgbClr val="00B050"/>
                </a:solidFill>
                <a:latin typeface="Arial" charset="0"/>
              </a:rPr>
              <a:t>? Bin?)</a:t>
            </a:r>
            <a:endParaRPr lang="en-GB" altLang="en-US" sz="1600" dirty="0">
              <a:solidFill>
                <a:srgbClr val="00B050"/>
              </a:solidFill>
              <a:latin typeface="Arial" charset="0"/>
            </a:endParaRPr>
          </a:p>
          <a:p>
            <a:r>
              <a:rPr lang="en-GB" altLang="en-US" sz="2000" dirty="0" smtClean="0">
                <a:latin typeface="Arial" charset="0"/>
              </a:rPr>
              <a:t>Continue coordination with other groups (e.g., CEOS WGCV MW, GPM X-Cal) would also be required to generate standards and best practices</a:t>
            </a:r>
          </a:p>
          <a:p>
            <a:r>
              <a:rPr lang="en-GB" altLang="en-US" sz="2000" dirty="0" smtClean="0">
                <a:latin typeface="Arial" charset="0"/>
              </a:rPr>
              <a:t>Address special requests/actions from CGMS</a:t>
            </a:r>
            <a:endParaRPr lang="en-GB" altLang="en-US" sz="1600" dirty="0" smtClean="0">
              <a:latin typeface="Arial" charset="0"/>
            </a:endParaRPr>
          </a:p>
          <a:p>
            <a:pPr marL="0" indent="0">
              <a:buNone/>
            </a:pPr>
            <a:endParaRPr lang="en-GB" altLang="en-US" sz="1800" dirty="0">
              <a:latin typeface="Arial" charset="0"/>
            </a:endParaRPr>
          </a:p>
        </p:txBody>
      </p:sp>
      <p:pic>
        <p:nvPicPr>
          <p:cNvPr id="7" name="Picture 5" descr="GSICS1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88641"/>
            <a:ext cx="2137996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6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840" y="274638"/>
            <a:ext cx="589786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MW Subgroup Actions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(</a:t>
            </a:r>
            <a:r>
              <a:rPr lang="en-US" sz="1600" b="1" dirty="0" smtClean="0"/>
              <a:t>A.GMW.20200318.a1</a:t>
            </a:r>
            <a:r>
              <a:rPr lang="en-US" sz="1600" dirty="0" smtClean="0"/>
              <a:t>) Looking </a:t>
            </a:r>
            <a:r>
              <a:rPr lang="en-US" sz="1600" dirty="0"/>
              <a:t>for feedback on the ATMS vs AMSU FCDR </a:t>
            </a:r>
            <a:r>
              <a:rPr lang="en-US" sz="1600" dirty="0" smtClean="0"/>
              <a:t>inter-calibration. (</a:t>
            </a:r>
            <a:r>
              <a:rPr lang="en-US" sz="1600" dirty="0" err="1" smtClean="0"/>
              <a:t>Manik</a:t>
            </a:r>
            <a:r>
              <a:rPr lang="en-US" sz="1600" dirty="0" smtClean="0"/>
              <a:t> Bali) Due 2021-03-01</a:t>
            </a:r>
            <a:endParaRPr lang="en-US" sz="1600" dirty="0"/>
          </a:p>
          <a:p>
            <a:r>
              <a:rPr lang="en-US" sz="1600" dirty="0" smtClean="0"/>
              <a:t>(</a:t>
            </a:r>
            <a:r>
              <a:rPr lang="en-US" sz="1600" b="1" dirty="0" smtClean="0"/>
              <a:t>A.GMW.20200318.a2</a:t>
            </a:r>
            <a:r>
              <a:rPr lang="en-US" sz="1600" dirty="0" smtClean="0"/>
              <a:t>) Need </a:t>
            </a:r>
            <a:r>
              <a:rPr lang="en-US" sz="1600" dirty="0"/>
              <a:t>to update </a:t>
            </a:r>
            <a:r>
              <a:rPr lang="en-US" sz="1600" dirty="0" smtClean="0"/>
              <a:t>GSICS Microwave Subgroup Wiki </a:t>
            </a:r>
            <a:r>
              <a:rPr lang="en-US" sz="1600" dirty="0"/>
              <a:t>page that began to create an overarching architecture for this activity. Need to find someone to spearhead working towards a more complete roadmap, and present it at another GSICS Meeting this </a:t>
            </a:r>
            <a:r>
              <a:rPr lang="en-US" sz="1600" dirty="0" smtClean="0"/>
              <a:t>year. (Ralph </a:t>
            </a:r>
            <a:r>
              <a:rPr lang="en-US" sz="1600" dirty="0"/>
              <a:t>Ferraro/Robbie </a:t>
            </a:r>
            <a:r>
              <a:rPr lang="en-US" sz="1600" dirty="0" smtClean="0"/>
              <a:t>Iacovazzi) Due 2021-03-01</a:t>
            </a:r>
          </a:p>
          <a:p>
            <a:pPr lvl="1"/>
            <a:r>
              <a:rPr lang="en-US" sz="1400" dirty="0" smtClean="0">
                <a:solidFill>
                  <a:srgbClr val="00B050"/>
                </a:solidFill>
              </a:rPr>
              <a:t>Extensive changes have been made to Ralph Ferraro’s initial version of the GSICS Microwave Subgroup Wiki.</a:t>
            </a:r>
          </a:p>
          <a:p>
            <a:pPr lvl="2"/>
            <a:r>
              <a:rPr lang="en-US" sz="1200" dirty="0" smtClean="0">
                <a:solidFill>
                  <a:srgbClr val="0000FF"/>
                </a:solidFill>
              </a:rPr>
              <a:t>The landing page offers more organization, and includes a group Charter, list of members, scope, activities, actions and deliverables, and a list of MW related GSICS Quarterly articles. </a:t>
            </a:r>
          </a:p>
          <a:p>
            <a:pPr lvl="2"/>
            <a:r>
              <a:rPr lang="en-US" sz="1200" dirty="0" smtClean="0">
                <a:solidFill>
                  <a:srgbClr val="0000FF"/>
                </a:solidFill>
              </a:rPr>
              <a:t>Scope has been separated into pages for microwave imagers and sounders</a:t>
            </a:r>
          </a:p>
          <a:p>
            <a:pPr lvl="2"/>
            <a:r>
              <a:rPr lang="en-US" sz="1200" dirty="0" smtClean="0">
                <a:solidFill>
                  <a:srgbClr val="0000FF"/>
                </a:solidFill>
              </a:rPr>
              <a:t>Activities have been broken down into calibration knowledge sharing, inter-calibration method knowledge sharing, and in-orbit microwave reference record.</a:t>
            </a:r>
          </a:p>
          <a:p>
            <a:pPr lvl="2"/>
            <a:r>
              <a:rPr lang="en-US" sz="1200" dirty="0" smtClean="0">
                <a:solidFill>
                  <a:srgbClr val="0000FF"/>
                </a:solidFill>
              </a:rPr>
              <a:t>Several methods now that their own wiki pages with summary content.</a:t>
            </a:r>
          </a:p>
          <a:p>
            <a:pPr lvl="1"/>
            <a:r>
              <a:rPr lang="en-US" sz="1600" dirty="0" smtClean="0">
                <a:solidFill>
                  <a:srgbClr val="00B050"/>
                </a:solidFill>
              </a:rPr>
              <a:t>Please check out these Wiki developments at http</a:t>
            </a:r>
            <a:r>
              <a:rPr lang="en-US" sz="1600" dirty="0">
                <a:solidFill>
                  <a:srgbClr val="00B050"/>
                </a:solidFill>
              </a:rPr>
              <a:t>://gsics.atmos.umd.edu/bin/view/Development/MicrowaveSubGroup</a:t>
            </a:r>
          </a:p>
          <a:p>
            <a:r>
              <a:rPr lang="en-US" sz="1600" dirty="0" smtClean="0"/>
              <a:t>(</a:t>
            </a:r>
            <a:r>
              <a:rPr lang="en-US" sz="1600" b="1" dirty="0" smtClean="0"/>
              <a:t>A.GMW.20200318.a3</a:t>
            </a:r>
            <a:r>
              <a:rPr lang="en-US" sz="1600" dirty="0" smtClean="0"/>
              <a:t>) MWSG </a:t>
            </a:r>
            <a:r>
              <a:rPr lang="en-US" sz="1600" dirty="0"/>
              <a:t>Co-Chairs to coordinate the development of the documentation of the X-Cal </a:t>
            </a:r>
            <a:r>
              <a:rPr lang="en-US" sz="1600" dirty="0" smtClean="0"/>
              <a:t>algorithms. (Wes </a:t>
            </a:r>
            <a:r>
              <a:rPr lang="en-US" sz="1600" dirty="0"/>
              <a:t>Berg/ </a:t>
            </a:r>
            <a:r>
              <a:rPr lang="en-US" sz="1600" dirty="0" err="1"/>
              <a:t>Qifeng</a:t>
            </a:r>
            <a:r>
              <a:rPr lang="en-US" sz="1600" dirty="0"/>
              <a:t> </a:t>
            </a:r>
            <a:r>
              <a:rPr lang="en-US" sz="1600" dirty="0" smtClean="0"/>
              <a:t>Lu)  Due 2021-03-01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12840" y="274638"/>
            <a:ext cx="5897860" cy="1143000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Web </a:t>
            </a:r>
            <a:r>
              <a:rPr lang="en-US" altLang="zh-CN" sz="2800" dirty="0" smtClean="0">
                <a:solidFill>
                  <a:srgbClr val="0000FF"/>
                </a:solidFill>
              </a:rPr>
              <a:t>Meeting Plan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2491" y="1417639"/>
            <a:ext cx="9316034" cy="4708528"/>
          </a:xfrm>
        </p:spPr>
        <p:txBody>
          <a:bodyPr/>
          <a:lstStyle/>
          <a:p>
            <a:r>
              <a:rPr lang="en-US" altLang="zh-CN" sz="2400" b="1" dirty="0"/>
              <a:t>Web Meeting 1</a:t>
            </a:r>
            <a:r>
              <a:rPr lang="en-US" altLang="zh-CN" sz="2400" b="1" dirty="0" smtClean="0"/>
              <a:t>: Jan 2021</a:t>
            </a:r>
            <a:endParaRPr lang="zh-CN" altLang="zh-CN" sz="2400" dirty="0" smtClean="0"/>
          </a:p>
          <a:p>
            <a:pPr lvl="1"/>
            <a:r>
              <a:rPr lang="en-US" altLang="zh-CN" sz="2000" b="1" dirty="0" smtClean="0">
                <a:solidFill>
                  <a:srgbClr val="00B050"/>
                </a:solidFill>
              </a:rPr>
              <a:t>Topic 1	FCDR and passive microwave recalibration/Remote sensing: special issue</a:t>
            </a:r>
            <a:endParaRPr lang="zh-CN" altLang="zh-CN" sz="2000" dirty="0" smtClean="0">
              <a:solidFill>
                <a:srgbClr val="00B050"/>
              </a:solidFill>
            </a:endParaRPr>
          </a:p>
          <a:p>
            <a:r>
              <a:rPr lang="en-US" altLang="zh-CN" sz="2400" b="1" dirty="0" smtClean="0"/>
              <a:t>Web </a:t>
            </a:r>
            <a:r>
              <a:rPr lang="en-US" altLang="zh-CN" sz="2400" b="1" dirty="0"/>
              <a:t>Meeting 2</a:t>
            </a:r>
            <a:r>
              <a:rPr lang="en-US" altLang="zh-CN" sz="2400" b="1" dirty="0" smtClean="0"/>
              <a:t>: Feb 2021</a:t>
            </a:r>
            <a:endParaRPr lang="zh-CN" altLang="zh-CN" sz="2400" dirty="0"/>
          </a:p>
          <a:p>
            <a:pPr lvl="1"/>
            <a:r>
              <a:rPr lang="en-US" altLang="zh-CN" sz="2000" b="1" dirty="0">
                <a:solidFill>
                  <a:srgbClr val="00B050"/>
                </a:solidFill>
              </a:rPr>
              <a:t>Topic 2	SI traceable </a:t>
            </a:r>
            <a:r>
              <a:rPr lang="en-US" altLang="zh-CN" sz="2000" b="1" dirty="0" smtClean="0">
                <a:solidFill>
                  <a:srgbClr val="00B050"/>
                </a:solidFill>
              </a:rPr>
              <a:t>calibration + initial review of actions in 2020</a:t>
            </a:r>
            <a:endParaRPr lang="zh-CN" altLang="zh-CN" sz="2000" b="1" dirty="0">
              <a:solidFill>
                <a:srgbClr val="00B050"/>
              </a:solidFill>
            </a:endParaRPr>
          </a:p>
          <a:p>
            <a:r>
              <a:rPr lang="en-US" altLang="zh-CN" sz="2400" b="1" dirty="0"/>
              <a:t>Web Meeting 3</a:t>
            </a:r>
            <a:r>
              <a:rPr lang="en-US" altLang="zh-CN" sz="2400" b="1" dirty="0" smtClean="0"/>
              <a:t>: Mar 2021</a:t>
            </a:r>
            <a:endParaRPr lang="zh-CN" altLang="zh-CN" sz="2400" dirty="0"/>
          </a:p>
          <a:p>
            <a:pPr lvl="1"/>
            <a:r>
              <a:rPr lang="en-US" altLang="zh-CN" sz="2000" b="1" dirty="0">
                <a:solidFill>
                  <a:srgbClr val="00B050"/>
                </a:solidFill>
              </a:rPr>
              <a:t>Topic 3 	Active Microwave Remote Sensing</a:t>
            </a:r>
            <a:endParaRPr lang="zh-CN" altLang="zh-CN" sz="2000" b="1" dirty="0">
              <a:solidFill>
                <a:srgbClr val="00B050"/>
              </a:solidFill>
            </a:endParaRPr>
          </a:p>
          <a:p>
            <a:r>
              <a:rPr lang="en-US" altLang="zh-CN" sz="2400" b="1" dirty="0"/>
              <a:t>Web Meeting 4: </a:t>
            </a:r>
            <a:r>
              <a:rPr lang="en-US" altLang="zh-CN" sz="2400" b="1" dirty="0" smtClean="0"/>
              <a:t>April </a:t>
            </a:r>
            <a:r>
              <a:rPr lang="en-US" altLang="zh-CN" sz="2400" b="1" dirty="0"/>
              <a:t>2021</a:t>
            </a:r>
            <a:endParaRPr lang="zh-CN" altLang="zh-CN" sz="2400" dirty="0"/>
          </a:p>
          <a:p>
            <a:pPr lvl="1"/>
            <a:r>
              <a:rPr lang="en-US" altLang="zh-CN" sz="2000" b="1" dirty="0">
                <a:solidFill>
                  <a:srgbClr val="00B050"/>
                </a:solidFill>
              </a:rPr>
              <a:t>Topic 4	Microwave Remote Sensing Application</a:t>
            </a:r>
            <a:endParaRPr lang="zh-CN" altLang="zh-CN" sz="2000" b="1" dirty="0">
              <a:solidFill>
                <a:srgbClr val="00B050"/>
              </a:solidFill>
            </a:endParaRPr>
          </a:p>
          <a:p>
            <a:r>
              <a:rPr lang="en-US" altLang="zh-CN" sz="2400" b="1" dirty="0" err="1" smtClean="0"/>
              <a:t>WorkShop</a:t>
            </a:r>
            <a:r>
              <a:rPr lang="en-US" altLang="zh-CN" sz="2400" b="1" dirty="0" smtClean="0"/>
              <a:t>: May or June 2021, </a:t>
            </a:r>
            <a:r>
              <a:rPr lang="en-US" altLang="zh-CN" sz="2400" b="1" dirty="0"/>
              <a:t>2 days</a:t>
            </a:r>
            <a:endParaRPr lang="zh-CN" altLang="zh-CN" sz="2400" dirty="0"/>
          </a:p>
          <a:p>
            <a:pPr lvl="1"/>
            <a:r>
              <a:rPr lang="en-US" altLang="zh-CN" sz="2000" b="1" dirty="0">
                <a:solidFill>
                  <a:srgbClr val="00B050"/>
                </a:solidFill>
              </a:rPr>
              <a:t>Topic 5	The future development of the satellite microwave remote sensing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001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33147</TotalTime>
  <Words>573</Words>
  <Application>Microsoft Office PowerPoint</Application>
  <PresentationFormat>A4 Paper (210x297 mm)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Helvetica</vt:lpstr>
      <vt:lpstr>Tahoma</vt:lpstr>
      <vt:lpstr>Times New Roman</vt:lpstr>
      <vt:lpstr>Wingdings</vt:lpstr>
      <vt:lpstr>Default Design</vt:lpstr>
      <vt:lpstr>Microwave Subgroup Potential Plans</vt:lpstr>
      <vt:lpstr>MW Sub-Group Activities (1/2)</vt:lpstr>
      <vt:lpstr>MW Sub-Group Activities (2/2)</vt:lpstr>
      <vt:lpstr>MW Subgroup Actions</vt:lpstr>
      <vt:lpstr>Web Meeting Plan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Robert Iacovazzi Jr</cp:lastModifiedBy>
  <cp:revision>1328</cp:revision>
  <cp:lastPrinted>2019-01-15T18:55:22Z</cp:lastPrinted>
  <dcterms:created xsi:type="dcterms:W3CDTF">2010-08-23T13:48:26Z</dcterms:created>
  <dcterms:modified xsi:type="dcterms:W3CDTF">2021-01-20T14:15:33Z</dcterms:modified>
</cp:coreProperties>
</file>