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671" r:id="rId2"/>
    <p:sldMasterId id="2147483680" r:id="rId3"/>
    <p:sldMasterId id="2147483689" r:id="rId4"/>
    <p:sldMasterId id="2147483697" r:id="rId5"/>
    <p:sldMasterId id="2147483705" r:id="rId6"/>
    <p:sldMasterId id="2147483713" r:id="rId7"/>
    <p:sldMasterId id="2147483730" r:id="rId8"/>
    <p:sldMasterId id="2147483738" r:id="rId9"/>
    <p:sldMasterId id="2147483746" r:id="rId10"/>
  </p:sldMasterIdLst>
  <p:notesMasterIdLst>
    <p:notesMasterId r:id="rId31"/>
  </p:notesMasterIdLst>
  <p:sldIdLst>
    <p:sldId id="360" r:id="rId11"/>
    <p:sldId id="391" r:id="rId12"/>
    <p:sldId id="385" r:id="rId13"/>
    <p:sldId id="404" r:id="rId14"/>
    <p:sldId id="405" r:id="rId15"/>
    <p:sldId id="387" r:id="rId16"/>
    <p:sldId id="388" r:id="rId17"/>
    <p:sldId id="389" r:id="rId18"/>
    <p:sldId id="390" r:id="rId19"/>
    <p:sldId id="383" r:id="rId20"/>
    <p:sldId id="395" r:id="rId21"/>
    <p:sldId id="396" r:id="rId22"/>
    <p:sldId id="380" r:id="rId23"/>
    <p:sldId id="394" r:id="rId24"/>
    <p:sldId id="398" r:id="rId25"/>
    <p:sldId id="399" r:id="rId26"/>
    <p:sldId id="400" r:id="rId27"/>
    <p:sldId id="402" r:id="rId28"/>
    <p:sldId id="406" r:id="rId29"/>
    <p:sldId id="401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Pol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E4B"/>
    <a:srgbClr val="7A70B4"/>
    <a:srgbClr val="8F5A50"/>
    <a:srgbClr val="3081BD"/>
    <a:srgbClr val="E44500"/>
    <a:srgbClr val="6A5FAB"/>
    <a:srgbClr val="34A457"/>
    <a:srgbClr val="C1C2DF"/>
    <a:srgbClr val="E5C9C9"/>
    <a:srgbClr val="C47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5799" autoAdjust="0"/>
  </p:normalViewPr>
  <p:slideViewPr>
    <p:cSldViewPr>
      <p:cViewPr varScale="1">
        <p:scale>
          <a:sx n="109" d="100"/>
          <a:sy n="109" d="100"/>
        </p:scale>
        <p:origin x="120" y="8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7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2CD7E-4193-46CB-8698-CB379708319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37BDE-1E16-4497-8123-4D9E05E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3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0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2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6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2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0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3.tiff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3.tiff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6" y="0"/>
            <a:ext cx="2102132" cy="51435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-21945" y="-1"/>
            <a:ext cx="2102132" cy="51640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3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3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2"/>
            <a:ext cx="2106504" cy="5175269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21945" y="-3"/>
            <a:ext cx="2102132" cy="51640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202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B619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rgbClr val="0B6192"/>
                </a:solidFill>
              </a:rPr>
              <a:t>Monitoring</a:t>
            </a:r>
            <a:endParaRPr lang="en-US" sz="1000" b="1" dirty="0">
              <a:solidFill>
                <a:srgbClr val="0B6192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ubtitle 2"/>
          <p:cNvSpPr>
            <a:spLocks noGrp="1"/>
          </p:cNvSpPr>
          <p:nvPr>
            <p:ph type="subTitle" idx="13"/>
          </p:nvPr>
        </p:nvSpPr>
        <p:spPr>
          <a:xfrm>
            <a:off x="2555041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1322672"/>
            <a:ext cx="2747277" cy="288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212" y="-20538"/>
            <a:ext cx="1877256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 txBox="1">
            <a:spLocks/>
          </p:cNvSpPr>
          <p:nvPr userDrawn="1"/>
        </p:nvSpPr>
        <p:spPr>
          <a:xfrm>
            <a:off x="2555041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8516" y="3723878"/>
            <a:ext cx="1717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Marine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78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69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146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5972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5410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19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5474" y="-4537"/>
            <a:ext cx="9144000" cy="5143500"/>
          </a:xfrm>
          <a:prstGeom prst="rect">
            <a:avLst/>
          </a:prstGeom>
          <a:solidFill>
            <a:srgbClr val="B0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2636031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2636031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170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470422"/>
            <a:ext cx="2409911" cy="25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6"/>
          <a:stretch/>
        </p:blipFill>
        <p:spPr bwMode="auto">
          <a:xfrm>
            <a:off x="7260856" y="-4537"/>
            <a:ext cx="1883144" cy="51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582712" y="3363838"/>
            <a:ext cx="2189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Land</a:t>
            </a:r>
            <a:r>
              <a:rPr lang="es-ES" sz="1100" b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24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3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15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19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16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75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75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28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2593876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5938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036" y="1288306"/>
            <a:ext cx="2454145" cy="2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Emergency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>
                <a:solidFill>
                  <a:schemeClr val="bg1"/>
                </a:solidFill>
              </a:rPr>
              <a:t>Management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Designer\Desktop\PRESENTATION COPERNICUS\foto3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64" y="0"/>
            <a:ext cx="2099054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593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66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75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75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9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27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9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96" y="251"/>
            <a:ext cx="1916102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2235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chemeClr val="accent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69823" y="2571750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69823" y="317393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7" name="Picture 3" descr="S:\F15015_Copernicus\3_Work\330_Work-in-process\Logos_icons\User Uptake_blanc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" y="902657"/>
            <a:ext cx="2821221" cy="28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723496" y="372387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Data Access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8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15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777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880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278" y="0"/>
            <a:ext cx="18483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602384" y="2515170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3363838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2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491630"/>
            <a:ext cx="2088232" cy="244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204713" y="3507854"/>
            <a:ext cx="23617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Atmosphere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771800" y="4811834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05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282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235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34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482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296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45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1268"/>
            <a:ext cx="9144000" cy="51435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602384" y="1923678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Bias assessment of SSM/T-2 microwave FCDR at EUMETSAT/C3S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200704"/>
            <a:ext cx="3240360" cy="271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7" y="-11268"/>
            <a:ext cx="1852613" cy="51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353642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Climate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Change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771800" y="4811834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89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S:\F15015_Copernicus\3_Work\330_Work-in-process\SC4_BackgroundMat\Visual_ID\Photos\Po_River_Ital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-11410" y="-545"/>
            <a:ext cx="2077082" cy="51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3103" y="-92545"/>
            <a:ext cx="2077083" cy="52565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74942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3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29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852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9759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2605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9400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19239" y="-12685"/>
            <a:ext cx="2463883" cy="5176972"/>
            <a:chOff x="-2604708" y="-1040096"/>
            <a:chExt cx="2463883" cy="5176972"/>
          </a:xfrm>
        </p:grpSpPr>
        <p:pic>
          <p:nvPicPr>
            <p:cNvPr id="21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604436" y="-1028650"/>
              <a:ext cx="2002973" cy="5138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 userDrawn="1"/>
          </p:nvSpPr>
          <p:spPr>
            <a:xfrm>
              <a:off x="-2604436" y="-1013193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-2604708" y="-1040096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40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578683"/>
                </a:solidFill>
              </a:rPr>
              <a:t>Security</a:t>
            </a:r>
            <a:endParaRPr lang="en-US" sz="1100" b="0" dirty="0">
              <a:solidFill>
                <a:srgbClr val="578683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785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78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2602384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331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853" y="1937973"/>
            <a:ext cx="2061385" cy="1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018177" y="3710205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Security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6" t="16406" r="27978" b="9049"/>
          <a:stretch/>
        </p:blipFill>
        <p:spPr bwMode="auto">
          <a:xfrm>
            <a:off x="7195187" y="0"/>
            <a:ext cx="1951417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76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16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6" t="16406" r="27978" b="9049"/>
            <a:stretch/>
          </p:blipFill>
          <p:spPr bwMode="auto"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 userDrawn="1"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083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578683"/>
                </a:solidFill>
              </a:rPr>
              <a:t>Security</a:t>
            </a:r>
            <a:endParaRPr lang="en-US" sz="1100" b="0" dirty="0">
              <a:solidFill>
                <a:srgbClr val="578683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0100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6" t="16406" r="27978" b="9049"/>
            <a:stretch/>
          </p:blipFill>
          <p:spPr bwMode="auto"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3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103" y="-92545"/>
            <a:ext cx="2077083" cy="52565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94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6" t="16406" r="27978" b="9049"/>
            <a:stretch/>
          </p:blipFill>
          <p:spPr bwMode="auto"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04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63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1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949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627784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6277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00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31" y="965601"/>
            <a:ext cx="3528396" cy="249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683568" y="2598172"/>
            <a:ext cx="1623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Space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Component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t="462" r="31215" b="-462"/>
          <a:stretch/>
        </p:blipFill>
        <p:spPr bwMode="auto">
          <a:xfrm>
            <a:off x="7293990" y="0"/>
            <a:ext cx="1865239" cy="51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26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42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23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82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4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880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21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60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24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819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28" y="0"/>
            <a:ext cx="2220615" cy="517857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1945" y="-1"/>
            <a:ext cx="2102132" cy="517857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35837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316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8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74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16" y="-92546"/>
            <a:ext cx="2666236" cy="525891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6802308" y="-2655"/>
            <a:ext cx="2810252" cy="5169026"/>
          </a:xfrm>
          <a:prstGeom prst="rect">
            <a:avLst/>
          </a:prstGeom>
          <a:gradFill flip="none" rotWithShape="1">
            <a:gsLst>
              <a:gs pos="4000">
                <a:schemeClr val="accent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69823" y="2578909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67591" y="3139545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3" name="Picture 5" descr="S:\F15015_Copernicus\3_Work\330_Work-in-process\Logos_icons\UserUptake_blanc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355"/>
            <a:ext cx="2990300" cy="299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56872" y="336383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User</a:t>
            </a:r>
            <a:r>
              <a:rPr lang="es-ES" sz="1100" b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Uptake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9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123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126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7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003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44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26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9734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28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3144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S:\F15015_Copernicus\3_Work\330_Work-in-process\SC4_BackgroundMat\Visual_ID\Photos\InSitu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8"/>
          <a:stretch/>
        </p:blipFill>
        <p:spPr bwMode="auto">
          <a:xfrm>
            <a:off x="7293990" y="-41746"/>
            <a:ext cx="1862585" cy="519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81176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811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30928" y="3462268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In</a:t>
            </a:r>
            <a:r>
              <a:rPr lang="es-ES" sz="1100" b="0" baseline="0" dirty="0">
                <a:solidFill>
                  <a:schemeClr val="bg1"/>
                </a:solidFill>
              </a:rPr>
              <a:t> situ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603940" y="1541238"/>
            <a:ext cx="1728192" cy="1784190"/>
            <a:chOff x="-1692696" y="827409"/>
            <a:chExt cx="1728192" cy="1784190"/>
          </a:xfrm>
        </p:grpSpPr>
        <p:pic>
          <p:nvPicPr>
            <p:cNvPr id="2" name="Picture 2"/>
            <p:cNvPicPr>
              <a:picLocks noChangeAspect="1" noChangeArrowheads="1"/>
            </p:cNvPicPr>
            <p:nvPr userDrawn="1"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9762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30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89602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72749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33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436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1410" y="-11063"/>
            <a:ext cx="2091596" cy="5160587"/>
            <a:chOff x="-2916832" y="-200722"/>
            <a:chExt cx="2091596" cy="5160587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-2916832" y="-200722"/>
              <a:ext cx="2091596" cy="5157838"/>
              <a:chOff x="-3291385" y="112960"/>
              <a:chExt cx="2091596" cy="5157838"/>
            </a:xfrm>
          </p:grpSpPr>
          <p:pic>
            <p:nvPicPr>
              <p:cNvPr id="20" name="Picture 2" descr="S:\F15015_Copernicus\3_Work\330_Work-in-process\SC4_BackgroundMat\Visual_ID\Photos\Po_River_Italy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0800000">
                <a:off x="-3291385" y="123478"/>
                <a:ext cx="2077082" cy="5147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>
              <a:xfrm>
                <a:off x="-3276872" y="112960"/>
                <a:ext cx="2077083" cy="515006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Rectangle 15"/>
            <p:cNvSpPr/>
            <p:nvPr userDrawn="1"/>
          </p:nvSpPr>
          <p:spPr>
            <a:xfrm>
              <a:off x="-2910142" y="-190204"/>
              <a:ext cx="2084906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2" descr="S:\F15015_Copernicus\3_Work\330_Work-in-process\SC4_BackgroundMat\PPT\item Copernicus\Big dat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817912" cy="5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89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29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8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11410" y="-11063"/>
            <a:ext cx="2091596" cy="5160587"/>
            <a:chOff x="-2916832" y="-200722"/>
            <a:chExt cx="2091596" cy="5160587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-2916832" y="-200722"/>
              <a:ext cx="2091596" cy="5157838"/>
              <a:chOff x="-3291385" y="112960"/>
              <a:chExt cx="2091596" cy="5157838"/>
            </a:xfrm>
          </p:grpSpPr>
          <p:pic>
            <p:nvPicPr>
              <p:cNvPr id="22" name="Picture 2" descr="S:\F15015_Copernicus\3_Work\330_Work-in-process\SC4_BackgroundMat\Visual_ID\Photos\Po_River_Italy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0800000">
                <a:off x="-3291385" y="123478"/>
                <a:ext cx="2077082" cy="5147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 userDrawn="1"/>
            </p:nvSpPr>
            <p:spPr>
              <a:xfrm>
                <a:off x="-3276872" y="112960"/>
                <a:ext cx="2077083" cy="515006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Rectangle 20"/>
            <p:cNvSpPr/>
            <p:nvPr userDrawn="1"/>
          </p:nvSpPr>
          <p:spPr>
            <a:xfrm>
              <a:off x="-2910142" y="-190204"/>
              <a:ext cx="2084906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" descr="S:\F15015_Copernicus\3_Work\330_Work-in-process\SC4_BackgroundMat\PPT\item Copernicus\Big dat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817912" cy="5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0"/>
            <a:ext cx="2106504" cy="517526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1945" y="-1"/>
            <a:ext cx="2102132" cy="51640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31640" y="722087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TextBox 31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3.tiff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23.tiff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2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55" r:id="rId5"/>
    <p:sldLayoutId id="2147483727" r:id="rId6"/>
    <p:sldLayoutId id="2147483728" r:id="rId7"/>
    <p:sldLayoutId id="214748372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0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1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5940152" y="4610776"/>
            <a:ext cx="901141" cy="409245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04051" y="4746177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5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5940152" y="4610776"/>
            <a:ext cx="901141" cy="409245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04051" y="4746177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8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30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82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7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0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4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edadocs.ceda.ac.uk/1415/1/MW_PUG_v4.1.pdf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2.xml"/><Relationship Id="rId4" Type="http://schemas.openxmlformats.org/officeDocument/2006/relationships/hyperlink" Target="http://doi.org/10.15770/EUM_SEC_CLM_004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201864" cy="1152128"/>
          </a:xfrm>
        </p:spPr>
        <p:txBody>
          <a:bodyPr>
            <a:normAutofit/>
          </a:bodyPr>
          <a:lstStyle/>
          <a:p>
            <a:r>
              <a:rPr lang="en-US" dirty="0" smtClean="0"/>
              <a:t>Paul Poli, Timo Hanschmann, Viju John, Joerg Schulz (EUMETSAT)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3402" y="4155926"/>
            <a:ext cx="42208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u="sng" dirty="0" smtClean="0">
                <a:solidFill>
                  <a:schemeClr val="bg1"/>
                </a:solidFill>
              </a:rPr>
              <a:t>Acknowledgements</a:t>
            </a:r>
            <a:r>
              <a:rPr lang="en-US" sz="1100" b="1" i="1" dirty="0" smtClean="0">
                <a:solidFill>
                  <a:schemeClr val="bg1"/>
                </a:solidFill>
              </a:rPr>
              <a:t/>
            </a:r>
            <a:br>
              <a:rPr lang="en-US" sz="1100" b="1" i="1" dirty="0" smtClean="0">
                <a:solidFill>
                  <a:schemeClr val="bg1"/>
                </a:solidFill>
              </a:rPr>
            </a:br>
            <a:r>
              <a:rPr lang="en-US" sz="1100" b="1" i="1" dirty="0" smtClean="0">
                <a:solidFill>
                  <a:schemeClr val="bg1"/>
                </a:solidFill>
              </a:rPr>
              <a:t>ECMWF &amp; C3S for ERA-Interim &amp; ERA5 data</a:t>
            </a:r>
            <a:br>
              <a:rPr lang="en-US" sz="1100" b="1" i="1" dirty="0" smtClean="0">
                <a:solidFill>
                  <a:schemeClr val="bg1"/>
                </a:solidFill>
              </a:rPr>
            </a:br>
            <a:r>
              <a:rPr lang="en-US" sz="1100" b="1" i="1" dirty="0" smtClean="0">
                <a:solidFill>
                  <a:schemeClr val="bg1"/>
                </a:solidFill>
              </a:rPr>
              <a:t>NWP-SAF for RTTOV &amp; RADSIM</a:t>
            </a:r>
            <a:endParaRPr lang="en-GB" sz="1100" b="1" i="1" dirty="0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56090"/>
            <a:ext cx="1413573" cy="2610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51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comparisons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4"/>
          <a:stretch/>
        </p:blipFill>
        <p:spPr>
          <a:xfrm>
            <a:off x="865653" y="555525"/>
            <a:ext cx="6040544" cy="41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t="38247" r="14308"/>
          <a:stretch>
            <a:fillRect/>
          </a:stretch>
        </p:blipFill>
        <p:spPr bwMode="auto">
          <a:xfrm>
            <a:off x="7577579" y="770736"/>
            <a:ext cx="1439545" cy="1443355"/>
          </a:xfrm>
          <a:prstGeom prst="rect">
            <a:avLst/>
          </a:prstGeom>
          <a:ln w="9525">
            <a:solidFill>
              <a:sysClr val="window" lastClr="FFFFFF">
                <a:lumMod val="85000"/>
              </a:sysClr>
            </a:solidFill>
            <a:round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871299" y="1860605"/>
            <a:ext cx="0" cy="1503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45905" y="2150556"/>
            <a:ext cx="985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Fewer clear scenes</a:t>
            </a:r>
            <a:endParaRPr lang="en-GB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39780" y="616848"/>
            <a:ext cx="345638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SSM/T-2 183.31±1.00 GHz  ~Upper-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239780" y="1867933"/>
            <a:ext cx="345638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SSM/T-2 183.31±3.00 GHz  ~Mid-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39780" y="3173193"/>
            <a:ext cx="345638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SSM/T-2 183.31±7.00 GHz  ~Lower-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761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deviation of departures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38727"/>
          <a:stretch/>
        </p:blipFill>
        <p:spPr>
          <a:xfrm>
            <a:off x="2821137" y="549814"/>
            <a:ext cx="5904656" cy="411016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t="37599" r="16461"/>
          <a:stretch>
            <a:fillRect/>
          </a:stretch>
        </p:blipFill>
        <p:spPr bwMode="auto">
          <a:xfrm>
            <a:off x="867704" y="555526"/>
            <a:ext cx="1439545" cy="1488440"/>
          </a:xfrm>
          <a:prstGeom prst="rect">
            <a:avLst/>
          </a:prstGeom>
          <a:ln w="9525">
            <a:solidFill>
              <a:sysClr val="window" lastClr="FFFFFF">
                <a:lumMod val="85000"/>
              </a:sysClr>
            </a:solidFill>
            <a:round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6635" y="2401141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(K)</a:t>
            </a:r>
            <a:endParaRPr lang="en-GB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46385" y="512546"/>
            <a:ext cx="345638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SSM/T-2 183.31±1.00 GHz  ~Upper-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746385" y="1804326"/>
            <a:ext cx="345638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SSM/T-2 183.31±3.00 GHz  ~Mid-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46385" y="3096106"/>
            <a:ext cx="345638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SSM/T-2 183.31±7.00 GHz  ~Lower-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226814" y="902845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69E4B"/>
                </a:solidFill>
              </a:rPr>
              <a:t>F14</a:t>
            </a:r>
            <a:endParaRPr lang="en-GB" dirty="0">
              <a:solidFill>
                <a:srgbClr val="269E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FIDUCEO uncertainties in SSM/T-2 FCDR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t="38318" b="1"/>
          <a:stretch/>
        </p:blipFill>
        <p:spPr>
          <a:xfrm>
            <a:off x="2742539" y="512763"/>
            <a:ext cx="6037262" cy="415766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7" b="2310"/>
          <a:stretch>
            <a:fillRect/>
          </a:stretch>
        </p:blipFill>
        <p:spPr bwMode="auto">
          <a:xfrm>
            <a:off x="867704" y="627534"/>
            <a:ext cx="1439545" cy="17608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40012" y="1127545"/>
            <a:ext cx="11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4500"/>
                </a:solidFill>
              </a:rPr>
              <a:t>Structured</a:t>
            </a:r>
            <a:endParaRPr lang="en-GB" dirty="0">
              <a:solidFill>
                <a:srgbClr val="E445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2057" y="605419"/>
            <a:ext cx="13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4A457"/>
                </a:solidFill>
              </a:rPr>
              <a:t>Independent</a:t>
            </a:r>
            <a:endParaRPr lang="en-GB" dirty="0">
              <a:solidFill>
                <a:srgbClr val="34A45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9483" y="704764"/>
            <a:ext cx="63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A5FAB"/>
                </a:solidFill>
              </a:rPr>
              <a:t>Total</a:t>
            </a:r>
            <a:endParaRPr lang="en-GB" dirty="0">
              <a:solidFill>
                <a:srgbClr val="6A5FA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44862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relevant are the uncertainties surges?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83049" y="45544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(K)</a:t>
            </a:r>
            <a:endParaRPr lang="en-GB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752560" y="834266"/>
            <a:ext cx="106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F14 noisy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283968" y="512546"/>
            <a:ext cx="345638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SSM/T-2 183.31±1.00 GHz  ~Upper-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3968" y="1804326"/>
            <a:ext cx="345638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SSM/T-2 183.31±3.00 GHz  ~Mid-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283968" y="3096106"/>
            <a:ext cx="345638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SSM/T-2 183.31±7.00 GHz  ~Lower-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512057" y="163564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81BD"/>
                </a:solidFill>
              </a:rPr>
              <a:t>Common</a:t>
            </a:r>
            <a:endParaRPr lang="en-GB" dirty="0">
              <a:solidFill>
                <a:srgbClr val="30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SSM/T-2 </a:t>
            </a:r>
            <a:r>
              <a:rPr lang="en-GB" dirty="0" err="1"/>
              <a:t>T</a:t>
            </a:r>
            <a:r>
              <a:rPr lang="en-GB" dirty="0" err="1" smtClean="0"/>
              <a:t>otal_u</a:t>
            </a:r>
            <a:r>
              <a:rPr lang="en-GB" dirty="0" smtClean="0"/>
              <a:t> compared to dep. </a:t>
            </a:r>
            <a:r>
              <a:rPr lang="en-GB" dirty="0" err="1" smtClean="0"/>
              <a:t>stdev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17" r="19622"/>
          <a:stretch/>
        </p:blipFill>
        <p:spPr>
          <a:xfrm>
            <a:off x="3203848" y="2067694"/>
            <a:ext cx="3989116" cy="1025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5" b="1041"/>
          <a:stretch/>
        </p:blipFill>
        <p:spPr>
          <a:xfrm>
            <a:off x="3203848" y="3236892"/>
            <a:ext cx="3952893" cy="972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4382159" y="2991933"/>
            <a:ext cx="1880980" cy="158973"/>
          </a:xfrm>
          <a:prstGeom prst="rect">
            <a:avLst/>
          </a:prstGeom>
          <a:solidFill>
            <a:srgbClr val="FF8E2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16200000">
            <a:off x="5349686" y="3048560"/>
            <a:ext cx="1880980" cy="45719"/>
          </a:xfrm>
          <a:prstGeom prst="rect">
            <a:avLst/>
          </a:prstGeom>
          <a:solidFill>
            <a:srgbClr val="FF8E2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6200000">
            <a:off x="5869391" y="3048560"/>
            <a:ext cx="1880980" cy="45719"/>
          </a:xfrm>
          <a:prstGeom prst="rect">
            <a:avLst/>
          </a:prstGeom>
          <a:solidFill>
            <a:srgbClr val="FF8E2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16200000">
            <a:off x="4104529" y="3048560"/>
            <a:ext cx="1880980" cy="45719"/>
          </a:xfrm>
          <a:prstGeom prst="rect">
            <a:avLst/>
          </a:prstGeom>
          <a:solidFill>
            <a:srgbClr val="FF8E2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092256" y="2055549"/>
            <a:ext cx="1008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ERA-Interim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093420" y="22724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ERA5</a:t>
            </a:r>
            <a:endParaRPr lang="en-GB" sz="12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545419" y="2240215"/>
            <a:ext cx="50680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36051" y="2425957"/>
            <a:ext cx="5068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13521" y="1751969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5BE26"/>
                </a:solidFill>
              </a:rPr>
              <a:t>DMSP F11</a:t>
            </a:r>
            <a:endParaRPr lang="en-GB" sz="1400" dirty="0">
              <a:solidFill>
                <a:srgbClr val="F5BE2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34319" y="1751969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4184F4"/>
                </a:solidFill>
              </a:rPr>
              <a:t>DMSP F12</a:t>
            </a:r>
            <a:endParaRPr lang="en-GB" sz="1400" dirty="0">
              <a:solidFill>
                <a:srgbClr val="4184F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55117" y="1751969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D83629"/>
                </a:solidFill>
              </a:rPr>
              <a:t>DMSP F14</a:t>
            </a:r>
            <a:endParaRPr lang="en-GB" sz="1400" dirty="0">
              <a:solidFill>
                <a:srgbClr val="D8362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75915" y="1751969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69952"/>
                </a:solidFill>
              </a:rPr>
              <a:t>DMSP F15</a:t>
            </a:r>
            <a:endParaRPr lang="en-GB" sz="1400" dirty="0">
              <a:solidFill>
                <a:srgbClr val="06995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4501" y="3510029"/>
            <a:ext cx="1482727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FIDUCEO total </a:t>
            </a:r>
            <a:br>
              <a:rPr lang="en-GB" dirty="0"/>
            </a:br>
            <a:r>
              <a:rPr lang="en-GB" dirty="0"/>
              <a:t>uncertainty (K)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4577928" y="3048560"/>
            <a:ext cx="1880980" cy="45719"/>
          </a:xfrm>
          <a:prstGeom prst="rect">
            <a:avLst/>
          </a:prstGeom>
          <a:solidFill>
            <a:srgbClr val="FF8E2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117970" y="990377"/>
            <a:ext cx="240823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SSM/T-2 channel 183 ± 7 GHz </a:t>
            </a:r>
            <a:r>
              <a:rPr lang="en-US" sz="1400" dirty="0" smtClean="0">
                <a:solidFill>
                  <a:schemeClr val="tx2"/>
                </a:solidFill>
              </a:rPr>
              <a:t>(lower tropospheric humidity)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5740" y="1857182"/>
            <a:ext cx="2132829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Std. dev. of differences between FCDR and radiative transfer simulations (K)</a:t>
            </a:r>
            <a:endParaRPr lang="en-GB" sz="1400" dirty="0">
              <a:solidFill>
                <a:schemeClr val="tx2"/>
              </a:solidFill>
            </a:endParaRPr>
          </a:p>
        </p:txBody>
      </p:sp>
      <p:cxnSp>
        <p:nvCxnSpPr>
          <p:cNvPr id="4" name="Elbow Connector 3"/>
          <p:cNvCxnSpPr>
            <a:endCxn id="5" idx="1"/>
          </p:cNvCxnSpPr>
          <p:nvPr/>
        </p:nvCxnSpPr>
        <p:spPr>
          <a:xfrm flipV="1">
            <a:off x="2748569" y="2580346"/>
            <a:ext cx="455279" cy="918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6" idx="3"/>
            <a:endCxn id="6" idx="1"/>
          </p:cNvCxnSpPr>
          <p:nvPr/>
        </p:nvCxnSpPr>
        <p:spPr>
          <a:xfrm flipV="1">
            <a:off x="2447228" y="3723047"/>
            <a:ext cx="756620" cy="48592"/>
          </a:xfrm>
          <a:prstGeom prst="bentConnector3">
            <a:avLst>
              <a:gd name="adj1" fmla="val -1647"/>
            </a:avLst>
          </a:prstGeom>
          <a:ln w="28575">
            <a:solidFill>
              <a:schemeClr val="tx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825538" y="4329355"/>
            <a:ext cx="604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Quite a good correspondence, but does not explain everything!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751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36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departures (FCDR minus R.T. sim.)</a:t>
            </a:r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38248" b="1"/>
          <a:stretch/>
        </p:blipFill>
        <p:spPr>
          <a:xfrm>
            <a:off x="867703" y="516935"/>
            <a:ext cx="5926078" cy="415723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38247" r="16533"/>
          <a:stretch>
            <a:fillRect/>
          </a:stretch>
        </p:blipFill>
        <p:spPr bwMode="auto">
          <a:xfrm>
            <a:off x="6793781" y="592358"/>
            <a:ext cx="1439545" cy="1474470"/>
          </a:xfrm>
          <a:prstGeom prst="rect">
            <a:avLst/>
          </a:prstGeom>
          <a:ln w="9525">
            <a:solidFill>
              <a:sysClr val="window" lastClr="FFFFFF">
                <a:lumMod val="85000"/>
              </a:sysClr>
            </a:solidFill>
            <a:round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2616" y="2401141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(K)</a:t>
            </a:r>
            <a:endParaRPr lang="en-GB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5785669" y="1131590"/>
            <a:ext cx="931137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51742" y="512546"/>
            <a:ext cx="345638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SSM/T-2 183.31±1.00 GHz  ~Upper-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51742" y="1804326"/>
            <a:ext cx="345638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SSM/T-2 183.31±3.00 GHz  ~Mid-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151742" y="3096106"/>
            <a:ext cx="345638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SSM/T-2 183.31±7.00 GHz  ~Lower-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150265" y="721450"/>
            <a:ext cx="1775455" cy="3518492"/>
            <a:chOff x="7150265" y="721450"/>
            <a:chExt cx="1775455" cy="3518492"/>
          </a:xfrm>
        </p:grpSpPr>
        <p:sp>
          <p:nvSpPr>
            <p:cNvPr id="17" name="Plus 16"/>
            <p:cNvSpPr/>
            <p:nvPr/>
          </p:nvSpPr>
          <p:spPr>
            <a:xfrm>
              <a:off x="8460479" y="721450"/>
              <a:ext cx="316210" cy="31621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Minus 17"/>
            <p:cNvSpPr/>
            <p:nvPr/>
          </p:nvSpPr>
          <p:spPr>
            <a:xfrm>
              <a:off x="8520533" y="4054721"/>
              <a:ext cx="316210" cy="18522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11449" y="2381791"/>
              <a:ext cx="6142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n w="22225">
                    <a:solidFill>
                      <a:schemeClr val="tx2"/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~</a:t>
              </a:r>
              <a:r>
                <a:rPr lang="en-US" sz="3200" b="1" dirty="0" smtClean="0">
                  <a:ln w="22225">
                    <a:solidFill>
                      <a:schemeClr val="tx2"/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0</a:t>
              </a:r>
              <a:endParaRPr lang="en-GB" sz="32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7510417" y="2616704"/>
              <a:ext cx="360040" cy="1326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50265" y="2211710"/>
              <a:ext cx="1337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tx2"/>
                  </a:solidFill>
                </a:rPr>
                <a:t>ERA-Interim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28413" y="2731045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tx2"/>
                  </a:solidFill>
                </a:rPr>
                <a:t>ERA5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799044" y="3143656"/>
            <a:ext cx="2179940" cy="1372909"/>
            <a:chOff x="6799044" y="3143656"/>
            <a:chExt cx="2179940" cy="13729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6239" y="3173050"/>
              <a:ext cx="1892289" cy="816640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 flipV="1">
              <a:off x="7596336" y="3355312"/>
              <a:ext cx="383193" cy="15254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557666" y="3173050"/>
              <a:ext cx="0" cy="7411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8000955" y="3173050"/>
              <a:ext cx="0" cy="7411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148868" y="314365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21604" y="337160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99044" y="3939484"/>
              <a:ext cx="166143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Fig. 23 excerpt from Hersbach et al. (2020</a:t>
              </a:r>
              <a:r>
                <a:rPr lang="en-US" sz="1050" dirty="0"/>
                <a:t>, </a:t>
              </a:r>
              <a:r>
                <a:rPr lang="en-US" sz="1050" dirty="0" smtClean="0"/>
                <a:t>doi:10.1002/qj.3803</a:t>
              </a:r>
              <a:r>
                <a:rPr lang="en-US" sz="1050" dirty="0"/>
                <a:t>)</a:t>
              </a:r>
              <a:endParaRPr lang="en-GB" sz="1050" dirty="0"/>
            </a:p>
          </p:txBody>
        </p:sp>
        <p:sp>
          <p:nvSpPr>
            <p:cNvPr id="35" name="TextBox 34"/>
            <p:cNvSpPr txBox="1"/>
            <p:nvPr/>
          </p:nvSpPr>
          <p:spPr>
            <a:xfrm rot="5400000">
              <a:off x="8571661" y="3440851"/>
              <a:ext cx="5838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</a:t>
              </a:r>
              <a:r>
                <a:rPr lang="en-US" sz="900" smtClean="0"/>
                <a:t>m/day</a:t>
              </a:r>
              <a:endParaRPr lang="en-GB" sz="9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991713" y="82797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A70B4"/>
                </a:solidFill>
              </a:rPr>
              <a:t>F15</a:t>
            </a:r>
            <a:endParaRPr lang="en-GB" dirty="0">
              <a:solidFill>
                <a:srgbClr val="7A70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2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of monthly departures for F15, 183±1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 r="8718"/>
          <a:stretch>
            <a:fillRect/>
          </a:stretch>
        </p:blipFill>
        <p:spPr bwMode="auto">
          <a:xfrm>
            <a:off x="755576" y="617358"/>
            <a:ext cx="1971649" cy="1910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t="11102" r="9607"/>
          <a:stretch>
            <a:fillRect/>
          </a:stretch>
        </p:blipFill>
        <p:spPr bwMode="auto">
          <a:xfrm>
            <a:off x="1105719" y="2630463"/>
            <a:ext cx="4591426" cy="2000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3" t="7277" b="12657"/>
          <a:stretch>
            <a:fillRect/>
          </a:stretch>
        </p:blipFill>
        <p:spPr bwMode="auto">
          <a:xfrm>
            <a:off x="5940152" y="582812"/>
            <a:ext cx="3059430" cy="1241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7695" b="12445"/>
          <a:stretch>
            <a:fillRect/>
          </a:stretch>
        </p:blipFill>
        <p:spPr bwMode="auto">
          <a:xfrm>
            <a:off x="5940152" y="2011973"/>
            <a:ext cx="3059430" cy="1236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7487" b="12233"/>
          <a:stretch>
            <a:fillRect/>
          </a:stretch>
        </p:blipFill>
        <p:spPr bwMode="auto">
          <a:xfrm>
            <a:off x="5940152" y="3436689"/>
            <a:ext cx="3059430" cy="1243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3744" y="747128"/>
            <a:ext cx="297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EOF#1: increases over time, really culminates in the last year 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93744" y="1635646"/>
            <a:ext cx="297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EOF#2, EOF#3: annual cycles, possibly reflecting seasonally-varying humidity biases in reanalysis</a:t>
            </a:r>
            <a:br>
              <a:rPr lang="en-US" sz="1200" dirty="0" smtClean="0"/>
            </a:br>
            <a:r>
              <a:rPr lang="en-US" sz="1200" dirty="0" smtClean="0"/>
              <a:t>(+possibly undetected sea-ice contamination in departures around Antarctica)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8083" y="3378688"/>
            <a:ext cx="173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Amplitude of first 3 EOFs</a:t>
            </a:r>
            <a:endParaRPr lang="en-GB" sz="1200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86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Departure dependence on antenna temp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38332" r="92912"/>
          <a:stretch/>
        </p:blipFill>
        <p:spPr>
          <a:xfrm>
            <a:off x="876315" y="699517"/>
            <a:ext cx="239713" cy="3600450"/>
          </a:xfrm>
          <a:prstGeom prst="rect">
            <a:avLst/>
          </a:prstGeom>
        </p:spPr>
      </p:pic>
      <p:pic>
        <p:nvPicPr>
          <p:cNvPr id="5" name="Content Placeholder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2" t="38332" r="1"/>
          <a:stretch/>
        </p:blipFill>
        <p:spPr>
          <a:xfrm>
            <a:off x="1115616" y="699542"/>
            <a:ext cx="3530394" cy="36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617" y="2315076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(K)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3"/>
          <a:stretch>
            <a:fillRect/>
          </a:stretch>
        </p:blipFill>
        <p:spPr bwMode="auto">
          <a:xfrm>
            <a:off x="4694423" y="1044479"/>
            <a:ext cx="1439545" cy="2548255"/>
          </a:xfrm>
          <a:prstGeom prst="rect">
            <a:avLst/>
          </a:prstGeom>
          <a:ln w="9525">
            <a:solidFill>
              <a:sysClr val="window" lastClr="FFFFFF">
                <a:lumMod val="85000"/>
              </a:sysClr>
            </a:solidFill>
            <a:round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3802" y="771550"/>
            <a:ext cx="96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Count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859813"/>
            <a:ext cx="1346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- - - Std</a:t>
            </a:r>
            <a:r>
              <a:rPr lang="en-US" dirty="0" smtClean="0"/>
              <a:t>. dev.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1203598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96172" y="4227934"/>
            <a:ext cx="524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departures decrease (increase),</a:t>
            </a:r>
            <a:br>
              <a:rPr lang="en-US" dirty="0" smtClean="0"/>
            </a:br>
            <a:r>
              <a:rPr lang="en-US" dirty="0" smtClean="0"/>
              <a:t> when observed antenna T decrease (increase, resp.)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707904" y="3671606"/>
            <a:ext cx="139547" cy="716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873934" y="3712059"/>
            <a:ext cx="1255672" cy="716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46540" y="3653611"/>
            <a:ext cx="257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Non-linearity effects, or undetected rain/clouds?</a:t>
            </a:r>
            <a:endParaRPr lang="en-GB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403648" y="1140882"/>
            <a:ext cx="0" cy="34822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27784" y="1140882"/>
            <a:ext cx="0" cy="34822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53778" y="2315076"/>
            <a:ext cx="0" cy="34822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47864" y="2315076"/>
            <a:ext cx="0" cy="34822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39752" y="3418623"/>
            <a:ext cx="0" cy="34822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63888" y="3418623"/>
            <a:ext cx="0" cy="34822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0182" y="708833"/>
            <a:ext cx="291158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SSM/T-2 183.31±1.00 GHz  ~Upper-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910182" y="1810534"/>
            <a:ext cx="291158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SSM/T-2 183.31±3.00 GHz  ~Mid-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910182" y="2912235"/>
            <a:ext cx="291158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SSM/T-2 183.31±7.00 GHz  ~Lower-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701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(in)homogeneity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/>
          <a:stretch/>
        </p:blipFill>
        <p:spPr>
          <a:xfrm>
            <a:off x="2233051" y="600298"/>
            <a:ext cx="3865563" cy="4203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41"/>
          <a:stretch/>
        </p:blipFill>
        <p:spPr>
          <a:xfrm>
            <a:off x="885450" y="596702"/>
            <a:ext cx="432048" cy="1395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4"/>
          <a:stretch/>
        </p:blipFill>
        <p:spPr>
          <a:xfrm>
            <a:off x="1317498" y="596702"/>
            <a:ext cx="822449" cy="1395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6292" y="245310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37600" y="2005153"/>
            <a:ext cx="268405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departures become significantly more negative for lowest-peaking channel when the inhomogeneity increases – consistent with earlier results: </a:t>
            </a:r>
            <a:r>
              <a:rPr lang="en-US" dirty="0" err="1" smtClean="0"/>
              <a:t>Bobryshev</a:t>
            </a:r>
            <a:r>
              <a:rPr lang="en-US" dirty="0" smtClean="0"/>
              <a:t> et al. &amp;</a:t>
            </a:r>
          </a:p>
          <a:p>
            <a:r>
              <a:rPr lang="en-US" dirty="0" err="1"/>
              <a:t>Calbet</a:t>
            </a:r>
            <a:r>
              <a:rPr lang="en-US" dirty="0"/>
              <a:t> et </a:t>
            </a:r>
            <a:r>
              <a:rPr lang="en-US" dirty="0" smtClean="0"/>
              <a:t>al.</a:t>
            </a:r>
            <a:r>
              <a:rPr lang="en-US" dirty="0"/>
              <a:t> </a:t>
            </a:r>
            <a:r>
              <a:rPr lang="en-US" sz="1050" dirty="0" smtClean="0"/>
              <a:t>(2018:, doi:10.1109/TGRS.2017.2786548</a:t>
            </a:r>
            <a:r>
              <a:rPr lang="en-US" sz="1400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50" dirty="0" smtClean="0"/>
              <a:t>doi:10.5194/amt-11-6409-2018.)</a:t>
            </a:r>
            <a:endParaRPr lang="en-GB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4443771" y="1295163"/>
            <a:ext cx="101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 Count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013280" y="606671"/>
            <a:ext cx="1346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- - Std. dev.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925831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4733151"/>
            <a:ext cx="3249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Local standard deviation in 3x3 pixels </a:t>
            </a:r>
            <a:br>
              <a:rPr lang="en-US" sz="1100" dirty="0" smtClean="0"/>
            </a:br>
            <a:r>
              <a:rPr lang="en-US" sz="1100" dirty="0" smtClean="0"/>
              <a:t>(no rain/cloud, for latitudes between 40</a:t>
            </a:r>
            <a:r>
              <a:rPr lang="en-US" sz="1100" baseline="30000" dirty="0"/>
              <a:t>o</a:t>
            </a:r>
            <a:r>
              <a:rPr lang="en-US" sz="1100" dirty="0" smtClean="0"/>
              <a:t>S and 40</a:t>
            </a:r>
            <a:r>
              <a:rPr lang="en-US" sz="1100" baseline="30000" dirty="0" smtClean="0"/>
              <a:t>o</a:t>
            </a:r>
            <a:r>
              <a:rPr lang="en-US" sz="1100" dirty="0" smtClean="0"/>
              <a:t>N)</a:t>
            </a:r>
            <a:endParaRPr lang="en-GB" sz="1100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>
            <a:off x="2797046" y="693552"/>
            <a:ext cx="0" cy="3888432"/>
          </a:xfrm>
          <a:prstGeom prst="line">
            <a:avLst/>
          </a:prstGeom>
          <a:ln>
            <a:solidFill>
              <a:srgbClr val="8F5A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36587" y="693552"/>
            <a:ext cx="0" cy="3888432"/>
          </a:xfrm>
          <a:prstGeom prst="line">
            <a:avLst/>
          </a:prstGeom>
          <a:ln>
            <a:solidFill>
              <a:srgbClr val="8F5A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02910" y="4526700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8F5A50"/>
                </a:solidFill>
              </a:rPr>
              <a:t>0.6</a:t>
            </a:r>
            <a:endParaRPr lang="en-GB" sz="800" dirty="0">
              <a:solidFill>
                <a:srgbClr val="8F5A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85645" y="4526700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8F5A50"/>
                </a:solidFill>
              </a:rPr>
              <a:t>0.8</a:t>
            </a:r>
            <a:endParaRPr lang="en-GB" sz="800" dirty="0">
              <a:solidFill>
                <a:srgbClr val="8F5A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09078" y="4242306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8F5A50"/>
                </a:solidFill>
              </a:rPr>
              <a:t>SPEC</a:t>
            </a:r>
            <a:endParaRPr lang="en-GB" sz="1050" dirty="0">
              <a:solidFill>
                <a:srgbClr val="8F5A50"/>
              </a:solidFill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2711005" y="3059607"/>
            <a:ext cx="166314" cy="144016"/>
          </a:xfrm>
          <a:prstGeom prst="triangle">
            <a:avLst/>
          </a:prstGeom>
          <a:solidFill>
            <a:srgbClr val="8F5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Isosceles Triangle 35"/>
          <p:cNvSpPr/>
          <p:nvPr/>
        </p:nvSpPr>
        <p:spPr>
          <a:xfrm>
            <a:off x="2854509" y="1681459"/>
            <a:ext cx="166314" cy="144016"/>
          </a:xfrm>
          <a:prstGeom prst="triangle">
            <a:avLst/>
          </a:prstGeom>
          <a:solidFill>
            <a:srgbClr val="8F5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Isosceles Triangle 36"/>
          <p:cNvSpPr/>
          <p:nvPr/>
        </p:nvSpPr>
        <p:spPr>
          <a:xfrm>
            <a:off x="2711005" y="4431680"/>
            <a:ext cx="166314" cy="144016"/>
          </a:xfrm>
          <a:prstGeom prst="triangle">
            <a:avLst/>
          </a:prstGeom>
          <a:solidFill>
            <a:srgbClr val="8F5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2509078" y="2873941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8F5A50"/>
                </a:solidFill>
              </a:rPr>
              <a:t>SPEC</a:t>
            </a:r>
            <a:endParaRPr lang="en-GB" sz="1050" dirty="0">
              <a:solidFill>
                <a:srgbClr val="8F5A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61387" y="1513140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8F5A50"/>
                </a:solidFill>
              </a:rPr>
              <a:t>SPEC</a:t>
            </a:r>
            <a:endParaRPr lang="en-GB" sz="1050" dirty="0">
              <a:solidFill>
                <a:srgbClr val="8F5A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755" y="512546"/>
            <a:ext cx="181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F14 is more noisy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97722" y="766929"/>
            <a:ext cx="1643333" cy="848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79912" y="3501864"/>
            <a:ext cx="0" cy="107383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58932" y="557124"/>
            <a:ext cx="2591215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SSM/T-2 183.31±1.00 GHz  ~Upper-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058932" y="1920420"/>
            <a:ext cx="2591215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SSM/T-2 183.31±3.00 GHz  ~Mid-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058932" y="3301662"/>
            <a:ext cx="2591215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SSM/T-2 183.31±7.00 GHz  ~Lower-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292080" y="2954350"/>
            <a:ext cx="1094503" cy="1287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2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38518"/>
          <a:stretch/>
        </p:blipFill>
        <p:spPr>
          <a:xfrm>
            <a:off x="867704" y="627534"/>
            <a:ext cx="5964933" cy="41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3x3 horizontal variability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t="23863" r="12176" b="2612"/>
          <a:stretch/>
        </p:blipFill>
        <p:spPr>
          <a:xfrm>
            <a:off x="7020272" y="771550"/>
            <a:ext cx="1440160" cy="2104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71927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081BD"/>
                </a:solidFill>
              </a:rPr>
              <a:t>Obs</a:t>
            </a:r>
            <a:r>
              <a:rPr lang="en-US" dirty="0" smtClean="0">
                <a:solidFill>
                  <a:srgbClr val="3081BD"/>
                </a:solidFill>
              </a:rPr>
              <a:t> (FCDR)</a:t>
            </a:r>
            <a:endParaRPr lang="en-GB" dirty="0">
              <a:solidFill>
                <a:srgbClr val="3081B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8964" y="1203598"/>
            <a:ext cx="123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4500"/>
                </a:solidFill>
              </a:rPr>
              <a:t>Departures</a:t>
            </a:r>
            <a:endParaRPr lang="en-GB" dirty="0">
              <a:solidFill>
                <a:srgbClr val="E445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0776" y="1503252"/>
            <a:ext cx="162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4A457"/>
                </a:solidFill>
              </a:rPr>
              <a:t>R.T. simulations</a:t>
            </a:r>
            <a:endParaRPr lang="en-GB" dirty="0">
              <a:solidFill>
                <a:srgbClr val="34A45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692" y="250706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(K)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27584" y="4854607"/>
            <a:ext cx="53285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No rain/clouds </a:t>
            </a:r>
            <a:r>
              <a:rPr lang="en-US" sz="1050" dirty="0"/>
              <a:t>within </a:t>
            </a:r>
            <a:r>
              <a:rPr lang="en-US" sz="1050" dirty="0" smtClean="0"/>
              <a:t>3x3 pixels, </a:t>
            </a:r>
            <a:r>
              <a:rPr lang="en-US" sz="1050" dirty="0"/>
              <a:t>for latitudes between </a:t>
            </a:r>
            <a:r>
              <a:rPr lang="en-US" sz="1050" dirty="0" smtClean="0"/>
              <a:t>40</a:t>
            </a:r>
            <a:r>
              <a:rPr lang="en-US" sz="1050" baseline="30000" dirty="0" smtClean="0"/>
              <a:t>o</a:t>
            </a:r>
            <a:r>
              <a:rPr lang="en-US" sz="1050" dirty="0" smtClean="0"/>
              <a:t>S </a:t>
            </a:r>
            <a:r>
              <a:rPr lang="en-US" sz="1050" dirty="0"/>
              <a:t>and </a:t>
            </a:r>
            <a:r>
              <a:rPr lang="en-US" sz="1050" dirty="0" smtClean="0"/>
              <a:t>40</a:t>
            </a:r>
            <a:r>
              <a:rPr lang="en-US" sz="1050" baseline="30000" dirty="0"/>
              <a:t>o</a:t>
            </a:r>
            <a:r>
              <a:rPr lang="en-US" sz="1050" dirty="0" smtClean="0"/>
              <a:t>N </a:t>
            </a:r>
            <a:endParaRPr lang="en-GB" sz="105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>
          <a:xfrm>
            <a:off x="2722310" y="1194928"/>
            <a:ext cx="216024" cy="219202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3083361" y="1102438"/>
            <a:ext cx="216024" cy="21920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595227" y="627534"/>
            <a:ext cx="345638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SSM/T-2 183.31±1.00 GHz  ~Upper-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95227" y="1919314"/>
            <a:ext cx="345638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SSM/T-2 183.31±3.00 GHz  ~Mid-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595227" y="3211094"/>
            <a:ext cx="345638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SSM/T-2 183.31±7.00 GHz  ~Lower-</a:t>
            </a:r>
            <a:r>
              <a:rPr lang="en-US" sz="1000" dirty="0" err="1" smtClean="0"/>
              <a:t>Tropos</a:t>
            </a:r>
            <a:r>
              <a:rPr lang="en-US" sz="1000" dirty="0" smtClean="0"/>
              <a:t>. Hum.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400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688" y="3795886"/>
            <a:ext cx="1224136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047" y="699542"/>
            <a:ext cx="7433425" cy="38230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SSM/T-2 instrument </a:t>
            </a:r>
            <a:r>
              <a:rPr lang="en-US" dirty="0"/>
              <a:t> &amp; data </a:t>
            </a:r>
            <a:r>
              <a:rPr lang="en-US" dirty="0" smtClean="0"/>
              <a:t>record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Methodology</a:t>
            </a:r>
            <a:endParaRPr lang="en-US" dirty="0"/>
          </a:p>
          <a:p>
            <a:pPr lvl="1">
              <a:lnSpc>
                <a:spcPct val="200000"/>
              </a:lnSpc>
              <a:spcAft>
                <a:spcPts val="600"/>
              </a:spcAft>
            </a:pPr>
            <a:r>
              <a:rPr lang="en-US" dirty="0"/>
              <a:t>FCDR release </a:t>
            </a:r>
            <a:r>
              <a:rPr lang="en-US" dirty="0" smtClean="0"/>
              <a:t>2</a:t>
            </a:r>
          </a:p>
          <a:p>
            <a:pPr lvl="1"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Radiative transfer simulations</a:t>
            </a:r>
            <a:endParaRPr lang="en-US" dirty="0"/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Results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Conclusions</a:t>
            </a:r>
            <a:endParaRPr lang="en-GB" dirty="0" smtClean="0"/>
          </a:p>
          <a:p>
            <a:pPr>
              <a:lnSpc>
                <a:spcPct val="200000"/>
              </a:lnSpc>
              <a:spcAft>
                <a:spcPts val="600"/>
              </a:spcAft>
            </a:pPr>
            <a:endParaRPr lang="en-GB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83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688" y="843558"/>
            <a:ext cx="3096344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047" y="699542"/>
            <a:ext cx="7433425" cy="38230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SSM/T-2 instrument &amp; data record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Methodology</a:t>
            </a:r>
            <a:endParaRPr lang="en-US" dirty="0"/>
          </a:p>
          <a:p>
            <a:pPr lvl="1"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Collocation with HOAPS</a:t>
            </a:r>
          </a:p>
          <a:p>
            <a:pPr lvl="1"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Radiative transfer simulations</a:t>
            </a:r>
            <a:endParaRPr lang="en-US" dirty="0"/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Results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Conclusions</a:t>
            </a:r>
            <a:endParaRPr lang="en-GB" dirty="0" smtClean="0"/>
          </a:p>
          <a:p>
            <a:pPr>
              <a:lnSpc>
                <a:spcPct val="200000"/>
              </a:lnSpc>
              <a:spcAft>
                <a:spcPts val="600"/>
              </a:spcAft>
            </a:pPr>
            <a:endParaRPr lang="en-GB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612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SSM/T-2 FCDR Bias Assessment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39556" y="515451"/>
            <a:ext cx="81969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 smtClean="0">
                <a:solidFill>
                  <a:schemeClr val="tx2"/>
                </a:solidFill>
              </a:rPr>
              <a:t>SSM/T-2 FCDR </a:t>
            </a:r>
            <a:r>
              <a:rPr lang="en-US" sz="2000" dirty="0">
                <a:solidFill>
                  <a:schemeClr val="tx2"/>
                </a:solidFill>
              </a:rPr>
              <a:t>release </a:t>
            </a:r>
            <a:r>
              <a:rPr lang="en-US" sz="2000" dirty="0" smtClean="0">
                <a:solidFill>
                  <a:schemeClr val="tx2"/>
                </a:solidFill>
              </a:rPr>
              <a:t>2, </a:t>
            </a:r>
            <a:r>
              <a:rPr lang="en-US" sz="1400" dirty="0" smtClean="0"/>
              <a:t>including additional QC, HOAPS retrievals, and </a:t>
            </a:r>
            <a:r>
              <a:rPr lang="en-US" sz="1400" dirty="0"/>
              <a:t>SSM/T-2 rain/cloud contamination </a:t>
            </a:r>
            <a:r>
              <a:rPr lang="en-US" sz="1400" dirty="0" smtClean="0"/>
              <a:t>flag, to be released very soon under </a:t>
            </a:r>
            <a:r>
              <a:rPr lang="en-US" sz="1400" b="1" dirty="0" smtClean="0">
                <a:solidFill>
                  <a:schemeClr val="tx2"/>
                </a:solidFill>
              </a:rPr>
              <a:t>DOI:10.15770/EUM_SEC_CLM_0050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 lvl="0" fontAlgn="base"/>
            <a:r>
              <a:rPr lang="en-US" sz="2000" dirty="0" smtClean="0">
                <a:solidFill>
                  <a:schemeClr val="tx2"/>
                </a:solidFill>
              </a:rPr>
              <a:t>Biases assessed </a:t>
            </a:r>
            <a:r>
              <a:rPr lang="en-US" sz="1600" dirty="0" smtClean="0"/>
              <a:t>by comparison to clear-sky radiative transfer simulations:</a:t>
            </a: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chemeClr val="tx2"/>
                </a:solidFill>
              </a:rPr>
              <a:t>Lower-quality SSM/T-2 data </a:t>
            </a:r>
            <a:r>
              <a:rPr lang="en-GB" sz="1600" b="1" dirty="0">
                <a:solidFill>
                  <a:schemeClr val="tx2"/>
                </a:solidFill>
              </a:rPr>
              <a:t>for some short time </a:t>
            </a:r>
            <a:r>
              <a:rPr lang="en-GB" sz="1600" b="1" dirty="0" smtClean="0">
                <a:solidFill>
                  <a:schemeClr val="tx2"/>
                </a:solidFill>
              </a:rPr>
              <a:t>periods</a:t>
            </a:r>
            <a:r>
              <a:rPr lang="en-GB" sz="1600" dirty="0" smtClean="0"/>
              <a:t>: </a:t>
            </a:r>
            <a:br>
              <a:rPr lang="en-GB" sz="1600" dirty="0" smtClean="0"/>
            </a:br>
            <a:r>
              <a:rPr lang="en-GB" sz="1400" dirty="0" smtClean="0"/>
              <a:t>these time-periods can be identified using </a:t>
            </a:r>
            <a:r>
              <a:rPr lang="en-GB" sz="1400" dirty="0"/>
              <a:t>the FIDUCEO uncertainty available in the </a:t>
            </a:r>
            <a:r>
              <a:rPr lang="en-GB" sz="1400" dirty="0" smtClean="0"/>
              <a:t>data.</a:t>
            </a:r>
            <a:endParaRPr lang="en-GB" sz="1400" dirty="0"/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tx2"/>
                </a:solidFill>
              </a:rPr>
              <a:t>Robust features in biases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r>
              <a:rPr lang="en-US" sz="1400" dirty="0" smtClean="0"/>
              <a:t>upper-channel &gt; mid-channel &gt; lower-channel  (similar to results found in AMSU-B assimilation)</a:t>
            </a:r>
            <a:br>
              <a:rPr lang="en-US" sz="1400" dirty="0" smtClean="0"/>
            </a:br>
            <a:r>
              <a:rPr lang="en-US" sz="1400" dirty="0" smtClean="0"/>
              <a:t>Some seasonal dependence effects as shown by PCA</a:t>
            </a: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chemeClr val="tx2"/>
                </a:solidFill>
              </a:rPr>
              <a:t>Scan-position-dependence </a:t>
            </a:r>
            <a:r>
              <a:rPr lang="en-GB" sz="1600" b="1" dirty="0">
                <a:solidFill>
                  <a:schemeClr val="tx2"/>
                </a:solidFill>
              </a:rPr>
              <a:t>of the </a:t>
            </a:r>
            <a:r>
              <a:rPr lang="en-GB" sz="1600" b="1" dirty="0" smtClean="0">
                <a:solidFill>
                  <a:schemeClr val="tx2"/>
                </a:solidFill>
              </a:rPr>
              <a:t>biases (not shown today)</a:t>
            </a:r>
            <a:r>
              <a:rPr lang="en-GB" sz="1600" dirty="0" smtClean="0"/>
              <a:t>: </a:t>
            </a:r>
            <a:br>
              <a:rPr lang="en-GB" sz="1600" dirty="0" smtClean="0"/>
            </a:br>
            <a:r>
              <a:rPr lang="en-GB" sz="1400" dirty="0" smtClean="0"/>
              <a:t>A </a:t>
            </a:r>
            <a:r>
              <a:rPr lang="en-GB" sz="1400" dirty="0"/>
              <a:t>polynomial </a:t>
            </a:r>
            <a:r>
              <a:rPr lang="en-GB" sz="1400" dirty="0" smtClean="0"/>
              <a:t>may be sufficient to </a:t>
            </a:r>
            <a:r>
              <a:rPr lang="en-GB" sz="1400" dirty="0"/>
              <a:t>model this dependence.</a:t>
            </a: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2"/>
                </a:solidFill>
              </a:rPr>
              <a:t>Effects of non-linearity</a:t>
            </a:r>
            <a:r>
              <a:rPr lang="en-GB" sz="1600" dirty="0"/>
              <a:t>: </a:t>
            </a:r>
            <a:r>
              <a:rPr lang="en-GB" sz="1400" dirty="0" smtClean="0"/>
              <a:t>cannot be ruled out as shown by antenna-T-dependent biases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chemeClr val="tx2"/>
                </a:solidFill>
              </a:rPr>
              <a:t>Horizontal inhomogeneity</a:t>
            </a:r>
            <a:r>
              <a:rPr lang="en-GB" sz="1600" dirty="0" smtClean="0"/>
              <a:t>: </a:t>
            </a:r>
            <a:r>
              <a:rPr lang="en-GB" sz="1400" dirty="0" smtClean="0"/>
              <a:t>can be estimated by </a:t>
            </a:r>
            <a:r>
              <a:rPr lang="en-GB" sz="1400" dirty="0"/>
              <a:t>the 3x3 local </a:t>
            </a:r>
            <a:r>
              <a:rPr lang="en-GB" sz="1400" dirty="0" smtClean="0"/>
              <a:t>variability; its increase is associated with negative biases for the lower-peaking channel, important to consider for a good match with RT simulations</a:t>
            </a: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endParaRPr lang="en-GB" sz="1400" dirty="0" smtClean="0"/>
          </a:p>
          <a:p>
            <a:pPr lvl="0" fontAlgn="base"/>
            <a:r>
              <a:rPr lang="en-US" sz="2000" dirty="0" smtClean="0">
                <a:solidFill>
                  <a:schemeClr val="tx2"/>
                </a:solidFill>
              </a:rPr>
              <a:t>Next</a:t>
            </a:r>
            <a:r>
              <a:rPr lang="en-US" sz="1600" dirty="0" smtClean="0"/>
              <a:t>: Application to assimilation experiments and CDR retrievals, </a:t>
            </a:r>
            <a:r>
              <a:rPr lang="en-US" sz="1600" dirty="0" err="1" smtClean="0"/>
              <a:t>Intercomparisons</a:t>
            </a:r>
            <a:r>
              <a:rPr lang="en-US" sz="1600" dirty="0" smtClean="0"/>
              <a:t>…</a:t>
            </a:r>
            <a:br>
              <a:rPr lang="en-US" sz="1600" dirty="0" smtClean="0"/>
            </a:br>
            <a:r>
              <a:rPr lang="en-US" sz="1600" dirty="0" smtClean="0"/>
              <a:t>            Also, more documentation about SSM/T-2 would certainly help (e.g. for APC)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9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SSM/T-2 instrument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04" y="627534"/>
            <a:ext cx="4427526" cy="3459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439" y="1129268"/>
            <a:ext cx="3490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Mounted on 3 block 5D-2 satellites (F11, F12, F14) and the first block 5D-3 satellite (F15)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02439" y="2499742"/>
            <a:ext cx="3490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First</a:t>
            </a:r>
            <a:r>
              <a:rPr lang="en-US" dirty="0" smtClean="0"/>
              <a:t> instrument to routinely observe the 183 GHz band </a:t>
            </a:r>
            <a:br>
              <a:rPr lang="en-US" dirty="0" smtClean="0"/>
            </a:br>
            <a:r>
              <a:rPr lang="en-US" sz="1400" dirty="0" smtClean="0"/>
              <a:t>(3 channels: </a:t>
            </a:r>
            <a:r>
              <a:rPr lang="en-US" sz="1400" dirty="0"/>
              <a:t>183.31 GHz </a:t>
            </a:r>
            <a:r>
              <a:rPr lang="en-US" sz="1400" dirty="0" smtClean="0"/>
              <a:t>± 1, </a:t>
            </a:r>
            <a:r>
              <a:rPr lang="en-US" sz="1400" dirty="0"/>
              <a:t>± </a:t>
            </a:r>
            <a:r>
              <a:rPr lang="en-US" sz="1400" dirty="0" smtClean="0"/>
              <a:t>3, ± 7 GHz)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4227934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“Reference article” for </a:t>
            </a:r>
            <a:r>
              <a:rPr lang="en-US" sz="1100" dirty="0"/>
              <a:t>this instrument: </a:t>
            </a:r>
            <a:r>
              <a:rPr lang="en-US" sz="1100" dirty="0" smtClean="0"/>
              <a:t>I. </a:t>
            </a:r>
            <a:r>
              <a:rPr lang="en-US" sz="1100" dirty="0" err="1" smtClean="0"/>
              <a:t>Galin</a:t>
            </a:r>
            <a:r>
              <a:rPr lang="en-US" sz="1100" dirty="0" smtClean="0"/>
              <a:t>, D.H</a:t>
            </a:r>
            <a:r>
              <a:rPr lang="en-US" sz="1100" dirty="0"/>
              <a:t>. Brest, </a:t>
            </a:r>
            <a:r>
              <a:rPr lang="en-US" sz="1100" dirty="0" smtClean="0"/>
              <a:t>and G.R</a:t>
            </a:r>
            <a:r>
              <a:rPr lang="en-US" sz="1100" dirty="0"/>
              <a:t>. </a:t>
            </a:r>
            <a:r>
              <a:rPr lang="en-US" sz="1100" dirty="0" err="1" smtClean="0"/>
              <a:t>Martner</a:t>
            </a:r>
            <a:r>
              <a:rPr lang="en-US" sz="1100" dirty="0" smtClean="0"/>
              <a:t>, 1993: DMSP </a:t>
            </a:r>
            <a:r>
              <a:rPr lang="en-US" sz="1100" dirty="0"/>
              <a:t>SSM/T-2 </a:t>
            </a:r>
            <a:r>
              <a:rPr lang="en-US" sz="1100" dirty="0" smtClean="0"/>
              <a:t>microwave water </a:t>
            </a:r>
            <a:r>
              <a:rPr lang="en-US" sz="1100" dirty="0"/>
              <a:t>vapor profiler</a:t>
            </a:r>
            <a:r>
              <a:rPr lang="en-US" sz="1100" dirty="0" smtClean="0"/>
              <a:t>, </a:t>
            </a:r>
            <a:r>
              <a:rPr lang="en-US" sz="1100" i="1" dirty="0"/>
              <a:t>Proc. SPIE </a:t>
            </a:r>
            <a:r>
              <a:rPr lang="en-US" sz="1100" b="1" dirty="0"/>
              <a:t>1935</a:t>
            </a:r>
            <a:r>
              <a:rPr lang="en-US" sz="1100" dirty="0"/>
              <a:t>, Microwave Instrumentation for </a:t>
            </a:r>
            <a:r>
              <a:rPr lang="en-US" sz="1100" dirty="0" smtClean="0"/>
              <a:t>Remote Sensing </a:t>
            </a:r>
            <a:r>
              <a:rPr lang="en-US" sz="1100" dirty="0"/>
              <a:t>of the </a:t>
            </a:r>
            <a:r>
              <a:rPr lang="en-US" sz="1100" dirty="0" smtClean="0"/>
              <a:t>Earth. </a:t>
            </a:r>
            <a:r>
              <a:rPr lang="en-US" sz="1100" dirty="0" err="1" smtClean="0"/>
              <a:t>doi</a:t>
            </a:r>
            <a:r>
              <a:rPr lang="en-US" sz="1100" dirty="0"/>
              <a:t>: </a:t>
            </a:r>
            <a:r>
              <a:rPr lang="en-US" sz="1100" dirty="0" smtClean="0"/>
              <a:t>10.1117/12.152603.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108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183 GHz (AMSU-B) mean diff. with ERA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5"/>
          <a:stretch/>
        </p:blipFill>
        <p:spPr>
          <a:xfrm>
            <a:off x="2250431" y="543327"/>
            <a:ext cx="4763300" cy="4515537"/>
          </a:xfrm>
        </p:spPr>
      </p:pic>
      <p:sp>
        <p:nvSpPr>
          <p:cNvPr id="5" name="TextBox 4"/>
          <p:cNvSpPr txBox="1"/>
          <p:nvPr/>
        </p:nvSpPr>
        <p:spPr>
          <a:xfrm>
            <a:off x="867704" y="410344"/>
            <a:ext cx="368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1B1"/>
                </a:solidFill>
              </a:rPr>
              <a:t>NOAA-16 </a:t>
            </a:r>
            <a:r>
              <a:rPr lang="en-US" dirty="0" smtClean="0">
                <a:solidFill>
                  <a:srgbClr val="0071B1"/>
                </a:solidFill>
              </a:rPr>
              <a:t>AMSU-B</a:t>
            </a:r>
            <a:r>
              <a:rPr lang="en-GB" dirty="0" smtClean="0">
                <a:solidFill>
                  <a:srgbClr val="0071B1"/>
                </a:solidFill>
              </a:rPr>
              <a:t> m</a:t>
            </a:r>
            <a:r>
              <a:rPr lang="en-US" dirty="0" err="1" smtClean="0">
                <a:solidFill>
                  <a:srgbClr val="0071B1"/>
                </a:solidFill>
              </a:rPr>
              <a:t>inus</a:t>
            </a:r>
            <a:r>
              <a:rPr lang="en-US" dirty="0" smtClean="0">
                <a:solidFill>
                  <a:srgbClr val="0071B1"/>
                </a:solidFill>
              </a:rPr>
              <a:t> ERA-Interim</a:t>
            </a:r>
            <a:endParaRPr lang="en-GB" dirty="0">
              <a:solidFill>
                <a:srgbClr val="0071B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481143"/>
            <a:ext cx="304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F920D"/>
                </a:solidFill>
              </a:rPr>
              <a:t>NOAA-16 AMSU-B </a:t>
            </a:r>
            <a:r>
              <a:rPr lang="en-US" dirty="0" smtClean="0">
                <a:solidFill>
                  <a:srgbClr val="DF920D"/>
                </a:solidFill>
              </a:rPr>
              <a:t>minus ERA5</a:t>
            </a:r>
            <a:endParaRPr lang="en-GB" dirty="0">
              <a:solidFill>
                <a:srgbClr val="DF920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9031" y="1500521"/>
            <a:ext cx="310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55F02"/>
                </a:solidFill>
              </a:rPr>
              <a:t>NOAA-17 AMSU-B </a:t>
            </a:r>
            <a:r>
              <a:rPr lang="en-US" dirty="0" smtClean="0">
                <a:solidFill>
                  <a:srgbClr val="D55F02"/>
                </a:solidFill>
              </a:rPr>
              <a:t> minus ERA5</a:t>
            </a:r>
            <a:endParaRPr lang="en-GB" dirty="0">
              <a:solidFill>
                <a:srgbClr val="D55F0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1016025"/>
            <a:ext cx="176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AMSU-B channel 3</a:t>
            </a:r>
          </a:p>
          <a:p>
            <a:r>
              <a:rPr lang="en-US" sz="1400" dirty="0" smtClean="0"/>
              <a:t>183.31±1.00 GHz  </a:t>
            </a:r>
          </a:p>
          <a:p>
            <a:r>
              <a:rPr lang="en-US" sz="1400" dirty="0" smtClean="0"/>
              <a:t>~Upper-</a:t>
            </a:r>
            <a:r>
              <a:rPr lang="en-US" sz="1400" dirty="0" err="1" smtClean="0"/>
              <a:t>Tropos</a:t>
            </a:r>
            <a:r>
              <a:rPr lang="en-US" sz="1400" dirty="0" smtClean="0"/>
              <a:t>. Hum.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968516" y="4948594"/>
            <a:ext cx="79239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NOAA-16, -17 AMSU-B brightness temperature observations assimilated in ERA-Interim, ERA5 (feedback 2000-2010); Diagnostics on a daily basis, subjected then to 10-day moving average</a:t>
            </a:r>
            <a:endParaRPr lang="en-GB" sz="800" dirty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9552" y="2457182"/>
            <a:ext cx="15937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AMSU-B channel </a:t>
            </a:r>
            <a:r>
              <a:rPr lang="en-US" sz="1400" dirty="0" smtClean="0"/>
              <a:t>4</a:t>
            </a:r>
            <a:endParaRPr lang="en-US" sz="1400" dirty="0"/>
          </a:p>
          <a:p>
            <a:r>
              <a:rPr lang="en-US" sz="1400" dirty="0" smtClean="0"/>
              <a:t>183.31±3.00 GHz  </a:t>
            </a:r>
          </a:p>
          <a:p>
            <a:r>
              <a:rPr lang="en-US" sz="1400" dirty="0" smtClean="0"/>
              <a:t>~Mid-</a:t>
            </a:r>
            <a:r>
              <a:rPr lang="en-US" sz="1400" dirty="0" err="1" smtClean="0"/>
              <a:t>Tropos</a:t>
            </a:r>
            <a:r>
              <a:rPr lang="en-US" sz="1400" dirty="0" smtClean="0"/>
              <a:t>. Hum.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39552" y="3685389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AMSU-B channel </a:t>
            </a:r>
            <a:r>
              <a:rPr lang="en-US" sz="1400" dirty="0" smtClean="0"/>
              <a:t>5</a:t>
            </a:r>
            <a:endParaRPr lang="en-US" sz="1400" dirty="0"/>
          </a:p>
          <a:p>
            <a:r>
              <a:rPr lang="en-US" sz="1400" dirty="0" smtClean="0"/>
              <a:t>183.31±7.00 GHz  </a:t>
            </a:r>
          </a:p>
          <a:p>
            <a:r>
              <a:rPr lang="en-US" sz="1400" dirty="0" smtClean="0"/>
              <a:t>~Lower-</a:t>
            </a:r>
            <a:r>
              <a:rPr lang="en-US" sz="1400" dirty="0" err="1" smtClean="0"/>
              <a:t>Tropos</a:t>
            </a:r>
            <a:r>
              <a:rPr lang="en-US" sz="1400" dirty="0" smtClean="0"/>
              <a:t>. Hum.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286831" y="414700"/>
            <a:ext cx="368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B6F"/>
                </a:solidFill>
              </a:rPr>
              <a:t>NOAA-17 </a:t>
            </a:r>
            <a:r>
              <a:rPr lang="en-US" dirty="0" smtClean="0">
                <a:solidFill>
                  <a:srgbClr val="009B6F"/>
                </a:solidFill>
              </a:rPr>
              <a:t>AMSU-B</a:t>
            </a:r>
            <a:r>
              <a:rPr lang="en-GB" dirty="0" smtClean="0">
                <a:solidFill>
                  <a:srgbClr val="009B6F"/>
                </a:solidFill>
              </a:rPr>
              <a:t> minus </a:t>
            </a:r>
            <a:r>
              <a:rPr lang="en-US" dirty="0" smtClean="0">
                <a:solidFill>
                  <a:srgbClr val="009B6F"/>
                </a:solidFill>
              </a:rPr>
              <a:t>ERA-Interim</a:t>
            </a:r>
            <a:endParaRPr lang="en-GB" dirty="0">
              <a:solidFill>
                <a:srgbClr val="009B6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4227934"/>
            <a:ext cx="21389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ERA-Interim &amp; ERA5 AMSU-B assimilation: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clear-sky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excludes sea-ice, mountains</a:t>
            </a:r>
            <a:endParaRPr lang="en-GB" sz="9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150265" y="721450"/>
            <a:ext cx="1775455" cy="3518492"/>
            <a:chOff x="7150265" y="721450"/>
            <a:chExt cx="1775455" cy="3518492"/>
          </a:xfrm>
        </p:grpSpPr>
        <p:sp>
          <p:nvSpPr>
            <p:cNvPr id="3" name="Plus 2"/>
            <p:cNvSpPr/>
            <p:nvPr/>
          </p:nvSpPr>
          <p:spPr>
            <a:xfrm>
              <a:off x="8460479" y="721450"/>
              <a:ext cx="316210" cy="31621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Minus 8"/>
            <p:cNvSpPr/>
            <p:nvPr/>
          </p:nvSpPr>
          <p:spPr>
            <a:xfrm>
              <a:off x="8520533" y="4054721"/>
              <a:ext cx="316210" cy="18522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11449" y="2381791"/>
              <a:ext cx="6142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n w="22225">
                    <a:solidFill>
                      <a:schemeClr val="tx2"/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~</a:t>
              </a:r>
              <a:r>
                <a:rPr lang="en-US" sz="3200" b="1" dirty="0" smtClean="0">
                  <a:ln w="22225">
                    <a:solidFill>
                      <a:schemeClr val="tx2"/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0</a:t>
              </a:r>
              <a:endParaRPr lang="en-GB" sz="32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7510417" y="2616704"/>
              <a:ext cx="360040" cy="1326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50265" y="2211710"/>
              <a:ext cx="1337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tx2"/>
                  </a:solidFill>
                </a:rPr>
                <a:t>ERA-Interim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28413" y="2731045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tx2"/>
                  </a:solidFill>
                </a:rPr>
                <a:t>ERA5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83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SSM/T-2 Data Record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4800" y="555526"/>
            <a:ext cx="8233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SSM/T-2 level-1b data at NOAA CLASS:</a:t>
            </a:r>
            <a:br>
              <a:rPr lang="en-US" dirty="0" smtClean="0"/>
            </a:br>
            <a:r>
              <a:rPr lang="en-US" dirty="0" smtClean="0"/>
              <a:t>(APC are all missing)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MW FCDR produced within EU H2020 FIDUCEO, </a:t>
            </a:r>
            <a:br>
              <a:rPr lang="en-GB" dirty="0" smtClean="0"/>
            </a:br>
            <a:r>
              <a:rPr lang="en-GB" dirty="0" smtClean="0"/>
              <a:t>by the University of Hamburg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183 GHz channels on SSM/T-2, AMSU-B, and MHS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For SSM/T-2, the FCDR contains </a:t>
            </a:r>
            <a:r>
              <a:rPr lang="en-GB" dirty="0" smtClean="0">
                <a:solidFill>
                  <a:srgbClr val="FF0000"/>
                </a:solidFill>
              </a:rPr>
              <a:t>antenna temperatures </a:t>
            </a:r>
            <a:r>
              <a:rPr lang="en-GB" dirty="0" smtClean="0"/>
              <a:t>with </a:t>
            </a:r>
            <a:r>
              <a:rPr lang="en-GB" dirty="0" smtClean="0">
                <a:solidFill>
                  <a:srgbClr val="FF0000"/>
                </a:solidFill>
              </a:rPr>
              <a:t>uncertainty est.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PUG: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cedadocs.ceda.ac.uk/1415/1/MW_PUG_v4.1.pdf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DOI:10.15770/EUM_SEC_CLM_0046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 for a SSM/T-2 </a:t>
            </a:r>
            <a:r>
              <a:rPr lang="en-US" dirty="0"/>
              <a:t>FCDR release </a:t>
            </a:r>
            <a:r>
              <a:rPr lang="en-US" dirty="0" smtClean="0"/>
              <a:t>2, e.g.</a:t>
            </a:r>
            <a:r>
              <a:rPr lang="en-GB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To </a:t>
            </a:r>
            <a:r>
              <a:rPr lang="en-US" dirty="0" smtClean="0"/>
              <a:t>improve </a:t>
            </a:r>
            <a:r>
              <a:rPr lang="en-US" dirty="0"/>
              <a:t>the detection of scenes contaminated by scattering rain/clouds </a:t>
            </a:r>
            <a:br>
              <a:rPr lang="en-US" dirty="0"/>
            </a:br>
            <a:r>
              <a:rPr lang="en-US" dirty="0"/>
              <a:t>(as pointed out by the study by Kobayashi </a:t>
            </a:r>
            <a:r>
              <a:rPr lang="en-US" i="1" dirty="0"/>
              <a:t>et al.</a:t>
            </a:r>
            <a:r>
              <a:rPr lang="en-US" dirty="0"/>
              <a:t>, 2017, </a:t>
            </a:r>
            <a:r>
              <a:rPr lang="en-US" sz="1400" dirty="0"/>
              <a:t>doi:10.1016/j.asr.2016.11.017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To flag contamination by the glare obstruction bracket</a:t>
            </a:r>
            <a:endParaRPr lang="en-GB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518159"/>
              </p:ext>
            </p:extLst>
          </p:nvPr>
        </p:nvGraphicFramePr>
        <p:xfrm>
          <a:off x="6228184" y="987574"/>
          <a:ext cx="1836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38669393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6199568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41688656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SENSOR</a:t>
                      </a:r>
                      <a:endParaRPr lang="en-GB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START</a:t>
                      </a:r>
                      <a:endParaRPr lang="en-GB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END</a:t>
                      </a:r>
                      <a:endParaRPr lang="en-GB" sz="10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5952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" baseline="0" dirty="0" smtClean="0"/>
                        <a:t>DMSP F11</a:t>
                      </a:r>
                      <a:endParaRPr lang="en-GB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1994-07-05</a:t>
                      </a:r>
                      <a:endParaRPr lang="en-GB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1995-04-02</a:t>
                      </a:r>
                      <a:endParaRPr lang="en-GB" sz="10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5085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/>
                        <a:t>DMSP F12</a:t>
                      </a:r>
                      <a:endParaRPr lang="en-GB" sz="10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1994-10-13</a:t>
                      </a:r>
                      <a:endParaRPr lang="en-GB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2001-01-08</a:t>
                      </a:r>
                      <a:endParaRPr lang="en-GB" sz="10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6214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/>
                        <a:t>DMSP F14</a:t>
                      </a:r>
                      <a:endParaRPr lang="en-GB" sz="10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1997-04-28</a:t>
                      </a:r>
                      <a:endParaRPr lang="en-GB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2005-01-10</a:t>
                      </a:r>
                      <a:endParaRPr lang="en-GB" sz="10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4953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/>
                        <a:t>DMSP F15</a:t>
                      </a:r>
                      <a:endParaRPr lang="en-GB" sz="10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2000-01-24</a:t>
                      </a:r>
                      <a:endParaRPr lang="en-GB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2005-01-02</a:t>
                      </a:r>
                      <a:endParaRPr lang="en-GB" sz="10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9066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0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688" y="1491630"/>
            <a:ext cx="1296144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047" y="699542"/>
            <a:ext cx="7433425" cy="38230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SSM/T-2 instrument &amp; </a:t>
            </a:r>
            <a:r>
              <a:rPr lang="en-US" dirty="0"/>
              <a:t> </a:t>
            </a:r>
            <a:r>
              <a:rPr lang="en-US" dirty="0" smtClean="0"/>
              <a:t>data record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Methodology</a:t>
            </a:r>
            <a:endParaRPr lang="en-US" dirty="0"/>
          </a:p>
          <a:p>
            <a:pPr lvl="1"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FCDR release 2</a:t>
            </a:r>
          </a:p>
          <a:p>
            <a:pPr lvl="1"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Radiative transfer simulations</a:t>
            </a:r>
            <a:endParaRPr lang="en-US" dirty="0"/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Results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Conclusions</a:t>
            </a:r>
            <a:endParaRPr lang="en-GB" dirty="0" smtClean="0"/>
          </a:p>
          <a:p>
            <a:pPr>
              <a:lnSpc>
                <a:spcPct val="200000"/>
              </a:lnSpc>
              <a:spcAft>
                <a:spcPts val="600"/>
              </a:spcAft>
            </a:pPr>
            <a:endParaRPr lang="en-GB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47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SSM/T-2 FCDR Release 2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79068"/>
              </p:ext>
            </p:extLst>
          </p:nvPr>
        </p:nvGraphicFramePr>
        <p:xfrm>
          <a:off x="5724128" y="565874"/>
          <a:ext cx="3384376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0499">
                  <a:extLst>
                    <a:ext uri="{9D8B030D-6E8A-4147-A177-3AD203B41FA5}">
                      <a16:colId xmlns:a16="http://schemas.microsoft.com/office/drawing/2014/main" val="691186343"/>
                    </a:ext>
                  </a:extLst>
                </a:gridCol>
                <a:gridCol w="1113111">
                  <a:extLst>
                    <a:ext uri="{9D8B030D-6E8A-4147-A177-3AD203B41FA5}">
                      <a16:colId xmlns:a16="http://schemas.microsoft.com/office/drawing/2014/main" val="47867158"/>
                    </a:ext>
                  </a:extLst>
                </a:gridCol>
                <a:gridCol w="1290766">
                  <a:extLst>
                    <a:ext uri="{9D8B030D-6E8A-4147-A177-3AD203B41FA5}">
                      <a16:colId xmlns:a16="http://schemas.microsoft.com/office/drawing/2014/main" val="34804952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>
                          <a:effectLst/>
                        </a:rPr>
                        <a:t>Characteristic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>
                          <a:effectLst/>
                        </a:rPr>
                        <a:t>SSM/T-2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>
                          <a:effectLst/>
                        </a:rPr>
                        <a:t>SSM/I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2572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>
                          <a:effectLst/>
                        </a:rPr>
                        <a:t>Scanning type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>
                          <a:effectLst/>
                        </a:rPr>
                        <a:t>Across-track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>
                          <a:effectLst/>
                        </a:rPr>
                        <a:t>Conical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6472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>
                          <a:effectLst/>
                        </a:rPr>
                        <a:t>Scanning pattern, at the Earth’s surface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>
                          <a:effectLst/>
                        </a:rPr>
                        <a:t>Linear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>
                          <a:effectLst/>
                        </a:rPr>
                        <a:t>Circular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2145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>
                          <a:effectLst/>
                        </a:rPr>
                        <a:t>Number of pixels within the same scanning pattern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>
                          <a:effectLst/>
                        </a:rPr>
                        <a:t>28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8000" lvl="0" indent="-108000" algn="just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128 at 85 GHz</a:t>
                      </a:r>
                      <a:endParaRPr lang="en-GB" sz="1100" dirty="0">
                        <a:effectLst/>
                      </a:endParaRPr>
                    </a:p>
                    <a:p>
                      <a:pPr marL="108000" lvl="0" indent="-108000" algn="just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64 for </a:t>
                      </a:r>
                      <a:r>
                        <a:rPr lang="en-GB" sz="800" dirty="0" smtClean="0">
                          <a:effectLst/>
                        </a:rPr>
                        <a:t>other </a:t>
                      </a:r>
                      <a:r>
                        <a:rPr lang="en-GB" sz="800" dirty="0">
                          <a:effectLst/>
                        </a:rPr>
                        <a:t>channels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7219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>
                          <a:effectLst/>
                        </a:rPr>
                        <a:t>Distance between pixels in the same scan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>
                          <a:effectLst/>
                        </a:rPr>
                        <a:t>44 km at nadir, increasing up to 84 km at the edges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8000" lvl="0" indent="-108000" algn="just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12.5 km at 85 GHz</a:t>
                      </a:r>
                      <a:endParaRPr lang="en-GB" sz="1100" dirty="0">
                        <a:effectLst/>
                      </a:endParaRPr>
                    </a:p>
                    <a:p>
                      <a:pPr marL="108000" lvl="0" indent="-108000" algn="just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25 km for </a:t>
                      </a:r>
                      <a:r>
                        <a:rPr lang="en-GB" sz="800" dirty="0" smtClean="0">
                          <a:effectLst/>
                        </a:rPr>
                        <a:t>other </a:t>
                      </a:r>
                      <a:r>
                        <a:rPr lang="en-GB" sz="800" dirty="0">
                          <a:effectLst/>
                        </a:rPr>
                        <a:t>channels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9168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>
                          <a:effectLst/>
                        </a:rPr>
                        <a:t>Separation between consecutive scans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>
                          <a:effectLst/>
                        </a:rPr>
                        <a:t>54 km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>
                          <a:effectLst/>
                        </a:rPr>
                        <a:t>12.5 km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6428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>
                          <a:effectLst/>
                        </a:rPr>
                        <a:t>Instantaneous Field-Of-View (IFOV) size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>
                          <a:effectLst/>
                        </a:rPr>
                        <a:t>At nadir:</a:t>
                      </a:r>
                      <a:endParaRPr lang="en-GB" sz="1100" dirty="0">
                        <a:effectLst/>
                      </a:endParaRPr>
                    </a:p>
                    <a:p>
                      <a:pPr marL="108000" lvl="0" indent="-108000" algn="just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88 km at 91.655 GHz</a:t>
                      </a:r>
                      <a:endParaRPr lang="en-GB" sz="1100" dirty="0">
                        <a:effectLst/>
                      </a:endParaRPr>
                    </a:p>
                    <a:p>
                      <a:pPr marL="108000" lvl="0" indent="-108000" algn="just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54 km at 150 GHz</a:t>
                      </a:r>
                      <a:endParaRPr lang="en-GB" sz="1100" dirty="0">
                        <a:effectLst/>
                      </a:endParaRPr>
                    </a:p>
                    <a:p>
                      <a:pPr marL="108000" lvl="0" indent="-108000" algn="just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48 km at 183.31 GHz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>
                          <a:effectLst/>
                        </a:rPr>
                        <a:t>Along-track x across-track:</a:t>
                      </a:r>
                      <a:endParaRPr lang="en-GB" sz="1100" dirty="0">
                        <a:effectLst/>
                      </a:endParaRPr>
                    </a:p>
                    <a:p>
                      <a:pPr marL="108000" lvl="0" indent="-108000" algn="just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69 km x 43 km at 19 GHz</a:t>
                      </a:r>
                      <a:endParaRPr lang="en-GB" sz="1100" dirty="0">
                        <a:effectLst/>
                      </a:endParaRPr>
                    </a:p>
                    <a:p>
                      <a:pPr marL="108000" lvl="0" indent="-108000" algn="just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50 km x 40 km at 22 GHz</a:t>
                      </a:r>
                      <a:endParaRPr lang="en-GB" sz="1100" dirty="0">
                        <a:effectLst/>
                      </a:endParaRPr>
                    </a:p>
                    <a:p>
                      <a:pPr marL="108000" lvl="0" indent="-108000" algn="just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37 km x 28 km at 37 GHz</a:t>
                      </a:r>
                      <a:endParaRPr lang="en-GB" sz="1100" dirty="0">
                        <a:effectLst/>
                      </a:endParaRPr>
                    </a:p>
                    <a:p>
                      <a:pPr marL="108000" lvl="0" indent="-108000" algn="just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15 km x 13 km at 85 GHz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696125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411510"/>
            <a:ext cx="82809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SSM/T-2 FIDUCEO FCDR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SSM/I HOAPS 4.0 retrievals over ice-free oceans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 smtClean="0"/>
          </a:p>
          <a:p>
            <a:r>
              <a:rPr lang="en-US" sz="2000" dirty="0" smtClean="0">
                <a:solidFill>
                  <a:schemeClr val="tx2"/>
                </a:solidFill>
              </a:rPr>
              <a:t>HOAPS Collocation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Distance &lt; 1/3 of the SSM/T-2 pixel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If SSM/T-2 and SSM/I on different platforms: ± 1 h</a:t>
            </a:r>
            <a:br>
              <a:rPr lang="en-US" sz="1600" dirty="0" smtClean="0"/>
            </a:br>
            <a:r>
              <a:rPr lang="en-US" sz="1600" dirty="0" smtClean="0"/>
              <a:t>For F12: use SSM/I on F10 until 1997/05, on F14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Aggregate matching HOAPS retrievals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Mark with SSM/T-2 rain/cloud contamination flag </a:t>
            </a:r>
            <a:br>
              <a:rPr lang="en-GB" sz="1600" dirty="0" smtClean="0"/>
            </a:br>
            <a:r>
              <a:rPr lang="en-GB" sz="1600" dirty="0" smtClean="0"/>
              <a:t>scenes </a:t>
            </a:r>
            <a:r>
              <a:rPr lang="en-US" sz="1600" dirty="0" smtClean="0"/>
              <a:t>where rain rate or TWP exceed thresholds: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 smtClean="0"/>
          </a:p>
          <a:p>
            <a:r>
              <a:rPr lang="en-US" sz="2000" dirty="0" smtClean="0">
                <a:solidFill>
                  <a:schemeClr val="tx2"/>
                </a:solidFill>
              </a:rPr>
              <a:t>Output </a:t>
            </a:r>
            <a:r>
              <a:rPr lang="en-US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</a:t>
            </a:r>
            <a:r>
              <a:rPr lang="en-US" sz="2000" dirty="0" smtClean="0">
                <a:solidFill>
                  <a:schemeClr val="tx2"/>
                </a:solidFill>
              </a:rPr>
              <a:t> FCDR Release 2, includes: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Sensor zenith/azimuth angle (from computations)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Quality flag, considering GLOB issue (from data analysis)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Total water path, water vapour path, rain rate, and surface over ice-free ocean (from HOAPS)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SSM/T-2 rain/cloud contamination flag (from data analysis)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Release expected (very soon) under DOI:10.15770/EUM_SEC_CLM_0050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292517"/>
              </p:ext>
            </p:extLst>
          </p:nvPr>
        </p:nvGraphicFramePr>
        <p:xfrm>
          <a:off x="6192346" y="3117109"/>
          <a:ext cx="2916158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699">
                  <a:extLst>
                    <a:ext uri="{9D8B030D-6E8A-4147-A177-3AD203B41FA5}">
                      <a16:colId xmlns:a16="http://schemas.microsoft.com/office/drawing/2014/main" val="3008940877"/>
                    </a:ext>
                  </a:extLst>
                </a:gridCol>
                <a:gridCol w="920713">
                  <a:extLst>
                    <a:ext uri="{9D8B030D-6E8A-4147-A177-3AD203B41FA5}">
                      <a16:colId xmlns:a16="http://schemas.microsoft.com/office/drawing/2014/main" val="1055877261"/>
                    </a:ext>
                  </a:extLst>
                </a:gridCol>
                <a:gridCol w="796746">
                  <a:extLst>
                    <a:ext uri="{9D8B030D-6E8A-4147-A177-3AD203B41FA5}">
                      <a16:colId xmlns:a16="http://schemas.microsoft.com/office/drawing/2014/main" val="5965488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>
                          <a:effectLst/>
                        </a:rPr>
                        <a:t>Channel frequency [GHz]</a:t>
                      </a:r>
                      <a:endParaRPr lang="en-GB" sz="8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>
                          <a:effectLst/>
                        </a:rPr>
                        <a:t>Rain rate threshold [mm/h]</a:t>
                      </a:r>
                      <a:endParaRPr lang="en-GB" sz="80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TWP </a:t>
                      </a:r>
                      <a:r>
                        <a:rPr lang="en-GB" sz="800" dirty="0">
                          <a:effectLst/>
                        </a:rPr>
                        <a:t>threshold [kg/m2]</a:t>
                      </a:r>
                      <a:endParaRPr lang="en-GB" sz="8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4221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>
                          <a:effectLst/>
                        </a:rPr>
                        <a:t>183.31 ± 1.00</a:t>
                      </a:r>
                      <a:endParaRPr lang="en-GB" sz="8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>
                          <a:effectLst/>
                        </a:rPr>
                        <a:t>1.5</a:t>
                      </a:r>
                      <a:endParaRPr lang="en-GB" sz="8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>
                          <a:effectLst/>
                        </a:rPr>
                        <a:t>1.2</a:t>
                      </a:r>
                      <a:endParaRPr lang="en-GB" sz="80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0329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>
                          <a:effectLst/>
                        </a:rPr>
                        <a:t>183.31 ± 3.00</a:t>
                      </a:r>
                      <a:endParaRPr lang="en-GB" sz="80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>
                          <a:effectLst/>
                        </a:rPr>
                        <a:t>0.5</a:t>
                      </a:r>
                      <a:endParaRPr lang="en-GB" sz="80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>
                          <a:effectLst/>
                        </a:rPr>
                        <a:t>0.3</a:t>
                      </a:r>
                      <a:endParaRPr lang="en-GB" sz="80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9610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>
                          <a:effectLst/>
                        </a:rPr>
                        <a:t>183.31 ± 7.00</a:t>
                      </a:r>
                      <a:endParaRPr lang="en-GB" sz="80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en-GB" sz="80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800" dirty="0">
                          <a:effectLst/>
                        </a:rPr>
                        <a:t>0.2</a:t>
                      </a:r>
                      <a:endParaRPr lang="en-GB" sz="800" dirty="0">
                        <a:effectLst/>
                        <a:latin typeface="Verdana" panose="020B060403050404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6671061"/>
                  </a:ext>
                </a:extLst>
              </a:tr>
            </a:tbl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1907704" y="570098"/>
            <a:ext cx="2232248" cy="172764"/>
          </a:xfrm>
          <a:prstGeom prst="wedgeRectCallout">
            <a:avLst>
              <a:gd name="adj1" fmla="val -21402"/>
              <a:gd name="adj2" fmla="val 80878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doi:10.15770/EUM_SEC_CLM_0046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131840" y="837066"/>
            <a:ext cx="2592288" cy="172764"/>
          </a:xfrm>
          <a:prstGeom prst="wedgeRectCallout">
            <a:avLst>
              <a:gd name="adj1" fmla="val -20343"/>
              <a:gd name="adj2" fmla="val 84553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doi:10.5676/EUM_SAF_CM/HOAPS/V002</a:t>
            </a:r>
          </a:p>
        </p:txBody>
      </p:sp>
    </p:spTree>
    <p:extLst>
      <p:ext uri="{BB962C8B-B14F-4D97-AF65-F5344CB8AC3E}">
        <p14:creationId xmlns:p14="http://schemas.microsoft.com/office/powerpoint/2010/main" val="21210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SSM/T-2 radiative transfer simulations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27584" y="843558"/>
            <a:ext cx="80967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Observations to </a:t>
            </a:r>
            <a:r>
              <a:rPr lang="en-US" sz="2000" dirty="0" err="1" smtClean="0">
                <a:solidFill>
                  <a:schemeClr val="tx2"/>
                </a:solidFill>
              </a:rPr>
              <a:t>Reanalyses</a:t>
            </a:r>
            <a:r>
              <a:rPr lang="en-US" sz="2000" dirty="0" smtClean="0">
                <a:solidFill>
                  <a:schemeClr val="tx2"/>
                </a:solidFill>
              </a:rPr>
              <a:t> matchup</a:t>
            </a:r>
            <a:r>
              <a:rPr lang="en-US" dirty="0" smtClean="0"/>
              <a:t>:</a:t>
            </a:r>
          </a:p>
          <a:p>
            <a:r>
              <a:rPr lang="en-US" dirty="0" smtClean="0"/>
              <a:t>ERA-Interim (6-hourly, consider ±1 hour)</a:t>
            </a:r>
          </a:p>
          <a:p>
            <a:r>
              <a:rPr lang="en-US" dirty="0" smtClean="0"/>
              <a:t>ERA5 (hourly, consider ±30 min.)</a:t>
            </a:r>
          </a:p>
          <a:p>
            <a:r>
              <a:rPr lang="en-US" dirty="0" smtClean="0"/>
              <a:t>Consider the observations locations, using nearest-in-time reanalysis (if available)</a:t>
            </a:r>
          </a:p>
          <a:p>
            <a:endParaRPr lang="en-US" dirty="0" smtClean="0"/>
          </a:p>
          <a:p>
            <a:r>
              <a:rPr lang="en-US" sz="2000" dirty="0" smtClean="0">
                <a:solidFill>
                  <a:schemeClr val="tx2"/>
                </a:solidFill>
              </a:rPr>
              <a:t>Radiative Transfer calculations</a:t>
            </a:r>
            <a:r>
              <a:rPr lang="en-US" dirty="0" smtClean="0"/>
              <a:t>:</a:t>
            </a:r>
          </a:p>
          <a:p>
            <a:r>
              <a:rPr lang="en-US" dirty="0"/>
              <a:t>RADSIM </a:t>
            </a:r>
            <a:r>
              <a:rPr lang="en-US" dirty="0" smtClean="0"/>
              <a:t>v2.12 calling RTTOV v12.3, </a:t>
            </a:r>
          </a:p>
          <a:p>
            <a:r>
              <a:rPr lang="en-US" dirty="0" smtClean="0"/>
              <a:t>Clear-sky, TELSEM2 emissivity atlas, 54-level v7 predictors</a:t>
            </a:r>
          </a:p>
          <a:p>
            <a:endParaRPr lang="en-US" dirty="0" smtClean="0"/>
          </a:p>
          <a:p>
            <a:r>
              <a:rPr lang="en-US" sz="2000" dirty="0" smtClean="0">
                <a:solidFill>
                  <a:schemeClr val="tx2"/>
                </a:solidFill>
              </a:rPr>
              <a:t>Quality controls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FCDR release 2 Quality Controls (including </a:t>
            </a:r>
            <a:r>
              <a:rPr lang="en-GB" dirty="0"/>
              <a:t>SSM/T-2 rain/cloud contamination </a:t>
            </a:r>
            <a:r>
              <a:rPr lang="en-GB" dirty="0" smtClean="0"/>
              <a:t>flag)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RTTOV Quality Control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55726"/>
            <a:ext cx="1435063" cy="5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688" y="3219822"/>
            <a:ext cx="745390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047" y="699542"/>
            <a:ext cx="7433425" cy="38230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SSM/T-2 instrument &amp; </a:t>
            </a:r>
            <a:r>
              <a:rPr lang="en-US" dirty="0"/>
              <a:t> </a:t>
            </a:r>
            <a:r>
              <a:rPr lang="en-US" dirty="0" smtClean="0"/>
              <a:t>data record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Methodology</a:t>
            </a:r>
            <a:endParaRPr lang="en-US" dirty="0"/>
          </a:p>
          <a:p>
            <a:pPr lvl="1">
              <a:lnSpc>
                <a:spcPct val="200000"/>
              </a:lnSpc>
              <a:spcAft>
                <a:spcPts val="600"/>
              </a:spcAft>
            </a:pPr>
            <a:r>
              <a:rPr lang="en-US" dirty="0"/>
              <a:t>FCDR release </a:t>
            </a:r>
            <a:r>
              <a:rPr lang="en-US" dirty="0" smtClean="0"/>
              <a:t>2</a:t>
            </a:r>
          </a:p>
          <a:p>
            <a:pPr lvl="1"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Radiative transfer simulations</a:t>
            </a:r>
            <a:endParaRPr lang="en-US" dirty="0"/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Results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 smtClean="0"/>
              <a:t>Conclusions</a:t>
            </a:r>
            <a:endParaRPr lang="en-GB" dirty="0" smtClean="0"/>
          </a:p>
          <a:p>
            <a:pPr>
              <a:lnSpc>
                <a:spcPct val="200000"/>
              </a:lnSpc>
              <a:spcAft>
                <a:spcPts val="600"/>
              </a:spcAft>
            </a:pPr>
            <a:endParaRPr lang="en-GB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29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ata Access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n situ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mergency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tmospher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ecurity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pace component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User Uptak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13968</TotalTime>
  <Words>1480</Words>
  <Application>Microsoft Office PowerPoint</Application>
  <PresentationFormat>On-screen Show (16:9)</PresentationFormat>
  <Paragraphs>260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Calibri</vt:lpstr>
      <vt:lpstr>MS Mincho</vt:lpstr>
      <vt:lpstr>Symbol</vt:lpstr>
      <vt:lpstr>Times New Roman</vt:lpstr>
      <vt:lpstr>Verdana</vt:lpstr>
      <vt:lpstr>Wingdings</vt:lpstr>
      <vt:lpstr>Data Access</vt:lpstr>
      <vt:lpstr>Marine</vt:lpstr>
      <vt:lpstr>Land</vt:lpstr>
      <vt:lpstr>Emergency</vt:lpstr>
      <vt:lpstr>Atmosphere</vt:lpstr>
      <vt:lpstr>Climate Change</vt:lpstr>
      <vt:lpstr>Security</vt:lpstr>
      <vt:lpstr>Space component</vt:lpstr>
      <vt:lpstr>User Uptake</vt:lpstr>
      <vt:lpstr>In situ</vt:lpstr>
      <vt:lpstr>PowerPoint Presentation</vt:lpstr>
      <vt:lpstr>Outline</vt:lpstr>
      <vt:lpstr>SSM/T-2 instrument</vt:lpstr>
      <vt:lpstr>183 GHz (AMSU-B) mean diff. with ERA</vt:lpstr>
      <vt:lpstr>SSM/T-2 Data Record</vt:lpstr>
      <vt:lpstr>Outline</vt:lpstr>
      <vt:lpstr>SSM/T-2 FCDR Release 2</vt:lpstr>
      <vt:lpstr>SSM/T-2 radiative transfer simulations</vt:lpstr>
      <vt:lpstr>Outline</vt:lpstr>
      <vt:lpstr>Number of comparisons</vt:lpstr>
      <vt:lpstr>Standard deviation of departures</vt:lpstr>
      <vt:lpstr>FIDUCEO uncertainties in SSM/T-2 FCDR</vt:lpstr>
      <vt:lpstr>SSM/T-2 Total_u compared to dep. stdev.</vt:lpstr>
      <vt:lpstr>Mean departures (FCDR minus R.T. sim.)</vt:lpstr>
      <vt:lpstr>PCA of monthly departures for F15, 183±1</vt:lpstr>
      <vt:lpstr>Departure dependence on antenna temp.</vt:lpstr>
      <vt:lpstr>Horizontal (in)homogeneity</vt:lpstr>
      <vt:lpstr>3x3 horizontal variability</vt:lpstr>
      <vt:lpstr>Outline</vt:lpstr>
      <vt:lpstr>SSM/T-2 FCDR Bias Assessment</vt:lpstr>
    </vt:vector>
  </TitlesOfParts>
  <Company>GCG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(critical) look at bias models for correcting observation biases</dc:title>
  <dc:creator>Borras, Telm</dc:creator>
  <cp:lastModifiedBy>Paul Poli</cp:lastModifiedBy>
  <cp:revision>697</cp:revision>
  <dcterms:created xsi:type="dcterms:W3CDTF">2016-08-05T07:21:09Z</dcterms:created>
  <dcterms:modified xsi:type="dcterms:W3CDTF">2021-01-20T17:04:56Z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1209457</vt:lpwstr>
  </property>
  <property fmtid="{D5CDD505-2E9C-101B-9397-08002B2CF9AE}" pid="3" name="DM_DOCNAME">
    <vt:lpwstr>GSICS MW subgroup 2021 SSMT2 FCDR bias assessment</vt:lpwstr>
  </property>
  <property fmtid="{D5CDD505-2E9C-101B-9397-08002B2CF9AE}" pid="4" name="DM_AUTHOR">
    <vt:lpwstr>Paul Poli</vt:lpwstr>
  </property>
  <property fmtid="{D5CDD505-2E9C-101B-9397-08002B2CF9AE}" pid="5" name="DM_E_DOC_NO">
    <vt:lpwstr>EUM/CLIMATE/VWG/21/1209457</vt:lpwstr>
  </property>
  <property fmtid="{D5CDD505-2E9C-101B-9397-08002B2CF9AE}" pid="6" name="DM_E_VER_NO">
    <vt:lpwstr>2 Draft</vt:lpwstr>
  </property>
  <property fmtid="{D5CDD505-2E9C-101B-9397-08002B2CF9AE}" pid="7" name="DM_E_ISS_DATE">
    <vt:lpwstr>18 January 2021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